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6858000" cx="12192000"/>
  <p:notesSz cx="6858000" cy="9144000"/>
  <p:embeddedFontLst>
    <p:embeddedFont>
      <p:font typeface="Titillium Web"/>
      <p:regular r:id="rId33"/>
      <p:bold r:id="rId34"/>
      <p:italic r:id="rId35"/>
      <p:boldItalic r:id="rId36"/>
    </p:embeddedFont>
    <p:embeddedFont>
      <p:font typeface="Titillium Web Ligh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gUhzbFnT/2YPOfFVrw2HHcHBzl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TitilliumWebLight-boldItalic.fntdata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TitilliumWeb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TitilliumWeb-italic.fntdata"/><Relationship Id="rId12" Type="http://schemas.openxmlformats.org/officeDocument/2006/relationships/slide" Target="slides/slide8.xml"/><Relationship Id="rId34" Type="http://schemas.openxmlformats.org/officeDocument/2006/relationships/font" Target="fonts/TitilliumWeb-bold.fntdata"/><Relationship Id="rId15" Type="http://schemas.openxmlformats.org/officeDocument/2006/relationships/slide" Target="slides/slide11.xml"/><Relationship Id="rId37" Type="http://schemas.openxmlformats.org/officeDocument/2006/relationships/font" Target="fonts/TitilliumWebLight-regular.fntdata"/><Relationship Id="rId14" Type="http://schemas.openxmlformats.org/officeDocument/2006/relationships/slide" Target="slides/slide10.xml"/><Relationship Id="rId36" Type="http://schemas.openxmlformats.org/officeDocument/2006/relationships/font" Target="fonts/TitilliumWeb-boldItalic.fntdata"/><Relationship Id="rId17" Type="http://schemas.openxmlformats.org/officeDocument/2006/relationships/slide" Target="slides/slide13.xml"/><Relationship Id="rId39" Type="http://schemas.openxmlformats.org/officeDocument/2006/relationships/font" Target="fonts/TitilliumWebLight-italic.fntdata"/><Relationship Id="rId16" Type="http://schemas.openxmlformats.org/officeDocument/2006/relationships/slide" Target="slides/slide12.xml"/><Relationship Id="rId38" Type="http://schemas.openxmlformats.org/officeDocument/2006/relationships/font" Target="fonts/TitilliumWebLight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0bb71ba1c_0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226" name="Google Shape;226;g2d0bb71ba1c_0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d0bb71ba1c_0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238" name="Google Shape;238;g2d0bb71ba1c_0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0bb71ba1c_0_3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250" name="Google Shape;250;g2d0bb71ba1c_0_3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d0bb71ba1c_0_3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260" name="Google Shape;260;g2d0bb71ba1c_0_3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d0bb71ba1c_0_2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275" name="Google Shape;275;g2d0bb71ba1c_0_2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d0bb71ba1c_0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287" name="Google Shape;287;g2d0bb71ba1c_0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d0bb71ba1c_0_2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Aidan</a:t>
            </a:r>
            <a:endParaRPr/>
          </a:p>
        </p:txBody>
      </p:sp>
      <p:sp>
        <p:nvSpPr>
          <p:cNvPr id="299" name="Google Shape;299;g2d0bb71ba1c_0_2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d0bb71ba1c_0_3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311" name="Google Shape;311;g2d0bb71ba1c_0_3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d0bb71ba1c_0_3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326" name="Google Shape;326;g2d0bb71ba1c_0_3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d0bb71ba1c_0_4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349" name="Google Shape;349;g2d0bb71ba1c_0_4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d0bb71ba1c_0_3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Nazar</a:t>
            </a:r>
            <a:endParaRPr/>
          </a:p>
        </p:txBody>
      </p:sp>
      <p:sp>
        <p:nvSpPr>
          <p:cNvPr id="362" name="Google Shape;362;g2d0bb71ba1c_0_3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d0bb71ba1c_0_4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374" name="Google Shape;374;g2d0bb71ba1c_0_4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d0bb71ba1c_0_4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Aidan</a:t>
            </a:r>
            <a:endParaRPr/>
          </a:p>
        </p:txBody>
      </p:sp>
      <p:sp>
        <p:nvSpPr>
          <p:cNvPr id="387" name="Google Shape;387;g2d0bb71ba1c_0_4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d0bb71ba1c_0_4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Nazar</a:t>
            </a:r>
            <a:endParaRPr/>
          </a:p>
        </p:txBody>
      </p:sp>
      <p:sp>
        <p:nvSpPr>
          <p:cNvPr id="401" name="Google Shape;401;g2d0bb71ba1c_0_4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d0bb71ba1c_0_4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d0bb71ba1c_0_4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d0bb71ba1c_0_4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2d0bb71ba1c_0_4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d0bb71ba1c_0_5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1" name="Google Shape;431;g2d0bb71ba1c_0_5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d0bb71ba1c_0_5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3" name="Google Shape;443;g2d0bb71ba1c_0_5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d0bb71ba1c_0_5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g2d0bb71ba1c_0_5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d099b469d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101" name="Google Shape;101;g2d099b469d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d0bb71ba1c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Rutvik</a:t>
            </a:r>
            <a:endParaRPr/>
          </a:p>
        </p:txBody>
      </p:sp>
      <p:sp>
        <p:nvSpPr>
          <p:cNvPr id="111" name="Google Shape;111;g2d0bb71ba1c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0bb71ba1c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Nazar</a:t>
            </a:r>
            <a:endParaRPr/>
          </a:p>
        </p:txBody>
      </p:sp>
      <p:sp>
        <p:nvSpPr>
          <p:cNvPr id="126" name="Google Shape;126;g2d0bb71ba1c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0bb71ba1c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Nazar</a:t>
            </a:r>
            <a:endParaRPr/>
          </a:p>
        </p:txBody>
      </p:sp>
      <p:sp>
        <p:nvSpPr>
          <p:cNvPr id="160" name="Google Shape;160;g2d0bb71ba1c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Aidan</a:t>
            </a:r>
            <a:endParaRPr/>
          </a:p>
        </p:txBody>
      </p:sp>
      <p:sp>
        <p:nvSpPr>
          <p:cNvPr id="193" name="Google Shape;19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d0bb71ba1c_0_1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Aidan</a:t>
            </a:r>
            <a:endParaRPr/>
          </a:p>
        </p:txBody>
      </p:sp>
      <p:sp>
        <p:nvSpPr>
          <p:cNvPr id="205" name="Google Shape;205;g2d0bb71ba1c_0_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d0bb71ba1c_0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Aidan</a:t>
            </a:r>
            <a:endParaRPr/>
          </a:p>
        </p:txBody>
      </p:sp>
      <p:sp>
        <p:nvSpPr>
          <p:cNvPr id="215" name="Google Shape;215;g2d0bb71ba1c_0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30.gif"/><Relationship Id="rId5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hyperlink" Target="http://drive.google.com/file/d/1QXJrNYUXugLYdUkF8LGGdAidXAN2eQ1-/view" TargetMode="External"/><Relationship Id="rId5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hyperlink" Target="http://drive.google.com/file/d/1BkdLBiZPwFHETr9tlqwGuGV8uEPrtK9G/view" TargetMode="External"/><Relationship Id="rId5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37.jpg"/><Relationship Id="rId6" Type="http://schemas.openxmlformats.org/officeDocument/2006/relationships/image" Target="../media/image32.jpg"/><Relationship Id="rId7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21.png"/><Relationship Id="rId5" Type="http://schemas.openxmlformats.org/officeDocument/2006/relationships/image" Target="../media/image3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hyperlink" Target="http://drive.google.com/file/d/1kX7IbJ1kVQDkpeS1tN2VE9ihFLJosrPJ/view" TargetMode="External"/><Relationship Id="rId5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35.gif"/><Relationship Id="rId5" Type="http://schemas.openxmlformats.org/officeDocument/2006/relationships/image" Target="../media/image34.gif"/><Relationship Id="rId6" Type="http://schemas.openxmlformats.org/officeDocument/2006/relationships/image" Target="../media/image31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33.jpg"/><Relationship Id="rId5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40.jpg"/><Relationship Id="rId5" Type="http://schemas.openxmlformats.org/officeDocument/2006/relationships/image" Target="../media/image4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41.jpg"/><Relationship Id="rId5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9.jpg"/><Relationship Id="rId5" Type="http://schemas.openxmlformats.org/officeDocument/2006/relationships/image" Target="../media/image22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/>
          <p:nvPr/>
        </p:nvSpPr>
        <p:spPr>
          <a:xfrm flipH="1" rot="10800000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83" name="Google Shape;83;p1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1134035" y="2553964"/>
            <a:ext cx="99240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Oxygen Delivery Robot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Team 27</a:t>
            </a:r>
            <a:endParaRPr b="1"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Rutvik Sayankar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Aidan Dunican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Nazar Kalyniouk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rawing&#10;&#10;Description automatically generated"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852965"/>
            <a:ext cx="2909982" cy="7540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3922059" y="5783513"/>
            <a:ext cx="434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Tuesday April 30</a:t>
            </a:r>
            <a:r>
              <a:rPr baseline="30000" lang="en-US" sz="1800">
                <a:solidFill>
                  <a:schemeClr val="lt1"/>
                </a:solidFill>
              </a:rPr>
              <a:t>th</a:t>
            </a:r>
            <a:r>
              <a:rPr lang="en-US" sz="1800">
                <a:solidFill>
                  <a:schemeClr val="lt1"/>
                </a:solidFill>
              </a:rPr>
              <a:t>, 2024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228" name="Google Shape;228;g2d0bb71ba1c_0_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2d0bb71ba1c_0_152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2d0bb71ba1c_0_152"/>
          <p:cNvSpPr txBox="1"/>
          <p:nvPr/>
        </p:nvSpPr>
        <p:spPr>
          <a:xfrm>
            <a:off x="1879524" y="1509000"/>
            <a:ext cx="8433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Subsystem Integration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2d0bb71ba1c_0_152"/>
          <p:cNvSpPr txBox="1"/>
          <p:nvPr/>
        </p:nvSpPr>
        <p:spPr>
          <a:xfrm>
            <a:off x="1441528" y="3232230"/>
            <a:ext cx="9309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What worked &amp; what didn’t?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lose up of a logo&#10;&#10;Description automatically generated" id="232" name="Google Shape;232;g2d0bb71ba1c_0_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2d0bb71ba1c_0_152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2d0bb71ba1c_0_15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35" name="Google Shape;235;g2d0bb71ba1c_0_15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d0bb71ba1c_0_163"/>
          <p:cNvSpPr txBox="1"/>
          <p:nvPr/>
        </p:nvSpPr>
        <p:spPr>
          <a:xfrm>
            <a:off x="376810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E84B36"/>
                </a:solidFill>
              </a:rPr>
              <a:t>Successes</a:t>
            </a:r>
            <a:endParaRPr b="1" i="0" sz="31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●"/>
            </a:pPr>
            <a:r>
              <a:rPr lang="en-US" sz="2300"/>
              <a:t>Drivetrain</a:t>
            </a:r>
            <a:endParaRPr sz="23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Ultra Wideband Localization</a:t>
            </a:r>
            <a:endParaRPr sz="23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Close-range object detection</a:t>
            </a:r>
            <a:endParaRPr sz="2300"/>
          </a:p>
        </p:txBody>
      </p:sp>
      <p:sp>
        <p:nvSpPr>
          <p:cNvPr id="241" name="Google Shape;241;g2d0bb71ba1c_0_163"/>
          <p:cNvSpPr txBox="1"/>
          <p:nvPr/>
        </p:nvSpPr>
        <p:spPr>
          <a:xfrm>
            <a:off x="6158774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15264B"/>
                </a:solidFill>
              </a:rPr>
              <a:t>Challenges</a:t>
            </a:r>
            <a:endParaRPr b="1" i="0" sz="25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●"/>
            </a:pPr>
            <a:r>
              <a:rPr lang="en-US" sz="2300"/>
              <a:t>Battery Size (Current limitations)</a:t>
            </a:r>
            <a:endParaRPr sz="23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SPI Bus timing</a:t>
            </a:r>
            <a:endParaRPr sz="23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360 degree bumper</a:t>
            </a:r>
            <a:endParaRPr sz="2300"/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>
                <a:solidFill>
                  <a:schemeClr val="dk1"/>
                </a:solidFill>
              </a:rPr>
              <a:t>Embedded c</a:t>
            </a:r>
            <a:r>
              <a:rPr lang="en-US" sz="2300"/>
              <a:t>omputer vision deployment</a:t>
            </a:r>
            <a:endParaRPr sz="2300"/>
          </a:p>
        </p:txBody>
      </p:sp>
      <p:sp>
        <p:nvSpPr>
          <p:cNvPr id="242" name="Google Shape;242;g2d0bb71ba1c_0_163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d0bb71ba1c_0_16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44" name="Google Shape;244;g2d0bb71ba1c_0_163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45" name="Google Shape;245;g2d0bb71ba1c_0_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2d0bb71ba1c_0_16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d0bb71ba1c_0_16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d0bb71ba1c_0_353"/>
          <p:cNvSpPr/>
          <p:nvPr/>
        </p:nvSpPr>
        <p:spPr>
          <a:xfrm flipH="1" rot="10800000">
            <a:off x="0" y="-105"/>
            <a:ext cx="12192000" cy="68658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3" name="Google Shape;253;g2d0bb71ba1c_0_3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d0bb71ba1c_0_35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55" name="Google Shape;255;g2d0bb71ba1c_0_353"/>
          <p:cNvSpPr txBox="1"/>
          <p:nvPr/>
        </p:nvSpPr>
        <p:spPr>
          <a:xfrm>
            <a:off x="1295400" y="2948490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Printed Circuit Board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Design Considerations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d0bb71ba1c_0_353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2d0bb71ba1c_0_35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d0bb71ba1c_0_33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2d0bb71ba1c_0_33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64" name="Google Shape;264;g2d0bb71ba1c_0_33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65" name="Google Shape;265;g2d0bb71ba1c_0_3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2d0bb71ba1c_0_33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PCB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d0bb71ba1c_0_33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68" name="Google Shape;268;g2d0bb71ba1c_0_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075" y="1818862"/>
            <a:ext cx="4822353" cy="383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d0bb71ba1c_0_3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7947" y="1100975"/>
            <a:ext cx="5416704" cy="52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2d0bb71ba1c_0_336"/>
          <p:cNvSpPr/>
          <p:nvPr/>
        </p:nvSpPr>
        <p:spPr>
          <a:xfrm>
            <a:off x="5357775" y="1956662"/>
            <a:ext cx="3810600" cy="411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9525">
            <a:solidFill>
              <a:srgbClr val="6775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tillium Web Light"/>
                <a:ea typeface="Titillium Web Light"/>
                <a:cs typeface="Titillium Web Light"/>
                <a:sym typeface="Titillium Web Light"/>
              </a:rPr>
              <a:t>Blown trace!</a:t>
            </a:r>
            <a:endParaRPr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271" name="Google Shape;271;g2d0bb71ba1c_0_336"/>
          <p:cNvSpPr/>
          <p:nvPr/>
        </p:nvSpPr>
        <p:spPr>
          <a:xfrm rot="-1279">
            <a:off x="5357775" y="2870567"/>
            <a:ext cx="3225600" cy="411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9525">
            <a:solidFill>
              <a:srgbClr val="6775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tillium Web Light"/>
                <a:ea typeface="Titillium Web Light"/>
                <a:cs typeface="Titillium Web Light"/>
                <a:sym typeface="Titillium Web Light"/>
              </a:rPr>
              <a:t>Blown trace!</a:t>
            </a:r>
            <a:endParaRPr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272" name="Google Shape;272;g2d0bb71ba1c_0_336"/>
          <p:cNvSpPr/>
          <p:nvPr/>
        </p:nvSpPr>
        <p:spPr>
          <a:xfrm>
            <a:off x="2250025" y="2768475"/>
            <a:ext cx="676500" cy="676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277" name="Google Shape;277;g2d0bb71ba1c_0_2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2d0bb71ba1c_0_275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2d0bb71ba1c_0_275"/>
          <p:cNvSpPr txBox="1"/>
          <p:nvPr/>
        </p:nvSpPr>
        <p:spPr>
          <a:xfrm>
            <a:off x="1291825" y="1526950"/>
            <a:ext cx="9608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Subsystem Functionality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d0bb71ba1c_0_275"/>
          <p:cNvSpPr txBox="1"/>
          <p:nvPr/>
        </p:nvSpPr>
        <p:spPr>
          <a:xfrm>
            <a:off x="1441528" y="3232230"/>
            <a:ext cx="9309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Requirements &amp; Verifications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  <a:endParaRPr/>
          </a:p>
        </p:txBody>
      </p:sp>
      <p:pic>
        <p:nvPicPr>
          <p:cNvPr descr="A close up of a logo&#10;&#10;Description automatically generated" id="281" name="Google Shape;281;g2d0bb71ba1c_0_2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d0bb71ba1c_0_275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d0bb71ba1c_0_27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284" name="Google Shape;284;g2d0bb71ba1c_0_27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d0bb71ba1c_0_286"/>
          <p:cNvSpPr txBox="1"/>
          <p:nvPr/>
        </p:nvSpPr>
        <p:spPr>
          <a:xfrm>
            <a:off x="376808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Requirements</a:t>
            </a:r>
            <a:endParaRPr b="1" i="0" sz="3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/>
              <a:t>Reliably set the speed &amp; control RPM of motors.</a:t>
            </a:r>
            <a:endParaRPr sz="2200"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Maintain speed of 3 MPH under full load.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d0bb71ba1c_0_28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2d0bb71ba1c_0_28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92" name="Google Shape;292;g2d0bb71ba1c_0_28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93" name="Google Shape;293;g2d0bb71ba1c_0_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d0bb71ba1c_0_28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Omni Wheel Drivetrain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d0bb71ba1c_0_28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96" name="Google Shape;296;g2d0bb71ba1c_0_286" title="IMG_8888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2325" y="1600987"/>
            <a:ext cx="5716775" cy="428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d0bb71ba1c_0_298"/>
          <p:cNvSpPr txBox="1"/>
          <p:nvPr/>
        </p:nvSpPr>
        <p:spPr>
          <a:xfrm>
            <a:off x="376800" y="1334275"/>
            <a:ext cx="5690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Requirement</a:t>
            </a:r>
            <a:endParaRPr b="1" i="0" sz="3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/>
              <a:t>Bumper style limit switch should trigger an alert system and stop motors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2d0bb71ba1c_0_29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2d0bb71ba1c_0_29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04" name="Google Shape;304;g2d0bb71ba1c_0_29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05" name="Google Shape;305;g2d0bb71ba1c_0_2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2d0bb71ba1c_0_29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Close Range Object Detection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d0bb71ba1c_0_29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08" name="Google Shape;308;g2d0bb71ba1c_0_298" title="IMG_5548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3850" y="1348413"/>
            <a:ext cx="5548276" cy="41611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d0bb71ba1c_0_310"/>
          <p:cNvSpPr txBox="1"/>
          <p:nvPr/>
        </p:nvSpPr>
        <p:spPr>
          <a:xfrm>
            <a:off x="376800" y="1334275"/>
            <a:ext cx="45498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Requirement</a:t>
            </a:r>
            <a:endParaRPr b="1" i="0" sz="3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Utilize Time of Flight to create a triangle of known lengths with vertices defined by each UWB transceiver.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d0bb71ba1c_0_31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2d0bb71ba1c_0_31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16" name="Google Shape;316;g2d0bb71ba1c_0_31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17" name="Google Shape;317;g2d0bb71ba1c_0_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2d0bb71ba1c_0_31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Ultra Wideband Triangulation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d0bb71ba1c_0_31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20" name="Google Shape;320;g2d0bb71ba1c_0_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581" y="1367100"/>
            <a:ext cx="6882523" cy="4330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g2d0bb71ba1c_0_310"/>
          <p:cNvCxnSpPr/>
          <p:nvPr/>
        </p:nvCxnSpPr>
        <p:spPr>
          <a:xfrm flipH="1" rot="10800000">
            <a:off x="5757650" y="3426150"/>
            <a:ext cx="4805100" cy="767700"/>
          </a:xfrm>
          <a:prstGeom prst="straightConnector1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g2d0bb71ba1c_0_310"/>
          <p:cNvCxnSpPr/>
          <p:nvPr/>
        </p:nvCxnSpPr>
        <p:spPr>
          <a:xfrm flipH="1" rot="10800000">
            <a:off x="5700775" y="4122850"/>
            <a:ext cx="5516100" cy="85200"/>
          </a:xfrm>
          <a:prstGeom prst="straightConnector1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3" name="Google Shape;323;g2d0bb71ba1c_0_310"/>
          <p:cNvCxnSpPr/>
          <p:nvPr/>
        </p:nvCxnSpPr>
        <p:spPr>
          <a:xfrm rot="10800000">
            <a:off x="10534475" y="3440450"/>
            <a:ext cx="710700" cy="668100"/>
          </a:xfrm>
          <a:prstGeom prst="straightConnector1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d0bb71ba1c_0_36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2d0bb71ba1c_0_36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30" name="Google Shape;330;g2d0bb71ba1c_0_36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31" name="Google Shape;331;g2d0bb71ba1c_0_3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d0bb71ba1c_0_36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Ultra Wideband Triangulation cont.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2d0bb71ba1c_0_36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34" name="Google Shape;334;g2d0bb71ba1c_0_366"/>
          <p:cNvPicPr preferRelativeResize="0"/>
          <p:nvPr/>
        </p:nvPicPr>
        <p:blipFill rotWithShape="1">
          <a:blip r:embed="rId4">
            <a:alphaModFix/>
          </a:blip>
          <a:srcRect b="56770" l="0" r="0" t="3958"/>
          <a:stretch/>
        </p:blipFill>
        <p:spPr>
          <a:xfrm>
            <a:off x="4957067" y="1062350"/>
            <a:ext cx="7033784" cy="189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d0bb71ba1c_0_3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004" y="1062350"/>
            <a:ext cx="3288358" cy="2600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d0bb71ba1c_0_3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3330" y="3116018"/>
            <a:ext cx="4054982" cy="32065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g2d0bb71ba1c_0_366"/>
          <p:cNvCxnSpPr/>
          <p:nvPr/>
        </p:nvCxnSpPr>
        <p:spPr>
          <a:xfrm flipH="1" rot="10800000">
            <a:off x="6063118" y="4630036"/>
            <a:ext cx="2917800" cy="537000"/>
          </a:xfrm>
          <a:prstGeom prst="straightConnector1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g2d0bb71ba1c_0_366"/>
          <p:cNvCxnSpPr/>
          <p:nvPr/>
        </p:nvCxnSpPr>
        <p:spPr>
          <a:xfrm>
            <a:off x="6063118" y="5167036"/>
            <a:ext cx="3288300" cy="32700"/>
          </a:xfrm>
          <a:prstGeom prst="straightConnector1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g2d0bb71ba1c_0_366"/>
          <p:cNvCxnSpPr/>
          <p:nvPr/>
        </p:nvCxnSpPr>
        <p:spPr>
          <a:xfrm rot="10800000">
            <a:off x="8980628" y="4662353"/>
            <a:ext cx="386100" cy="553500"/>
          </a:xfrm>
          <a:prstGeom prst="straightConnector1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0" name="Google Shape;340;g2d0bb71ba1c_0_366"/>
          <p:cNvSpPr/>
          <p:nvPr/>
        </p:nvSpPr>
        <p:spPr>
          <a:xfrm rot="-5400000">
            <a:off x="1607012" y="3186527"/>
            <a:ext cx="1543500" cy="3837600"/>
          </a:xfrm>
          <a:prstGeom prst="triangle">
            <a:avLst>
              <a:gd fmla="val 50000" name="adj"/>
            </a:avLst>
          </a:prstGeom>
          <a:noFill/>
          <a:ln cap="flat" cmpd="sng" w="381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41" name="Google Shape;341;g2d0bb71ba1c_0_366"/>
          <p:cNvSpPr txBox="1"/>
          <p:nvPr/>
        </p:nvSpPr>
        <p:spPr>
          <a:xfrm rot="-624054">
            <a:off x="1866887" y="4361831"/>
            <a:ext cx="912290" cy="3248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2.19m</a:t>
            </a:r>
            <a:endParaRPr sz="1000">
              <a:solidFill>
                <a:srgbClr val="677579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42" name="Google Shape;342;g2d0bb71ba1c_0_366"/>
          <p:cNvSpPr txBox="1"/>
          <p:nvPr/>
        </p:nvSpPr>
        <p:spPr>
          <a:xfrm rot="600479">
            <a:off x="1989935" y="5553624"/>
            <a:ext cx="911469" cy="324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2.15m</a:t>
            </a:r>
            <a:endParaRPr sz="1000">
              <a:solidFill>
                <a:srgbClr val="677579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43" name="Google Shape;343;g2d0bb71ba1c_0_366"/>
          <p:cNvSpPr txBox="1"/>
          <p:nvPr/>
        </p:nvSpPr>
        <p:spPr>
          <a:xfrm rot="1688">
            <a:off x="4176143" y="4942097"/>
            <a:ext cx="6108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18”</a:t>
            </a:r>
            <a:endParaRPr sz="1000">
              <a:solidFill>
                <a:srgbClr val="677579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pic>
        <p:nvPicPr>
          <p:cNvPr id="344" name="Google Shape;344;g2d0bb71ba1c_0_366"/>
          <p:cNvPicPr preferRelativeResize="0"/>
          <p:nvPr/>
        </p:nvPicPr>
        <p:blipFill rotWithShape="1">
          <a:blip r:embed="rId7">
            <a:alphaModFix/>
          </a:blip>
          <a:srcRect b="16899" l="8804" r="10269" t="16067"/>
          <a:stretch/>
        </p:blipFill>
        <p:spPr>
          <a:xfrm>
            <a:off x="201125" y="4906989"/>
            <a:ext cx="587674" cy="39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d0bb71ba1c_0_366"/>
          <p:cNvPicPr preferRelativeResize="0"/>
          <p:nvPr/>
        </p:nvPicPr>
        <p:blipFill rotWithShape="1">
          <a:blip r:embed="rId7">
            <a:alphaModFix/>
          </a:blip>
          <a:srcRect b="16899" l="8804" r="10269" t="16067"/>
          <a:stretch/>
        </p:blipFill>
        <p:spPr>
          <a:xfrm>
            <a:off x="3961869" y="4159810"/>
            <a:ext cx="587674" cy="39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d0bb71ba1c_0_366"/>
          <p:cNvPicPr preferRelativeResize="0"/>
          <p:nvPr/>
        </p:nvPicPr>
        <p:blipFill rotWithShape="1">
          <a:blip r:embed="rId7">
            <a:alphaModFix/>
          </a:blip>
          <a:srcRect b="16899" l="8804" r="10269" t="16067"/>
          <a:stretch/>
        </p:blipFill>
        <p:spPr>
          <a:xfrm>
            <a:off x="3961869" y="5654167"/>
            <a:ext cx="587674" cy="396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d0bb71ba1c_0_415"/>
          <p:cNvSpPr txBox="1"/>
          <p:nvPr/>
        </p:nvSpPr>
        <p:spPr>
          <a:xfrm>
            <a:off x="376800" y="1334275"/>
            <a:ext cx="39939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Utilizing 45” ruler to measure distance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2d0bb71ba1c_0_41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2d0bb71ba1c_0_41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54" name="Google Shape;354;g2d0bb71ba1c_0_41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55" name="Google Shape;355;g2d0bb71ba1c_0_4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2d0bb71ba1c_0_41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Ultra Wideband Triangulation cont.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2d0bb71ba1c_0_41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58" name="Google Shape;358;g2d0bb71ba1c_0_415"/>
          <p:cNvPicPr preferRelativeResize="0"/>
          <p:nvPr/>
        </p:nvPicPr>
        <p:blipFill rotWithShape="1">
          <a:blip r:embed="rId4">
            <a:alphaModFix/>
          </a:blip>
          <a:srcRect b="2913" l="53377" r="29231" t="85446"/>
          <a:stretch/>
        </p:blipFill>
        <p:spPr>
          <a:xfrm>
            <a:off x="1157025" y="3496676"/>
            <a:ext cx="4604923" cy="20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2d0bb71ba1c_0_4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0700" y="1153550"/>
            <a:ext cx="3677653" cy="499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, building, arch&#10;&#10;Description automatically generated"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WHY?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441528" y="3232230"/>
            <a:ext cx="9309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What was the inspiration?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95" name="Google Shape;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d0bb71ba1c_0_322"/>
          <p:cNvSpPr txBox="1"/>
          <p:nvPr/>
        </p:nvSpPr>
        <p:spPr>
          <a:xfrm>
            <a:off x="376800" y="1334275"/>
            <a:ext cx="40656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Requirement</a:t>
            </a:r>
            <a:endParaRPr b="1" i="0" sz="3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Determine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Δ𝜃 of the user respective to the center of the robot.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2d0bb71ba1c_0_32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2d0bb71ba1c_0_32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67" name="Google Shape;367;g2d0bb71ba1c_0_322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68" name="Google Shape;368;g2d0bb71ba1c_0_3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2d0bb71ba1c_0_32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Computer Vision - Degrees off center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2d0bb71ba1c_0_32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71" name="Google Shape;371;g2d0bb71ba1c_0_322" title="opencv_functionality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400" y="1574562"/>
            <a:ext cx="7439360" cy="43404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d0bb71ba1c_0_431"/>
          <p:cNvSpPr txBox="1"/>
          <p:nvPr/>
        </p:nvSpPr>
        <p:spPr>
          <a:xfrm>
            <a:off x="376808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Requirement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/>
              <a:t>Using direction and angle from UWB system, and angle from computer vision system we should be able to compute a direction vector for the robot to move.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5264B"/>
                </a:solidFill>
              </a:rPr>
              <a:t>Main Issue</a:t>
            </a:r>
            <a:endParaRPr b="1" sz="2000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SPI Bus skipping bits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0xCE = 11001110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0x67 = 01100111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0xE0 = 11100000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0xC = 1100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7" name="Google Shape;377;g2d0bb71ba1c_0_43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2d0bb71ba1c_0_43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79" name="Google Shape;379;g2d0bb71ba1c_0_43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80" name="Google Shape;380;g2d0bb71ba1c_0_4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2d0bb71ba1c_0_43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Control 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2d0bb71ba1c_0_43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83" name="Google Shape;383;g2d0bb71ba1c_0_4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7875" y="1217575"/>
            <a:ext cx="3717075" cy="231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2d0bb71ba1c_0_4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575" y="3809200"/>
            <a:ext cx="6003376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d0bb71ba1c_0_446"/>
          <p:cNvSpPr txBox="1"/>
          <p:nvPr/>
        </p:nvSpPr>
        <p:spPr>
          <a:xfrm>
            <a:off x="376801" y="1334275"/>
            <a:ext cx="58341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Requirement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/>
              <a:t>Must be able to regulate battery voltage to power components throughout the whole discharge cycle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5264B"/>
                </a:solidFill>
              </a:rPr>
              <a:t>Main Issue</a:t>
            </a:r>
            <a:endParaRPr b="1" sz="2000"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5264B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Old and small battery, cannot supply enough current for extended drivetrain use.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Actual Power Draw = ~0.112 kW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0" name="Google Shape;390;g2d0bb71ba1c_0_44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2d0bb71ba1c_0_44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92" name="Google Shape;392;g2d0bb71ba1c_0_44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93" name="Google Shape;393;g2d0bb71ba1c_0_4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2d0bb71ba1c_0_44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Power </a:t>
            </a:r>
            <a:r>
              <a:rPr lang="en-US" sz="2400">
                <a:solidFill>
                  <a:schemeClr val="lt1"/>
                </a:solidFill>
              </a:rPr>
              <a:t>System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2d0bb71ba1c_0_44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96" name="Google Shape;396;g2d0bb71ba1c_0_446"/>
          <p:cNvPicPr preferRelativeResize="0"/>
          <p:nvPr/>
        </p:nvPicPr>
        <p:blipFill rotWithShape="1">
          <a:blip r:embed="rId4">
            <a:alphaModFix/>
          </a:blip>
          <a:srcRect b="73912" l="38123" r="28817" t="4577"/>
          <a:stretch/>
        </p:blipFill>
        <p:spPr>
          <a:xfrm>
            <a:off x="6484425" y="1427988"/>
            <a:ext cx="1961382" cy="203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d0bb71ba1c_0_446"/>
          <p:cNvPicPr preferRelativeResize="0"/>
          <p:nvPr/>
        </p:nvPicPr>
        <p:blipFill rotWithShape="1">
          <a:blip r:embed="rId5">
            <a:alphaModFix/>
          </a:blip>
          <a:srcRect b="75010" l="32894" r="32270" t="942"/>
          <a:stretch/>
        </p:blipFill>
        <p:spPr>
          <a:xfrm>
            <a:off x="6484425" y="3779501"/>
            <a:ext cx="1961374" cy="215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d0bb71ba1c_0_446"/>
          <p:cNvPicPr preferRelativeResize="0"/>
          <p:nvPr/>
        </p:nvPicPr>
        <p:blipFill rotWithShape="1">
          <a:blip r:embed="rId6">
            <a:alphaModFix/>
          </a:blip>
          <a:srcRect b="77340" l="30840" r="37149" t="0"/>
          <a:stretch/>
        </p:blipFill>
        <p:spPr>
          <a:xfrm>
            <a:off x="9091875" y="2322425"/>
            <a:ext cx="1961374" cy="221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d0bb71ba1c_0_461"/>
          <p:cNvSpPr/>
          <p:nvPr/>
        </p:nvSpPr>
        <p:spPr>
          <a:xfrm flipH="1" rot="10800000">
            <a:off x="0" y="-105"/>
            <a:ext cx="12192000" cy="68658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2d0bb71ba1c_0_461"/>
          <p:cNvSpPr txBox="1"/>
          <p:nvPr/>
        </p:nvSpPr>
        <p:spPr>
          <a:xfrm>
            <a:off x="5131837" y="1010620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Conclusions / </a:t>
            </a:r>
            <a:r>
              <a:rPr b="1" lang="en-US" sz="2600">
                <a:solidFill>
                  <a:schemeClr val="lt1"/>
                </a:solidFill>
              </a:rPr>
              <a:t>Further</a:t>
            </a:r>
            <a:r>
              <a:rPr b="1" lang="en-US" sz="2600">
                <a:solidFill>
                  <a:schemeClr val="lt1"/>
                </a:solidFill>
              </a:rPr>
              <a:t> Work</a:t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lt1"/>
                </a:solidFill>
              </a:rPr>
              <a:t>Redesign PCB - round PCB to allow for simpler wiring &amp; debugging.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Allocate more time to debug SPI bus timing issues.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Choose more powerful Raspberry Pi.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Higher mAh battery - allows for the robot to operate for a longer duration of time and supply more current to the motors.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405" name="Google Shape;405;g2d0bb71ba1c_0_4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2d0bb71ba1c_0_46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07" name="Google Shape;407;g2d0bb71ba1c_0_46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08" name="Google Shape;408;g2d0bb71ba1c_0_4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163187"/>
            <a:ext cx="3987326" cy="453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d0bb71ba1c_0_481"/>
          <p:cNvSpPr/>
          <p:nvPr/>
        </p:nvSpPr>
        <p:spPr>
          <a:xfrm flipH="1" rot="10800000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414" name="Google Shape;414;g2d0bb71ba1c_0_481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-1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415" name="Google Shape;415;g2d0bb71ba1c_0_4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021" y="2252985"/>
            <a:ext cx="7131956" cy="235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d0bb71ba1c_0_49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2d0bb71ba1c_0_49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22" name="Google Shape;422;g2d0bb71ba1c_0_49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23" name="Google Shape;423;g2d0bb71ba1c_0_4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2d0bb71ba1c_0_49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Omni Wheel Drivetrain Vector Calculation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2d0bb71ba1c_0_49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26" name="Google Shape;426;g2d0bb71ba1c_0_495"/>
          <p:cNvPicPr preferRelativeResize="0"/>
          <p:nvPr/>
        </p:nvPicPr>
        <p:blipFill rotWithShape="1">
          <a:blip r:embed="rId4">
            <a:alphaModFix/>
          </a:blip>
          <a:srcRect b="14733" l="0" r="0" t="0"/>
          <a:stretch/>
        </p:blipFill>
        <p:spPr>
          <a:xfrm>
            <a:off x="946125" y="2241346"/>
            <a:ext cx="5897153" cy="290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2d0bb71ba1c_0_4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1999" y="1262075"/>
            <a:ext cx="3485576" cy="160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2d0bb71ba1c_0_4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2594" y="2992703"/>
            <a:ext cx="2907802" cy="206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d0bb71ba1c_0_51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2d0bb71ba1c_0_51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35" name="Google Shape;435;g2d0bb71ba1c_0_51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36" name="Google Shape;436;g2d0bb71ba1c_0_5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2d0bb71ba1c_0_51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Further Mechanical Design Details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2d0bb71ba1c_0_51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39" name="Google Shape;439;g2d0bb71ba1c_0_5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4237" y="1309580"/>
            <a:ext cx="4812797" cy="423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2d0bb71ba1c_0_5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4961" y="1309562"/>
            <a:ext cx="4812797" cy="423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d0bb71ba1c_0_52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2d0bb71ba1c_0_52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47" name="Google Shape;447;g2d0bb71ba1c_0_52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48" name="Google Shape;448;g2d0bb71ba1c_0_5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2d0bb71ba1c_0_52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Blown PCB Traces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2d0bb71ba1c_0_52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51" name="Google Shape;451;g2d0bb71ba1c_0_5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0875" y="1164363"/>
            <a:ext cx="3615562" cy="505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2d0bb71ba1c_0_5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5564" y="1164363"/>
            <a:ext cx="3615562" cy="5056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d0bb71ba1c_0_53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2d0bb71ba1c_0_53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59" name="Google Shape;459;g2d0bb71ba1c_0_539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60" name="Google Shape;460;g2d0bb71ba1c_0_5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2d0bb71ba1c_0_53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Original wheel and motor choice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2d0bb71ba1c_0_53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63" name="Google Shape;463;g2d0bb71ba1c_0_539"/>
          <p:cNvPicPr preferRelativeResize="0"/>
          <p:nvPr/>
        </p:nvPicPr>
        <p:blipFill rotWithShape="1">
          <a:blip r:embed="rId4">
            <a:alphaModFix/>
          </a:blip>
          <a:srcRect b="21758" l="0" r="0" t="0"/>
          <a:stretch/>
        </p:blipFill>
        <p:spPr>
          <a:xfrm>
            <a:off x="1446550" y="1123213"/>
            <a:ext cx="4537066" cy="494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2d0bb71ba1c_0_539"/>
          <p:cNvPicPr preferRelativeResize="0"/>
          <p:nvPr/>
        </p:nvPicPr>
        <p:blipFill rotWithShape="1">
          <a:blip r:embed="rId5">
            <a:alphaModFix/>
          </a:blip>
          <a:srcRect b="21758" l="0" r="0" t="0"/>
          <a:stretch/>
        </p:blipFill>
        <p:spPr>
          <a:xfrm>
            <a:off x="6208387" y="1123213"/>
            <a:ext cx="4537066" cy="4943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d099b469d9_0_0"/>
          <p:cNvSpPr/>
          <p:nvPr/>
        </p:nvSpPr>
        <p:spPr>
          <a:xfrm flipH="1" rot="10800000">
            <a:off x="0" y="-105"/>
            <a:ext cx="12192000" cy="68658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04" name="Google Shape;104;g2d099b469d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2d099b469d9_0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06" name="Google Shape;106;g2d099b469d9_0_0"/>
          <p:cNvSpPr txBox="1"/>
          <p:nvPr/>
        </p:nvSpPr>
        <p:spPr>
          <a:xfrm>
            <a:off x="1295400" y="2948490"/>
            <a:ext cx="9601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Children’s Interstitial &amp; Diffuse Lung Disease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A collection of diseases that cause a thickening of the interstitium (the tissue that extends throughout the lungs) due to scarring, inflammation or fluid buildup.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2d099b469d9_0_0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2d099b469d9_0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0bb71ba1c_0_8"/>
          <p:cNvSpPr txBox="1"/>
          <p:nvPr/>
        </p:nvSpPr>
        <p:spPr>
          <a:xfrm>
            <a:off x="583914" y="5464730"/>
            <a:ext cx="110241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>
                <a:solidFill>
                  <a:schemeClr val="dk1"/>
                </a:solidFill>
              </a:rPr>
              <a:t>Results from Home Oxygen Therapy patients. There is a correlation between the preferred type of cart and the average time spent going out per week.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2d0bb71ba1c_0_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2d0bb71ba1c_0_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16" name="Google Shape;116;g2d0bb71ba1c_0_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17" name="Google Shape;117;g2d0bb71ba1c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2d0bb71ba1c_0_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Current Solution &amp; Preferences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2d0bb71ba1c_0_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20" name="Google Shape;120;g2d0bb71ba1c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7725" y="1904852"/>
            <a:ext cx="7856499" cy="30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d0bb71ba1c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375" y="2649925"/>
            <a:ext cx="1229738" cy="125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d0bb71ba1c_0_8"/>
          <p:cNvPicPr preferRelativeResize="0"/>
          <p:nvPr/>
        </p:nvPicPr>
        <p:blipFill rotWithShape="1">
          <a:blip r:embed="rId6">
            <a:alphaModFix/>
          </a:blip>
          <a:srcRect b="9898" l="9922" r="10503" t="9890"/>
          <a:stretch/>
        </p:blipFill>
        <p:spPr>
          <a:xfrm>
            <a:off x="4349875" y="998212"/>
            <a:ext cx="1349226" cy="136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d0bb71ba1c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262" y="4021802"/>
            <a:ext cx="2098439" cy="125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d0bb71ba1c_0_2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2d0bb71ba1c_0_2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30" name="Google Shape;130;g2d0bb71ba1c_0_24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31" name="Google Shape;131;g2d0bb71ba1c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2d0bb71ba1c_0_2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Our Three Tiered Problem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2d0bb71ba1c_0_2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34" name="Google Shape;134;g2d0bb71ba1c_0_24"/>
          <p:cNvGrpSpPr/>
          <p:nvPr/>
        </p:nvGrpSpPr>
        <p:grpSpPr>
          <a:xfrm>
            <a:off x="7762898" y="3349469"/>
            <a:ext cx="3253038" cy="1950899"/>
            <a:chOff x="6038025" y="2598925"/>
            <a:chExt cx="2469661" cy="1384500"/>
          </a:xfrm>
        </p:grpSpPr>
        <p:cxnSp>
          <p:nvCxnSpPr>
            <p:cNvPr id="135" name="Google Shape;135;g2d0bb71ba1c_0_24"/>
            <p:cNvCxnSpPr/>
            <p:nvPr/>
          </p:nvCxnSpPr>
          <p:spPr>
            <a:xfrm>
              <a:off x="6038025" y="3312550"/>
              <a:ext cx="582000" cy="0"/>
            </a:xfrm>
            <a:prstGeom prst="straightConnector1">
              <a:avLst/>
            </a:prstGeom>
            <a:noFill/>
            <a:ln cap="flat" cmpd="sng" w="9525">
              <a:solidFill>
                <a:srgbClr val="00989A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6" name="Google Shape;136;g2d0bb71ba1c_0_24"/>
            <p:cNvSpPr txBox="1"/>
            <p:nvPr/>
          </p:nvSpPr>
          <p:spPr>
            <a:xfrm>
              <a:off x="6640486" y="2598925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181F2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How to move around an indoor space quietly and efficiently?</a:t>
              </a:r>
              <a:endParaRPr b="1" sz="1200">
                <a:solidFill>
                  <a:srgbClr val="181F2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800">
                  <a:solidFill>
                    <a:srgbClr val="181F2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What style of robot?</a:t>
              </a:r>
              <a:endParaRPr b="1" sz="800">
                <a:solidFill>
                  <a:srgbClr val="181F2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37" name="Google Shape;137;g2d0bb71ba1c_0_24"/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0098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g2d0bb71ba1c_0_24"/>
            <p:cNvSpPr txBox="1"/>
            <p:nvPr/>
          </p:nvSpPr>
          <p:spPr>
            <a:xfrm>
              <a:off x="6399017" y="315610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US" sz="8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</a:t>
              </a:r>
              <a:endParaRPr b="1" sz="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139" name="Google Shape;139;g2d0bb71ba1c_0_24"/>
          <p:cNvGrpSpPr/>
          <p:nvPr/>
        </p:nvGrpSpPr>
        <p:grpSpPr>
          <a:xfrm>
            <a:off x="6274561" y="991108"/>
            <a:ext cx="4741375" cy="1950899"/>
            <a:chOff x="4908100" y="889950"/>
            <a:chExt cx="3599586" cy="1384500"/>
          </a:xfrm>
        </p:grpSpPr>
        <p:cxnSp>
          <p:nvCxnSpPr>
            <p:cNvPr id="140" name="Google Shape;140;g2d0bb71ba1c_0_24"/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cap="flat" cmpd="sng" w="9525">
              <a:solidFill>
                <a:srgbClr val="3EF38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1" name="Google Shape;141;g2d0bb71ba1c_0_24"/>
            <p:cNvSpPr txBox="1"/>
            <p:nvPr/>
          </p:nvSpPr>
          <p:spPr>
            <a:xfrm>
              <a:off x="6640486" y="889950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181F2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Indoor Localization?</a:t>
              </a:r>
              <a:endParaRPr b="1" sz="1200">
                <a:solidFill>
                  <a:srgbClr val="181F2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800">
                  <a:solidFill>
                    <a:srgbClr val="181F2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Accurately need our target’s location at all times.</a:t>
              </a:r>
              <a:endParaRPr b="1" sz="800">
                <a:solidFill>
                  <a:srgbClr val="181F2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42" name="Google Shape;142;g2d0bb71ba1c_0_24"/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3EF3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g2d0bb71ba1c_0_24"/>
            <p:cNvSpPr txBox="1"/>
            <p:nvPr/>
          </p:nvSpPr>
          <p:spPr>
            <a:xfrm>
              <a:off x="6402820" y="1436790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US" sz="8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</a:t>
              </a:r>
              <a:endParaRPr b="1" sz="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144" name="Google Shape;144;g2d0bb71ba1c_0_24"/>
          <p:cNvGrpSpPr/>
          <p:nvPr/>
        </p:nvGrpSpPr>
        <p:grpSpPr>
          <a:xfrm>
            <a:off x="3517002" y="1284490"/>
            <a:ext cx="4629709" cy="4582397"/>
            <a:chOff x="2991269" y="1153325"/>
            <a:chExt cx="3514811" cy="3252003"/>
          </a:xfrm>
        </p:grpSpPr>
        <p:sp>
          <p:nvSpPr>
            <p:cNvPr id="145" name="Google Shape;145;g2d0bb71ba1c_0_24"/>
            <p:cNvSpPr/>
            <p:nvPr/>
          </p:nvSpPr>
          <p:spPr>
            <a:xfrm>
              <a:off x="3477586" y="2585458"/>
              <a:ext cx="2541910" cy="950456"/>
            </a:xfrm>
            <a:custGeom>
              <a:rect b="b" l="l" r="r" t="t"/>
              <a:pathLst>
                <a:path extrusionOk="0" h="43529" w="126826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EBF1EE"/>
            </a:solidFill>
            <a:ln>
              <a:noFill/>
            </a:ln>
          </p:spPr>
        </p:sp>
        <p:sp>
          <p:nvSpPr>
            <p:cNvPr id="146" name="Google Shape;146;g2d0bb71ba1c_0_24"/>
            <p:cNvSpPr/>
            <p:nvPr/>
          </p:nvSpPr>
          <p:spPr>
            <a:xfrm>
              <a:off x="2991269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006E85"/>
            </a:solidFill>
            <a:ln>
              <a:noFill/>
            </a:ln>
          </p:spPr>
        </p:sp>
        <p:sp>
          <p:nvSpPr>
            <p:cNvPr id="147" name="Google Shape;147;g2d0bb71ba1c_0_24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00989A"/>
            </a:solidFill>
            <a:ln>
              <a:noFill/>
            </a:ln>
          </p:spPr>
        </p:sp>
        <p:sp>
          <p:nvSpPr>
            <p:cNvPr id="148" name="Google Shape;148;g2d0bb71ba1c_0_24"/>
            <p:cNvSpPr/>
            <p:nvPr/>
          </p:nvSpPr>
          <p:spPr>
            <a:xfrm>
              <a:off x="3969199" y="2001324"/>
              <a:ext cx="1565850" cy="585863"/>
            </a:xfrm>
            <a:custGeom>
              <a:rect b="b" l="l" r="r" t="t"/>
              <a:pathLst>
                <a:path extrusionOk="0" h="8150" w="24053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EBF1EE"/>
            </a:solidFill>
            <a:ln>
              <a:noFill/>
            </a:ln>
          </p:spPr>
        </p:sp>
        <p:sp>
          <p:nvSpPr>
            <p:cNvPr id="149" name="Google Shape;149;g2d0bb71ba1c_0_24"/>
            <p:cNvSpPr/>
            <p:nvPr/>
          </p:nvSpPr>
          <p:spPr>
            <a:xfrm>
              <a:off x="356325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006E85"/>
            </a:solidFill>
            <a:ln>
              <a:noFill/>
            </a:ln>
          </p:spPr>
        </p:sp>
        <p:sp>
          <p:nvSpPr>
            <p:cNvPr id="150" name="Google Shape;150;g2d0bb71ba1c_0_24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00CCA0"/>
            </a:solidFill>
            <a:ln>
              <a:noFill/>
            </a:ln>
          </p:spPr>
        </p:sp>
        <p:sp>
          <p:nvSpPr>
            <p:cNvPr id="151" name="Google Shape;151;g2d0bb71ba1c_0_24"/>
            <p:cNvSpPr/>
            <p:nvPr/>
          </p:nvSpPr>
          <p:spPr>
            <a:xfrm>
              <a:off x="4059061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006E85"/>
            </a:solidFill>
            <a:ln>
              <a:noFill/>
            </a:ln>
          </p:spPr>
        </p:sp>
        <p:sp>
          <p:nvSpPr>
            <p:cNvPr id="152" name="Google Shape;152;g2d0bb71ba1c_0_24"/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3EF386"/>
            </a:solidFill>
            <a:ln>
              <a:noFill/>
            </a:ln>
          </p:spPr>
        </p:sp>
      </p:grpSp>
      <p:grpSp>
        <p:nvGrpSpPr>
          <p:cNvPr id="153" name="Google Shape;153;g2d0bb71ba1c_0_24"/>
          <p:cNvGrpSpPr/>
          <p:nvPr/>
        </p:nvGrpSpPr>
        <p:grpSpPr>
          <a:xfrm>
            <a:off x="647774" y="2646594"/>
            <a:ext cx="5230211" cy="1950899"/>
            <a:chOff x="636321" y="1844098"/>
            <a:chExt cx="3970704" cy="1384500"/>
          </a:xfrm>
        </p:grpSpPr>
        <p:sp>
          <p:nvSpPr>
            <p:cNvPr id="154" name="Google Shape;154;g2d0bb71ba1c_0_24"/>
            <p:cNvSpPr txBox="1"/>
            <p:nvPr/>
          </p:nvSpPr>
          <p:spPr>
            <a:xfrm>
              <a:off x="636321" y="1844098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181F2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What type of oxygen?</a:t>
              </a:r>
              <a:endParaRPr b="1" sz="1200">
                <a:solidFill>
                  <a:srgbClr val="181F2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800">
                  <a:solidFill>
                    <a:srgbClr val="181F2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Oxygen tank vs concentrator.</a:t>
              </a:r>
              <a:endParaRPr b="1" sz="800">
                <a:solidFill>
                  <a:srgbClr val="181F2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155" name="Google Shape;155;g2d0bb71ba1c_0_24"/>
            <p:cNvCxnSpPr/>
            <p:nvPr/>
          </p:nvCxnSpPr>
          <p:spPr>
            <a:xfrm rot="10800000">
              <a:off x="2587425" y="2536349"/>
              <a:ext cx="2019600" cy="0"/>
            </a:xfrm>
            <a:prstGeom prst="straightConnector1">
              <a:avLst/>
            </a:prstGeom>
            <a:noFill/>
            <a:ln cap="flat" cmpd="sng" w="9525">
              <a:solidFill>
                <a:srgbClr val="00CCA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6" name="Google Shape;156;g2d0bb71ba1c_0_24"/>
            <p:cNvSpPr/>
            <p:nvPr/>
          </p:nvSpPr>
          <p:spPr>
            <a:xfrm>
              <a:off x="2523501" y="2431050"/>
              <a:ext cx="198600" cy="198300"/>
            </a:xfrm>
            <a:prstGeom prst="ellipse">
              <a:avLst/>
            </a:prstGeom>
            <a:solidFill>
              <a:srgbClr val="00CC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g2d0bb71ba1c_0_24"/>
            <p:cNvSpPr txBox="1"/>
            <p:nvPr/>
          </p:nvSpPr>
          <p:spPr>
            <a:xfrm>
              <a:off x="2498491" y="237375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-US" sz="8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  <a:endParaRPr b="1" sz="8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0bb71ba1c_0_6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d0bb71ba1c_0_6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64" name="Google Shape;164;g2d0bb71ba1c_0_6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65" name="Google Shape;165;g2d0bb71ba1c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2d0bb71ba1c_0_6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Original vs. Current Design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2d0bb71ba1c_0_6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68" name="Google Shape;168;g2d0bb71ba1c_0_60"/>
          <p:cNvPicPr preferRelativeResize="0"/>
          <p:nvPr/>
        </p:nvPicPr>
        <p:blipFill rotWithShape="1">
          <a:blip r:embed="rId4">
            <a:alphaModFix/>
          </a:blip>
          <a:srcRect b="0" l="4331" r="12042" t="8925"/>
          <a:stretch/>
        </p:blipFill>
        <p:spPr>
          <a:xfrm>
            <a:off x="8289244" y="1653447"/>
            <a:ext cx="2826291" cy="223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d0bb71ba1c_0_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8699" y="2505465"/>
            <a:ext cx="3530284" cy="401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d0bb71ba1c_0_60"/>
          <p:cNvPicPr preferRelativeResize="0"/>
          <p:nvPr/>
        </p:nvPicPr>
        <p:blipFill rotWithShape="1">
          <a:blip r:embed="rId6">
            <a:alphaModFix/>
          </a:blip>
          <a:srcRect b="4988" l="18311" r="25378" t="0"/>
          <a:stretch/>
        </p:blipFill>
        <p:spPr>
          <a:xfrm>
            <a:off x="185001" y="1019342"/>
            <a:ext cx="2826274" cy="30569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g2d0bb71ba1c_0_60"/>
          <p:cNvCxnSpPr/>
          <p:nvPr/>
        </p:nvCxnSpPr>
        <p:spPr>
          <a:xfrm flipH="1" rot="10800000">
            <a:off x="5985695" y="4331323"/>
            <a:ext cx="1001700" cy="15600"/>
          </a:xfrm>
          <a:prstGeom prst="straightConnector1">
            <a:avLst/>
          </a:prstGeom>
          <a:noFill/>
          <a:ln cap="flat" cmpd="sng" w="9525">
            <a:solidFill>
              <a:srgbClr val="3EF38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72" name="Google Shape;172;g2d0bb71ba1c_0_60"/>
          <p:cNvSpPr txBox="1"/>
          <p:nvPr/>
        </p:nvSpPr>
        <p:spPr>
          <a:xfrm>
            <a:off x="7114913" y="4221533"/>
            <a:ext cx="13617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"/>
                <a:ea typeface="Titillium Web"/>
                <a:cs typeface="Titillium Web"/>
                <a:sym typeface="Titillium Web"/>
              </a:rPr>
              <a:t>Oxygen Tank Holder</a:t>
            </a:r>
            <a:endParaRPr sz="1000">
              <a:solidFill>
                <a:srgbClr val="6775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73" name="Google Shape;173;g2d0bb71ba1c_0_60"/>
          <p:cNvCxnSpPr>
            <a:endCxn id="174" idx="3"/>
          </p:cNvCxnSpPr>
          <p:nvPr/>
        </p:nvCxnSpPr>
        <p:spPr>
          <a:xfrm flipH="1">
            <a:off x="8199572" y="2625681"/>
            <a:ext cx="1427100" cy="3900"/>
          </a:xfrm>
          <a:prstGeom prst="straightConnector1">
            <a:avLst/>
          </a:prstGeom>
          <a:noFill/>
          <a:ln cap="flat" cmpd="sng" w="9525">
            <a:solidFill>
              <a:srgbClr val="96DA4C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74" name="Google Shape;174;g2d0bb71ba1c_0_60"/>
          <p:cNvSpPr txBox="1"/>
          <p:nvPr/>
        </p:nvSpPr>
        <p:spPr>
          <a:xfrm>
            <a:off x="7830872" y="2399181"/>
            <a:ext cx="3687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"/>
                <a:ea typeface="Titillium Web"/>
                <a:cs typeface="Titillium Web"/>
                <a:sym typeface="Titillium Web"/>
              </a:rPr>
              <a:t>PCB</a:t>
            </a:r>
            <a:endParaRPr sz="1000">
              <a:solidFill>
                <a:srgbClr val="6775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75" name="Google Shape;175;g2d0bb71ba1c_0_60"/>
          <p:cNvCxnSpPr/>
          <p:nvPr/>
        </p:nvCxnSpPr>
        <p:spPr>
          <a:xfrm rot="10800000">
            <a:off x="9080535" y="1178642"/>
            <a:ext cx="0" cy="806700"/>
          </a:xfrm>
          <a:prstGeom prst="straightConnector1">
            <a:avLst/>
          </a:prstGeom>
          <a:noFill/>
          <a:ln cap="flat" cmpd="sng" w="9525">
            <a:solidFill>
              <a:srgbClr val="E2E02C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76" name="Google Shape;176;g2d0bb71ba1c_0_60"/>
          <p:cNvSpPr txBox="1"/>
          <p:nvPr/>
        </p:nvSpPr>
        <p:spPr>
          <a:xfrm flipH="1">
            <a:off x="7759977" y="943151"/>
            <a:ext cx="20241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"/>
                <a:ea typeface="Titillium Web"/>
                <a:cs typeface="Titillium Web"/>
                <a:sym typeface="Titillium Web"/>
              </a:rPr>
              <a:t>3 Omni-wheel Drivetrain</a:t>
            </a:r>
            <a:endParaRPr sz="1000">
              <a:solidFill>
                <a:srgbClr val="6775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77" name="Google Shape;177;g2d0bb71ba1c_0_60"/>
          <p:cNvCxnSpPr/>
          <p:nvPr/>
        </p:nvCxnSpPr>
        <p:spPr>
          <a:xfrm>
            <a:off x="7014572" y="5311336"/>
            <a:ext cx="834000" cy="0"/>
          </a:xfrm>
          <a:prstGeom prst="straightConnector1">
            <a:avLst/>
          </a:prstGeom>
          <a:noFill/>
          <a:ln cap="flat" cmpd="sng" w="9525">
            <a:solidFill>
              <a:srgbClr val="006E85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78" name="Google Shape;178;g2d0bb71ba1c_0_60"/>
          <p:cNvSpPr txBox="1"/>
          <p:nvPr/>
        </p:nvSpPr>
        <p:spPr>
          <a:xfrm>
            <a:off x="7896315" y="5020320"/>
            <a:ext cx="1293900" cy="5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"/>
                <a:ea typeface="Titillium Web"/>
                <a:cs typeface="Titillium Web"/>
                <a:sym typeface="Titillium Web"/>
              </a:rPr>
              <a:t>DW3000 UWB Transceivers</a:t>
            </a:r>
            <a:endParaRPr sz="1000">
              <a:solidFill>
                <a:srgbClr val="6775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79" name="Google Shape;179;g2d0bb71ba1c_0_60"/>
          <p:cNvCxnSpPr>
            <a:stCxn id="180" idx="3"/>
          </p:cNvCxnSpPr>
          <p:nvPr/>
        </p:nvCxnSpPr>
        <p:spPr>
          <a:xfrm flipH="1">
            <a:off x="3835508" y="6199306"/>
            <a:ext cx="926100" cy="2100"/>
          </a:xfrm>
          <a:prstGeom prst="straightConnector1">
            <a:avLst/>
          </a:prstGeom>
          <a:noFill/>
          <a:ln cap="flat" cmpd="sng" w="9525">
            <a:solidFill>
              <a:srgbClr val="00989A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80" name="Google Shape;180;g2d0bb71ba1c_0_60"/>
          <p:cNvSpPr txBox="1"/>
          <p:nvPr/>
        </p:nvSpPr>
        <p:spPr>
          <a:xfrm>
            <a:off x="2562608" y="6105706"/>
            <a:ext cx="21990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"/>
                <a:ea typeface="Titillium Web"/>
                <a:cs typeface="Titillium Web"/>
                <a:sym typeface="Titillium Web"/>
              </a:rPr>
              <a:t>4” Omni-wheels</a:t>
            </a:r>
            <a:endParaRPr sz="1000">
              <a:solidFill>
                <a:srgbClr val="6775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81" name="Google Shape;181;g2d0bb71ba1c_0_60"/>
          <p:cNvSpPr txBox="1"/>
          <p:nvPr/>
        </p:nvSpPr>
        <p:spPr>
          <a:xfrm>
            <a:off x="1601550" y="4429848"/>
            <a:ext cx="17643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"/>
                <a:ea typeface="Titillium Web"/>
                <a:cs typeface="Titillium Web"/>
                <a:sym typeface="Titillium Web"/>
              </a:rPr>
              <a:t>Object Detection Bumpers</a:t>
            </a:r>
            <a:endParaRPr sz="1000">
              <a:solidFill>
                <a:srgbClr val="6775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82" name="Google Shape;182;g2d0bb71ba1c_0_60"/>
          <p:cNvCxnSpPr/>
          <p:nvPr/>
        </p:nvCxnSpPr>
        <p:spPr>
          <a:xfrm rot="10800000">
            <a:off x="3058183" y="4602770"/>
            <a:ext cx="713400" cy="461400"/>
          </a:xfrm>
          <a:prstGeom prst="straightConnector1">
            <a:avLst/>
          </a:prstGeom>
          <a:noFill/>
          <a:ln cap="flat" cmpd="sng" w="9525">
            <a:solidFill>
              <a:srgbClr val="00CCA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83" name="Google Shape;183;g2d0bb71ba1c_0_60"/>
          <p:cNvCxnSpPr/>
          <p:nvPr/>
        </p:nvCxnSpPr>
        <p:spPr>
          <a:xfrm>
            <a:off x="10176419" y="3130806"/>
            <a:ext cx="0" cy="1146900"/>
          </a:xfrm>
          <a:prstGeom prst="straightConnector1">
            <a:avLst/>
          </a:prstGeom>
          <a:noFill/>
          <a:ln cap="flat" cmpd="sng" w="9525">
            <a:solidFill>
              <a:srgbClr val="00CCA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84" name="Google Shape;184;g2d0bb71ba1c_0_60"/>
          <p:cNvSpPr txBox="1"/>
          <p:nvPr/>
        </p:nvSpPr>
        <p:spPr>
          <a:xfrm>
            <a:off x="9403990" y="4310262"/>
            <a:ext cx="20241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"/>
                <a:ea typeface="Titillium Web"/>
                <a:cs typeface="Titillium Web"/>
                <a:sym typeface="Titillium Web"/>
              </a:rPr>
              <a:t>Reused FRC Victor 888 ESCs</a:t>
            </a:r>
            <a:endParaRPr sz="1000">
              <a:solidFill>
                <a:srgbClr val="6775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85" name="Google Shape;185;g2d0bb71ba1c_0_60"/>
          <p:cNvCxnSpPr/>
          <p:nvPr/>
        </p:nvCxnSpPr>
        <p:spPr>
          <a:xfrm>
            <a:off x="10519277" y="2881206"/>
            <a:ext cx="704100" cy="29400"/>
          </a:xfrm>
          <a:prstGeom prst="straightConnector1">
            <a:avLst/>
          </a:prstGeom>
          <a:noFill/>
          <a:ln cap="flat" cmpd="sng" w="9525">
            <a:solidFill>
              <a:srgbClr val="00CCA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86" name="Google Shape;186;g2d0bb71ba1c_0_60"/>
          <p:cNvSpPr txBox="1"/>
          <p:nvPr/>
        </p:nvSpPr>
        <p:spPr>
          <a:xfrm>
            <a:off x="11259939" y="2491064"/>
            <a:ext cx="663600" cy="9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"/>
                <a:ea typeface="Titillium Web"/>
                <a:cs typeface="Titillium Web"/>
                <a:sym typeface="Titillium Web"/>
              </a:rPr>
              <a:t>Raspberry Pi for Object Tracking</a:t>
            </a:r>
            <a:endParaRPr sz="1000">
              <a:solidFill>
                <a:srgbClr val="6775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87" name="Google Shape;187;g2d0bb71ba1c_0_60"/>
          <p:cNvCxnSpPr/>
          <p:nvPr/>
        </p:nvCxnSpPr>
        <p:spPr>
          <a:xfrm flipH="1" rot="10800000">
            <a:off x="10174055" y="1471306"/>
            <a:ext cx="4800" cy="642300"/>
          </a:xfrm>
          <a:prstGeom prst="straightConnector1">
            <a:avLst/>
          </a:prstGeom>
          <a:noFill/>
          <a:ln cap="flat" cmpd="sng" w="9525">
            <a:solidFill>
              <a:srgbClr val="00CCA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88" name="Google Shape;188;g2d0bb71ba1c_0_60"/>
          <p:cNvSpPr txBox="1"/>
          <p:nvPr/>
        </p:nvSpPr>
        <p:spPr>
          <a:xfrm>
            <a:off x="9466023" y="1189378"/>
            <a:ext cx="14979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2200mAh battery</a:t>
            </a:r>
            <a:endParaRPr sz="1000">
              <a:solidFill>
                <a:srgbClr val="677579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cxnSp>
        <p:nvCxnSpPr>
          <p:cNvPr id="189" name="Google Shape;189;g2d0bb71ba1c_0_60"/>
          <p:cNvCxnSpPr/>
          <p:nvPr/>
        </p:nvCxnSpPr>
        <p:spPr>
          <a:xfrm flipH="1">
            <a:off x="3642900" y="5396270"/>
            <a:ext cx="1427100" cy="7500"/>
          </a:xfrm>
          <a:prstGeom prst="straightConnector1">
            <a:avLst/>
          </a:prstGeom>
          <a:noFill/>
          <a:ln cap="flat" cmpd="sng" w="9525">
            <a:solidFill>
              <a:srgbClr val="96DA4C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90" name="Google Shape;190;g2d0bb71ba1c_0_60"/>
          <p:cNvSpPr txBox="1"/>
          <p:nvPr/>
        </p:nvSpPr>
        <p:spPr>
          <a:xfrm>
            <a:off x="3022886" y="5169548"/>
            <a:ext cx="663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77579"/>
                </a:solidFill>
                <a:latin typeface="Titillium Web"/>
                <a:ea typeface="Titillium Web"/>
                <a:cs typeface="Titillium Web"/>
                <a:sym typeface="Titillium Web"/>
              </a:rPr>
              <a:t>Webcam</a:t>
            </a:r>
            <a:endParaRPr sz="1000">
              <a:solidFill>
                <a:srgbClr val="6775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dark&#10;&#10;Description automatically generated" id="195" name="Google Shape;19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943500" y="1509000"/>
            <a:ext cx="10305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High Level Requirements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"/>
          <p:cNvSpPr txBox="1"/>
          <p:nvPr/>
        </p:nvSpPr>
        <p:spPr>
          <a:xfrm>
            <a:off x="1441528" y="3232230"/>
            <a:ext cx="93090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Omni-Wheel Drivetrain</a:t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Functional drivetrain that can maintain a given direction vector within 500 ms.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Ultra Wideband User Localization</a:t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Locate target with accuracy &lt;1 meter.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Close-range Object Detection</a:t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Notify users of collisions.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  <a:endParaRPr/>
          </a:p>
        </p:txBody>
      </p:sp>
      <p:pic>
        <p:nvPicPr>
          <p:cNvPr descr="A close up of a logo&#10;&#10;Description automatically generated" id="199" name="Google Shape;19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02" name="Google Shape;202;p3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0bb71ba1c_0_129"/>
          <p:cNvSpPr/>
          <p:nvPr/>
        </p:nvSpPr>
        <p:spPr>
          <a:xfrm flipH="1" rot="10800000">
            <a:off x="0" y="-105"/>
            <a:ext cx="12192000" cy="68658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08" name="Google Shape;208;g2d0bb71ba1c_0_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2d0bb71ba1c_0_12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10" name="Google Shape;210;g2d0bb71ba1c_0_129"/>
          <p:cNvSpPr txBox="1"/>
          <p:nvPr/>
        </p:nvSpPr>
        <p:spPr>
          <a:xfrm>
            <a:off x="1295400" y="2948490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Design Modularity</a:t>
            </a:r>
            <a:endParaRPr b="1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Functions of each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2d0bb71ba1c_0_129"/>
          <p:cNvSpPr/>
          <p:nvPr/>
        </p:nvSpPr>
        <p:spPr>
          <a:xfrm>
            <a:off x="5520230" y="1704276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2d0bb71ba1c_0_12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d0bb71ba1c_0_13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2d0bb71ba1c_0_13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19" name="Google Shape;219;g2d0bb71ba1c_0_13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20" name="Google Shape;220;g2d0bb71ba1c_0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2d0bb71ba1c_0_13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High Level Block Diagram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d0bb71ba1c_0_13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23" name="Google Shape;223;g2d0bb71ba1c_0_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25" y="860512"/>
            <a:ext cx="11088154" cy="55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