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3"/>
  </p:notesMasterIdLst>
  <p:sldIdLst>
    <p:sldId id="283" r:id="rId2"/>
    <p:sldId id="277" r:id="rId3"/>
    <p:sldId id="296" r:id="rId4"/>
    <p:sldId id="302" r:id="rId5"/>
    <p:sldId id="305" r:id="rId6"/>
    <p:sldId id="263" r:id="rId7"/>
    <p:sldId id="293" r:id="rId8"/>
    <p:sldId id="304" r:id="rId9"/>
    <p:sldId id="298" r:id="rId10"/>
    <p:sldId id="306" r:id="rId11"/>
    <p:sldId id="28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hSaRiTD9uDhGJ3nUfwohnl+c0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B36"/>
    <a:srgbClr val="15264B"/>
    <a:srgbClr val="1B4284"/>
    <a:srgbClr val="FA5738"/>
    <a:srgbClr val="FF552E"/>
    <a:srgbClr val="13294B"/>
    <a:srgbClr val="0E2248"/>
    <a:srgbClr val="0E2E5A"/>
    <a:srgbClr val="0B1A53"/>
    <a:srgbClr val="030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36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ather.gov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7">
            <a:extLst>
              <a:ext uri="{FF2B5EF4-FFF2-40B4-BE49-F238E27FC236}">
                <a16:creationId xmlns:a16="http://schemas.microsoft.com/office/drawing/2014/main" id="{001E8A82-2D09-8A40-AB15-BEA76228B6A2}"/>
              </a:ext>
            </a:extLst>
          </p:cNvPr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picture containing building, street&#10;&#10;Description automatically generated">
            <a:extLst>
              <a:ext uri="{FF2B5EF4-FFF2-40B4-BE49-F238E27FC236}">
                <a16:creationId xmlns:a16="http://schemas.microsoft.com/office/drawing/2014/main" id="{DF7902D4-540E-464A-BEC7-4711C02B37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2" y="8165"/>
            <a:ext cx="12192000" cy="6858000"/>
          </a:xfrm>
          <a:prstGeom prst="rect">
            <a:avLst/>
          </a:prstGeom>
        </p:spPr>
      </p:pic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6EE6B1E5-9B9E-FD48-9F48-627803FDB7F5}"/>
              </a:ext>
            </a:extLst>
          </p:cNvPr>
          <p:cNvSpPr txBox="1"/>
          <p:nvPr/>
        </p:nvSpPr>
        <p:spPr>
          <a:xfrm>
            <a:off x="1134035" y="2553964"/>
            <a:ext cx="9923929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Heat Exhaustion Detection Device</a:t>
            </a:r>
            <a:endParaRPr sz="4500">
              <a:latin typeface="+mn-lt"/>
            </a:endParaRPr>
          </a:p>
          <a:p>
            <a:pPr algn="ctr">
              <a:spcBef>
                <a:spcPts val="600"/>
              </a:spcBef>
            </a:pPr>
            <a:r>
              <a:rPr lang="en-US" sz="250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Electrical &amp; Computer Engineering</a:t>
            </a:r>
          </a:p>
          <a:p>
            <a:pPr lvl="0" algn="ctr">
              <a:spcBef>
                <a:spcPts val="600"/>
              </a:spcBef>
            </a:pPr>
            <a:r>
              <a:rPr lang="en-US" sz="180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Team: 12</a:t>
            </a:r>
          </a:p>
          <a:p>
            <a:pPr lvl="0" algn="ctr">
              <a:spcBef>
                <a:spcPts val="600"/>
              </a:spcBef>
            </a:pPr>
            <a:r>
              <a:rPr lang="en-US" sz="180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Zackary Haycraft</a:t>
            </a:r>
          </a:p>
          <a:p>
            <a:pPr lvl="0" algn="ctr">
              <a:spcBef>
                <a:spcPts val="600"/>
              </a:spcBef>
            </a:pPr>
            <a:r>
              <a:rPr lang="en-US" sz="1800">
                <a:solidFill>
                  <a:schemeClr val="lt1"/>
                </a:solidFill>
                <a:latin typeface="+mn-lt"/>
                <a:sym typeface="Helvetica Neue"/>
              </a:rPr>
              <a:t>Danny Schaub</a:t>
            </a:r>
          </a:p>
          <a:p>
            <a:pPr lvl="0" algn="ctr">
              <a:spcBef>
                <a:spcPts val="600"/>
              </a:spcBef>
            </a:pPr>
            <a:r>
              <a:rPr lang="en-US" sz="1800" err="1">
                <a:solidFill>
                  <a:schemeClr val="lt1"/>
                </a:solidFill>
                <a:latin typeface="+mn-lt"/>
                <a:sym typeface="Helvetica Neue"/>
              </a:rPr>
              <a:t>Tongli</a:t>
            </a:r>
            <a:r>
              <a:rPr lang="en-US" sz="1800">
                <a:solidFill>
                  <a:schemeClr val="lt1"/>
                </a:solidFill>
                <a:latin typeface="+mn-lt"/>
                <a:sym typeface="Helvetica Neue"/>
              </a:rPr>
              <a:t> Zhou</a:t>
            </a:r>
            <a:endParaRPr sz="1800">
              <a:latin typeface="+mn-lt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BAA0E1-3AE3-CC42-A2EA-C66D0BE98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07" y="852965"/>
            <a:ext cx="2909982" cy="754082"/>
          </a:xfrm>
          <a:prstGeom prst="rect">
            <a:avLst/>
          </a:prstGeom>
        </p:spPr>
      </p:pic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5C6D8374-322F-A84C-B20A-504C6528FDDA}"/>
              </a:ext>
            </a:extLst>
          </p:cNvPr>
          <p:cNvSpPr txBox="1"/>
          <p:nvPr/>
        </p:nvSpPr>
        <p:spPr>
          <a:xfrm>
            <a:off x="3922059" y="5413888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300">
                <a:solidFill>
                  <a:schemeClr val="bg1"/>
                </a:solidFill>
                <a:latin typeface="+mn-lt"/>
                <a:sym typeface="Helvetica Neue Light"/>
              </a:rPr>
              <a:t>May 1, 2023</a:t>
            </a:r>
            <a:endParaRPr sz="1800" spc="3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161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45;p7">
            <a:extLst>
              <a:ext uri="{FF2B5EF4-FFF2-40B4-BE49-F238E27FC236}">
                <a16:creationId xmlns:a16="http://schemas.microsoft.com/office/drawing/2014/main" id="{37E7B2F9-4530-7540-9A7D-25FE9B6FF02F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75FA8318-9B15-7F47-850F-EEEFE73BE161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47;p7">
            <a:extLst>
              <a:ext uri="{FF2B5EF4-FFF2-40B4-BE49-F238E27FC236}">
                <a16:creationId xmlns:a16="http://schemas.microsoft.com/office/drawing/2014/main" id="{97D82DD8-D8FD-C34A-ADC4-A5ECF2A87CB4}"/>
              </a:ext>
            </a:extLst>
          </p:cNvPr>
          <p:cNvSpPr txBox="1">
            <a:spLocks/>
          </p:cNvSpPr>
          <p:nvPr/>
        </p:nvSpPr>
        <p:spPr>
          <a:xfrm>
            <a:off x="431324" y="1334279"/>
            <a:ext cx="11169550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[1] 	M. Davis, “Heat-Related Deaths Up 56% Between 2018 and 2021, Provisional Data Shows,”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ValuePenguin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Jun. 06, 2022. https://www.valuepenguin.com/heat-related-deaths-study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(accessed Feb. 02, 2023).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[2]	 A. H.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Alzeer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H. A. K. 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“Sweat chloride concentration in patients with heat stroke,”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Taibah University Medical Sciences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9, no. 1, pp. 50–53, Mar. 2014,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10.1016/j.jtumed.2013.06.004.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[3]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N. US Department of Commerce, “What is the heat index?,” </a:t>
            </a:r>
            <a:r>
              <a:rPr lang="en-US" sz="18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www.weather.gov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https://www.weather.gov/ama/heatindex#:~:text=For%20example%2C%20if%20the%20air (accessed Apr. 29, 2023).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00;p1">
            <a:extLst>
              <a:ext uri="{FF2B5EF4-FFF2-40B4-BE49-F238E27FC236}">
                <a16:creationId xmlns:a16="http://schemas.microsoft.com/office/drawing/2014/main" id="{C0C6FF5B-A16D-B943-8158-9394C4171284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9194208-BB88-DA45-8C43-B250F5F37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6" name="Google Shape;100;p1">
            <a:extLst>
              <a:ext uri="{FF2B5EF4-FFF2-40B4-BE49-F238E27FC236}">
                <a16:creationId xmlns:a16="http://schemas.microsoft.com/office/drawing/2014/main" id="{226FBA8E-8ED2-0F48-B1E6-A03B9736B136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sym typeface="Helvetica Neue Light"/>
              </a:rPr>
              <a:t>Refrences</a:t>
            </a:r>
            <a:r>
              <a:rPr lang="en-US" sz="2400" dirty="0">
                <a:solidFill>
                  <a:srgbClr val="FFFFFF"/>
                </a:solidFill>
                <a:sym typeface="Helvetica Neue Light"/>
              </a:rPr>
              <a:t> </a:t>
            </a:r>
            <a:endParaRPr lang="en-US" dirty="0"/>
          </a:p>
        </p:txBody>
      </p:sp>
      <p:sp>
        <p:nvSpPr>
          <p:cNvPr id="24" name="Google Shape;100;p1">
            <a:extLst>
              <a:ext uri="{FF2B5EF4-FFF2-40B4-BE49-F238E27FC236}">
                <a16:creationId xmlns:a16="http://schemas.microsoft.com/office/drawing/2014/main" id="{90B075A3-DE04-A441-85E2-4CA526CEC8C2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3181618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5;p7">
            <a:extLst>
              <a:ext uri="{FF2B5EF4-FFF2-40B4-BE49-F238E27FC236}">
                <a16:creationId xmlns:a16="http://schemas.microsoft.com/office/drawing/2014/main" id="{387F9BF5-DFA5-0D43-A787-7093AFF0A25C}"/>
              </a:ext>
            </a:extLst>
          </p:cNvPr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icture containing building, street&#10;&#10;Description automatically generated">
            <a:extLst>
              <a:ext uri="{FF2B5EF4-FFF2-40B4-BE49-F238E27FC236}">
                <a16:creationId xmlns:a16="http://schemas.microsoft.com/office/drawing/2014/main" id="{F2600311-478F-1248-A89E-70562FC0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" y="8165"/>
            <a:ext cx="12192000" cy="6858000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63AF0C5-85E3-5442-BD93-F22B807C7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21" y="2252985"/>
            <a:ext cx="7131957" cy="23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376809" y="1334279"/>
            <a:ext cx="11177401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600" b="1" dirty="0">
                <a:solidFill>
                  <a:srgbClr val="E84B36"/>
                </a:solidFill>
                <a:latin typeface="Arial"/>
                <a:ea typeface="Helvetica Neue Light"/>
                <a:cs typeface="Arial"/>
                <a:sym typeface="Helvetica Neue Light"/>
              </a:rPr>
              <a:t>Preventing Heat Related Illnesses </a:t>
            </a:r>
            <a:endParaRPr lang="en-US" sz="2600" b="1" dirty="0">
              <a:solidFill>
                <a:srgbClr val="E8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-US" sz="1800" dirty="0">
                <a:latin typeface="+mn-lt"/>
              </a:rPr>
              <a:t>Heat related illnesses such as heat stress, heat exhaustion and heat stroke are a serious problem for everyone but especially individuals who perform hard labor in harsh environments.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-US" sz="1800" dirty="0">
                <a:latin typeface="+mn-lt"/>
              </a:rPr>
              <a:t>People in less fortunate areas do not always have access to expensive smart watches.  There is no alternative for monitoring the condition of one's body. 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-US" sz="1800" dirty="0">
                <a:latin typeface="+mn-lt"/>
              </a:rPr>
              <a:t>With global temperatures rising early estimates from the Center for Disease Control and Prevention have estimates that heat related deaths have increased by 56% between 2012 and 2018 [1].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1800" dirty="0">
              <a:solidFill>
                <a:schemeClr val="tx1"/>
              </a:solidFill>
              <a:latin typeface="+mn-lt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145;p7">
            <a:extLst>
              <a:ext uri="{FF2B5EF4-FFF2-40B4-BE49-F238E27FC236}">
                <a16:creationId xmlns:a16="http://schemas.microsoft.com/office/drawing/2014/main" id="{DBD98685-E6DB-4548-992F-86EFC1B6F030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0;p1">
            <a:extLst>
              <a:ext uri="{FF2B5EF4-FFF2-40B4-BE49-F238E27FC236}">
                <a16:creationId xmlns:a16="http://schemas.microsoft.com/office/drawing/2014/main" id="{B922E6F9-2383-DE41-BF46-8C23337DD107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The Problem</a:t>
            </a:r>
            <a:endParaRPr lang="en-US" sz="240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D484479C-7053-2D42-9B29-890311931E77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249236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5;p7">
            <a:extLst>
              <a:ext uri="{FF2B5EF4-FFF2-40B4-BE49-F238E27FC236}">
                <a16:creationId xmlns:a16="http://schemas.microsoft.com/office/drawing/2014/main" id="{12DC4F4D-0A13-8D45-BAE3-B240C7C13E7B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8;p7">
            <a:extLst>
              <a:ext uri="{FF2B5EF4-FFF2-40B4-BE49-F238E27FC236}">
                <a16:creationId xmlns:a16="http://schemas.microsoft.com/office/drawing/2014/main" id="{CB58E561-E0C5-A94B-B3E5-86F44D0451C8}"/>
              </a:ext>
            </a:extLst>
          </p:cNvPr>
          <p:cNvSpPr/>
          <p:nvPr/>
        </p:nvSpPr>
        <p:spPr>
          <a:xfrm>
            <a:off x="475566" y="1263717"/>
            <a:ext cx="4356660" cy="231564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9;p7">
            <a:extLst>
              <a:ext uri="{FF2B5EF4-FFF2-40B4-BE49-F238E27FC236}">
                <a16:creationId xmlns:a16="http://schemas.microsoft.com/office/drawing/2014/main" id="{01741CE7-6F04-DC47-9558-285DF0B47201}"/>
              </a:ext>
            </a:extLst>
          </p:cNvPr>
          <p:cNvSpPr txBox="1"/>
          <p:nvPr/>
        </p:nvSpPr>
        <p:spPr>
          <a:xfrm>
            <a:off x="1494115" y="2239572"/>
            <a:ext cx="22804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5A5A5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IMAGE / GRAPHIC</a:t>
            </a:r>
            <a:endParaRPr>
              <a:latin typeface="+mn-lt"/>
            </a:endParaRPr>
          </a:p>
        </p:txBody>
      </p:sp>
      <p:sp>
        <p:nvSpPr>
          <p:cNvPr id="4" name="Google Shape;150;p7">
            <a:extLst>
              <a:ext uri="{FF2B5EF4-FFF2-40B4-BE49-F238E27FC236}">
                <a16:creationId xmlns:a16="http://schemas.microsoft.com/office/drawing/2014/main" id="{ED15FFAB-CB3E-DB4F-A235-79EAD3C49663}"/>
              </a:ext>
            </a:extLst>
          </p:cNvPr>
          <p:cNvSpPr/>
          <p:nvPr/>
        </p:nvSpPr>
        <p:spPr>
          <a:xfrm>
            <a:off x="475566" y="3774068"/>
            <a:ext cx="4356660" cy="231564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51;p7">
            <a:extLst>
              <a:ext uri="{FF2B5EF4-FFF2-40B4-BE49-F238E27FC236}">
                <a16:creationId xmlns:a16="http://schemas.microsoft.com/office/drawing/2014/main" id="{767E5E1A-F673-9F4D-8D50-4137024C4DCC}"/>
              </a:ext>
            </a:extLst>
          </p:cNvPr>
          <p:cNvSpPr txBox="1"/>
          <p:nvPr/>
        </p:nvSpPr>
        <p:spPr>
          <a:xfrm>
            <a:off x="1494115" y="4747225"/>
            <a:ext cx="22804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5A5A5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IMAGE / GRAPHIC</a:t>
            </a:r>
            <a:endParaRPr>
              <a:latin typeface="+mn-lt"/>
            </a:endParaRPr>
          </a:p>
        </p:txBody>
      </p:sp>
      <p:sp>
        <p:nvSpPr>
          <p:cNvPr id="6" name="Google Shape;147;p7">
            <a:extLst>
              <a:ext uri="{FF2B5EF4-FFF2-40B4-BE49-F238E27FC236}">
                <a16:creationId xmlns:a16="http://schemas.microsoft.com/office/drawing/2014/main" id="{437A156D-2491-BC45-8821-E6E91300B5E7}"/>
              </a:ext>
            </a:extLst>
          </p:cNvPr>
          <p:cNvSpPr txBox="1">
            <a:spLocks/>
          </p:cNvSpPr>
          <p:nvPr/>
        </p:nvSpPr>
        <p:spPr>
          <a:xfrm>
            <a:off x="5122548" y="894901"/>
            <a:ext cx="6686464" cy="533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3000"/>
            </a:pPr>
            <a:r>
              <a:rPr lang="en-US" sz="2600" b="1">
                <a:solidFill>
                  <a:srgbClr val="E84B36"/>
                </a:solidFill>
                <a:ea typeface="Helvetica Neue Light"/>
                <a:sym typeface="Helvetica Neue Light"/>
              </a:rPr>
              <a:t>Monitor the Wearers Chloride level</a:t>
            </a:r>
            <a:endParaRPr lang="en-US" sz="2600" b="1">
              <a:solidFill>
                <a:srgbClr val="E84B36"/>
              </a:solidFill>
            </a:endParaRPr>
          </a:p>
          <a:p>
            <a:pPr>
              <a:buSzPts val="2000"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/>
              <a:t>According to a study in the Journal of Taiba University Medical Sciences patients experiencing one of these heat-related illnesses showed a marked decrease in the sweat chloride concentration as the illness got worse [2]</a:t>
            </a: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lvl="0">
              <a:buSzPts val="3000"/>
            </a:pPr>
            <a:r>
              <a:rPr lang="en-US" sz="2600" b="1">
                <a:solidFill>
                  <a:srgbClr val="15264B"/>
                </a:solidFill>
                <a:ea typeface="Helvetica Neue Light"/>
                <a:sym typeface="Helvetica Neue Light"/>
              </a:rPr>
              <a:t>Monitor the Heat Index of the Environment</a:t>
            </a:r>
            <a:endParaRPr lang="en-US" sz="2600" b="1">
              <a:solidFill>
                <a:srgbClr val="15264B"/>
              </a:solidFill>
              <a:ea typeface="Helvetica Neue Light"/>
            </a:endParaRPr>
          </a:p>
          <a:p>
            <a:pPr lvl="0">
              <a:buSzPts val="3000"/>
            </a:pPr>
            <a:endParaRPr lang="en-US" sz="2600" b="1">
              <a:solidFill>
                <a:srgbClr val="15264B"/>
              </a:solidFill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buSzPts val="30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a typeface="Helvetica Neue Light"/>
                <a:sym typeface="Helvetica Neue Light"/>
              </a:rPr>
              <a:t>The Heat index chart provides a danger level as well as likely effects the heat index level will have on the body</a:t>
            </a:r>
            <a:endParaRPr lang="en-US" sz="1800">
              <a:solidFill>
                <a:schemeClr val="tx1"/>
              </a:solidFill>
              <a:ea typeface="Helvetica Neue Light"/>
            </a:endParaRPr>
          </a:p>
          <a:p>
            <a:pPr marL="285750" indent="-285750">
              <a:buSzPts val="30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a typeface="Helvetica Neue Light"/>
              </a:rPr>
              <a:t>Use temperature and humidity sensor to monitor the heat index level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endParaRPr>
          </a:p>
          <a:p>
            <a:pPr marL="285750" indent="-285750">
              <a:buSzPts val="3000"/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endParaRPr>
          </a:p>
        </p:txBody>
      </p:sp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D354894F-4210-BB43-BDC6-416661DF59D1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52179DB0-DC47-6547-B775-839F60C4632E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194CE9C-0585-754F-B9A8-9351C21BD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CB30275B-0B04-FA42-84EA-9EABB4C8C5D2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The Solution</a:t>
            </a:r>
            <a:endParaRPr lang="en-US" sz="240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" name="Google Shape;100;p1">
            <a:extLst>
              <a:ext uri="{FF2B5EF4-FFF2-40B4-BE49-F238E27FC236}">
                <a16:creationId xmlns:a16="http://schemas.microsoft.com/office/drawing/2014/main" id="{A9860C96-8E77-F244-8080-62B3451E3F95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77DEE-5F01-A8E4-665A-B7F41F3C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4901"/>
            <a:ext cx="5122547" cy="2684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CDEFD4-0982-1E02-8A9B-88A3C4B0E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66731"/>
            <a:ext cx="5122548" cy="27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6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5;p7">
            <a:extLst>
              <a:ext uri="{FF2B5EF4-FFF2-40B4-BE49-F238E27FC236}">
                <a16:creationId xmlns:a16="http://schemas.microsoft.com/office/drawing/2014/main" id="{6F690974-7475-E443-9CC9-8964C80A6B24}"/>
              </a:ext>
            </a:extLst>
          </p:cNvPr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A picture containing building, street&#10;&#10;Description automatically generated">
            <a:extLst>
              <a:ext uri="{FF2B5EF4-FFF2-40B4-BE49-F238E27FC236}">
                <a16:creationId xmlns:a16="http://schemas.microsoft.com/office/drawing/2014/main" id="{717B7D2E-6B93-DB49-81CB-CD48A1153D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" y="8165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A95B940-6B3C-0C47-A381-DCF406EBD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35709"/>
            <a:ext cx="277906" cy="401420"/>
          </a:xfrm>
          <a:prstGeom prst="rect">
            <a:avLst/>
          </a:prstGeom>
        </p:spPr>
      </p:pic>
      <p:sp>
        <p:nvSpPr>
          <p:cNvPr id="11" name="Google Shape;123;p4">
            <a:extLst>
              <a:ext uri="{FF2B5EF4-FFF2-40B4-BE49-F238E27FC236}">
                <a16:creationId xmlns:a16="http://schemas.microsoft.com/office/drawing/2014/main" id="{D8097DB8-312A-AD4F-B4DA-A893E01E8421}"/>
              </a:ext>
            </a:extLst>
          </p:cNvPr>
          <p:cNvSpPr txBox="1"/>
          <p:nvPr/>
        </p:nvSpPr>
        <p:spPr>
          <a:xfrm>
            <a:off x="1245596" y="-105328"/>
            <a:ext cx="96012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500" b="1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Design</a:t>
            </a:r>
            <a:endParaRPr kumimoji="0" lang="en-US" sz="45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12" name="Google Shape;125;p4">
            <a:extLst>
              <a:ext uri="{FF2B5EF4-FFF2-40B4-BE49-F238E27FC236}">
                <a16:creationId xmlns:a16="http://schemas.microsoft.com/office/drawing/2014/main" id="{CC79D33B-4FD6-A349-8B9D-E75170473C70}"/>
              </a:ext>
            </a:extLst>
          </p:cNvPr>
          <p:cNvSpPr/>
          <p:nvPr/>
        </p:nvSpPr>
        <p:spPr>
          <a:xfrm>
            <a:off x="5470426" y="698237"/>
            <a:ext cx="1151540" cy="111983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">
            <a:extLst>
              <a:ext uri="{FF2B5EF4-FFF2-40B4-BE49-F238E27FC236}">
                <a16:creationId xmlns:a16="http://schemas.microsoft.com/office/drawing/2014/main" id="{678A6983-7F4C-B64C-8D33-7C30E09FB6F9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0" name="Google Shape;100;p1">
            <a:extLst>
              <a:ext uri="{FF2B5EF4-FFF2-40B4-BE49-F238E27FC236}">
                <a16:creationId xmlns:a16="http://schemas.microsoft.com/office/drawing/2014/main" id="{1EF77867-BC1B-584D-9DA5-258A80219067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9E3BAD0D-BA62-2438-5DD2-5B06D13B8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56" y="967027"/>
            <a:ext cx="6109944" cy="5606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245BD0-669D-CDD1-E6C5-0719A7B0C2B5}"/>
              </a:ext>
            </a:extLst>
          </p:cNvPr>
          <p:cNvSpPr txBox="1"/>
          <p:nvPr/>
        </p:nvSpPr>
        <p:spPr>
          <a:xfrm>
            <a:off x="6875431" y="1130550"/>
            <a:ext cx="508398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2400">
                <a:solidFill>
                  <a:schemeClr val="bg1"/>
                </a:solidFill>
              </a:rPr>
              <a:t>The goal was to create a wearable device to monitor the chloride concentration in a person's sweat.  </a:t>
            </a:r>
          </a:p>
          <a:p>
            <a:pPr marL="285750" indent="-285750">
              <a:buChar char="•"/>
            </a:pPr>
            <a:r>
              <a:rPr lang="en-US" sz="2400">
                <a:solidFill>
                  <a:schemeClr val="bg1"/>
                </a:solidFill>
              </a:rPr>
              <a:t>We created a method of measuring chloride from a solution.</a:t>
            </a:r>
          </a:p>
        </p:txBody>
      </p:sp>
    </p:spTree>
    <p:extLst>
      <p:ext uri="{BB962C8B-B14F-4D97-AF65-F5344CB8AC3E}">
        <p14:creationId xmlns:p14="http://schemas.microsoft.com/office/powerpoint/2010/main" val="189186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5;p7">
            <a:extLst>
              <a:ext uri="{FF2B5EF4-FFF2-40B4-BE49-F238E27FC236}">
                <a16:creationId xmlns:a16="http://schemas.microsoft.com/office/drawing/2014/main" id="{B719CEB5-8790-C349-9F6C-826D31A5B79E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47;p7">
            <a:extLst>
              <a:ext uri="{FF2B5EF4-FFF2-40B4-BE49-F238E27FC236}">
                <a16:creationId xmlns:a16="http://schemas.microsoft.com/office/drawing/2014/main" id="{DE8BCD66-DFCA-D540-95EA-EBDD783907CB}"/>
              </a:ext>
            </a:extLst>
          </p:cNvPr>
          <p:cNvSpPr txBox="1">
            <a:spLocks/>
          </p:cNvSpPr>
          <p:nvPr/>
        </p:nvSpPr>
        <p:spPr>
          <a:xfrm>
            <a:off x="5131837" y="1334279"/>
            <a:ext cx="6422373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3000"/>
            </a:pPr>
            <a:r>
              <a:rPr lang="en-US" sz="2600" b="1">
                <a:solidFill>
                  <a:srgbClr val="E84B36"/>
                </a:solidFill>
                <a:ea typeface="Helvetica Neue Light"/>
                <a:sym typeface="Helvetica Neue Light"/>
              </a:rPr>
              <a:t>Arduino Uno</a:t>
            </a:r>
            <a:endParaRPr lang="en-US" sz="2600" b="1">
              <a:solidFill>
                <a:srgbClr val="E84B36"/>
              </a:solidFill>
            </a:endParaRPr>
          </a:p>
          <a:p>
            <a:pPr>
              <a:buSzPts val="3000"/>
            </a:pPr>
            <a:endParaRPr lang="en-US" sz="2600" b="1">
              <a:solidFill>
                <a:srgbClr val="E84B36"/>
              </a:solidFill>
              <a:latin typeface="Helvetica Neue Light"/>
              <a:cs typeface="Arial" panose="020B0604020202020204" pitchFamily="34" charset="0"/>
            </a:endParaRPr>
          </a:p>
          <a:p>
            <a:pPr marL="342900" indent="-342900">
              <a:buSzPts val="3000"/>
              <a:buChar char="•"/>
            </a:pPr>
            <a:r>
              <a:rPr lang="en-US" sz="2000">
                <a:solidFill>
                  <a:schemeClr val="tx1"/>
                </a:solidFill>
              </a:rPr>
              <a:t>Microcontroller board based on the </a:t>
            </a:r>
            <a:r>
              <a:rPr lang="en-US" sz="2000"/>
              <a:t>ATmega328P</a:t>
            </a:r>
            <a:endParaRPr lang="en-US" sz="2000">
              <a:cs typeface="Arial" panose="020B0604020202020204" pitchFamily="34" charset="0"/>
            </a:endParaRPr>
          </a:p>
          <a:p>
            <a:pPr marL="342900" indent="-342900">
              <a:buSzPts val="300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SzPts val="3000"/>
              <a:buChar char="•"/>
            </a:pPr>
            <a:r>
              <a:rPr lang="en-US" sz="2000">
                <a:solidFill>
                  <a:schemeClr val="tx1"/>
                </a:solidFill>
              </a:rPr>
              <a:t>User-friendly, built in Arduino IDE support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ts val="3000"/>
              <a:buChar char="•"/>
            </a:pP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ts val="3000"/>
              <a:buChar char="•"/>
            </a:pPr>
            <a:r>
              <a:rPr lang="en-US" sz="2000">
                <a:solidFill>
                  <a:schemeClr val="tx1"/>
                </a:solidFill>
              </a:rPr>
              <a:t>Provided power and control to our project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ts val="3000"/>
              <a:buChar char="•"/>
            </a:pP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ts val="3000"/>
              <a:buChar char="•"/>
            </a:pPr>
            <a:r>
              <a:rPr lang="en-US" sz="2000">
                <a:solidFill>
                  <a:schemeClr val="tx1"/>
                </a:solidFill>
              </a:rPr>
              <a:t>Enabled easier debugging capabilities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ts val="2000"/>
            </a:pPr>
            <a:endParaRPr lang="en-US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100;p1">
            <a:extLst>
              <a:ext uri="{FF2B5EF4-FFF2-40B4-BE49-F238E27FC236}">
                <a16:creationId xmlns:a16="http://schemas.microsoft.com/office/drawing/2014/main" id="{4738C6C2-7480-0C42-AA07-4E306FAB8815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1" name="Google Shape;145;p7">
            <a:extLst>
              <a:ext uri="{FF2B5EF4-FFF2-40B4-BE49-F238E27FC236}">
                <a16:creationId xmlns:a16="http://schemas.microsoft.com/office/drawing/2014/main" id="{C421A7FF-FDFC-3F47-9E0B-052B223EC86E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1192008-2A39-9145-A81F-B80CD9EA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3" name="Google Shape;100;p1">
            <a:extLst>
              <a:ext uri="{FF2B5EF4-FFF2-40B4-BE49-F238E27FC236}">
                <a16:creationId xmlns:a16="http://schemas.microsoft.com/office/drawing/2014/main" id="{246D99E1-E99D-4E40-9E2A-287A7BDD463E}"/>
              </a:ext>
            </a:extLst>
          </p:cNvPr>
          <p:cNvSpPr txBox="1"/>
          <p:nvPr/>
        </p:nvSpPr>
        <p:spPr>
          <a:xfrm>
            <a:off x="322047" y="228014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Power and Control</a:t>
            </a:r>
          </a:p>
        </p:txBody>
      </p:sp>
      <p:sp>
        <p:nvSpPr>
          <p:cNvPr id="24" name="Google Shape;100;p1">
            <a:extLst>
              <a:ext uri="{FF2B5EF4-FFF2-40B4-BE49-F238E27FC236}">
                <a16:creationId xmlns:a16="http://schemas.microsoft.com/office/drawing/2014/main" id="{4D8A6CE1-FF13-6A42-818C-C18571F2DAB0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5" name="Picture 5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5E9CABF4-9F9D-1BC8-B81F-B95242E45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1" y="1805154"/>
            <a:ext cx="4541121" cy="33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9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4B38BA3A-7E1A-3747-8625-7D0E5D698D93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47;p7">
            <a:extLst>
              <a:ext uri="{FF2B5EF4-FFF2-40B4-BE49-F238E27FC236}">
                <a16:creationId xmlns:a16="http://schemas.microsoft.com/office/drawing/2014/main" id="{BC43AD2D-5D81-7F48-BDB1-FF7D6C2C26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6810" y="1334279"/>
            <a:ext cx="6686464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000" b="1">
                <a:solidFill>
                  <a:srgbClr val="15264B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Conductivity Sensor</a:t>
            </a:r>
            <a:endParaRPr lang="en-US" sz="2000" b="1">
              <a:solidFill>
                <a:srgbClr val="1526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Utilized relaxation oscillator to generate 1 kHz AC square wave.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Conductivity measurements based on average voltage across electrodes.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Developed salt water samples for testing verification.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000" b="1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Temperature and Humidity Sensor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2000" b="1">
              <a:solidFill>
                <a:srgbClr val="15264B"/>
              </a:solidFill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DHT22 temperature and humidity sensor used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Resulting measurements used in heat index calculations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Results verified with heat index chart</a:t>
            </a: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06EF868E-28B3-4C43-BCFA-FC6900201C7F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325747AD-A692-C24D-B2E9-4AAA81B9858C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05E4F43-6263-2142-B102-777F95C21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C5013B02-0990-D847-B65E-CD8B40D09C33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Sensors</a:t>
            </a:r>
            <a:endParaRPr lang="en-US" sz="240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1DC66BAD-237A-D943-A52C-7488E459A608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F7E754-BF49-E69E-7E8A-C1A0951C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135" y="4318774"/>
            <a:ext cx="5240116" cy="1605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A48174-3554-E017-59A4-E0302D6A3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135" y="1573700"/>
            <a:ext cx="5060482" cy="22790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45;p7">
            <a:extLst>
              <a:ext uri="{FF2B5EF4-FFF2-40B4-BE49-F238E27FC236}">
                <a16:creationId xmlns:a16="http://schemas.microsoft.com/office/drawing/2014/main" id="{37E7B2F9-4530-7540-9A7D-25FE9B6FF02F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75FA8318-9B15-7F47-850F-EEEFE73BE161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7;p7">
            <a:extLst>
              <a:ext uri="{FF2B5EF4-FFF2-40B4-BE49-F238E27FC236}">
                <a16:creationId xmlns:a16="http://schemas.microsoft.com/office/drawing/2014/main" id="{78B6311E-BC39-234F-80E9-551F2FB4C69F}"/>
              </a:ext>
            </a:extLst>
          </p:cNvPr>
          <p:cNvSpPr txBox="1">
            <a:spLocks/>
          </p:cNvSpPr>
          <p:nvPr/>
        </p:nvSpPr>
        <p:spPr>
          <a:xfrm>
            <a:off x="376810" y="1334279"/>
            <a:ext cx="10825949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AutoNum type="arabicPeriod"/>
            </a:pPr>
            <a:r>
              <a:rPr lang="en-US" sz="2600" b="1">
                <a:solidFill>
                  <a:srgbClr val="E84B36"/>
                </a:solidFill>
              </a:rPr>
              <a:t>programming issues with PCB</a:t>
            </a:r>
            <a:endParaRPr lang="en-US"/>
          </a:p>
          <a:p>
            <a:pPr marL="514350" indent="-514350">
              <a:buAutoNum type="arabicPeriod"/>
            </a:pPr>
            <a:endParaRPr lang="en-US" sz="2600" b="1">
              <a:solidFill>
                <a:srgbClr val="E84B36"/>
              </a:solidFill>
            </a:endParaRPr>
          </a:p>
          <a:p>
            <a:pPr marL="514350" indent="-514350">
              <a:buAutoNum type="arabicPeriod"/>
            </a:pPr>
            <a:endParaRPr lang="en-US" sz="2600" b="1">
              <a:solidFill>
                <a:srgbClr val="E84B36"/>
              </a:solidFill>
            </a:endParaRPr>
          </a:p>
          <a:p>
            <a:pPr marL="514350" indent="-514350">
              <a:buAutoNum type="arabicPeriod"/>
            </a:pPr>
            <a:r>
              <a:rPr lang="en-US" sz="2600" b="1">
                <a:solidFill>
                  <a:srgbClr val="E84B36"/>
                </a:solidFill>
              </a:rPr>
              <a:t>Measuring inaccuracies of conductivity sensors</a:t>
            </a:r>
          </a:p>
          <a:p>
            <a:pPr marL="514350" indent="-514350">
              <a:buAutoNum type="arabicPeriod"/>
            </a:pPr>
            <a:endParaRPr lang="en-US" sz="2600" b="1">
              <a:solidFill>
                <a:srgbClr val="E84B36"/>
              </a:solidFill>
            </a:endParaRPr>
          </a:p>
          <a:p>
            <a:pPr marL="514350" indent="-514350">
              <a:buAutoNum type="arabicPeriod"/>
            </a:pPr>
            <a:endParaRPr lang="en-US" sz="2600" b="1">
              <a:solidFill>
                <a:srgbClr val="E84B36"/>
              </a:solidFill>
            </a:endParaRPr>
          </a:p>
          <a:p>
            <a:pPr marL="514350" indent="-514350">
              <a:buAutoNum type="arabicPeriod"/>
            </a:pPr>
            <a:r>
              <a:rPr lang="en-US" sz="2600" b="1">
                <a:solidFill>
                  <a:srgbClr val="E84B36"/>
                </a:solidFill>
              </a:rPr>
              <a:t>Parts order incompatible with current design.</a:t>
            </a:r>
          </a:p>
          <a:p>
            <a:pPr marL="514350" indent="-514350">
              <a:buAutoNum type="arabicPeriod"/>
            </a:pPr>
            <a:endParaRPr lang="en-US" sz="2600" b="1">
              <a:solidFill>
                <a:srgbClr val="E84B36"/>
              </a:solidFill>
            </a:endParaRPr>
          </a:p>
          <a:p>
            <a:pPr marL="514350" indent="-514350">
              <a:buAutoNum type="arabicPeriod"/>
            </a:pPr>
            <a:endParaRPr lang="en-US" sz="2600" b="1">
              <a:solidFill>
                <a:srgbClr val="E84B36"/>
              </a:solidFill>
            </a:endParaRPr>
          </a:p>
          <a:p>
            <a:pPr marL="514350" indent="-514350">
              <a:buAutoNum type="arabicPeriod"/>
            </a:pPr>
            <a:r>
              <a:rPr lang="en-US" sz="2600" b="1">
                <a:solidFill>
                  <a:srgbClr val="E84B36"/>
                </a:solidFill>
              </a:rPr>
              <a:t>Getting parts too small for breadboard testing</a:t>
            </a:r>
          </a:p>
          <a:p>
            <a:pPr marL="514350" indent="-514350">
              <a:buAutoNum type="arabicPeriod"/>
            </a:pPr>
            <a:endParaRPr lang="en-US" sz="2600" b="1">
              <a:solidFill>
                <a:srgbClr val="E84B36"/>
              </a:solidFill>
            </a:endParaRPr>
          </a:p>
          <a:p>
            <a:pPr marL="514350" indent="-514350">
              <a:buAutoNum type="arabicPeriod"/>
            </a:pPr>
            <a:endParaRPr lang="en-US" sz="2600" b="1">
              <a:solidFill>
                <a:srgbClr val="E84B36"/>
              </a:solidFill>
            </a:endParaRPr>
          </a:p>
        </p:txBody>
      </p:sp>
      <p:sp>
        <p:nvSpPr>
          <p:cNvPr id="13" name="Google Shape;100;p1">
            <a:extLst>
              <a:ext uri="{FF2B5EF4-FFF2-40B4-BE49-F238E27FC236}">
                <a16:creationId xmlns:a16="http://schemas.microsoft.com/office/drawing/2014/main" id="{C0C6FF5B-A16D-B943-8158-9394C4171284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9194208-BB88-DA45-8C43-B250F5F3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6" name="Google Shape;100;p1">
            <a:extLst>
              <a:ext uri="{FF2B5EF4-FFF2-40B4-BE49-F238E27FC236}">
                <a16:creationId xmlns:a16="http://schemas.microsoft.com/office/drawing/2014/main" id="{226FBA8E-8ED2-0F48-B1E6-A03B9736B136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Issues and obstacles</a:t>
            </a:r>
          </a:p>
        </p:txBody>
      </p:sp>
      <p:sp>
        <p:nvSpPr>
          <p:cNvPr id="24" name="Google Shape;100;p1">
            <a:extLst>
              <a:ext uri="{FF2B5EF4-FFF2-40B4-BE49-F238E27FC236}">
                <a16:creationId xmlns:a16="http://schemas.microsoft.com/office/drawing/2014/main" id="{90B075A3-DE04-A441-85E2-4CA526CEC8C2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418452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45;p7">
            <a:extLst>
              <a:ext uri="{FF2B5EF4-FFF2-40B4-BE49-F238E27FC236}">
                <a16:creationId xmlns:a16="http://schemas.microsoft.com/office/drawing/2014/main" id="{37E7B2F9-4530-7540-9A7D-25FE9B6FF02F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75FA8318-9B15-7F47-850F-EEEFE73BE161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47;p7">
            <a:extLst>
              <a:ext uri="{FF2B5EF4-FFF2-40B4-BE49-F238E27FC236}">
                <a16:creationId xmlns:a16="http://schemas.microsoft.com/office/drawing/2014/main" id="{97D82DD8-D8FD-C34A-ADC4-A5ECF2A87CB4}"/>
              </a:ext>
            </a:extLst>
          </p:cNvPr>
          <p:cNvSpPr txBox="1">
            <a:spLocks/>
          </p:cNvSpPr>
          <p:nvPr/>
        </p:nvSpPr>
        <p:spPr>
          <a:xfrm>
            <a:off x="431324" y="1334279"/>
            <a:ext cx="11169550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SzPts val="3000"/>
              <a:buChar char="•"/>
              <a:defRPr/>
            </a:pPr>
            <a:r>
              <a:rPr lang="en-US" sz="2000" b="1">
                <a:solidFill>
                  <a:srgbClr val="15264B"/>
                </a:solidFill>
                <a:latin typeface="Helvetica Neue Light"/>
              </a:rPr>
              <a:t>It is important to do advanced research on the parts you order - make sure parts are compatible with each other</a:t>
            </a:r>
            <a:endParaRPr lang="en-US" sz="2000" b="1">
              <a:solidFill>
                <a:srgbClr val="15264B"/>
              </a:solidFill>
              <a:latin typeface="Helvetica Neue Light"/>
              <a:cs typeface="Arial" panose="020B0604020202020204" pitchFamily="34" charset="0"/>
            </a:endParaRPr>
          </a:p>
          <a:p>
            <a:pPr marL="342900" indent="-342900">
              <a:buSzPts val="3000"/>
              <a:buChar char="•"/>
              <a:defRPr/>
            </a:pPr>
            <a:endParaRPr lang="en-US" sz="2000" b="1">
              <a:solidFill>
                <a:srgbClr val="15264B"/>
              </a:solidFill>
              <a:latin typeface="Helvetica Neue Light"/>
            </a:endParaRPr>
          </a:p>
          <a:p>
            <a:pPr marL="342900" indent="-342900">
              <a:buSzPts val="3000"/>
              <a:buChar char="•"/>
              <a:defRPr/>
            </a:pPr>
            <a:r>
              <a:rPr lang="en-US" sz="2000" b="1">
                <a:solidFill>
                  <a:srgbClr val="15264B"/>
                </a:solidFill>
                <a:latin typeface="Helvetica Neue Light"/>
              </a:rPr>
              <a:t>Small components which don't fit on breadboards often have similar breadboard sized equivalents</a:t>
            </a:r>
          </a:p>
          <a:p>
            <a:pPr marL="342900" indent="-342900">
              <a:buSzPts val="3000"/>
              <a:buChar char="•"/>
              <a:defRPr/>
            </a:pPr>
            <a:endParaRPr lang="en-US" sz="2000" b="1">
              <a:solidFill>
                <a:srgbClr val="15264B"/>
              </a:solidFill>
              <a:latin typeface="Helvetica Neue Light"/>
            </a:endParaRPr>
          </a:p>
          <a:p>
            <a:pPr marL="342900" indent="-342900">
              <a:buSzPts val="3000"/>
              <a:buChar char="•"/>
              <a:defRPr/>
            </a:pPr>
            <a:r>
              <a:rPr lang="en-US" sz="2000" b="1">
                <a:solidFill>
                  <a:srgbClr val="15264B"/>
                </a:solidFill>
                <a:latin typeface="Helvetica Neue Light"/>
              </a:rPr>
              <a:t>Time spent waiting for parts to arrive can still be productive</a:t>
            </a:r>
          </a:p>
          <a:p>
            <a:pPr marL="342900" indent="-342900">
              <a:buSzPts val="3000"/>
              <a:buChar char="•"/>
              <a:defRPr/>
            </a:pPr>
            <a:endParaRPr lang="en-US" sz="2000" b="1">
              <a:solidFill>
                <a:srgbClr val="15264B"/>
              </a:solidFill>
              <a:latin typeface="Helvetica Neue Light"/>
            </a:endParaRPr>
          </a:p>
          <a:p>
            <a:pPr marL="342900" indent="-342900">
              <a:buSzPts val="3000"/>
              <a:buChar char="•"/>
              <a:defRPr/>
            </a:pPr>
            <a:r>
              <a:rPr lang="en-US" sz="2000" b="1">
                <a:solidFill>
                  <a:srgbClr val="15264B"/>
                </a:solidFill>
                <a:latin typeface="Helvetica Neue Light"/>
              </a:rPr>
              <a:t>Test parts on breadboard before trying on a PCB</a:t>
            </a:r>
          </a:p>
          <a:p>
            <a:pPr marL="342900" indent="-342900">
              <a:buSzPts val="3000"/>
              <a:buChar char="•"/>
              <a:defRPr/>
            </a:pPr>
            <a:endParaRPr lang="en-US" sz="2000" b="1">
              <a:solidFill>
                <a:srgbClr val="15264B"/>
              </a:solidFill>
              <a:latin typeface="Helvetica Neue Light"/>
            </a:endParaRPr>
          </a:p>
          <a:p>
            <a:pPr marL="342900" indent="-342900">
              <a:buSzPts val="3000"/>
              <a:buChar char="•"/>
              <a:defRPr/>
            </a:pPr>
            <a:r>
              <a:rPr lang="en-US" sz="2000" b="1">
                <a:solidFill>
                  <a:srgbClr val="15264B"/>
                </a:solidFill>
                <a:latin typeface="Helvetica Neue Light"/>
              </a:rPr>
              <a:t>Programing can be simplified by using online APIs </a:t>
            </a:r>
            <a:endParaRPr lang="en-US" sz="2000" b="1">
              <a:solidFill>
                <a:srgbClr val="15264B"/>
              </a:solidFill>
              <a:latin typeface="Helvetica Neue Light"/>
              <a:cs typeface="Arial" panose="020B0604020202020204" pitchFamily="34" charset="0"/>
            </a:endParaRPr>
          </a:p>
        </p:txBody>
      </p:sp>
      <p:sp>
        <p:nvSpPr>
          <p:cNvPr id="13" name="Google Shape;100;p1">
            <a:extLst>
              <a:ext uri="{FF2B5EF4-FFF2-40B4-BE49-F238E27FC236}">
                <a16:creationId xmlns:a16="http://schemas.microsoft.com/office/drawing/2014/main" id="{C0C6FF5B-A16D-B943-8158-9394C4171284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9194208-BB88-DA45-8C43-B250F5F3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6" name="Google Shape;100;p1">
            <a:extLst>
              <a:ext uri="{FF2B5EF4-FFF2-40B4-BE49-F238E27FC236}">
                <a16:creationId xmlns:a16="http://schemas.microsoft.com/office/drawing/2014/main" id="{226FBA8E-8ED2-0F48-B1E6-A03B9736B136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sym typeface="Helvetica Neue Light"/>
              </a:rPr>
              <a:t>In the Future... (What we learned the hard way)</a:t>
            </a:r>
            <a:endParaRPr lang="en-US"/>
          </a:p>
        </p:txBody>
      </p:sp>
      <p:sp>
        <p:nvSpPr>
          <p:cNvPr id="24" name="Google Shape;100;p1">
            <a:extLst>
              <a:ext uri="{FF2B5EF4-FFF2-40B4-BE49-F238E27FC236}">
                <a16:creationId xmlns:a16="http://schemas.microsoft.com/office/drawing/2014/main" id="{90B075A3-DE04-A441-85E2-4CA526CEC8C2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390875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5;p7">
            <a:extLst>
              <a:ext uri="{FF2B5EF4-FFF2-40B4-BE49-F238E27FC236}">
                <a16:creationId xmlns:a16="http://schemas.microsoft.com/office/drawing/2014/main" id="{EDE84C5E-DF3B-C24C-AAD6-2F82030A6ABE}"/>
              </a:ext>
            </a:extLst>
          </p:cNvPr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picture containing building, street&#10;&#10;Description automatically generated">
            <a:extLst>
              <a:ext uri="{FF2B5EF4-FFF2-40B4-BE49-F238E27FC236}">
                <a16:creationId xmlns:a16="http://schemas.microsoft.com/office/drawing/2014/main" id="{996F970E-FA6D-194A-A7B6-369BB2EE1D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" y="8165"/>
            <a:ext cx="12192000" cy="68580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8BC93BA-1468-2D49-8D6A-DCDB0221B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35709"/>
            <a:ext cx="277906" cy="401420"/>
          </a:xfrm>
          <a:prstGeom prst="rect">
            <a:avLst/>
          </a:prstGeom>
        </p:spPr>
      </p:pic>
      <p:sp>
        <p:nvSpPr>
          <p:cNvPr id="11" name="Google Shape;147;p7">
            <a:extLst>
              <a:ext uri="{FF2B5EF4-FFF2-40B4-BE49-F238E27FC236}">
                <a16:creationId xmlns:a16="http://schemas.microsoft.com/office/drawing/2014/main" id="{E0413B06-A2E6-C746-8C3D-87E15D354737}"/>
              </a:ext>
            </a:extLst>
          </p:cNvPr>
          <p:cNvSpPr txBox="1">
            <a:spLocks/>
          </p:cNvSpPr>
          <p:nvPr/>
        </p:nvSpPr>
        <p:spPr>
          <a:xfrm>
            <a:off x="376807" y="1334279"/>
            <a:ext cx="11177403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000"/>
            </a:pPr>
            <a:r>
              <a:rPr lang="en-US" sz="3600" b="1">
                <a:solidFill>
                  <a:schemeClr val="bg1"/>
                </a:solidFill>
                <a:ea typeface="Helvetica Neue Light"/>
                <a:sym typeface="Helvetica Neue Light"/>
              </a:rPr>
              <a:t>Thank You!</a:t>
            </a:r>
            <a:endParaRPr lang="en-US" sz="3600" b="1">
              <a:solidFill>
                <a:schemeClr val="bg1"/>
              </a:solidFill>
            </a:endParaRPr>
          </a:p>
          <a:p>
            <a:pPr algn="ctr">
              <a:buSzPts val="3000"/>
            </a:pPr>
            <a:endParaRPr lang="en-US" sz="3600" b="1">
              <a:solidFill>
                <a:schemeClr val="bg1"/>
              </a:solidFill>
              <a:ea typeface="Helvetica Neue Light"/>
            </a:endParaRPr>
          </a:p>
          <a:p>
            <a:pPr algn="ctr">
              <a:buSzPts val="3000"/>
            </a:pPr>
            <a:endParaRPr lang="en-US" sz="3600" b="1">
              <a:solidFill>
                <a:schemeClr val="bg1"/>
              </a:solidFill>
              <a:ea typeface="Helvetica Neue Light"/>
            </a:endParaRPr>
          </a:p>
          <a:p>
            <a:pPr algn="ctr">
              <a:buSzPts val="3000"/>
            </a:pPr>
            <a:r>
              <a:rPr lang="en-US" sz="3600" b="1">
                <a:solidFill>
                  <a:schemeClr val="bg1"/>
                </a:solidFill>
                <a:ea typeface="Helvetica Neue Light"/>
                <a:sym typeface="Helvetica Neue Light"/>
              </a:rPr>
              <a:t>Questions?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endParaRPr>
          </a:p>
          <a:p>
            <a:pPr algn="ctr">
              <a:buSzPts val="3000"/>
            </a:pPr>
            <a:endParaRPr lang="en-US" sz="3600" b="1">
              <a:solidFill>
                <a:schemeClr val="bg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endParaRPr>
          </a:p>
          <a:p>
            <a:pPr algn="ctr">
              <a:buSzPts val="3000"/>
            </a:pPr>
            <a:endParaRPr lang="en-US" sz="26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buSzPts val="3000"/>
            </a:pPr>
            <a:endParaRPr lang="en-US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SzPts val="3000"/>
            </a:pPr>
            <a:endParaRPr lang="en-US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1EB14C52-D37D-9040-9144-D7DF8D1F3446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0" name="Google Shape;100;p1">
            <a:extLst>
              <a:ext uri="{FF2B5EF4-FFF2-40B4-BE49-F238E27FC236}">
                <a16:creationId xmlns:a16="http://schemas.microsoft.com/office/drawing/2014/main" id="{AF216A7E-CEB0-0445-98AA-FAB0CDA8B5EB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420909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646</Words>
  <Application>Microsoft Office PowerPoint</Application>
  <PresentationFormat>Widescreen</PresentationFormat>
  <Paragraphs>100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 Neue</vt:lpstr>
      <vt:lpstr>Helvetica Neue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template. Please copy this document before making any edits</dc:title>
  <dc:creator>Nielsen, Joshua</dc:creator>
  <cp:lastModifiedBy>zack haycraft</cp:lastModifiedBy>
  <cp:revision>3</cp:revision>
  <dcterms:created xsi:type="dcterms:W3CDTF">2019-01-14T22:06:33Z</dcterms:created>
  <dcterms:modified xsi:type="dcterms:W3CDTF">2023-05-01T11:41:26Z</dcterms:modified>
</cp:coreProperties>
</file>