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910EB63-8C72-453A-987B-60C95644E18B}">
  <a:tblStyle styleId="{0910EB63-8C72-453A-987B-60C95644E18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62bffd491f_4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262bffd491f_4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62bffd491f_5_13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262bffd491f_5_13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62c73c3abe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262c73c3abe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62c73c3abe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62c73c3abe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62bffd491f_5_14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g262bffd491f_5_14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62bffd491f_5_14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g262bffd491f_5_14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62bffd491f_5_10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g262bffd491f_5_10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62c73c3abe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262c73c3abe_0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62bffd491f_5_15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262bffd491f_5_15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62bffd491f_5_9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262bffd491f_5_9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62bffd491f_5_8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g262bffd491f_5_8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62bffd491f_5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Light </a:t>
            </a:r>
            <a:r>
              <a:rPr lang="en"/>
              <a:t>switches</a:t>
            </a:r>
            <a:r>
              <a:rPr lang="en"/>
              <a:t> can also be flimsy or </a:t>
            </a:r>
            <a:r>
              <a:rPr lang="en"/>
              <a:t>deteriorate</a:t>
            </a:r>
            <a:r>
              <a:rPr lang="en"/>
              <a:t> over time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" name="Google Shape;85;g262bffd491f_5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62bffd491f_5_7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8" name="Google Shape;368;g262bffd491f_5_7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62bffd491f_5_6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262bffd491f_5_6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62bffd491f_5_4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262bffd491f_5_4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62bffd491f_5_4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g262bffd491f_5_4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62bffd491f_5_5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262bffd491f_5_5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62bffd491f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262bffd491f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62bffd491f_5_12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g262bffd491f_5_12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62bffd491f_5_15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g262bffd491f_5_15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62bffd491f_2_2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g262bffd491f_2_2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62bffd491f_2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g262bffd491f_2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7" name="Google Shape;37;p6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9" name="Google Shape;39;p6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1" name="Google Shape;51;p8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9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15.png"/><Relationship Id="rId7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17.png"/><Relationship Id="rId6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32.jpg"/><Relationship Id="rId5" Type="http://schemas.openxmlformats.org/officeDocument/2006/relationships/image" Target="../media/image3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35.jpg"/><Relationship Id="rId5" Type="http://schemas.openxmlformats.org/officeDocument/2006/relationships/image" Target="../media/image26.png"/><Relationship Id="rId6" Type="http://schemas.openxmlformats.org/officeDocument/2006/relationships/image" Target="../media/image21.png"/><Relationship Id="rId7" Type="http://schemas.openxmlformats.org/officeDocument/2006/relationships/image" Target="../media/image20.png"/><Relationship Id="rId8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31.jpg"/><Relationship Id="rId5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4.jpg"/><Relationship Id="rId5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/>
          <p:nvPr/>
        </p:nvSpPr>
        <p:spPr>
          <a:xfrm flipH="1" rot="10800000">
            <a:off x="-1" y="6122"/>
            <a:ext cx="9144000" cy="51435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79" name="Google Shape;79;p12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0" y="6123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/>
          <p:nvPr/>
        </p:nvSpPr>
        <p:spPr>
          <a:xfrm>
            <a:off x="850526" y="1915473"/>
            <a:ext cx="7443000" cy="23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</a:rPr>
              <a:t>Distributed Voice Activated Lights</a:t>
            </a:r>
            <a:endParaRPr b="1" sz="34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en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 - ECE 445</a:t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Anshul Goswami, Anish Naik, Walter Tang</a:t>
            </a:r>
            <a:endParaRPr sz="19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</a:endParaRPr>
          </a:p>
        </p:txBody>
      </p:sp>
      <p:pic>
        <p:nvPicPr>
          <p:cNvPr descr="A picture containing drawing&#10;&#10;Description automatically generated" id="81" name="Google Shape;8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0755" y="639724"/>
            <a:ext cx="2182486" cy="56556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 txBox="1"/>
          <p:nvPr/>
        </p:nvSpPr>
        <p:spPr>
          <a:xfrm>
            <a:off x="2941544" y="4060416"/>
            <a:ext cx="3261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December 4, 2023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Uses an ESP Chip to receive commands from the Raspberry Pi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Uses a Relay to switch an Outlet on and off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15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Our Requirements</a:t>
            </a:r>
            <a:endParaRPr b="1"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Our Linear Regulator circuit will take 5V input DC and convert it into a 3.3V DC in order to power the ESP32-E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Receive signals from Raspberry Pi to turn Relay on/off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The PCB should be able to withstand 120V AC without the PCB generating too much resistance, thus generating heat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1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94" name="Google Shape;194;p21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95" name="Google Shape;19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1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Lamp Box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1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04" name="Google Shape;204;p22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05" name="Google Shape;20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2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What has changed throughout the design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2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208" name="Google Shape;208;p22"/>
          <p:cNvSpPr txBox="1"/>
          <p:nvPr>
            <p:ph idx="4294967295" type="body"/>
          </p:nvPr>
        </p:nvSpPr>
        <p:spPr>
          <a:xfrm>
            <a:off x="113475" y="841650"/>
            <a:ext cx="2485800" cy="13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" name="Google Shape;209;p22"/>
          <p:cNvGrpSpPr/>
          <p:nvPr/>
        </p:nvGrpSpPr>
        <p:grpSpPr>
          <a:xfrm>
            <a:off x="368575" y="724171"/>
            <a:ext cx="8168324" cy="1500779"/>
            <a:chOff x="368575" y="724171"/>
            <a:chExt cx="8168324" cy="1500779"/>
          </a:xfrm>
        </p:grpSpPr>
        <p:cxnSp>
          <p:nvCxnSpPr>
            <p:cNvPr id="210" name="Google Shape;210;p22"/>
            <p:cNvCxnSpPr>
              <a:stCxn id="211" idx="3"/>
            </p:cNvCxnSpPr>
            <p:nvPr/>
          </p:nvCxnSpPr>
          <p:spPr>
            <a:xfrm flipH="1" rot="10800000">
              <a:off x="3945143" y="1320034"/>
              <a:ext cx="842100" cy="14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12" name="Google Shape;212;p22"/>
            <p:cNvCxnSpPr/>
            <p:nvPr/>
          </p:nvCxnSpPr>
          <p:spPr>
            <a:xfrm flipH="1" rot="10800000">
              <a:off x="6075543" y="1320034"/>
              <a:ext cx="842100" cy="14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13" name="Google Shape;213;p22"/>
            <p:cNvSpPr txBox="1"/>
            <p:nvPr/>
          </p:nvSpPr>
          <p:spPr>
            <a:xfrm>
              <a:off x="368575" y="823050"/>
              <a:ext cx="2383500" cy="14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Major Changes</a:t>
              </a:r>
              <a:endPara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1115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-"/>
              </a:pPr>
              <a:r>
                <a:rPr lang="en"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One major change: Replacing AC Step Down transformer with micro USB module</a:t>
              </a:r>
              <a:endPara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1" name="Google Shape;211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45450" y="823050"/>
              <a:ext cx="999693" cy="10227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22"/>
            <p:cNvSpPr txBox="1"/>
            <p:nvPr/>
          </p:nvSpPr>
          <p:spPr>
            <a:xfrm>
              <a:off x="3117053" y="1739005"/>
              <a:ext cx="1252500" cy="17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Micro USB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2"/>
            <p:cNvSpPr txBox="1"/>
            <p:nvPr/>
          </p:nvSpPr>
          <p:spPr>
            <a:xfrm>
              <a:off x="3903897" y="1029893"/>
              <a:ext cx="1565700" cy="17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5V Power</a:t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6" name="Google Shape;216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75408" y="926480"/>
              <a:ext cx="1070742" cy="8159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22"/>
            <p:cNvSpPr txBox="1"/>
            <p:nvPr/>
          </p:nvSpPr>
          <p:spPr>
            <a:xfrm>
              <a:off x="6034297" y="1029893"/>
              <a:ext cx="1565700" cy="17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3.3V</a:t>
              </a:r>
              <a:r>
                <a:rPr lang="en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8" name="Google Shape;218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818202" y="724171"/>
              <a:ext cx="1476799" cy="1073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22"/>
            <p:cNvSpPr txBox="1"/>
            <p:nvPr/>
          </p:nvSpPr>
          <p:spPr>
            <a:xfrm>
              <a:off x="4734524" y="1742400"/>
              <a:ext cx="1718700" cy="17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Voltage Regulator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2"/>
            <p:cNvSpPr txBox="1"/>
            <p:nvPr/>
          </p:nvSpPr>
          <p:spPr>
            <a:xfrm>
              <a:off x="6818199" y="1738150"/>
              <a:ext cx="1718700" cy="17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Microcontroller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22"/>
          <p:cNvSpPr txBox="1"/>
          <p:nvPr/>
        </p:nvSpPr>
        <p:spPr>
          <a:xfrm>
            <a:off x="431575" y="2493188"/>
            <a:ext cx="22605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a bigger relay that can handle mains voltage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92175" y="2539962"/>
            <a:ext cx="2019699" cy="201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3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3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29" name="Google Shape;229;p23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30" name="Google Shape;23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3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Additional Changes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3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233" name="Google Shape;233;p23"/>
          <p:cNvSpPr txBox="1"/>
          <p:nvPr>
            <p:ph idx="4294967295" type="body"/>
          </p:nvPr>
        </p:nvSpPr>
        <p:spPr>
          <a:xfrm>
            <a:off x="113475" y="841650"/>
            <a:ext cx="2485800" cy="11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3"/>
          <p:cNvSpPr txBox="1"/>
          <p:nvPr/>
        </p:nvSpPr>
        <p:spPr>
          <a:xfrm>
            <a:off x="368575" y="823050"/>
            <a:ext cx="1958100" cy="11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Changes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Flipping RX and TX connections on PCB (Common Mistake!)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3"/>
          <p:cNvSpPr/>
          <p:nvPr/>
        </p:nvSpPr>
        <p:spPr>
          <a:xfrm>
            <a:off x="2936500" y="1038225"/>
            <a:ext cx="208500" cy="856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3"/>
          <p:cNvSpPr txBox="1"/>
          <p:nvPr/>
        </p:nvSpPr>
        <p:spPr>
          <a:xfrm>
            <a:off x="3121175" y="1083475"/>
            <a:ext cx="5595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RX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3"/>
          <p:cNvSpPr txBox="1"/>
          <p:nvPr/>
        </p:nvSpPr>
        <p:spPr>
          <a:xfrm>
            <a:off x="3121175" y="1462100"/>
            <a:ext cx="5595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TX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3"/>
          <p:cNvSpPr txBox="1"/>
          <p:nvPr/>
        </p:nvSpPr>
        <p:spPr>
          <a:xfrm>
            <a:off x="2515550" y="709188"/>
            <a:ext cx="10596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Programmer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3"/>
          <p:cNvSpPr/>
          <p:nvPr/>
        </p:nvSpPr>
        <p:spPr>
          <a:xfrm>
            <a:off x="4189575" y="1038225"/>
            <a:ext cx="208500" cy="856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3"/>
          <p:cNvSpPr txBox="1"/>
          <p:nvPr/>
        </p:nvSpPr>
        <p:spPr>
          <a:xfrm>
            <a:off x="3970750" y="709188"/>
            <a:ext cx="10596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ESP32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3"/>
          <p:cNvSpPr txBox="1"/>
          <p:nvPr/>
        </p:nvSpPr>
        <p:spPr>
          <a:xfrm>
            <a:off x="3916825" y="1083475"/>
            <a:ext cx="5595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RX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3"/>
          <p:cNvSpPr txBox="1"/>
          <p:nvPr/>
        </p:nvSpPr>
        <p:spPr>
          <a:xfrm>
            <a:off x="3916825" y="1505375"/>
            <a:ext cx="559500" cy="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TX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3" name="Google Shape;243;p23"/>
          <p:cNvCxnSpPr>
            <a:stCxn id="236" idx="2"/>
          </p:cNvCxnSpPr>
          <p:nvPr/>
        </p:nvCxnSpPr>
        <p:spPr>
          <a:xfrm>
            <a:off x="3400925" y="1202575"/>
            <a:ext cx="537300" cy="8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44" name="Google Shape;244;p23"/>
          <p:cNvCxnSpPr>
            <a:stCxn id="237" idx="2"/>
          </p:cNvCxnSpPr>
          <p:nvPr/>
        </p:nvCxnSpPr>
        <p:spPr>
          <a:xfrm>
            <a:off x="3400925" y="1581200"/>
            <a:ext cx="584700" cy="11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45" name="Google Shape;2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2025" y="1158198"/>
            <a:ext cx="537298" cy="5372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p23"/>
          <p:cNvCxnSpPr/>
          <p:nvPr/>
        </p:nvCxnSpPr>
        <p:spPr>
          <a:xfrm flipH="1" rot="10800000">
            <a:off x="3337225" y="1293325"/>
            <a:ext cx="639600" cy="41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7" name="Google Shape;247;p23"/>
          <p:cNvCxnSpPr>
            <a:stCxn id="236" idx="2"/>
          </p:cNvCxnSpPr>
          <p:nvPr/>
        </p:nvCxnSpPr>
        <p:spPr>
          <a:xfrm>
            <a:off x="3400925" y="1202575"/>
            <a:ext cx="610800" cy="46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48" name="Google Shape;24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5925" y="1110175"/>
            <a:ext cx="809362" cy="6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3"/>
          <p:cNvSpPr txBox="1"/>
          <p:nvPr/>
        </p:nvSpPr>
        <p:spPr>
          <a:xfrm>
            <a:off x="5735850" y="848200"/>
            <a:ext cx="16755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because 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 is transmit and 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 is receive!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0" name="Google Shape;250;p23"/>
          <p:cNvGrpSpPr/>
          <p:nvPr/>
        </p:nvGrpSpPr>
        <p:grpSpPr>
          <a:xfrm>
            <a:off x="508700" y="2087788"/>
            <a:ext cx="6799928" cy="2413476"/>
            <a:chOff x="-1256225" y="817788"/>
            <a:chExt cx="6799928" cy="2413476"/>
          </a:xfrm>
        </p:grpSpPr>
        <p:sp>
          <p:nvSpPr>
            <p:cNvPr id="251" name="Google Shape;251;p23"/>
            <p:cNvSpPr txBox="1"/>
            <p:nvPr/>
          </p:nvSpPr>
          <p:spPr>
            <a:xfrm>
              <a:off x="-1256225" y="985513"/>
              <a:ext cx="2171700" cy="192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-"/>
              </a:pPr>
              <a:r>
                <a:rPr lang="en"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Adding additional protection circuitry to relay</a:t>
              </a:r>
              <a:endPara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11150" lvl="1" marL="91440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-"/>
              </a:pPr>
              <a:r>
                <a:rPr lang="en"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Flyback Diode</a:t>
              </a:r>
              <a:endPara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11150" lvl="1" marL="91440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-"/>
              </a:pPr>
              <a:r>
                <a:rPr lang="en"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Transistor</a:t>
              </a:r>
              <a:endPara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2" name="Google Shape;252;p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883975" y="817788"/>
              <a:ext cx="3659728" cy="24134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4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59" name="Google Shape;259;p24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60" name="Google Shape;26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4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PCB Circuit Design of Lamp Box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4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63" name="Google Shape;2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313" y="984960"/>
            <a:ext cx="3298574" cy="14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9600" y="1424200"/>
            <a:ext cx="4497289" cy="269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4"/>
          <p:cNvSpPr txBox="1"/>
          <p:nvPr/>
        </p:nvSpPr>
        <p:spPr>
          <a:xfrm>
            <a:off x="146625" y="662450"/>
            <a:ext cx="2571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Linear Regulator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6" name="Google Shape;266;p24"/>
          <p:cNvSpPr txBox="1"/>
          <p:nvPr/>
        </p:nvSpPr>
        <p:spPr>
          <a:xfrm>
            <a:off x="4359600" y="868263"/>
            <a:ext cx="2571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ESP Programmer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7" name="Google Shape;26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025" y="2603207"/>
            <a:ext cx="3298549" cy="217524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4"/>
          <p:cNvSpPr txBox="1"/>
          <p:nvPr/>
        </p:nvSpPr>
        <p:spPr>
          <a:xfrm>
            <a:off x="1534125" y="4279550"/>
            <a:ext cx="2571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Relay Circuit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5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5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75" name="Google Shape;275;p25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76" name="Google Shape;27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5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Physical Design of </a:t>
            </a:r>
            <a:r>
              <a:rPr lang="en" sz="1800">
                <a:solidFill>
                  <a:schemeClr val="lt1"/>
                </a:solidFill>
              </a:rPr>
              <a:t>Lamp Box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5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279" name="Google Shape;279;p25"/>
          <p:cNvSpPr txBox="1"/>
          <p:nvPr/>
        </p:nvSpPr>
        <p:spPr>
          <a:xfrm>
            <a:off x="4332325" y="1437325"/>
            <a:ext cx="4836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3675" y="1041125"/>
            <a:ext cx="4521426" cy="33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449" y="1022650"/>
            <a:ext cx="2667423" cy="342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6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88" name="Google Shape;288;p26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89" name="Google Shape;28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6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Linear Regulator Verification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6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92" name="Google Shape;292;p26"/>
          <p:cNvPicPr preferRelativeResize="0"/>
          <p:nvPr/>
        </p:nvPicPr>
        <p:blipFill rotWithShape="1">
          <a:blip r:embed="rId4">
            <a:alphaModFix/>
          </a:blip>
          <a:srcRect b="9055" l="0" r="0" t="8842"/>
          <a:stretch/>
        </p:blipFill>
        <p:spPr>
          <a:xfrm>
            <a:off x="5337375" y="1140725"/>
            <a:ext cx="1791149" cy="318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6"/>
          <p:cNvPicPr preferRelativeResize="0"/>
          <p:nvPr/>
        </p:nvPicPr>
        <p:blipFill rotWithShape="1">
          <a:blip r:embed="rId5">
            <a:alphaModFix/>
          </a:blip>
          <a:srcRect b="9063" l="0" r="0" t="8841"/>
          <a:stretch/>
        </p:blipFill>
        <p:spPr>
          <a:xfrm>
            <a:off x="2015450" y="1140737"/>
            <a:ext cx="1791175" cy="3183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7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00" name="Google Shape;300;p27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01" name="Google Shape;30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7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Success and Challenges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7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304" name="Google Shape;304;p27"/>
          <p:cNvSpPr txBox="1"/>
          <p:nvPr/>
        </p:nvSpPr>
        <p:spPr>
          <a:xfrm>
            <a:off x="368575" y="823050"/>
            <a:ext cx="2815800" cy="3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Successes</a:t>
            </a:r>
            <a:endParaRPr b="1" sz="21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Raspberry</a:t>
            </a:r>
            <a:r>
              <a:rPr lang="en" sz="1300">
                <a:solidFill>
                  <a:schemeClr val="dk1"/>
                </a:solidFill>
              </a:rPr>
              <a:t> Pi and ESP8266 Dev Board can transmit correct commands via TCP/UDP protocol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Voice Recognition Module accuracy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Coordinated with Machine Shop to create a </a:t>
            </a:r>
            <a:r>
              <a:rPr lang="en" sz="1300">
                <a:solidFill>
                  <a:schemeClr val="dk1"/>
                </a:solidFill>
              </a:rPr>
              <a:t>working</a:t>
            </a:r>
            <a:r>
              <a:rPr lang="en" sz="1300">
                <a:solidFill>
                  <a:schemeClr val="dk1"/>
                </a:solidFill>
              </a:rPr>
              <a:t> enclosure and outlet box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305" name="Google Shape;3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900" y="931775"/>
            <a:ext cx="1499424" cy="103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4999" y="750557"/>
            <a:ext cx="1400801" cy="1400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27"/>
          <p:cNvCxnSpPr/>
          <p:nvPr/>
        </p:nvCxnSpPr>
        <p:spPr>
          <a:xfrm>
            <a:off x="4390425" y="1123650"/>
            <a:ext cx="1384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8" name="Google Shape;308;p27"/>
          <p:cNvSpPr txBox="1"/>
          <p:nvPr/>
        </p:nvSpPr>
        <p:spPr>
          <a:xfrm>
            <a:off x="4383000" y="796225"/>
            <a:ext cx="1108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/outoutOneON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9" name="Google Shape;309;p27"/>
          <p:cNvCxnSpPr/>
          <p:nvPr/>
        </p:nvCxnSpPr>
        <p:spPr>
          <a:xfrm flipH="1">
            <a:off x="4434975" y="1674325"/>
            <a:ext cx="1689300" cy="1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0" name="Google Shape;310;p27"/>
          <p:cNvSpPr txBox="1"/>
          <p:nvPr/>
        </p:nvSpPr>
        <p:spPr>
          <a:xfrm>
            <a:off x="4528125" y="1425350"/>
            <a:ext cx="12465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 OK “Successful”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7"/>
          <p:cNvSpPr txBox="1"/>
          <p:nvPr/>
        </p:nvSpPr>
        <p:spPr>
          <a:xfrm>
            <a:off x="4744125" y="1041488"/>
            <a:ext cx="6768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(Request)</a:t>
            </a:r>
            <a:endParaRPr sz="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7"/>
          <p:cNvSpPr txBox="1"/>
          <p:nvPr/>
        </p:nvSpPr>
        <p:spPr>
          <a:xfrm>
            <a:off x="4900750" y="1636363"/>
            <a:ext cx="676800" cy="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(Response)</a:t>
            </a:r>
            <a:endParaRPr sz="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6625" y="2034125"/>
            <a:ext cx="1038350" cy="1038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4" name="Google Shape;314;p27"/>
          <p:cNvCxnSpPr>
            <a:stCxn id="313" idx="3"/>
          </p:cNvCxnSpPr>
          <p:nvPr/>
        </p:nvCxnSpPr>
        <p:spPr>
          <a:xfrm>
            <a:off x="4434975" y="2553301"/>
            <a:ext cx="708600" cy="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15" name="Google Shape;315;p27"/>
          <p:cNvSpPr txBox="1"/>
          <p:nvPr/>
        </p:nvSpPr>
        <p:spPr>
          <a:xfrm>
            <a:off x="4314150" y="2256500"/>
            <a:ext cx="12465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Voice Data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9025" y="2115512"/>
            <a:ext cx="676802" cy="9124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7" name="Google Shape;317;p27"/>
          <p:cNvCxnSpPr/>
          <p:nvPr/>
        </p:nvCxnSpPr>
        <p:spPr>
          <a:xfrm>
            <a:off x="6209050" y="2552251"/>
            <a:ext cx="708600" cy="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18" name="Google Shape;318;p27"/>
          <p:cNvSpPr txBox="1"/>
          <p:nvPr/>
        </p:nvSpPr>
        <p:spPr>
          <a:xfrm>
            <a:off x="6209050" y="2222350"/>
            <a:ext cx="12465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Translates to Text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27"/>
          <p:cNvPicPr preferRelativeResize="0"/>
          <p:nvPr/>
        </p:nvPicPr>
        <p:blipFill rotWithShape="1">
          <a:blip r:embed="rId8">
            <a:alphaModFix/>
          </a:blip>
          <a:srcRect b="31556" l="24798" r="32963" t="24431"/>
          <a:stretch/>
        </p:blipFill>
        <p:spPr>
          <a:xfrm>
            <a:off x="7110875" y="1970125"/>
            <a:ext cx="1645925" cy="128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7"/>
          <p:cNvPicPr preferRelativeResize="0"/>
          <p:nvPr/>
        </p:nvPicPr>
        <p:blipFill rotWithShape="1">
          <a:blip r:embed="rId9">
            <a:alphaModFix/>
          </a:blip>
          <a:srcRect b="33521" l="0" r="0" t="29589"/>
          <a:stretch/>
        </p:blipFill>
        <p:spPr>
          <a:xfrm>
            <a:off x="3597225" y="3363862"/>
            <a:ext cx="2384091" cy="1172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8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8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27" name="Google Shape;327;p28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28" name="Google Shape;32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8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Success and Challenges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8"/>
          <p:cNvSpPr txBox="1"/>
          <p:nvPr/>
        </p:nvSpPr>
        <p:spPr>
          <a:xfrm>
            <a:off x="368575" y="823050"/>
            <a:ext cx="2815800" cy="3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Challenges</a:t>
            </a:r>
            <a:endParaRPr b="1" sz="21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Couldn't Properly Solder ESP to PCB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Unable to test Functionality of Relay with the Outlet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Had to use a smaller Voice Recognition Model due to Raspberry Pi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31" name="Google Shape;331;p28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332" name="Google Shape;33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382587" y="1073676"/>
            <a:ext cx="2455076" cy="211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4363" y="2625750"/>
            <a:ext cx="3119599" cy="2078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9"/>
          <p:cNvSpPr txBox="1"/>
          <p:nvPr/>
        </p:nvSpPr>
        <p:spPr>
          <a:xfrm>
            <a:off x="4619080" y="1000709"/>
            <a:ext cx="40815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5264B"/>
                </a:solidFill>
              </a:rPr>
              <a:t>What we would do differently</a:t>
            </a:r>
            <a:endParaRPr b="1" i="0" sz="15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Order parts earlier and use those specific footprints while designing the PCB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Use Stencil and design PCB to be easier to Solder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Work in Parallel on multiple systems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Build in ways to test subsystems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9" name="Google Shape;339;p29"/>
          <p:cNvSpPr txBox="1"/>
          <p:nvPr/>
        </p:nvSpPr>
        <p:spPr>
          <a:xfrm>
            <a:off x="282608" y="1000709"/>
            <a:ext cx="40815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What we Learned</a:t>
            </a:r>
            <a:endParaRPr b="1" i="0" sz="2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Voice Recognition Models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How to set up a Raspberry Pi 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Designing Circuits and PCBs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Working with High Voltage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0" name="Google Shape;340;p29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42" name="Google Shape;342;p29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43" name="Google Shape;34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9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Conclusions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9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"/>
          <p:cNvSpPr txBox="1"/>
          <p:nvPr>
            <p:ph idx="1" type="body"/>
          </p:nvPr>
        </p:nvSpPr>
        <p:spPr>
          <a:xfrm>
            <a:off x="282607" y="6454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Possible Expansions to the Project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More Usable Outlets in each PCB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More Commands that can understood by each of the Lamp Boxes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Connect over longer distances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More Lamp Boxes connected to the Main Station Box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0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53" name="Google Shape;353;p30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54" name="Google Shape;35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0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Recommendations for Future Work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0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357" name="Google Shape;35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2050" y="2526700"/>
            <a:ext cx="5906574" cy="225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0"/>
          <p:cNvPicPr preferRelativeResize="0"/>
          <p:nvPr/>
        </p:nvPicPr>
        <p:blipFill rotWithShape="1">
          <a:blip r:embed="rId5">
            <a:alphaModFix/>
          </a:blip>
          <a:srcRect b="60896" l="0" r="0" t="0"/>
          <a:stretch/>
        </p:blipFill>
        <p:spPr>
          <a:xfrm>
            <a:off x="3806263" y="2933900"/>
            <a:ext cx="1335850" cy="6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0"/>
          <p:cNvPicPr preferRelativeResize="0"/>
          <p:nvPr/>
        </p:nvPicPr>
        <p:blipFill rotWithShape="1">
          <a:blip r:embed="rId6">
            <a:alphaModFix/>
          </a:blip>
          <a:srcRect b="60488" l="0" r="0" t="0"/>
          <a:stretch/>
        </p:blipFill>
        <p:spPr>
          <a:xfrm>
            <a:off x="1572050" y="3791525"/>
            <a:ext cx="1009525" cy="9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0"/>
          <p:cNvPicPr preferRelativeResize="0"/>
          <p:nvPr/>
        </p:nvPicPr>
        <p:blipFill rotWithShape="1">
          <a:blip r:embed="rId6">
            <a:alphaModFix/>
          </a:blip>
          <a:srcRect b="60488" l="0" r="0" t="0"/>
          <a:stretch/>
        </p:blipFill>
        <p:spPr>
          <a:xfrm>
            <a:off x="6469100" y="3867725"/>
            <a:ext cx="1009525" cy="909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0"/>
          <p:cNvSpPr/>
          <p:nvPr/>
        </p:nvSpPr>
        <p:spPr>
          <a:xfrm>
            <a:off x="3806275" y="2431550"/>
            <a:ext cx="1771200" cy="610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All outlets off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0"/>
          <p:cNvSpPr/>
          <p:nvPr/>
        </p:nvSpPr>
        <p:spPr>
          <a:xfrm>
            <a:off x="2245975" y="2571750"/>
            <a:ext cx="1070100" cy="1219800"/>
          </a:xfrm>
          <a:prstGeom prst="rect">
            <a:avLst/>
          </a:prstGeom>
          <a:solidFill>
            <a:srgbClr val="201C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0"/>
          <p:cNvSpPr/>
          <p:nvPr/>
        </p:nvSpPr>
        <p:spPr>
          <a:xfrm>
            <a:off x="1602349" y="3470450"/>
            <a:ext cx="1009500" cy="1306500"/>
          </a:xfrm>
          <a:prstGeom prst="rect">
            <a:avLst/>
          </a:prstGeom>
          <a:solidFill>
            <a:srgbClr val="201C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0"/>
          <p:cNvSpPr/>
          <p:nvPr/>
        </p:nvSpPr>
        <p:spPr>
          <a:xfrm>
            <a:off x="5778500" y="2596975"/>
            <a:ext cx="1070100" cy="1219800"/>
          </a:xfrm>
          <a:prstGeom prst="rect">
            <a:avLst/>
          </a:prstGeom>
          <a:solidFill>
            <a:srgbClr val="201C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30"/>
          <p:cNvSpPr/>
          <p:nvPr/>
        </p:nvSpPr>
        <p:spPr>
          <a:xfrm>
            <a:off x="6438800" y="3470450"/>
            <a:ext cx="1009500" cy="1306500"/>
          </a:xfrm>
          <a:prstGeom prst="rect">
            <a:avLst/>
          </a:prstGeom>
          <a:solidFill>
            <a:srgbClr val="201C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>
            <p:ph idx="1" type="body"/>
          </p:nvPr>
        </p:nvSpPr>
        <p:spPr>
          <a:xfrm>
            <a:off x="282607" y="7638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Why aren’t other switches good enough?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Safety concerns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Other smart switches - not good enough of a solution??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Comfort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3"/>
          <p:cNvSpPr/>
          <p:nvPr/>
        </p:nvSpPr>
        <p:spPr>
          <a:xfrm flipH="1" rot="10800000">
            <a:off x="0" y="48307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7001698" y="48960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90" name="Google Shape;90;p13"/>
          <p:cNvSpPr/>
          <p:nvPr/>
        </p:nvSpPr>
        <p:spPr>
          <a:xfrm flipH="1" rot="10800000">
            <a:off x="0" y="-28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91" name="Google Shape;9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38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/>
          <p:nvPr/>
        </p:nvSpPr>
        <p:spPr>
          <a:xfrm>
            <a:off x="282607" y="1558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Problem Statement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282605" y="48960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94" name="Google Shape;9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9225" y="2001275"/>
            <a:ext cx="6405548" cy="266897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/>
          <p:nvPr/>
        </p:nvSpPr>
        <p:spPr>
          <a:xfrm>
            <a:off x="3686400" y="2308775"/>
            <a:ext cx="1771200" cy="610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Help I can’t get up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3"/>
          <p:cNvPicPr preferRelativeResize="0"/>
          <p:nvPr/>
        </p:nvPicPr>
        <p:blipFill rotWithShape="1">
          <a:blip r:embed="rId5">
            <a:alphaModFix/>
          </a:blip>
          <a:srcRect b="60896" l="0" r="0" t="0"/>
          <a:stretch/>
        </p:blipFill>
        <p:spPr>
          <a:xfrm>
            <a:off x="3644075" y="2766250"/>
            <a:ext cx="1335850" cy="6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1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Ethical and Safety Issues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Protect the safety and privacy of the public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We will ensure that our project follows any relevant license terms of service for all software used.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When building any physical materials needed for our project, we will follow the required safety guidelines in the OpenLab to ensure the safety of everyone involved.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Since we will be working with AC power, we will ensure that each member completes the High Voltage training and adhere to these guidelines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1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1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73" name="Google Shape;373;p31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74" name="Google Shape;37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1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Ethical and Safety Concerns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1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2"/>
          <p:cNvSpPr/>
          <p:nvPr/>
        </p:nvSpPr>
        <p:spPr>
          <a:xfrm flipH="1" rot="10800000">
            <a:off x="0" y="71"/>
            <a:ext cx="9144000" cy="5149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82" name="Google Shape;38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6782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2"/>
          <p:cNvSpPr txBox="1"/>
          <p:nvPr/>
        </p:nvSpPr>
        <p:spPr>
          <a:xfrm>
            <a:off x="282604" y="6194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Works Cited</a:t>
            </a:r>
            <a:endParaRPr b="1" sz="2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[1]  Asma Trabelsi, Sébastien Warichet, Yassine Aajaoun, Séverine Soussilane,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Evaluation of the efficiency of state-of-the-art Speech Recognition engines,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Procedia Computer Science, Volume 207, 2022, Pages 2242-2252, ISSN 1877-0509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[2] P. Setiawan and R. Yusuf, "IoT Device Control with Offline Automatic Speech Recognition on Edge Device," 2022 12th International Conference on System Engineering and Technology (ICSET), Bandung, Indonesia, 2022, pp. 111-115, doi: 10.1109/ICSET57543.2022.10010962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[3] Panayotov, Vassil, et al. </a:t>
            </a:r>
            <a:r>
              <a:rPr i="1" lang="en" sz="1100">
                <a:solidFill>
                  <a:schemeClr val="lt1"/>
                </a:solidFill>
              </a:rPr>
              <a:t>LIBRISPEECH: AN ASR CORPUS BASED on PUBLIC DOMAIN AUDIO BOOKS</a:t>
            </a:r>
            <a:r>
              <a:rPr lang="en" sz="1100">
                <a:solidFill>
                  <a:schemeClr val="lt1"/>
                </a:solidFill>
              </a:rPr>
              <a:t>. 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[4] “VOSK Offline Speech Recognition API,” </a:t>
            </a:r>
            <a:r>
              <a:rPr i="1" lang="en" sz="1100">
                <a:solidFill>
                  <a:schemeClr val="lt1"/>
                </a:solidFill>
              </a:rPr>
              <a:t>VOSK Offline Speech Recognition API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[5] “ESP32-S3-WROOM-1 Datasheet v1.2.” Espressif Systems, 2023 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[6] IEEE. “”IEEE Code of Ethics”.” (2016), [Online].</a:t>
            </a:r>
            <a:endParaRPr b="1" i="0" sz="1400" u="none" cap="none" strike="noStrike">
              <a:solidFill>
                <a:schemeClr val="lt1"/>
              </a:solidFill>
            </a:endParaRPr>
          </a:p>
        </p:txBody>
      </p:sp>
      <p:sp>
        <p:nvSpPr>
          <p:cNvPr id="384" name="Google Shape;384;p32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85" name="Google Shape;385;p32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3"/>
          <p:cNvSpPr/>
          <p:nvPr/>
        </p:nvSpPr>
        <p:spPr>
          <a:xfrm flipH="1" rot="10800000">
            <a:off x="-1" y="6122"/>
            <a:ext cx="9144000" cy="51435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391" name="Google Shape;391;p33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-1" y="6123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392" name="Google Shape;39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7516" y="1689739"/>
            <a:ext cx="5348967" cy="176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idx="1" type="body"/>
          </p:nvPr>
        </p:nvSpPr>
        <p:spPr>
          <a:xfrm>
            <a:off x="282600" y="714106"/>
            <a:ext cx="83343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What can we do to fix those problems?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Distributed, voice activated system that allow you to control different lights around the house!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04" name="Google Shape;104;p14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05" name="Google Shape;10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Solution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9225" y="2001700"/>
            <a:ext cx="6405548" cy="266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5">
            <a:alphaModFix/>
          </a:blip>
          <a:srcRect b="60896" l="0" r="0" t="0"/>
          <a:stretch/>
        </p:blipFill>
        <p:spPr>
          <a:xfrm>
            <a:off x="3644075" y="2766250"/>
            <a:ext cx="1335850" cy="6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/>
          <p:nvPr/>
        </p:nvSpPr>
        <p:spPr>
          <a:xfrm>
            <a:off x="3644075" y="2266650"/>
            <a:ext cx="1771200" cy="610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All outlets off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1941175" y="2020300"/>
            <a:ext cx="1070100" cy="1306500"/>
          </a:xfrm>
          <a:prstGeom prst="rect">
            <a:avLst/>
          </a:prstGeom>
          <a:solidFill>
            <a:srgbClr val="201C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5759325" y="2020250"/>
            <a:ext cx="1121100" cy="1306500"/>
          </a:xfrm>
          <a:prstGeom prst="rect">
            <a:avLst/>
          </a:prstGeom>
          <a:solidFill>
            <a:srgbClr val="201C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5350" y="1488275"/>
            <a:ext cx="4113300" cy="325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 flipH="1" rot="10800000">
            <a:off x="0" y="-3175"/>
            <a:ext cx="9144000" cy="51528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119" name="Google Shape;119;p15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0" y="6122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20" name="Google Shape;12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7" y="176782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22" name="Google Shape;122;p15"/>
          <p:cNvSpPr txBox="1"/>
          <p:nvPr/>
        </p:nvSpPr>
        <p:spPr>
          <a:xfrm>
            <a:off x="971550" y="1661092"/>
            <a:ext cx="72009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</a:pPr>
            <a:r>
              <a:rPr lang="en" sz="1200">
                <a:solidFill>
                  <a:schemeClr val="lt1"/>
                </a:solidFill>
              </a:rPr>
              <a:t>Our system is able to recognize 6 commands with 75% accuracy from three different voices that are facing the microphone up to 1 meter from the main station box.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</a:pPr>
            <a:r>
              <a:rPr lang="en" sz="1200">
                <a:solidFill>
                  <a:schemeClr val="lt1"/>
                </a:solidFill>
              </a:rPr>
              <a:t>Our system supports up to two independent lamp boxes that can communicate with the main station box up to 5 meters away.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</a:pPr>
            <a:r>
              <a:rPr lang="en" sz="1200">
                <a:solidFill>
                  <a:schemeClr val="lt1"/>
                </a:solidFill>
              </a:rPr>
              <a:t>There will be visual feedback from the lamp boxes is displayed within 5 seconds of the microphone picking up a command.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123" name="Google Shape;123;p15"/>
          <p:cNvSpPr/>
          <p:nvPr/>
        </p:nvSpPr>
        <p:spPr>
          <a:xfrm>
            <a:off x="4140173" y="1278207"/>
            <a:ext cx="863700" cy="840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125" name="Google Shape;125;p15"/>
          <p:cNvSpPr txBox="1"/>
          <p:nvPr/>
        </p:nvSpPr>
        <p:spPr>
          <a:xfrm>
            <a:off x="-228575" y="331815"/>
            <a:ext cx="9601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FFFFFF"/>
                </a:solidFill>
              </a:rPr>
              <a:t>H</a:t>
            </a:r>
            <a:r>
              <a:rPr b="1" lang="en" sz="4500">
                <a:solidFill>
                  <a:srgbClr val="FFFFFF"/>
                </a:solidFill>
              </a:rPr>
              <a:t>i</a:t>
            </a:r>
            <a:r>
              <a:rPr b="1" lang="en" sz="4500">
                <a:solidFill>
                  <a:srgbClr val="FFFFFF"/>
                </a:solidFill>
              </a:rPr>
              <a:t>gh Level Requirements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6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32" name="Google Shape;132;p16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33" name="Google Shape;13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Original Design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6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136" name="Google Shape;136;p16"/>
          <p:cNvSpPr txBox="1"/>
          <p:nvPr>
            <p:ph idx="4294967295" type="body"/>
          </p:nvPr>
        </p:nvSpPr>
        <p:spPr>
          <a:xfrm>
            <a:off x="113475" y="841650"/>
            <a:ext cx="2485800" cy="3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368575" y="823050"/>
            <a:ext cx="2564700" cy="3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Brief Overview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Main Submodules</a:t>
            </a:r>
            <a:endParaRPr b="1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Station Box: Controlled by a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Raspberry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Pi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Lamp Box: Controlled by an ESP32 Microcontroller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contains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circuitry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controlling an outlet connected to mains voltage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6850" y="1662787"/>
            <a:ext cx="5493873" cy="221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7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Communicates with ESP 32 using Wifi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Connects to a Microphone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Runs the Voice Recognition Module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15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Our Requirements</a:t>
            </a:r>
            <a:endParaRPr b="1"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The Raspberry Pi will be able to power and communicate the microphone via the USB Protocol.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There will be a cooldown of 4 ± 1 seconds between each successful voice command recognized.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Our microphone will detect voices between 20dB to 60dB, which is the average sound intensity of speaking up to one meter away.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Send commands to ESP32-E using Wifi signals on the LAN network using a 2.4 GHZ Hotspot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7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46" name="Google Shape;146;p17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47" name="Google Shape;14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7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Main Station Box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56" name="Google Shape;156;p18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57" name="Google Shape;15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Physical Design of Main Station Box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160" name="Google Shape;160;p18"/>
          <p:cNvSpPr txBox="1"/>
          <p:nvPr/>
        </p:nvSpPr>
        <p:spPr>
          <a:xfrm>
            <a:off x="4332325" y="1437325"/>
            <a:ext cx="4836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18"/>
          <p:cNvPicPr preferRelativeResize="0"/>
          <p:nvPr/>
        </p:nvPicPr>
        <p:blipFill rotWithShape="1">
          <a:blip r:embed="rId4">
            <a:alphaModFix/>
          </a:blip>
          <a:srcRect b="28145" l="0" r="0" t="0"/>
          <a:stretch/>
        </p:blipFill>
        <p:spPr>
          <a:xfrm>
            <a:off x="109376" y="943338"/>
            <a:ext cx="3743647" cy="358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1000" y="1327809"/>
            <a:ext cx="4817751" cy="2303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Vosk API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Utilizes Hidden Markov Models on pre-trained data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75% accuracy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Trained on LibriSpeech Dataset - 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collection of 1000 hours of 16kHz read English speech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Tweaking the data a bit so that it best works for our purposes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lang="en" sz="15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Our </a:t>
            </a:r>
            <a:r>
              <a:rPr b="1" lang="en" sz="15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b="1"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Perform voice recognition using Raspberry Pi and the Vosk API with 75% accuracy.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perform voice recognition of the six commands using our three different voices.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9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70" name="Google Shape;170;p19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71" name="Google Shape;17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9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Voice Recognition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/>
          <p:nvPr/>
        </p:nvSpPr>
        <p:spPr>
          <a:xfrm>
            <a:off x="2286398" y="3351450"/>
            <a:ext cx="4906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A5A5A5"/>
                </a:solidFill>
              </a:rPr>
              <a:t>Was our system able to recognize these six commands?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0"/>
          <p:cNvSpPr txBox="1"/>
          <p:nvPr/>
        </p:nvSpPr>
        <p:spPr>
          <a:xfrm>
            <a:off x="437935" y="4098548"/>
            <a:ext cx="82680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 Light"/>
              <a:buNone/>
            </a:pPr>
            <a:r>
              <a:rPr lang="en" sz="1200">
                <a:solidFill>
                  <a:schemeClr val="dk1"/>
                </a:solidFill>
              </a:rPr>
              <a:t>About 87% accuracy!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0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82" name="Google Shape;182;p20"/>
          <p:cNvSpPr/>
          <p:nvPr/>
        </p:nvSpPr>
        <p:spPr>
          <a:xfrm flipH="1" rot="10800000">
            <a:off x="0" y="-5608"/>
            <a:ext cx="9144000" cy="651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83" name="Google Shape;18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0"/>
            <a:ext cx="208430" cy="30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Voice Recognition Verification Data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282605" y="4893286"/>
            <a:ext cx="599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aphicFrame>
        <p:nvGraphicFramePr>
          <p:cNvPr id="186" name="Google Shape;186;p20"/>
          <p:cNvGraphicFramePr/>
          <p:nvPr/>
        </p:nvGraphicFramePr>
        <p:xfrm>
          <a:off x="282600" y="1235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{0910EB63-8C72-453A-987B-60C95644E18B}</a:tableStyleId>
              </a:tblPr>
              <a:tblGrid>
                <a:gridCol w="863825"/>
                <a:gridCol w="863825"/>
                <a:gridCol w="863825"/>
                <a:gridCol w="863825"/>
                <a:gridCol w="863825"/>
                <a:gridCol w="863825"/>
                <a:gridCol w="863825"/>
                <a:gridCol w="863825"/>
                <a:gridCol w="863825"/>
                <a:gridCol w="863825"/>
              </a:tblGrid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Anish 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Anish 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Anish 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Anshul 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Anshul 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Anshul 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Walter 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Walter 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Walter 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outlet one on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FALSE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outlet one off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FALSE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outlet two on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outlet two off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FALSE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all outlets on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FALSE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FALSE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all outlets off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FALSE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FALSE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TRUE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Success rate: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47/54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