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3" roundtripDataSignature="AMtx7mg86NKBJikj/M+VCvvfNNza048f8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3B23891-62EC-430C-AD31-BBFA5F236E8F}">
  <a:tblStyle styleId="{A3B23891-62EC-430C-AD31-BBFA5F236E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customschemas.google.com/relationships/presentationmetadata" Target="meta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Paul</a:t>
            </a:r>
            <a:endParaRPr/>
          </a:p>
        </p:txBody>
      </p:sp>
      <p:sp>
        <p:nvSpPr>
          <p:cNvPr id="80" name="Google Shape;8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628a8bd7b2_0_1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Paul</a:t>
            </a:r>
            <a:endParaRPr/>
          </a:p>
        </p:txBody>
      </p:sp>
      <p:sp>
        <p:nvSpPr>
          <p:cNvPr id="189" name="Google Shape;189;g2628a8bd7b2_0_1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629ef2a5dc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Paul</a:t>
            </a:r>
            <a:endParaRPr/>
          </a:p>
        </p:txBody>
      </p:sp>
      <p:sp>
        <p:nvSpPr>
          <p:cNvPr id="206" name="Google Shape;206;g2629ef2a5dc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629ef2a5dc_2_1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Paul</a:t>
            </a:r>
            <a:endParaRPr/>
          </a:p>
        </p:txBody>
      </p:sp>
      <p:sp>
        <p:nvSpPr>
          <p:cNvPr id="220" name="Google Shape;220;g2629ef2a5dc_2_1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62a585370a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Rithik</a:t>
            </a:r>
            <a:endParaRPr/>
          </a:p>
        </p:txBody>
      </p:sp>
      <p:sp>
        <p:nvSpPr>
          <p:cNvPr id="233" name="Google Shape;233;g262a585370a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62a585370a_1_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Rithik</a:t>
            </a:r>
            <a:endParaRPr/>
          </a:p>
        </p:txBody>
      </p:sp>
      <p:sp>
        <p:nvSpPr>
          <p:cNvPr id="246" name="Google Shape;246;g262a585370a_1_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62a585370a_1_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Rithik</a:t>
            </a:r>
            <a:endParaRPr/>
          </a:p>
        </p:txBody>
      </p:sp>
      <p:sp>
        <p:nvSpPr>
          <p:cNvPr id="259" name="Google Shape;259;g262a585370a_1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62a585370a_1_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Rithik</a:t>
            </a:r>
            <a:endParaRPr/>
          </a:p>
        </p:txBody>
      </p:sp>
      <p:sp>
        <p:nvSpPr>
          <p:cNvPr id="280" name="Google Shape;280;g262a585370a_1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628a8bd7b2_0_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Jake</a:t>
            </a:r>
            <a:endParaRPr/>
          </a:p>
        </p:txBody>
      </p:sp>
      <p:sp>
        <p:nvSpPr>
          <p:cNvPr id="302" name="Google Shape;302;g2628a8bd7b2_0_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628a8bd7b2_0_1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Jake</a:t>
            </a:r>
            <a:endParaRPr/>
          </a:p>
        </p:txBody>
      </p:sp>
      <p:sp>
        <p:nvSpPr>
          <p:cNvPr id="317" name="Google Shape;317;g2628a8bd7b2_0_1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62a585370a_0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Jake</a:t>
            </a:r>
            <a:endParaRPr/>
          </a:p>
        </p:txBody>
      </p:sp>
      <p:sp>
        <p:nvSpPr>
          <p:cNvPr id="329" name="Google Shape;329;g262a585370a_0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Paul</a:t>
            </a:r>
            <a:endParaRPr/>
          </a:p>
        </p:txBody>
      </p:sp>
      <p:sp>
        <p:nvSpPr>
          <p:cNvPr id="90" name="Google Shape;9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629ef2a5dc_2_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Jake</a:t>
            </a:r>
            <a:endParaRPr/>
          </a:p>
        </p:txBody>
      </p:sp>
      <p:sp>
        <p:nvSpPr>
          <p:cNvPr id="349" name="Google Shape;349;g2629ef2a5dc_2_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a24761009e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Jake</a:t>
            </a:r>
            <a:endParaRPr/>
          </a:p>
        </p:txBody>
      </p:sp>
      <p:sp>
        <p:nvSpPr>
          <p:cNvPr id="370" name="Google Shape;370;g2a24761009e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a24761009e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Jake</a:t>
            </a:r>
            <a:endParaRPr/>
          </a:p>
        </p:txBody>
      </p:sp>
      <p:sp>
        <p:nvSpPr>
          <p:cNvPr id="383" name="Google Shape;383;g2a24761009e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628a8bd7b2_0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Paul</a:t>
            </a:r>
            <a:endParaRPr/>
          </a:p>
        </p:txBody>
      </p:sp>
      <p:sp>
        <p:nvSpPr>
          <p:cNvPr id="396" name="Google Shape;396;g2628a8bd7b2_0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629ef2a5dc_2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Paul</a:t>
            </a:r>
            <a:endParaRPr/>
          </a:p>
        </p:txBody>
      </p:sp>
      <p:sp>
        <p:nvSpPr>
          <p:cNvPr id="409" name="Google Shape;409;g2629ef2a5dc_2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62a585370a_1_1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Jake</a:t>
            </a:r>
            <a:endParaRPr/>
          </a:p>
        </p:txBody>
      </p:sp>
      <p:sp>
        <p:nvSpPr>
          <p:cNvPr id="442" name="Google Shape;442;g262a585370a_1_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a24761009e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Jake</a:t>
            </a:r>
            <a:endParaRPr/>
          </a:p>
        </p:txBody>
      </p:sp>
      <p:sp>
        <p:nvSpPr>
          <p:cNvPr id="456" name="Google Shape;456;g2a24761009e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628a8bd7b2_0_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Rithik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Friction Generator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Attached to the rear wheel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Battery Management System: USB LiIon/Lipoly Charger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Regulates charging and discharging concurrently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Manages consistent linear charging and discharging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USB charging option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Battery Pack: LiIon 3.7V 6600mAh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Powers the linear actuator mediated by a voltage booster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Also intended to power the PCB/Nucleo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9" name="Google Shape;469;g2628a8bd7b2_0_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628a8bd7b2_0_1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Rithik</a:t>
            </a:r>
            <a:endParaRPr/>
          </a:p>
        </p:txBody>
      </p:sp>
      <p:sp>
        <p:nvSpPr>
          <p:cNvPr id="489" name="Google Shape;489;g2628a8bd7b2_0_1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629ef2a5dc_2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Rithik</a:t>
            </a:r>
            <a:endParaRPr/>
          </a:p>
        </p:txBody>
      </p:sp>
      <p:sp>
        <p:nvSpPr>
          <p:cNvPr id="501" name="Google Shape;501;g2629ef2a5dc_2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All of us</a:t>
            </a:r>
            <a:endParaRPr/>
          </a:p>
        </p:txBody>
      </p:sp>
      <p:sp>
        <p:nvSpPr>
          <p:cNvPr id="103" name="Google Shape;103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62a585370a_1_1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Rithik</a:t>
            </a:r>
            <a:endParaRPr/>
          </a:p>
        </p:txBody>
      </p:sp>
      <p:sp>
        <p:nvSpPr>
          <p:cNvPr id="518" name="Google Shape;518;g262a585370a_1_1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a24761009e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Rithik</a:t>
            </a:r>
            <a:endParaRPr/>
          </a:p>
        </p:txBody>
      </p:sp>
      <p:sp>
        <p:nvSpPr>
          <p:cNvPr id="532" name="Google Shape;532;g2a24761009e_0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62a585370a_2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Jake</a:t>
            </a:r>
            <a:endParaRPr/>
          </a:p>
        </p:txBody>
      </p:sp>
      <p:sp>
        <p:nvSpPr>
          <p:cNvPr id="545" name="Google Shape;545;g262a585370a_2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62a585370a_1_1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Jake/Rithik/Paul</a:t>
            </a:r>
            <a:endParaRPr/>
          </a:p>
        </p:txBody>
      </p:sp>
      <p:sp>
        <p:nvSpPr>
          <p:cNvPr id="557" name="Google Shape;557;g262a585370a_1_1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62a585370a_2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Jake/Paul/Rithik</a:t>
            </a:r>
            <a:endParaRPr/>
          </a:p>
        </p:txBody>
      </p:sp>
      <p:sp>
        <p:nvSpPr>
          <p:cNvPr id="569" name="Google Shape;569;g262a585370a_2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62a585370a_3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g262a585370a_3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62a585370a_3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g262a585370a_3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628a8bd7b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Rithik</a:t>
            </a:r>
            <a:endParaRPr/>
          </a:p>
        </p:txBody>
      </p:sp>
      <p:sp>
        <p:nvSpPr>
          <p:cNvPr id="115" name="Google Shape;115;g2628a8bd7b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628a8bd7b2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Paul</a:t>
            </a:r>
            <a:endParaRPr/>
          </a:p>
        </p:txBody>
      </p:sp>
      <p:sp>
        <p:nvSpPr>
          <p:cNvPr id="127" name="Google Shape;127;g2628a8bd7b2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628a8bd7b2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Paul</a:t>
            </a:r>
            <a:endParaRPr/>
          </a:p>
        </p:txBody>
      </p:sp>
      <p:sp>
        <p:nvSpPr>
          <p:cNvPr id="140" name="Google Shape;140;g2628a8bd7b2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628a8bd7b2_0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Jake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One battery -&gt; Two battery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Since the NUCLEO-68 wouldn’t accept 1.8V-3.3V configuration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Restricted charging and discharging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Battery Management System considers this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Touch sensor -&gt; keypad: Easier attachment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Vibration sensor -&gt; accelerometer: More customization and control for sensitivity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" name="Google Shape;153;g2628a8bd7b2_0_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628a8bd7b2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Jake</a:t>
            </a:r>
            <a:endParaRPr/>
          </a:p>
        </p:txBody>
      </p:sp>
      <p:sp>
        <p:nvSpPr>
          <p:cNvPr id="165" name="Google Shape;165;g2628a8bd7b2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628a8bd7b2_0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Paul</a:t>
            </a:r>
            <a:endParaRPr/>
          </a:p>
        </p:txBody>
      </p:sp>
      <p:sp>
        <p:nvSpPr>
          <p:cNvPr id="177" name="Google Shape;177;g2628a8bd7b2_0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5" name="Google Shape;55;p2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6" name="Google Shape;56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2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" name="Google Shape;63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5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hyperlink" Target="http://drive.google.com/file/d/1pleOBqIbtIoWAlGhQXS1paDHN_DSbxh3/view" TargetMode="External"/><Relationship Id="rId5" Type="http://schemas.openxmlformats.org/officeDocument/2006/relationships/image" Target="../media/image1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hyperlink" Target="http://drive.google.com/file/d/14vp4TBSo6aELN9ksfCn1zwQqN5z9OEzt/view" TargetMode="External"/><Relationship Id="rId5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hyperlink" Target="http://drive.google.com/file/d/1IkJod6Drzwq0ygfAjj7Qr3ozsR-7vCkS/view" TargetMode="External"/><Relationship Id="rId5" Type="http://schemas.openxmlformats.org/officeDocument/2006/relationships/image" Target="../media/image2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Relationship Id="rId4" Type="http://schemas.openxmlformats.org/officeDocument/2006/relationships/image" Target="../media/image33.png"/><Relationship Id="rId5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Relationship Id="rId4" Type="http://schemas.openxmlformats.org/officeDocument/2006/relationships/image" Target="../media/image28.png"/><Relationship Id="rId5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png"/><Relationship Id="rId4" Type="http://schemas.openxmlformats.org/officeDocument/2006/relationships/hyperlink" Target="http://drive.google.com/file/d/1-pOppqf6rwKKLW-ZJFoDOeiuVgHrvSmh/view" TargetMode="External"/><Relationship Id="rId5" Type="http://schemas.openxmlformats.org/officeDocument/2006/relationships/image" Target="../media/image3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jpg"/><Relationship Id="rId4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thebestbikelock.com/bike-theft-statistics-us/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6"/>
          <p:cNvSpPr/>
          <p:nvPr/>
        </p:nvSpPr>
        <p:spPr>
          <a:xfrm flipH="1" rot="10800000">
            <a:off x="-1" y="0"/>
            <a:ext cx="12192000" cy="6866164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83" name="Google Shape;83;p26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2" y="816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6"/>
          <p:cNvSpPr txBox="1"/>
          <p:nvPr/>
        </p:nvSpPr>
        <p:spPr>
          <a:xfrm>
            <a:off x="1134035" y="2553964"/>
            <a:ext cx="99240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ECE 445 Team 18 Final Presentation</a:t>
            </a:r>
            <a:endParaRPr b="0" i="0" sz="4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</a:rPr>
              <a:t>Self-Charging Automatic Bike Lock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Team Members: Rithik Morusupalli, Paul Jeong, Jake Li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drawing&#10;&#10;Description automatically generated" id="85" name="Google Shape;8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1007" y="852965"/>
            <a:ext cx="2909982" cy="75408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6"/>
          <p:cNvSpPr txBox="1"/>
          <p:nvPr/>
        </p:nvSpPr>
        <p:spPr>
          <a:xfrm>
            <a:off x="3922059" y="5413888"/>
            <a:ext cx="4347882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12/01/2023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628a8bd7b2_0_116"/>
          <p:cNvSpPr txBox="1"/>
          <p:nvPr>
            <p:ph idx="1" type="body"/>
          </p:nvPr>
        </p:nvSpPr>
        <p:spPr>
          <a:xfrm>
            <a:off x="376809" y="1122767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Control Subsystem Requirements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Bluetooth connection should have a reasonable range; ~1 meter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The microcontroller should be receive 3.3 - 3.6 Volts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g2628a8bd7b2_0_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455" y="3053634"/>
            <a:ext cx="3254375" cy="326073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2628a8bd7b2_0_116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g2628a8bd7b2_0_11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95" name="Google Shape;195;g2628a8bd7b2_0_116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96" name="Google Shape;196;g2628a8bd7b2_0_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2628a8bd7b2_0_116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Design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2628a8bd7b2_0_11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199" name="Google Shape;199;g2628a8bd7b2_0_116"/>
          <p:cNvSpPr/>
          <p:nvPr/>
        </p:nvSpPr>
        <p:spPr>
          <a:xfrm>
            <a:off x="4540500" y="3150300"/>
            <a:ext cx="3111000" cy="311100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g2628a8bd7b2_0_116"/>
          <p:cNvSpPr/>
          <p:nvPr/>
        </p:nvSpPr>
        <p:spPr>
          <a:xfrm>
            <a:off x="5895459" y="4505100"/>
            <a:ext cx="401100" cy="40140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2628a8bd7b2_0_116"/>
          <p:cNvSpPr txBox="1"/>
          <p:nvPr/>
        </p:nvSpPr>
        <p:spPr>
          <a:xfrm>
            <a:off x="5245975" y="4336850"/>
            <a:ext cx="649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2628a8bd7b2_0_116"/>
          <p:cNvSpPr txBox="1"/>
          <p:nvPr/>
        </p:nvSpPr>
        <p:spPr>
          <a:xfrm>
            <a:off x="3807175" y="3289825"/>
            <a:ext cx="1364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240m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2628a8bd7b2_0_116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629ef2a5dc_2_0"/>
          <p:cNvSpPr txBox="1"/>
          <p:nvPr>
            <p:ph idx="1" type="body"/>
          </p:nvPr>
        </p:nvSpPr>
        <p:spPr>
          <a:xfrm>
            <a:off x="376800" y="1122776"/>
            <a:ext cx="11177400" cy="53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Assembly - Control Subsystem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2629ef2a5dc_2_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2629ef2a5dc_2_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11" name="Google Shape;211;g2629ef2a5dc_2_0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12" name="Google Shape;212;g2629ef2a5dc_2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2629ef2a5dc_2_0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Project Build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2629ef2a5dc_2_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15" name="Google Shape;215;g2629ef2a5dc_2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7063" y="1917175"/>
            <a:ext cx="7069576" cy="397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2629ef2a5dc_2_0"/>
          <p:cNvSpPr/>
          <p:nvPr/>
        </p:nvSpPr>
        <p:spPr>
          <a:xfrm>
            <a:off x="3460225" y="2340750"/>
            <a:ext cx="2787300" cy="2891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2629ef2a5dc_2_0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629ef2a5dc_2_130"/>
          <p:cNvSpPr txBox="1"/>
          <p:nvPr>
            <p:ph idx="1" type="body"/>
          </p:nvPr>
        </p:nvSpPr>
        <p:spPr>
          <a:xfrm>
            <a:off x="376809" y="1122767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Control</a:t>
            </a: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 Subsystem Test Results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Bluetooth Range Test: 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Start 10 meters away 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Walk a slowly closer, pausing 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Record whenever a secure connection was made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2629ef2a5dc_2_13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g2629ef2a5dc_2_13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25" name="Google Shape;225;g2629ef2a5dc_2_130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26" name="Google Shape;226;g2629ef2a5dc_2_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2629ef2a5dc_2_130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Test Results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2629ef2a5dc_2_13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aphicFrame>
        <p:nvGraphicFramePr>
          <p:cNvPr id="229" name="Google Shape;229;g2629ef2a5dc_2_130"/>
          <p:cNvGraphicFramePr/>
          <p:nvPr/>
        </p:nvGraphicFramePr>
        <p:xfrm>
          <a:off x="952500" y="3559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{A3B23891-62EC-430C-AD31-BBFA5F236E8F}</a:tableStyleId>
              </a:tblPr>
              <a:tblGrid>
                <a:gridCol w="5143500"/>
                <a:gridCol w="5143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Trial #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Bluetooth Range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2.5 meters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2.8 meters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2.5 meters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4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 meters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1.8 meters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30" name="Google Shape;230;g2629ef2a5dc_2_130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62a585370a_1_0"/>
          <p:cNvSpPr txBox="1"/>
          <p:nvPr>
            <p:ph idx="1" type="body"/>
          </p:nvPr>
        </p:nvSpPr>
        <p:spPr>
          <a:xfrm>
            <a:off x="376800" y="1122775"/>
            <a:ext cx="6914100" cy="53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Assembly - Control Subsystem - PCB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latin typeface="Arial"/>
                <a:ea typeface="Arial"/>
                <a:cs typeface="Arial"/>
                <a:sym typeface="Arial"/>
              </a:rPr>
              <a:t>V1</a:t>
            </a:r>
            <a:endParaRPr b="1"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Direct copy of the NUCLEO-68 development board.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Attempted to place all components of the PCB on two layers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262a585370a_1_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g262a585370a_1_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38" name="Google Shape;238;g262a585370a_1_0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39" name="Google Shape;239;g262a585370a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262a585370a_1_0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Project Build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262a585370a_1_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42" name="Google Shape;242;g262a585370a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0900" y="1415063"/>
            <a:ext cx="4686300" cy="456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262a585370a_1_0"/>
          <p:cNvSpPr txBox="1"/>
          <p:nvPr>
            <p:ph idx="12" type="sldNum"/>
          </p:nvPr>
        </p:nvSpPr>
        <p:spPr>
          <a:xfrm>
            <a:off x="93726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62a585370a_1_84"/>
          <p:cNvSpPr txBox="1"/>
          <p:nvPr>
            <p:ph idx="1" type="body"/>
          </p:nvPr>
        </p:nvSpPr>
        <p:spPr>
          <a:xfrm>
            <a:off x="376800" y="1122775"/>
            <a:ext cx="6914100" cy="53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Assembly - Control Subsystem - PCB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latin typeface="Arial"/>
                <a:ea typeface="Arial"/>
                <a:cs typeface="Arial"/>
                <a:sym typeface="Arial"/>
              </a:rPr>
              <a:t>V2</a:t>
            </a:r>
            <a:endParaRPr b="1"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NUCLEO-68 without the debugger portion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Four-layer design in order to optimize bluetooth functionality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262a585370a_1_84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g262a585370a_1_8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51" name="Google Shape;251;g262a585370a_1_84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52" name="Google Shape;252;g262a585370a_1_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262a585370a_1_84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Project Build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262a585370a_1_8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55" name="Google Shape;255;g262a585370a_1_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0900" y="1456800"/>
            <a:ext cx="4686301" cy="4698461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262a585370a_1_84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62a585370a_1_95"/>
          <p:cNvSpPr txBox="1"/>
          <p:nvPr>
            <p:ph idx="1" type="body"/>
          </p:nvPr>
        </p:nvSpPr>
        <p:spPr>
          <a:xfrm>
            <a:off x="376800" y="1122775"/>
            <a:ext cx="6914100" cy="53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Assembly - Control Subsystem - PCB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latin typeface="Arial"/>
                <a:ea typeface="Arial"/>
                <a:cs typeface="Arial"/>
                <a:sym typeface="Arial"/>
              </a:rPr>
              <a:t>V3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Full redesign based on the Lora Router example from the ECE 445 Wiki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Reconfigured with necessary pinouts and with modules (BMS and accelerometer)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 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262a585370a_1_95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g262a585370a_1_9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64" name="Google Shape;264;g262a585370a_1_95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65" name="Google Shape;265;g262a585370a_1_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g262a585370a_1_95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Project Build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262a585370a_1_9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68" name="Google Shape;268;g262a585370a_1_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0900" y="1414699"/>
            <a:ext cx="4686300" cy="4743894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262a585370a_1_95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0" name="Google Shape;270;g262a585370a_1_95"/>
          <p:cNvSpPr txBox="1"/>
          <p:nvPr/>
        </p:nvSpPr>
        <p:spPr>
          <a:xfrm>
            <a:off x="10110075" y="4514950"/>
            <a:ext cx="61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MCU</a:t>
            </a:r>
            <a:endParaRPr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g262a585370a_1_95"/>
          <p:cNvSpPr txBox="1"/>
          <p:nvPr/>
        </p:nvSpPr>
        <p:spPr>
          <a:xfrm rot="2700000">
            <a:off x="10707568" y="3596551"/>
            <a:ext cx="1533715" cy="47729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Keypad Pin</a:t>
            </a:r>
            <a:r>
              <a:rPr b="1" lang="en-US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b="1" sz="1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262a585370a_1_95"/>
          <p:cNvSpPr txBox="1"/>
          <p:nvPr/>
        </p:nvSpPr>
        <p:spPr>
          <a:xfrm>
            <a:off x="6585450" y="1500625"/>
            <a:ext cx="1072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Debugger Header</a:t>
            </a:r>
            <a:endParaRPr b="1" sz="1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262a585370a_1_95"/>
          <p:cNvSpPr txBox="1"/>
          <p:nvPr/>
        </p:nvSpPr>
        <p:spPr>
          <a:xfrm>
            <a:off x="7290900" y="5219025"/>
            <a:ext cx="1794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USB Power</a:t>
            </a:r>
            <a:endParaRPr b="1" sz="19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262a585370a_1_95"/>
          <p:cNvSpPr txBox="1"/>
          <p:nvPr/>
        </p:nvSpPr>
        <p:spPr>
          <a:xfrm>
            <a:off x="10612275" y="5619225"/>
            <a:ext cx="863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BLE</a:t>
            </a:r>
            <a:endParaRPr b="1" sz="19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262a585370a_1_95"/>
          <p:cNvSpPr txBox="1"/>
          <p:nvPr/>
        </p:nvSpPr>
        <p:spPr>
          <a:xfrm>
            <a:off x="10390525" y="2244650"/>
            <a:ext cx="1794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Accelerometer</a:t>
            </a:r>
            <a:endParaRPr b="1" sz="19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262a585370a_1_95"/>
          <p:cNvSpPr txBox="1"/>
          <p:nvPr/>
        </p:nvSpPr>
        <p:spPr>
          <a:xfrm>
            <a:off x="8922975" y="3335775"/>
            <a:ext cx="661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BMS</a:t>
            </a:r>
            <a:endParaRPr b="1" sz="19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g262a585370a_1_95"/>
          <p:cNvSpPr txBox="1"/>
          <p:nvPr/>
        </p:nvSpPr>
        <p:spPr>
          <a:xfrm>
            <a:off x="9748875" y="3452575"/>
            <a:ext cx="863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Relay</a:t>
            </a:r>
            <a:endParaRPr b="1" sz="19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62a585370a_1_106"/>
          <p:cNvSpPr txBox="1"/>
          <p:nvPr>
            <p:ph idx="1" type="body"/>
          </p:nvPr>
        </p:nvSpPr>
        <p:spPr>
          <a:xfrm>
            <a:off x="376800" y="1122775"/>
            <a:ext cx="6914100" cy="53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Assembly - Control Subsystem - PCB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After some scheduling delays and issues with component logistics we were able to attempt soldering our PCB. 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 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262a585370a_1_106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262a585370a_1_10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85" name="Google Shape;285;g262a585370a_1_106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86" name="Google Shape;286;g262a585370a_1_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262a585370a_1_106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Project Build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262a585370a_1_10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289" name="Google Shape;289;g262a585370a_1_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4455" y="1415075"/>
            <a:ext cx="3972745" cy="4562476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262a585370a_1_106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1" name="Google Shape;291;g262a585370a_1_106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2" name="Google Shape;292;g262a585370a_1_106"/>
          <p:cNvSpPr txBox="1"/>
          <p:nvPr/>
        </p:nvSpPr>
        <p:spPr>
          <a:xfrm>
            <a:off x="10338675" y="3981550"/>
            <a:ext cx="61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MCU</a:t>
            </a:r>
            <a:endParaRPr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262a585370a_1_106"/>
          <p:cNvSpPr txBox="1"/>
          <p:nvPr/>
        </p:nvSpPr>
        <p:spPr>
          <a:xfrm rot="2700000">
            <a:off x="10987693" y="3255398"/>
            <a:ext cx="1231214" cy="41535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Keypad Pins</a:t>
            </a:r>
            <a:endParaRPr b="1" sz="1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262a585370a_1_106"/>
          <p:cNvSpPr txBox="1"/>
          <p:nvPr/>
        </p:nvSpPr>
        <p:spPr>
          <a:xfrm>
            <a:off x="7195050" y="1500625"/>
            <a:ext cx="1072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Debugger Header</a:t>
            </a:r>
            <a:endParaRPr b="1" sz="1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g262a585370a_1_106"/>
          <p:cNvSpPr txBox="1"/>
          <p:nvPr/>
        </p:nvSpPr>
        <p:spPr>
          <a:xfrm>
            <a:off x="7976700" y="4696000"/>
            <a:ext cx="612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USB</a:t>
            </a:r>
            <a:endParaRPr b="1" sz="1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g262a585370a_1_106"/>
          <p:cNvSpPr txBox="1"/>
          <p:nvPr/>
        </p:nvSpPr>
        <p:spPr>
          <a:xfrm>
            <a:off x="10135250" y="5086425"/>
            <a:ext cx="612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BLE</a:t>
            </a:r>
            <a:endParaRPr b="1" sz="1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g262a585370a_1_106"/>
          <p:cNvSpPr txBox="1"/>
          <p:nvPr/>
        </p:nvSpPr>
        <p:spPr>
          <a:xfrm>
            <a:off x="10612175" y="2212050"/>
            <a:ext cx="1365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Accelerometer</a:t>
            </a:r>
            <a:endParaRPr b="1" sz="1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262a585370a_1_106"/>
          <p:cNvSpPr txBox="1"/>
          <p:nvPr/>
        </p:nvSpPr>
        <p:spPr>
          <a:xfrm>
            <a:off x="8877375" y="3183375"/>
            <a:ext cx="55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BMS</a:t>
            </a:r>
            <a:endParaRPr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g262a585370a_1_106"/>
          <p:cNvSpPr txBox="1"/>
          <p:nvPr/>
        </p:nvSpPr>
        <p:spPr>
          <a:xfrm>
            <a:off x="9977475" y="3071575"/>
            <a:ext cx="66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Relay</a:t>
            </a:r>
            <a:endParaRPr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628a8bd7b2_0_79"/>
          <p:cNvSpPr txBox="1"/>
          <p:nvPr>
            <p:ph idx="1" type="body"/>
          </p:nvPr>
        </p:nvSpPr>
        <p:spPr>
          <a:xfrm>
            <a:off x="376809" y="1122767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Locking </a:t>
            </a: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Subsystem Overview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Linear actuator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12V; 4 inch extension;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Boost voltage regulator 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3.7V (battery voltage) boosted  to 12V (linear actuator voltage)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Keypad 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Set valid PIN and poll for entries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2628a8bd7b2_0_79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g2628a8bd7b2_0_7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07" name="Google Shape;307;g2628a8bd7b2_0_79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08" name="Google Shape;308;g2628a8bd7b2_0_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2628a8bd7b2_0_79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Design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2628a8bd7b2_0_7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11" name="Google Shape;311;g2628a8bd7b2_0_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714255">
            <a:off x="9775481" y="1098669"/>
            <a:ext cx="1593725" cy="24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2628a8bd7b2_0_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1225" y="3522800"/>
            <a:ext cx="1696550" cy="77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2628a8bd7b2_0_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97123" y="4584325"/>
            <a:ext cx="1567125" cy="170242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2628a8bd7b2_0_79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628a8bd7b2_0_142"/>
          <p:cNvSpPr txBox="1"/>
          <p:nvPr>
            <p:ph idx="1" type="body"/>
          </p:nvPr>
        </p:nvSpPr>
        <p:spPr>
          <a:xfrm>
            <a:off x="376809" y="1122767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Locking Subsystem Requirements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oost voltage regulator must convert 3.7V (battery) to 12V (linear actuator)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Lock Operation with Bluetooth 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Pressing the ‘#’ key must lock or unlock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Lock Operation 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without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 Bluetooth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Entering the valid key sequence and the ‘#’ key must lock or unlock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g2628a8bd7b2_0_142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g2628a8bd7b2_0_14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22" name="Google Shape;322;g2628a8bd7b2_0_142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23" name="Google Shape;323;g2628a8bd7b2_0_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2628a8bd7b2_0_142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Design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2628a8bd7b2_0_14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326" name="Google Shape;326;g2628a8bd7b2_0_142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62a585370a_0_37"/>
          <p:cNvSpPr txBox="1"/>
          <p:nvPr>
            <p:ph idx="1" type="body"/>
          </p:nvPr>
        </p:nvSpPr>
        <p:spPr>
          <a:xfrm>
            <a:off x="376800" y="1122776"/>
            <a:ext cx="11177400" cy="53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Assembly - Locking Subsystem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g262a585370a_0_37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g262a585370a_0_3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34" name="Google Shape;334;g262a585370a_0_37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35" name="Google Shape;335;g262a585370a_0_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262a585370a_0_37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Project Build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g262a585370a_0_3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38" name="Google Shape;338;g262a585370a_0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150" y="1923025"/>
            <a:ext cx="7287300" cy="437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262a585370a_0_37"/>
          <p:cNvSpPr txBox="1"/>
          <p:nvPr/>
        </p:nvSpPr>
        <p:spPr>
          <a:xfrm>
            <a:off x="822950" y="1988825"/>
            <a:ext cx="3219600" cy="2339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Voltage Booster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g262a585370a_0_37"/>
          <p:cNvSpPr txBox="1"/>
          <p:nvPr/>
        </p:nvSpPr>
        <p:spPr>
          <a:xfrm>
            <a:off x="4956800" y="2141225"/>
            <a:ext cx="2343300" cy="1908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Relay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g262a585370a_0_37"/>
          <p:cNvSpPr txBox="1"/>
          <p:nvPr/>
        </p:nvSpPr>
        <p:spPr>
          <a:xfrm>
            <a:off x="5852150" y="4935700"/>
            <a:ext cx="2647800" cy="14775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Transistor Switch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g262a585370a_0_37"/>
          <p:cNvSpPr txBox="1"/>
          <p:nvPr/>
        </p:nvSpPr>
        <p:spPr>
          <a:xfrm>
            <a:off x="3775700" y="5093975"/>
            <a:ext cx="2152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GPIO Signal-&gt;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g262a585370a_0_37"/>
          <p:cNvSpPr txBox="1"/>
          <p:nvPr/>
        </p:nvSpPr>
        <p:spPr>
          <a:xfrm>
            <a:off x="91950" y="1542025"/>
            <a:ext cx="1104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E84B36"/>
                </a:solidFill>
                <a:latin typeface="Calibri"/>
                <a:ea typeface="Calibri"/>
                <a:cs typeface="Calibri"/>
                <a:sym typeface="Calibri"/>
              </a:rPr>
              <a:t>3.7V</a:t>
            </a:r>
            <a:endParaRPr sz="2800">
              <a:solidFill>
                <a:srgbClr val="E84B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g262a585370a_0_37"/>
          <p:cNvSpPr txBox="1"/>
          <p:nvPr/>
        </p:nvSpPr>
        <p:spPr>
          <a:xfrm>
            <a:off x="3948150" y="2141225"/>
            <a:ext cx="1104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E84B36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-US" sz="2800">
                <a:solidFill>
                  <a:srgbClr val="E84B36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sz="2800">
              <a:solidFill>
                <a:srgbClr val="E84B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g262a585370a_0_37"/>
          <p:cNvSpPr txBox="1"/>
          <p:nvPr/>
        </p:nvSpPr>
        <p:spPr>
          <a:xfrm>
            <a:off x="4956800" y="4120850"/>
            <a:ext cx="4378800" cy="615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Linear Actuator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g262a585370a_0_37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7"/>
          <p:cNvSpPr/>
          <p:nvPr/>
        </p:nvSpPr>
        <p:spPr>
          <a:xfrm flipH="1" rot="10800000">
            <a:off x="-1" y="0"/>
            <a:ext cx="12192000" cy="6866164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93" name="Google Shape;93;p27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816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7"/>
          <p:cNvSpPr txBox="1"/>
          <p:nvPr/>
        </p:nvSpPr>
        <p:spPr>
          <a:xfrm>
            <a:off x="2206956" y="637115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Agenda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7"/>
          <p:cNvSpPr txBox="1"/>
          <p:nvPr/>
        </p:nvSpPr>
        <p:spPr>
          <a:xfrm>
            <a:off x="1441503" y="2204630"/>
            <a:ext cx="9309000" cy="3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</a:pPr>
            <a:r>
              <a:rPr lang="en-US" sz="2800">
                <a:solidFill>
                  <a:schemeClr val="lt1"/>
                </a:solidFill>
              </a:rPr>
              <a:t>Introduction</a:t>
            </a:r>
            <a:endParaRPr sz="2800">
              <a:solidFill>
                <a:schemeClr val="lt1"/>
              </a:solidFill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</a:pPr>
            <a:r>
              <a:rPr lang="en-US" sz="2800">
                <a:solidFill>
                  <a:schemeClr val="lt1"/>
                </a:solidFill>
              </a:rPr>
              <a:t>Objective</a:t>
            </a:r>
            <a:endParaRPr sz="2800">
              <a:solidFill>
                <a:schemeClr val="lt1"/>
              </a:solidFill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</a:pPr>
            <a:r>
              <a:rPr lang="en-US" sz="2800">
                <a:solidFill>
                  <a:schemeClr val="lt1"/>
                </a:solidFill>
              </a:rPr>
              <a:t>Design</a:t>
            </a:r>
            <a:endParaRPr sz="2800">
              <a:solidFill>
                <a:schemeClr val="lt1"/>
              </a:solidFill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</a:pPr>
            <a:r>
              <a:rPr lang="en-US" sz="2800">
                <a:solidFill>
                  <a:schemeClr val="lt1"/>
                </a:solidFill>
              </a:rPr>
              <a:t>Project Build</a:t>
            </a:r>
            <a:endParaRPr sz="2800">
              <a:solidFill>
                <a:schemeClr val="lt1"/>
              </a:solidFill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</a:pPr>
            <a:r>
              <a:rPr lang="en-US" sz="2800">
                <a:solidFill>
                  <a:schemeClr val="lt1"/>
                </a:solidFill>
              </a:rPr>
              <a:t>Test Results &amp; their </a:t>
            </a:r>
            <a:r>
              <a:rPr lang="en-US" sz="2800">
                <a:solidFill>
                  <a:schemeClr val="lt1"/>
                </a:solidFill>
              </a:rPr>
              <a:t>Successes and Challenges</a:t>
            </a:r>
            <a:endParaRPr sz="2800">
              <a:solidFill>
                <a:schemeClr val="lt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</a:pPr>
            <a:r>
              <a:rPr lang="en-US" sz="2800">
                <a:solidFill>
                  <a:schemeClr val="lt1"/>
                </a:solidFill>
              </a:rPr>
              <a:t>Recommendations for Further Work</a:t>
            </a:r>
            <a:endParaRPr sz="2800">
              <a:solidFill>
                <a:schemeClr val="lt1"/>
              </a:solidFill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</a:pPr>
            <a:r>
              <a:rPr lang="en-US" sz="2800">
                <a:solidFill>
                  <a:schemeClr val="lt1"/>
                </a:solidFill>
              </a:rPr>
              <a:t>Conclusions</a:t>
            </a:r>
            <a:endParaRPr sz="2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96" name="Google Shape;9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7"/>
          <p:cNvSpPr/>
          <p:nvPr/>
        </p:nvSpPr>
        <p:spPr>
          <a:xfrm>
            <a:off x="5520230" y="1798750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7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99" name="Google Shape;99;p27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00" name="Google Shape;100;p2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g2629ef2a5dc_2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0225" y="2299775"/>
            <a:ext cx="4947124" cy="370923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2629ef2a5dc_2_61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g2629ef2a5dc_2_6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54" name="Google Shape;354;g2629ef2a5dc_2_61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55" name="Google Shape;355;g2629ef2a5dc_2_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g2629ef2a5dc_2_61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Project Build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2629ef2a5dc_2_6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358" name="Google Shape;358;g2629ef2a5dc_2_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6775" y="1066300"/>
            <a:ext cx="4419784" cy="5172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9" name="Google Shape;359;g2629ef2a5dc_2_61"/>
          <p:cNvCxnSpPr/>
          <p:nvPr/>
        </p:nvCxnSpPr>
        <p:spPr>
          <a:xfrm flipH="1">
            <a:off x="4564400" y="1869000"/>
            <a:ext cx="1809600" cy="10947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0" name="Google Shape;360;g2629ef2a5dc_2_61"/>
          <p:cNvSpPr txBox="1"/>
          <p:nvPr/>
        </p:nvSpPr>
        <p:spPr>
          <a:xfrm>
            <a:off x="6374000" y="1470275"/>
            <a:ext cx="116160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Relay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1" name="Google Shape;361;g2629ef2a5dc_2_61"/>
          <p:cNvCxnSpPr>
            <a:stCxn id="362" idx="2"/>
          </p:cNvCxnSpPr>
          <p:nvPr/>
        </p:nvCxnSpPr>
        <p:spPr>
          <a:xfrm>
            <a:off x="1046200" y="1824375"/>
            <a:ext cx="815400" cy="15636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2" name="Google Shape;362;g2629ef2a5dc_2_61"/>
          <p:cNvSpPr txBox="1"/>
          <p:nvPr/>
        </p:nvSpPr>
        <p:spPr>
          <a:xfrm>
            <a:off x="141400" y="1270275"/>
            <a:ext cx="1809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Transistor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3" name="Google Shape;363;g2629ef2a5dc_2_61"/>
          <p:cNvCxnSpPr>
            <a:endCxn id="364" idx="2"/>
          </p:cNvCxnSpPr>
          <p:nvPr/>
        </p:nvCxnSpPr>
        <p:spPr>
          <a:xfrm rot="10800000">
            <a:off x="1046200" y="5282475"/>
            <a:ext cx="2691900" cy="272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364" name="Google Shape;364;g2629ef2a5dc_2_61"/>
          <p:cNvSpPr txBox="1"/>
          <p:nvPr/>
        </p:nvSpPr>
        <p:spPr>
          <a:xfrm>
            <a:off x="-14900" y="4728375"/>
            <a:ext cx="2122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Voltage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Booster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g2629ef2a5dc_2_61"/>
          <p:cNvSpPr txBox="1"/>
          <p:nvPr/>
        </p:nvSpPr>
        <p:spPr>
          <a:xfrm>
            <a:off x="6764300" y="5883001"/>
            <a:ext cx="149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Actuator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6" name="Google Shape;366;g2629ef2a5dc_2_61"/>
          <p:cNvCxnSpPr>
            <a:stCxn id="365" idx="1"/>
          </p:cNvCxnSpPr>
          <p:nvPr/>
        </p:nvCxnSpPr>
        <p:spPr>
          <a:xfrm flipH="1" rot="10800000">
            <a:off x="6764300" y="5069851"/>
            <a:ext cx="697200" cy="1090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7" name="Google Shape;367;g2629ef2a5dc_2_61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a24761009e_0_8"/>
          <p:cNvSpPr txBox="1"/>
          <p:nvPr>
            <p:ph idx="1" type="body"/>
          </p:nvPr>
        </p:nvSpPr>
        <p:spPr>
          <a:xfrm>
            <a:off x="376809" y="1122767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Locking Subsystem (Bluetooth)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g2a24761009e_0_8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g2a24761009e_0_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75" name="Google Shape;375;g2a24761009e_0_8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76" name="Google Shape;376;g2a24761009e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2a24761009e_0_8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Demo Video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g2a24761009e_0_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379" name="Google Shape;379;g2a24761009e_0_8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0" name="Google Shape;380;g2a24761009e_0_8" title="presentation_vid_1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09578" y="1868753"/>
            <a:ext cx="7244554" cy="4075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a24761009e_0_40"/>
          <p:cNvSpPr txBox="1"/>
          <p:nvPr>
            <p:ph idx="1" type="body"/>
          </p:nvPr>
        </p:nvSpPr>
        <p:spPr>
          <a:xfrm>
            <a:off x="376809" y="1122767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Locking Subsystem (without Bluetooth)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g2a24761009e_0_4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g2a24761009e_0_4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88" name="Google Shape;388;g2a24761009e_0_40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89" name="Google Shape;389;g2a24761009e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g2a24761009e_0_40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Demo Video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g2a24761009e_0_4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392" name="Google Shape;392;g2a24761009e_0_40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3" name="Google Shape;393;g2a24761009e_0_40" title="presentation_vid_2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1338" y="1701278"/>
            <a:ext cx="7869331" cy="442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628a8bd7b2_0_89"/>
          <p:cNvSpPr txBox="1"/>
          <p:nvPr>
            <p:ph idx="1" type="body"/>
          </p:nvPr>
        </p:nvSpPr>
        <p:spPr>
          <a:xfrm>
            <a:off x="376809" y="1122767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Alarm</a:t>
            </a: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 Subsystem Overview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Accelerometer 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measures acceleration data over time intervals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Buzzer alarm 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uses a GPIO pin from the microcontroller as power (3.3V)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Alarm Subsystem Requirements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Should not trigger when there is negligible contact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bumping into the bike or wind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Should trigger when there is significant contact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pick up, shake, or fiddle with the bike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g2628a8bd7b2_0_89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g2628a8bd7b2_0_8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01" name="Google Shape;401;g2628a8bd7b2_0_89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02" name="Google Shape;402;g2628a8bd7b2_0_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g2628a8bd7b2_0_89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Design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g2628a8bd7b2_0_8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405" name="Google Shape;405;g2628a8bd7b2_0_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05545" y="928820"/>
            <a:ext cx="2119325" cy="152757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g2628a8bd7b2_0_89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629ef2a5dc_2_97"/>
          <p:cNvSpPr txBox="1"/>
          <p:nvPr>
            <p:ph idx="1" type="body"/>
          </p:nvPr>
        </p:nvSpPr>
        <p:spPr>
          <a:xfrm>
            <a:off x="376800" y="1122776"/>
            <a:ext cx="11177400" cy="53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Assembly - Alarm Subsystem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2629ef2a5dc_2_97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g2629ef2a5dc_2_9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14" name="Google Shape;414;g2629ef2a5dc_2_97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15" name="Google Shape;415;g2629ef2a5dc_2_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2629ef2a5dc_2_97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Project Build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g2629ef2a5dc_2_9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418" name="Google Shape;418;g2629ef2a5dc_2_97"/>
          <p:cNvSpPr txBox="1"/>
          <p:nvPr/>
        </p:nvSpPr>
        <p:spPr>
          <a:xfrm>
            <a:off x="6567600" y="2364050"/>
            <a:ext cx="99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+"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-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g2629ef2a5dc_2_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4275" y="1791875"/>
            <a:ext cx="5455162" cy="4316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0" name="Google Shape;420;g2629ef2a5dc_2_97"/>
          <p:cNvCxnSpPr>
            <a:stCxn id="421" idx="2"/>
          </p:cNvCxnSpPr>
          <p:nvPr/>
        </p:nvCxnSpPr>
        <p:spPr>
          <a:xfrm>
            <a:off x="1616375" y="5936663"/>
            <a:ext cx="2977200" cy="70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2" name="Google Shape;422;g2629ef2a5dc_2_97"/>
          <p:cNvCxnSpPr>
            <a:stCxn id="423" idx="2"/>
          </p:cNvCxnSpPr>
          <p:nvPr/>
        </p:nvCxnSpPr>
        <p:spPr>
          <a:xfrm flipH="1">
            <a:off x="8295200" y="2979650"/>
            <a:ext cx="2069700" cy="519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1" name="Google Shape;421;g2629ef2a5dc_2_97"/>
          <p:cNvSpPr txBox="1"/>
          <p:nvPr/>
        </p:nvSpPr>
        <p:spPr>
          <a:xfrm>
            <a:off x="379625" y="5321063"/>
            <a:ext cx="2473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Accelerometer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g2629ef2a5dc_2_97"/>
          <p:cNvSpPr txBox="1"/>
          <p:nvPr/>
        </p:nvSpPr>
        <p:spPr>
          <a:xfrm>
            <a:off x="8920700" y="2364050"/>
            <a:ext cx="288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Buzzer Speaker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4" name="Google Shape;424;g2629ef2a5dc_2_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797" y="1677560"/>
            <a:ext cx="2479147" cy="1824184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g2629ef2a5dc_2_97"/>
          <p:cNvSpPr txBox="1"/>
          <p:nvPr/>
        </p:nvSpPr>
        <p:spPr>
          <a:xfrm rot="-5400000">
            <a:off x="311700" y="3529726"/>
            <a:ext cx="846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3.3V</a:t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g2629ef2a5dc_2_97"/>
          <p:cNvSpPr txBox="1"/>
          <p:nvPr/>
        </p:nvSpPr>
        <p:spPr>
          <a:xfrm rot="-5400000">
            <a:off x="623200" y="3457112"/>
            <a:ext cx="99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GND</a:t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g2629ef2a5dc_2_97"/>
          <p:cNvSpPr txBox="1"/>
          <p:nvPr/>
        </p:nvSpPr>
        <p:spPr>
          <a:xfrm rot="-5400000">
            <a:off x="855705" y="3374112"/>
            <a:ext cx="101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PB8</a:t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g2629ef2a5dc_2_97"/>
          <p:cNvSpPr txBox="1"/>
          <p:nvPr/>
        </p:nvSpPr>
        <p:spPr>
          <a:xfrm rot="-5400000">
            <a:off x="1064325" y="3289257"/>
            <a:ext cx="1156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PB9</a:t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g2629ef2a5dc_2_97"/>
          <p:cNvSpPr/>
          <p:nvPr/>
        </p:nvSpPr>
        <p:spPr>
          <a:xfrm>
            <a:off x="585233" y="3112468"/>
            <a:ext cx="180600" cy="180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g2629ef2a5dc_2_97"/>
          <p:cNvSpPr/>
          <p:nvPr/>
        </p:nvSpPr>
        <p:spPr>
          <a:xfrm>
            <a:off x="1062142" y="3112468"/>
            <a:ext cx="180600" cy="180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g2629ef2a5dc_2_97"/>
          <p:cNvSpPr/>
          <p:nvPr/>
        </p:nvSpPr>
        <p:spPr>
          <a:xfrm>
            <a:off x="1300596" y="3112468"/>
            <a:ext cx="180600" cy="180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g2629ef2a5dc_2_97"/>
          <p:cNvSpPr/>
          <p:nvPr/>
        </p:nvSpPr>
        <p:spPr>
          <a:xfrm>
            <a:off x="1539050" y="3112468"/>
            <a:ext cx="180600" cy="180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3" name="Google Shape;433;g2629ef2a5dc_2_97"/>
          <p:cNvCxnSpPr/>
          <p:nvPr/>
        </p:nvCxnSpPr>
        <p:spPr>
          <a:xfrm flipH="1" rot="-5400000">
            <a:off x="1365701" y="4234503"/>
            <a:ext cx="217200" cy="1449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4" name="Google Shape;434;g2629ef2a5dc_2_97"/>
          <p:cNvCxnSpPr/>
          <p:nvPr/>
        </p:nvCxnSpPr>
        <p:spPr>
          <a:xfrm rot="-5400000">
            <a:off x="1515076" y="4234635"/>
            <a:ext cx="217200" cy="1449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5" name="Google Shape;435;g2629ef2a5dc_2_97"/>
          <p:cNvSpPr txBox="1"/>
          <p:nvPr/>
        </p:nvSpPr>
        <p:spPr>
          <a:xfrm>
            <a:off x="1327102" y="4286125"/>
            <a:ext cx="722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I2C</a:t>
            </a:r>
            <a:endParaRPr sz="28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6" name="Google Shape;436;g2629ef2a5dc_2_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26578" y="3414635"/>
            <a:ext cx="1676632" cy="205667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g2629ef2a5dc_2_97"/>
          <p:cNvSpPr txBox="1"/>
          <p:nvPr/>
        </p:nvSpPr>
        <p:spPr>
          <a:xfrm>
            <a:off x="4838176" y="2170820"/>
            <a:ext cx="774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+"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-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g2629ef2a5dc_2_97"/>
          <p:cNvSpPr txBox="1"/>
          <p:nvPr/>
        </p:nvSpPr>
        <p:spPr>
          <a:xfrm>
            <a:off x="9526575" y="5390275"/>
            <a:ext cx="2376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GPIO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GND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g2629ef2a5dc_2_97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62a585370a_1_132"/>
          <p:cNvSpPr txBox="1"/>
          <p:nvPr>
            <p:ph idx="1" type="body"/>
          </p:nvPr>
        </p:nvSpPr>
        <p:spPr>
          <a:xfrm>
            <a:off x="376809" y="1122767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Alarm </a:t>
            </a: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Subsystem Test Results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Case: Slight movement						Case: Continuous intense movement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Success Rate = 100%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g262a585370a_1_132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g262a585370a_1_13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47" name="Google Shape;447;g262a585370a_1_132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48" name="Google Shape;448;g262a585370a_1_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g262a585370a_1_132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Test Results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g262a585370a_1_13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aphicFrame>
        <p:nvGraphicFramePr>
          <p:cNvPr id="451" name="Google Shape;451;g262a585370a_1_132"/>
          <p:cNvGraphicFramePr/>
          <p:nvPr/>
        </p:nvGraphicFramePr>
        <p:xfrm>
          <a:off x="376800" y="2544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{A3B23891-62EC-430C-AD31-BBFA5F236E8F}</a:tableStyleId>
              </a:tblPr>
              <a:tblGrid>
                <a:gridCol w="2175375"/>
                <a:gridCol w="2175375"/>
              </a:tblGrid>
              <a:tr h="378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Trial #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Alarm State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8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Not Triggered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8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Not Triggered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8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Not Triggered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8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4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Not Triggered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8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Not Triggered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52" name="Google Shape;452;g262a585370a_1_132"/>
          <p:cNvGraphicFramePr/>
          <p:nvPr/>
        </p:nvGraphicFramePr>
        <p:xfrm>
          <a:off x="6040925" y="2544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{A3B23891-62EC-430C-AD31-BBFA5F236E8F}</a:tableStyleId>
              </a:tblPr>
              <a:tblGrid>
                <a:gridCol w="2175375"/>
                <a:gridCol w="2175375"/>
              </a:tblGrid>
              <a:tr h="378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Trial #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Alarm State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8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Triggered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8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Triggered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8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Triggered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8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4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Triggered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8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Triggered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53" name="Google Shape;453;g262a585370a_1_132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a24761009e_0_28"/>
          <p:cNvSpPr txBox="1"/>
          <p:nvPr>
            <p:ph idx="1" type="body"/>
          </p:nvPr>
        </p:nvSpPr>
        <p:spPr>
          <a:xfrm>
            <a:off x="376809" y="1122767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Alarm Subsystem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g2a24761009e_0_28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g2a24761009e_0_2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61" name="Google Shape;461;g2a24761009e_0_28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62" name="Google Shape;462;g2a24761009e_0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g2a24761009e_0_28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Demo Video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g2a24761009e_0_2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465" name="Google Shape;465;g2a24761009e_0_28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6" name="Google Shape;466;g2a24761009e_0_28" title="presentation_vid_3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1925" y="1717850"/>
            <a:ext cx="5879850" cy="440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628a8bd7b2_0_99"/>
          <p:cNvSpPr txBox="1"/>
          <p:nvPr>
            <p:ph idx="1" type="body"/>
          </p:nvPr>
        </p:nvSpPr>
        <p:spPr>
          <a:xfrm>
            <a:off x="376800" y="1122776"/>
            <a:ext cx="11177400" cy="53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Power</a:t>
            </a: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 Subsystem Overview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2628a8bd7b2_0_99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g2628a8bd7b2_0_9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74" name="Google Shape;474;g2628a8bd7b2_0_99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75" name="Google Shape;475;g2628a8bd7b2_0_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g2628a8bd7b2_0_99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Design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g2628a8bd7b2_0_9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478" name="Google Shape;478;g2628a8bd7b2_0_99"/>
          <p:cNvSpPr/>
          <p:nvPr/>
        </p:nvSpPr>
        <p:spPr>
          <a:xfrm>
            <a:off x="4753800" y="1769550"/>
            <a:ext cx="2156100" cy="973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Friction Generator</a:t>
            </a:r>
            <a:endParaRPr sz="2200"/>
          </a:p>
        </p:txBody>
      </p:sp>
      <p:sp>
        <p:nvSpPr>
          <p:cNvPr id="479" name="Google Shape;479;g2628a8bd7b2_0_99"/>
          <p:cNvSpPr/>
          <p:nvPr/>
        </p:nvSpPr>
        <p:spPr>
          <a:xfrm>
            <a:off x="4753800" y="3209700"/>
            <a:ext cx="2156100" cy="973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Battery Management System Module</a:t>
            </a:r>
            <a:endParaRPr sz="2200"/>
          </a:p>
        </p:txBody>
      </p:sp>
      <p:sp>
        <p:nvSpPr>
          <p:cNvPr id="480" name="Google Shape;480;g2628a8bd7b2_0_99"/>
          <p:cNvSpPr/>
          <p:nvPr/>
        </p:nvSpPr>
        <p:spPr>
          <a:xfrm>
            <a:off x="4753800" y="4649850"/>
            <a:ext cx="2156100" cy="973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Battery Pack (3.7V)</a:t>
            </a:r>
            <a:endParaRPr sz="2200"/>
          </a:p>
        </p:txBody>
      </p:sp>
      <p:cxnSp>
        <p:nvCxnSpPr>
          <p:cNvPr id="481" name="Google Shape;481;g2628a8bd7b2_0_99"/>
          <p:cNvCxnSpPr>
            <a:stCxn id="478" idx="2"/>
            <a:endCxn id="479" idx="0"/>
          </p:cNvCxnSpPr>
          <p:nvPr/>
        </p:nvCxnSpPr>
        <p:spPr>
          <a:xfrm>
            <a:off x="5831850" y="2742750"/>
            <a:ext cx="0" cy="467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2" name="Google Shape;482;g2628a8bd7b2_0_99"/>
          <p:cNvCxnSpPr>
            <a:stCxn id="479" idx="2"/>
            <a:endCxn id="480" idx="0"/>
          </p:cNvCxnSpPr>
          <p:nvPr/>
        </p:nvCxnSpPr>
        <p:spPr>
          <a:xfrm>
            <a:off x="5831850" y="4182900"/>
            <a:ext cx="0" cy="467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3" name="Google Shape;483;g2628a8bd7b2_0_99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4" name="Google Shape;484;g2628a8bd7b2_0_99"/>
          <p:cNvSpPr/>
          <p:nvPr/>
        </p:nvSpPr>
        <p:spPr>
          <a:xfrm>
            <a:off x="8086550" y="3166063"/>
            <a:ext cx="2156100" cy="973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Battery Pack (5V)</a:t>
            </a:r>
            <a:endParaRPr sz="2200"/>
          </a:p>
        </p:txBody>
      </p:sp>
      <p:sp>
        <p:nvSpPr>
          <p:cNvPr id="485" name="Google Shape;485;g2628a8bd7b2_0_99"/>
          <p:cNvSpPr/>
          <p:nvPr/>
        </p:nvSpPr>
        <p:spPr>
          <a:xfrm>
            <a:off x="8086550" y="4646913"/>
            <a:ext cx="2156100" cy="973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NUCLEO-68</a:t>
            </a:r>
            <a:endParaRPr sz="2200"/>
          </a:p>
        </p:txBody>
      </p:sp>
      <p:cxnSp>
        <p:nvCxnSpPr>
          <p:cNvPr id="486" name="Google Shape;486;g2628a8bd7b2_0_99"/>
          <p:cNvCxnSpPr/>
          <p:nvPr/>
        </p:nvCxnSpPr>
        <p:spPr>
          <a:xfrm>
            <a:off x="9164600" y="4139275"/>
            <a:ext cx="0" cy="467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628a8bd7b2_0_162"/>
          <p:cNvSpPr txBox="1"/>
          <p:nvPr>
            <p:ph idx="1" type="body"/>
          </p:nvPr>
        </p:nvSpPr>
        <p:spPr>
          <a:xfrm>
            <a:off x="376800" y="1122776"/>
            <a:ext cx="11177400" cy="53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Power</a:t>
            </a: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 Subsystem Requirements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Friction Generator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Supply 6 Watts at 12V and 100mA to 500mA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BMS USB LiIon/LiPoly Charger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Should show adequate charging of the battery pack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Must take inconsistent power input from the friction generator and linearize it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Lithium-Ion Battery Pack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Must adequately power the product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g2628a8bd7b2_0_162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g2628a8bd7b2_0_16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94" name="Google Shape;494;g2628a8bd7b2_0_162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95" name="Google Shape;495;g2628a8bd7b2_0_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g2628a8bd7b2_0_162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Design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g2628a8bd7b2_0_16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498" name="Google Shape;498;g2628a8bd7b2_0_162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629ef2a5dc_2_40"/>
          <p:cNvSpPr txBox="1"/>
          <p:nvPr>
            <p:ph idx="1" type="body"/>
          </p:nvPr>
        </p:nvSpPr>
        <p:spPr>
          <a:xfrm>
            <a:off x="376800" y="1122776"/>
            <a:ext cx="11177400" cy="53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Assembly - Power Subsystem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g2629ef2a5dc_2_4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g2629ef2a5dc_2_4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506" name="Google Shape;506;g2629ef2a5dc_2_40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507" name="Google Shape;507;g2629ef2a5dc_2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g2629ef2a5dc_2_40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Project Build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g2629ef2a5dc_2_4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510" name="Google Shape;510;g2629ef2a5dc_2_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4225" y="1720075"/>
            <a:ext cx="4764074" cy="357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g2629ef2a5dc_2_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4025" y="1667150"/>
            <a:ext cx="4618100" cy="3894525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g2629ef2a5dc_2_40"/>
          <p:cNvSpPr txBox="1"/>
          <p:nvPr/>
        </p:nvSpPr>
        <p:spPr>
          <a:xfrm>
            <a:off x="376800" y="5292075"/>
            <a:ext cx="3137700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Friction Generator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g2629ef2a5dc_2_40"/>
          <p:cNvSpPr txBox="1"/>
          <p:nvPr/>
        </p:nvSpPr>
        <p:spPr>
          <a:xfrm>
            <a:off x="8805025" y="5430775"/>
            <a:ext cx="3137700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Battery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g2629ef2a5dc_2_40"/>
          <p:cNvSpPr txBox="1"/>
          <p:nvPr/>
        </p:nvSpPr>
        <p:spPr>
          <a:xfrm>
            <a:off x="6341600" y="1122775"/>
            <a:ext cx="5467500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Battery Management System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g2629ef2a5dc_2_40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9"/>
          <p:cNvSpPr txBox="1"/>
          <p:nvPr>
            <p:ph idx="1" type="body"/>
          </p:nvPr>
        </p:nvSpPr>
        <p:spPr>
          <a:xfrm>
            <a:off x="376809" y="11226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Team Members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Rithik Morusupalli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Major: Computer Engineering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Focus: PCB Design, PCB Assembly, Project Assembly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Paul Jeong: Computer Engineering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Major: Computer Engineering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Focus: PCB Design, Software Design, Project Assembly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Jake Li: Computer Engineering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Major: Computer Engineering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Focus: PCB Design, Software Design, Circuit Verification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9"/>
          <p:cNvSpPr/>
          <p:nvPr/>
        </p:nvSpPr>
        <p:spPr>
          <a:xfrm flipH="1" rot="10800000">
            <a:off x="0" y="6437013"/>
            <a:ext cx="12192000" cy="420987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9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08" name="Google Shape;108;p29"/>
          <p:cNvSpPr/>
          <p:nvPr/>
        </p:nvSpPr>
        <p:spPr>
          <a:xfrm flipH="1" rot="10800000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09" name="Google Shape;10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9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Introduction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9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112" name="Google Shape;112;p29"/>
          <p:cNvSpPr txBox="1"/>
          <p:nvPr>
            <p:ph idx="12" type="sldNum"/>
          </p:nvPr>
        </p:nvSpPr>
        <p:spPr>
          <a:xfrm>
            <a:off x="93726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62a585370a_1_154"/>
          <p:cNvSpPr txBox="1"/>
          <p:nvPr>
            <p:ph idx="1" type="body"/>
          </p:nvPr>
        </p:nvSpPr>
        <p:spPr>
          <a:xfrm>
            <a:off x="376809" y="1122767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Power</a:t>
            </a: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 Subsystem Test Results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20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g262a585370a_1_154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g262a585370a_1_15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523" name="Google Shape;523;g262a585370a_1_154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524" name="Google Shape;524;g262a585370a_1_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g262a585370a_1_154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Test Results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g262a585370a_1_15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527" name="Google Shape;527;g262a585370a_1_154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28" name="Google Shape;528;g262a585370a_1_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796" y="1719046"/>
            <a:ext cx="5441625" cy="4302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g262a585370a_1_1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2575" y="1751038"/>
            <a:ext cx="5441625" cy="42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a24761009e_0_60"/>
          <p:cNvSpPr txBox="1"/>
          <p:nvPr>
            <p:ph idx="1" type="body"/>
          </p:nvPr>
        </p:nvSpPr>
        <p:spPr>
          <a:xfrm>
            <a:off x="376809" y="1122767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Power Subsystem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20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g2a24761009e_0_6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g2a24761009e_0_6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537" name="Google Shape;537;g2a24761009e_0_60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538" name="Google Shape;538;g2a24761009e_0_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g2a24761009e_0_60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Demo Video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g2a24761009e_0_6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541" name="Google Shape;541;g2a24761009e_0_60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42" name="Google Shape;542;g2a24761009e_0_60" title="presentation_vid_4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2788" y="1833527"/>
            <a:ext cx="7578125" cy="426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62a585370a_2_36"/>
          <p:cNvSpPr txBox="1"/>
          <p:nvPr>
            <p:ph idx="1" type="body"/>
          </p:nvPr>
        </p:nvSpPr>
        <p:spPr>
          <a:xfrm>
            <a:off x="376800" y="1122776"/>
            <a:ext cx="11177400" cy="53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Modular Design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A universal and modular clamping system to attach to bikes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Ease of use for the customer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Software Design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Implement alarm deactivation by BLE connection or correct PIN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Currently the alarm runs for 10 sec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To increase security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g262a585370a_2_36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g262a585370a_2_3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550" name="Google Shape;550;g262a585370a_2_36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551" name="Google Shape;551;g262a585370a_2_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g262a585370a_2_36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Recommendation for Further Work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g262a585370a_2_3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554" name="Google Shape;554;g262a585370a_2_36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62a585370a_1_175"/>
          <p:cNvSpPr txBox="1"/>
          <p:nvPr>
            <p:ph idx="1" type="body"/>
          </p:nvPr>
        </p:nvSpPr>
        <p:spPr>
          <a:xfrm>
            <a:off x="376800" y="1122776"/>
            <a:ext cx="11177400" cy="53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Modularity of Design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Researching module and example circuits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Interfacing with software component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PCB Design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Circuit schematic design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Routing, 4-layers, 50 ohm BLE Trace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STM32 Software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STM32CubeIDE (coding environment) and STM32CubeMX (Preset configurations)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Sequencer (STM32’s serial scheduler implementation)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g262a585370a_1_175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g262a585370a_1_17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562" name="Google Shape;562;g262a585370a_1_175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563" name="Google Shape;563;g262a585370a_1_1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g262a585370a_1_175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Conclusion - What Did We Learn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g262a585370a_1_17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566" name="Google Shape;566;g262a585370a_1_175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62a585370a_2_26"/>
          <p:cNvSpPr txBox="1"/>
          <p:nvPr>
            <p:ph idx="1" type="body"/>
          </p:nvPr>
        </p:nvSpPr>
        <p:spPr>
          <a:xfrm>
            <a:off x="376800" y="1122776"/>
            <a:ext cx="11177400" cy="53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PCB Design Reflection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First, design the project on breadboard with MCU and modules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Ensures clarity on what components and connections are necessary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Either integrate modules one by one on the same board or create separate PCBs for modules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Ease of testing, debugging, and revising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Order SMD parts far in advance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Multiple missing and wrong parts on the first order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g262a585370a_2_26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g262a585370a_2_2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574" name="Google Shape;574;g262a585370a_2_26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575" name="Google Shape;575;g262a585370a_2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g262a585370a_2_26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Conclusion - </a:t>
            </a:r>
            <a:r>
              <a:rPr lang="en-US" sz="3000">
                <a:solidFill>
                  <a:schemeClr val="lt1"/>
                </a:solidFill>
              </a:rPr>
              <a:t>What</a:t>
            </a:r>
            <a:r>
              <a:rPr lang="en-US" sz="3000">
                <a:solidFill>
                  <a:schemeClr val="lt1"/>
                </a:solidFill>
              </a:rPr>
              <a:t> Would We Do Differently 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g262a585370a_2_2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578" name="Google Shape;578;g262a585370a_2_26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62a585370a_3_22"/>
          <p:cNvSpPr/>
          <p:nvPr/>
        </p:nvSpPr>
        <p:spPr>
          <a:xfrm flipH="1" rot="10800000">
            <a:off x="-1" y="64"/>
            <a:ext cx="12192000" cy="68661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584" name="Google Shape;584;g262a585370a_3_22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-6803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g262a585370a_3_22"/>
          <p:cNvSpPr txBox="1"/>
          <p:nvPr/>
        </p:nvSpPr>
        <p:spPr>
          <a:xfrm>
            <a:off x="2206956" y="637115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Q&amp;A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g262a585370a_3_22"/>
          <p:cNvSpPr txBox="1"/>
          <p:nvPr/>
        </p:nvSpPr>
        <p:spPr>
          <a:xfrm>
            <a:off x="1441503" y="2204630"/>
            <a:ext cx="9309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Any questions?</a:t>
            </a:r>
            <a:endParaRPr sz="2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587" name="Google Shape;587;g262a585370a_3_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g262a585370a_3_22"/>
          <p:cNvSpPr/>
          <p:nvPr/>
        </p:nvSpPr>
        <p:spPr>
          <a:xfrm>
            <a:off x="5520230" y="1798750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g262a585370a_3_2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590" name="Google Shape;590;g262a585370a_3_2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591" name="Google Shape;591;g262a585370a_3_22"/>
          <p:cNvSpPr txBox="1"/>
          <p:nvPr>
            <p:ph idx="12" type="sldNum"/>
          </p:nvPr>
        </p:nvSpPr>
        <p:spPr>
          <a:xfrm>
            <a:off x="9372600" y="62039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62a585370a_3_11"/>
          <p:cNvSpPr/>
          <p:nvPr/>
        </p:nvSpPr>
        <p:spPr>
          <a:xfrm flipH="1" rot="10800000">
            <a:off x="-1" y="64"/>
            <a:ext cx="12192000" cy="68661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597" name="Google Shape;597;g262a585370a_3_11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816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g262a585370a_3_11"/>
          <p:cNvSpPr txBox="1"/>
          <p:nvPr/>
        </p:nvSpPr>
        <p:spPr>
          <a:xfrm>
            <a:off x="2206956" y="637115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Thank you!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g262a585370a_3_11"/>
          <p:cNvSpPr txBox="1"/>
          <p:nvPr/>
        </p:nvSpPr>
        <p:spPr>
          <a:xfrm>
            <a:off x="1441503" y="2204630"/>
            <a:ext cx="9309000" cy="3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Thanks for listening!</a:t>
            </a:r>
            <a:endParaRPr sz="2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We would like to thank our TA Jason Zhang, our Professor Victoria Shao, and head TA Jason Paximadas for providing feedback and advice on our project!</a:t>
            </a:r>
            <a:endParaRPr sz="24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We would also like to thank Jordan and Gregg from the machine shop for helping with the mechanical components of our project!</a:t>
            </a:r>
            <a:endParaRPr sz="24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600" name="Google Shape;600;g262a585370a_3_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g262a585370a_3_11"/>
          <p:cNvSpPr/>
          <p:nvPr/>
        </p:nvSpPr>
        <p:spPr>
          <a:xfrm>
            <a:off x="5520230" y="1798750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g262a585370a_3_1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603" name="Google Shape;603;g262a585370a_3_1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604" name="Google Shape;604;g262a585370a_3_11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8"/>
          <p:cNvSpPr/>
          <p:nvPr/>
        </p:nvSpPr>
        <p:spPr>
          <a:xfrm flipH="1" rot="10800000">
            <a:off x="-1" y="0"/>
            <a:ext cx="12192000" cy="6866164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610" name="Google Shape;610;p38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816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&#10;&#10;Description automatically generated" id="611" name="Google Shape;61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0021" y="2252985"/>
            <a:ext cx="7131957" cy="2352029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3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628a8bd7b2_0_0"/>
          <p:cNvSpPr txBox="1"/>
          <p:nvPr>
            <p:ph idx="1" type="body"/>
          </p:nvPr>
        </p:nvSpPr>
        <p:spPr>
          <a:xfrm>
            <a:off x="376809" y="1122767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Problem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Stolen bikes are a large problem, with an average of 175,000 bikes stolen each year in the US </a:t>
            </a:r>
            <a:r>
              <a:rPr lang="en-US" sz="1200">
                <a:latin typeface="Arial"/>
                <a:ea typeface="Arial"/>
                <a:cs typeface="Arial"/>
                <a:sym typeface="Arial"/>
              </a:rPr>
              <a:t>[1]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Normal bike security measures can be tampered with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Solution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A self-charging automatic bike lock with an alarm system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Automatic portion will be achieved using bluetooth connectivity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Self-charging by cycling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[1] The Best Bike Lock. “Bike Theft Statistics in the US (2023)”. thebestbikelock.com. </a:t>
            </a:r>
            <a:r>
              <a:rPr lang="en-US" sz="1200" u="sng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https://thebestbikelock.com/bike-theft-statistics-us/</a:t>
            </a:r>
            <a:r>
              <a:rPr lang="en-US"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(Accessed 11/27/23)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g2628a8bd7b2_0_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g2628a8bd7b2_0_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20" name="Google Shape;120;g2628a8bd7b2_0_0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21" name="Google Shape;121;g2628a8bd7b2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2628a8bd7b2_0_0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Objective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2628a8bd7b2_0_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124" name="Google Shape;124;g2628a8bd7b2_0_0"/>
          <p:cNvSpPr txBox="1"/>
          <p:nvPr>
            <p:ph idx="12" type="sldNum"/>
          </p:nvPr>
        </p:nvSpPr>
        <p:spPr>
          <a:xfrm>
            <a:off x="92964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628a8bd7b2_0_20"/>
          <p:cNvSpPr txBox="1"/>
          <p:nvPr>
            <p:ph idx="1" type="body"/>
          </p:nvPr>
        </p:nvSpPr>
        <p:spPr>
          <a:xfrm>
            <a:off x="376809" y="1122767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Original Design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2628a8bd7b2_0_2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g2628a8bd7b2_0_2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32" name="Google Shape;132;g2628a8bd7b2_0_20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33" name="Google Shape;133;g2628a8bd7b2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2628a8bd7b2_0_20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Design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2628a8bd7b2_0_2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136" name="Google Shape;136;g2628a8bd7b2_0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6025" y="1629000"/>
            <a:ext cx="6029999" cy="460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2628a8bd7b2_0_20"/>
          <p:cNvSpPr txBox="1"/>
          <p:nvPr>
            <p:ph idx="12" type="sldNum"/>
          </p:nvPr>
        </p:nvSpPr>
        <p:spPr>
          <a:xfrm>
            <a:off x="93726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628a8bd7b2_0_31"/>
          <p:cNvSpPr txBox="1"/>
          <p:nvPr>
            <p:ph idx="1" type="body"/>
          </p:nvPr>
        </p:nvSpPr>
        <p:spPr>
          <a:xfrm>
            <a:off x="376809" y="1122767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Final Design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2628a8bd7b2_0_31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2628a8bd7b2_0_3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45" name="Google Shape;145;g2628a8bd7b2_0_31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46" name="Google Shape;146;g2628a8bd7b2_0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2628a8bd7b2_0_31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Design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2628a8bd7b2_0_3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pic>
        <p:nvPicPr>
          <p:cNvPr id="149" name="Google Shape;149;g2628a8bd7b2_0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6825" y="1646325"/>
            <a:ext cx="5943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2628a8bd7b2_0_31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628a8bd7b2_0_49"/>
          <p:cNvSpPr txBox="1"/>
          <p:nvPr>
            <p:ph idx="1" type="body"/>
          </p:nvPr>
        </p:nvSpPr>
        <p:spPr>
          <a:xfrm>
            <a:off x="376800" y="1034725"/>
            <a:ext cx="11177400" cy="54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Areas of Design that Changed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Original: microcontroller powers majority of our peripherals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Microcontroller has a limit of 3.3V and 200mA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Change: Power comes from the battery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Power Delivery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One battery -&gt; Two battery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Restriction on charging and discharging simultaneously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Touch sensor -&gt; keypad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Vibration sensor -&gt; accelerometer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g2628a8bd7b2_0_49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g2628a8bd7b2_0_4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58" name="Google Shape;158;g2628a8bd7b2_0_49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59" name="Google Shape;159;g2628a8bd7b2_0_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2628a8bd7b2_0_49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Design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2628a8bd7b2_0_4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162" name="Google Shape;162;g2628a8bd7b2_0_49"/>
          <p:cNvSpPr txBox="1"/>
          <p:nvPr>
            <p:ph idx="12" type="sldNum"/>
          </p:nvPr>
        </p:nvSpPr>
        <p:spPr>
          <a:xfrm>
            <a:off x="9485875" y="61586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628a8bd7b2_0_10"/>
          <p:cNvSpPr txBox="1"/>
          <p:nvPr>
            <p:ph idx="1" type="body"/>
          </p:nvPr>
        </p:nvSpPr>
        <p:spPr>
          <a:xfrm>
            <a:off x="376800" y="1122776"/>
            <a:ext cx="11177400" cy="51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High Level Requirements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AutoNum type="arabicPeriod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The bluetooth range of the device should be limited to about a 1 meter radius from the device, resulting in the ability to change the device by touching any one of the keys on the keypad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AutoNum type="arabicPeriod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The self charging system should be able to generate 6 watts and be able to power the device through multiple trips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AutoNum type="arabicPeriod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If there is not an established bluetooth connection to the device, the device’s state can be changed by inputting the correct pattern into the keypad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AutoNum type="arabicPeriod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When in the locked state, the linear actuator should extend to its full length of 4 inches and prevent the front wheel from spinning, thus preventing someone from stealing the bike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2628a8bd7b2_0_1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2628a8bd7b2_0_1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70" name="Google Shape;170;g2628a8bd7b2_0_10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71" name="Google Shape;171;g2628a8bd7b2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2628a8bd7b2_0_10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Design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2628a8bd7b2_0_1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174" name="Google Shape;174;g2628a8bd7b2_0_10"/>
          <p:cNvSpPr txBox="1"/>
          <p:nvPr>
            <p:ph idx="12" type="sldNum"/>
          </p:nvPr>
        </p:nvSpPr>
        <p:spPr>
          <a:xfrm>
            <a:off x="94488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628a8bd7b2_0_59"/>
          <p:cNvSpPr txBox="1"/>
          <p:nvPr>
            <p:ph idx="1" type="body"/>
          </p:nvPr>
        </p:nvSpPr>
        <p:spPr>
          <a:xfrm>
            <a:off x="376809" y="1122767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Control Subsystem Overview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1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STM32WB55RG with Bluetooth 5.0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Interfaces with the other subsystems: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Receives input from keypad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Receives data from accelerometer, interprets it, and sends signal to buzzer speaker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○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Sends signal to unlock/lock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2628a8bd7b2_0_59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2628a8bd7b2_0_5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82" name="Google Shape;182;g2628a8bd7b2_0_59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83" name="Google Shape;183;g2628a8bd7b2_0_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2628a8bd7b2_0_59"/>
          <p:cNvSpPr txBox="1"/>
          <p:nvPr/>
        </p:nvSpPr>
        <p:spPr>
          <a:xfrm>
            <a:off x="376810" y="204051"/>
            <a:ext cx="1091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Design</a:t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2628a8bd7b2_0_5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sp>
        <p:nvSpPr>
          <p:cNvPr id="186" name="Google Shape;186;g2628a8bd7b2_0_59"/>
          <p:cNvSpPr txBox="1"/>
          <p:nvPr>
            <p:ph idx="12" type="sldNum"/>
          </p:nvPr>
        </p:nvSpPr>
        <p:spPr>
          <a:xfrm>
            <a:off x="9372600" y="61277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2019-01-14T22:06:33Z</dcterms:created>
  <dc:creator>Nielsen, Joshua</dc:creator>
</cp:coreProperties>
</file>