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sldIdLst>
    <p:sldId id="283" r:id="rId2"/>
    <p:sldId id="306" r:id="rId3"/>
    <p:sldId id="334" r:id="rId4"/>
    <p:sldId id="333" r:id="rId5"/>
    <p:sldId id="335" r:id="rId6"/>
    <p:sldId id="309" r:id="rId7"/>
    <p:sldId id="308" r:id="rId8"/>
    <p:sldId id="310" r:id="rId9"/>
    <p:sldId id="313" r:id="rId10"/>
    <p:sldId id="311" r:id="rId11"/>
    <p:sldId id="325" r:id="rId12"/>
    <p:sldId id="327" r:id="rId13"/>
    <p:sldId id="312" r:id="rId14"/>
    <p:sldId id="321" r:id="rId15"/>
    <p:sldId id="323" r:id="rId16"/>
    <p:sldId id="324" r:id="rId17"/>
    <p:sldId id="326" r:id="rId18"/>
    <p:sldId id="337" r:id="rId19"/>
    <p:sldId id="322" r:id="rId20"/>
    <p:sldId id="340" r:id="rId21"/>
    <p:sldId id="329" r:id="rId22"/>
    <p:sldId id="316" r:id="rId23"/>
    <p:sldId id="336" r:id="rId24"/>
    <p:sldId id="328" r:id="rId25"/>
    <p:sldId id="330" r:id="rId26"/>
    <p:sldId id="314" r:id="rId27"/>
    <p:sldId id="315" r:id="rId28"/>
    <p:sldId id="319" r:id="rId29"/>
    <p:sldId id="320" r:id="rId30"/>
    <p:sldId id="331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8D"/>
    <a:srgbClr val="000000"/>
    <a:srgbClr val="00E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C06AEB-DDF0-45B6-9A74-29E75EEA1224}" v="2170" dt="2023-05-01T00:33:05.889"/>
    <p1510:client id="{5846D9A0-C23F-40A2-B3B7-63B4CA0969E6}" v="330" dt="2023-05-01T00:38:55.113"/>
    <p1510:client id="{FAF06121-825E-7540-DC3D-454ACC0EFAA8}" v="371" dt="2023-05-01T01:57:13.6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A83FF3-6E2D-4E11-AAAD-6BA35D1D6322}" type="datetimeFigureOut">
              <a:rPr lang="en-US" smtClean="0"/>
              <a:t>4/30/2023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6079F2-5A5D-4E5A-973E-6149FC4D5D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94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497374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198138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036832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353312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787629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753955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824342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6785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05F04-78F5-455C-8CA0-C025D819E448}" type="datetime1">
              <a:rPr lang="en-US" smtClean="0"/>
              <a:t>4/30/2023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38B8B-C0D5-43CE-875E-743FDE6D12D3}" type="datetime1">
              <a:rPr lang="en-US" smtClean="0"/>
              <a:t>4/30/2023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4AAF9-76A4-4C1F-97E2-423D1CA0176B}" type="datetime1">
              <a:rPr lang="en-US" smtClean="0"/>
              <a:t>4/30/2023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4C636-BF37-4BC9-B0FB-8FD81CA9D837}" type="datetime1">
              <a:rPr lang="en-US" smtClean="0"/>
              <a:t>4/30/2023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448800" y="6505437"/>
            <a:ext cx="2743200" cy="365125"/>
          </a:xfrm>
        </p:spPr>
        <p:txBody>
          <a:bodyPr/>
          <a:lstStyle>
            <a:lvl1pPr>
              <a:defRPr sz="1000"/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15684-A481-4012-BA96-0A59BC96B595}" type="datetime1">
              <a:rPr lang="en-US" smtClean="0"/>
              <a:t>4/30/2023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573DD-7D52-447F-83D6-05C46E930CAB}" type="datetime1">
              <a:rPr lang="en-US" smtClean="0"/>
              <a:t>4/30/2023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732E0-B85E-46EC-AE95-7048B0F9CA28}" type="datetime1">
              <a:rPr lang="en-US" smtClean="0"/>
              <a:t>4/30/2023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F6D17-9FBD-45E9-95E2-1371FE55FF60}" type="datetime1">
              <a:rPr lang="en-US" smtClean="0"/>
              <a:t>4/30/2023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645512-21C4-B622-852A-A4E85077C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FC2BD-7C87-4246-A8A5-387B7AF06273}" type="datetime1">
              <a:rPr lang="en-US" smtClean="0"/>
              <a:t>4/30/2023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A19838-F2CF-B87B-3604-EEB4A712D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E71EF5-4B0D-2E25-54C5-2D7AF03E6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CE37F-83F2-4BC6-9D64-C16424580B41}" type="datetime1">
              <a:rPr lang="en-US" smtClean="0"/>
              <a:t>4/30/2023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B43A3-E10B-45C8-AD6A-1A7AFFAD63B5}" type="datetime1">
              <a:rPr lang="en-US" smtClean="0"/>
              <a:t>4/30/2023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5FC2BD-7C87-4246-A8A5-387B7AF06273}" type="datetime1">
              <a:rPr lang="en-US" smtClean="0"/>
              <a:t>4/30/2023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48800" y="64674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vhdl28TZCR0?feature=oembed" TargetMode="External"/><Relationship Id="rId5" Type="http://schemas.openxmlformats.org/officeDocument/2006/relationships/image" Target="../media/image13.jpe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45;p7">
            <a:extLst>
              <a:ext uri="{FF2B5EF4-FFF2-40B4-BE49-F238E27FC236}">
                <a16:creationId xmlns:a16="http://schemas.microsoft.com/office/drawing/2014/main" id="{C1FA7C40-A5CF-024C-8FE8-5396C6906587}"/>
              </a:ext>
            </a:extLst>
          </p:cNvPr>
          <p:cNvSpPr/>
          <p:nvPr/>
        </p:nvSpPr>
        <p:spPr>
          <a:xfrm rot="10800000" flipH="1">
            <a:off x="-1" y="8163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1B4284"/>
              </a:gs>
              <a:gs pos="100000">
                <a:srgbClr val="13294B"/>
              </a:gs>
            </a:gsLst>
            <a:lin ang="1890000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newspaper&#10;&#10;Description automatically generated">
            <a:extLst>
              <a:ext uri="{FF2B5EF4-FFF2-40B4-BE49-F238E27FC236}">
                <a16:creationId xmlns:a16="http://schemas.microsoft.com/office/drawing/2014/main" id="{249122D5-F0B6-6948-B395-9DF02DCB4E9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8164"/>
            <a:ext cx="12192000" cy="6858000"/>
          </a:xfrm>
          <a:prstGeom prst="rect">
            <a:avLst/>
          </a:prstGeom>
        </p:spPr>
      </p:pic>
      <p:sp>
        <p:nvSpPr>
          <p:cNvPr id="4" name="Google Shape;97;p1">
            <a:extLst>
              <a:ext uri="{FF2B5EF4-FFF2-40B4-BE49-F238E27FC236}">
                <a16:creationId xmlns:a16="http://schemas.microsoft.com/office/drawing/2014/main" id="{6EE6B1E5-9B9E-FD48-9F48-627803FDB7F5}"/>
              </a:ext>
            </a:extLst>
          </p:cNvPr>
          <p:cNvSpPr txBox="1"/>
          <p:nvPr/>
        </p:nvSpPr>
        <p:spPr>
          <a:xfrm>
            <a:off x="1134035" y="2553964"/>
            <a:ext cx="9923929" cy="16773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4500" b="1" i="0" u="none" strike="noStrike" cap="none">
                <a:solidFill>
                  <a:schemeClr val="lt1"/>
                </a:solidFill>
                <a:latin typeface="+mn-lt"/>
                <a:ea typeface="Helvetica Neue"/>
                <a:cs typeface="Helvetica Neue"/>
                <a:sym typeface="Helvetica Neue"/>
              </a:rPr>
              <a:t>Knock-Turn Lock</a:t>
            </a:r>
            <a:endParaRPr lang="en-US" sz="4500">
              <a:solidFill>
                <a:schemeClr val="lt1"/>
              </a:solidFill>
              <a:latin typeface="+mn-lt"/>
            </a:endParaRPr>
          </a:p>
          <a:p>
            <a:pPr lvl="0" algn="ctr">
              <a:spcBef>
                <a:spcPts val="600"/>
              </a:spcBef>
            </a:pPr>
            <a:r>
              <a:rPr lang="en-US" sz="2500">
                <a:solidFill>
                  <a:schemeClr val="lt1"/>
                </a:solidFill>
                <a:latin typeface="+mn-lt"/>
                <a:ea typeface="Helvetica Neue"/>
                <a:cs typeface="Helvetica Neue"/>
                <a:sym typeface="Helvetica Neue"/>
              </a:rPr>
              <a:t>Electrical &amp; Computer Engineering</a:t>
            </a:r>
            <a:endParaRPr lang="en-US" sz="2500">
              <a:solidFill>
                <a:schemeClr val="lt1"/>
              </a:solidFill>
              <a:latin typeface="+mn-lt"/>
              <a:ea typeface="Helvetica Neue"/>
              <a:cs typeface="Helvetica Neue"/>
            </a:endParaRPr>
          </a:p>
          <a:p>
            <a:pPr lvl="0" algn="ctr">
              <a:spcBef>
                <a:spcPts val="600"/>
              </a:spcBef>
            </a:pPr>
            <a:endParaRPr lang="en-US" sz="1800">
              <a:latin typeface="+mn-lt"/>
            </a:endParaRPr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8FBAA0E1-3AE3-CC42-A2EA-C66D0BE98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1007" y="852965"/>
            <a:ext cx="2909982" cy="754082"/>
          </a:xfrm>
          <a:prstGeom prst="rect">
            <a:avLst/>
          </a:prstGeom>
        </p:spPr>
      </p:pic>
      <p:sp>
        <p:nvSpPr>
          <p:cNvPr id="6" name="Google Shape;98;p1">
            <a:extLst>
              <a:ext uri="{FF2B5EF4-FFF2-40B4-BE49-F238E27FC236}">
                <a16:creationId xmlns:a16="http://schemas.microsoft.com/office/drawing/2014/main" id="{5C6D8374-322F-A84C-B20A-504C6528FDDA}"/>
              </a:ext>
            </a:extLst>
          </p:cNvPr>
          <p:cNvSpPr txBox="1"/>
          <p:nvPr/>
        </p:nvSpPr>
        <p:spPr>
          <a:xfrm>
            <a:off x="3922059" y="5413888"/>
            <a:ext cx="434788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pc="300">
                <a:solidFill>
                  <a:schemeClr val="bg1"/>
                </a:solidFill>
                <a:sym typeface="Helvetica Neue Light"/>
              </a:rPr>
              <a:t>4/28/2023</a:t>
            </a:r>
            <a:endParaRPr sz="1800" spc="3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68DF3EF-6B94-C3EA-261D-E7288F981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55741"/>
            <a:ext cx="2743200" cy="365125"/>
          </a:xfrm>
        </p:spPr>
        <p:txBody>
          <a:bodyPr/>
          <a:lstStyle/>
          <a:p>
            <a:fld id="{330EA680-D336-4FF7-8B7A-9848BB0A1C32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6134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picture containing sky, outdoor, dark&#10;&#10;Description automatically generated">
            <a:extLst>
              <a:ext uri="{FF2B5EF4-FFF2-40B4-BE49-F238E27FC236}">
                <a16:creationId xmlns:a16="http://schemas.microsoft.com/office/drawing/2014/main" id="{5DAA1493-2FB5-2344-8A9A-E273AD71C2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6" name="Google Shape;145;p7">
            <a:extLst>
              <a:ext uri="{FF2B5EF4-FFF2-40B4-BE49-F238E27FC236}">
                <a16:creationId xmlns:a16="http://schemas.microsoft.com/office/drawing/2014/main" id="{062CE0D5-1B23-B448-AA0C-E3F4C798E861}"/>
              </a:ext>
            </a:extLst>
          </p:cNvPr>
          <p:cNvSpPr/>
          <p:nvPr/>
        </p:nvSpPr>
        <p:spPr>
          <a:xfrm rot="10800000" flipH="1">
            <a:off x="-2" y="0"/>
            <a:ext cx="12192000" cy="6858000"/>
          </a:xfrm>
          <a:prstGeom prst="rect">
            <a:avLst/>
          </a:prstGeom>
          <a:gradFill flip="none" rotWithShape="1">
            <a:gsLst>
              <a:gs pos="50000">
                <a:srgbClr val="1B4284">
                  <a:alpha val="10000"/>
                </a:srgbClr>
              </a:gs>
              <a:gs pos="100000">
                <a:srgbClr val="13294B"/>
              </a:gs>
            </a:gsLst>
            <a:lin ang="1890000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107;p2">
            <a:extLst>
              <a:ext uri="{FF2B5EF4-FFF2-40B4-BE49-F238E27FC236}">
                <a16:creationId xmlns:a16="http://schemas.microsoft.com/office/drawing/2014/main" id="{C894A7ED-525D-7042-9F0E-5D50052367C2}"/>
              </a:ext>
            </a:extLst>
          </p:cNvPr>
          <p:cNvSpPr txBox="1"/>
          <p:nvPr/>
        </p:nvSpPr>
        <p:spPr>
          <a:xfrm>
            <a:off x="1824216" y="1406314"/>
            <a:ext cx="8543562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6000" b="1">
                <a:solidFill>
                  <a:schemeClr val="lt1"/>
                </a:solidFill>
                <a:sym typeface="Helvetica Neue"/>
              </a:rPr>
              <a:t>Hardware Design</a:t>
            </a:r>
            <a:endParaRPr lang="en-US"/>
          </a:p>
        </p:txBody>
      </p:sp>
      <p:sp>
        <p:nvSpPr>
          <p:cNvPr id="23" name="Google Shape;108;p2">
            <a:extLst>
              <a:ext uri="{FF2B5EF4-FFF2-40B4-BE49-F238E27FC236}">
                <a16:creationId xmlns:a16="http://schemas.microsoft.com/office/drawing/2014/main" id="{F8490BBC-2D3D-ED46-BEA1-CAD327B7D168}"/>
              </a:ext>
            </a:extLst>
          </p:cNvPr>
          <p:cNvSpPr txBox="1"/>
          <p:nvPr/>
        </p:nvSpPr>
        <p:spPr>
          <a:xfrm>
            <a:off x="1441526" y="3294405"/>
            <a:ext cx="9308941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2800">
                <a:solidFill>
                  <a:schemeClr val="lt1"/>
                </a:solidFill>
                <a:sym typeface="Helvetica Neue Light"/>
              </a:rPr>
              <a:t>Getting a handle of things</a:t>
            </a:r>
            <a:endParaRPr lang="en-US">
              <a:solidFill>
                <a:schemeClr val="lt1"/>
              </a:solidFill>
            </a:endParaRPr>
          </a:p>
          <a:p>
            <a:pPr algn="ctr"/>
            <a:endParaRPr lang="en-US" sz="2800" b="0" i="0" u="none" strike="noStrike" cap="none">
              <a:solidFill>
                <a:schemeClr val="lt1"/>
              </a:solidFill>
              <a:latin typeface="+mn-lt"/>
              <a:ea typeface="Helvetica Neue Light"/>
              <a:cs typeface="Helvetica Neue Light"/>
            </a:endParaRPr>
          </a:p>
        </p:txBody>
      </p:sp>
      <p:pic>
        <p:nvPicPr>
          <p:cNvPr id="25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id="{282466DE-B3AA-B047-B85B-D8A258C6CA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4210" y="235709"/>
            <a:ext cx="277906" cy="401420"/>
          </a:xfrm>
          <a:prstGeom prst="rect">
            <a:avLst/>
          </a:prstGeom>
        </p:spPr>
      </p:pic>
      <p:sp>
        <p:nvSpPr>
          <p:cNvPr id="8" name="Google Shape;125;p4">
            <a:extLst>
              <a:ext uri="{FF2B5EF4-FFF2-40B4-BE49-F238E27FC236}">
                <a16:creationId xmlns:a16="http://schemas.microsoft.com/office/drawing/2014/main" id="{3CEFFFC9-67B9-8843-B5FD-8ECA6E744A60}"/>
              </a:ext>
            </a:extLst>
          </p:cNvPr>
          <p:cNvSpPr/>
          <p:nvPr/>
        </p:nvSpPr>
        <p:spPr>
          <a:xfrm>
            <a:off x="5520230" y="2759325"/>
            <a:ext cx="1151540" cy="111983"/>
          </a:xfrm>
          <a:prstGeom prst="rect">
            <a:avLst/>
          </a:prstGeom>
          <a:solidFill>
            <a:srgbClr val="FF552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00;p1">
            <a:extLst>
              <a:ext uri="{FF2B5EF4-FFF2-40B4-BE49-F238E27FC236}">
                <a16:creationId xmlns:a16="http://schemas.microsoft.com/office/drawing/2014/main" id="{44603391-9C4F-8545-BD4F-1D0E1DCE80DA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9" name="Google Shape;100;p1">
            <a:extLst>
              <a:ext uri="{FF2B5EF4-FFF2-40B4-BE49-F238E27FC236}">
                <a16:creationId xmlns:a16="http://schemas.microsoft.com/office/drawing/2014/main" id="{592F2115-AAD2-4D4D-B5F6-B6CAC244A2B2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CC59BB-C8A9-103F-7DCF-022DD49B3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55741"/>
            <a:ext cx="2743200" cy="365125"/>
          </a:xfrm>
        </p:spPr>
        <p:txBody>
          <a:bodyPr/>
          <a:lstStyle/>
          <a:p>
            <a:fld id="{330EA680-D336-4FF7-8B7A-9848BB0A1C3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604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7"/>
          <p:cNvSpPr txBox="1">
            <a:spLocks noGrp="1"/>
          </p:cNvSpPr>
          <p:nvPr>
            <p:ph type="body" idx="1"/>
          </p:nvPr>
        </p:nvSpPr>
        <p:spPr>
          <a:xfrm>
            <a:off x="376809" y="1334279"/>
            <a:ext cx="11177401" cy="4821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SzPts val="2000"/>
              <a:buNone/>
            </a:pPr>
            <a:endParaRPr lang="en-US" sz="2600" b="1">
              <a:solidFill>
                <a:srgbClr val="E84B36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SzPts val="2000"/>
              <a:buNone/>
            </a:pPr>
            <a:endParaRPr lang="en-US" sz="2600" b="1">
              <a:solidFill>
                <a:srgbClr val="E84B36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00" b="1">
                <a:solidFill>
                  <a:srgbClr val="E84B36"/>
                </a:solidFill>
                <a:latin typeface="Arial"/>
                <a:cs typeface="Arial"/>
              </a:rPr>
              <a:t>Original Design</a:t>
            </a:r>
            <a:endParaRPr lang="en-US"/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000"/>
              <a:buNone/>
            </a:pPr>
            <a:endParaRPr lang="en-US" sz="180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000"/>
              <a:buNone/>
            </a:pPr>
            <a:endParaRPr lang="en-US"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SzPts val="2000"/>
            </a:pPr>
            <a:r>
              <a:rPr lang="en-US" sz="1800">
                <a:latin typeface="Arial"/>
                <a:cs typeface="Arial"/>
              </a:rPr>
              <a:t>Microcontroller is the central hub</a:t>
            </a:r>
          </a:p>
          <a:p>
            <a:pPr>
              <a:lnSpc>
                <a:spcPct val="100000"/>
              </a:lnSpc>
              <a:spcBef>
                <a:spcPts val="0"/>
              </a:spcBef>
              <a:buSzPts val="2000"/>
            </a:pPr>
            <a:r>
              <a:rPr lang="en-US" sz="1800">
                <a:latin typeface="Arial"/>
                <a:ea typeface="Helvetica Neue Light"/>
                <a:cs typeface="Arial"/>
              </a:rPr>
              <a:t>Sensors are input</a:t>
            </a:r>
          </a:p>
          <a:p>
            <a:pPr>
              <a:lnSpc>
                <a:spcPct val="100000"/>
              </a:lnSpc>
              <a:spcBef>
                <a:spcPts val="0"/>
              </a:spcBef>
              <a:buSzPts val="2000"/>
            </a:pPr>
            <a:r>
              <a:rPr lang="en-US" sz="1800">
                <a:latin typeface="Arial"/>
                <a:ea typeface="Helvetica Neue Light"/>
                <a:cs typeface="Arial"/>
              </a:rPr>
              <a:t>Actuator is the only output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000"/>
              <a:buNone/>
            </a:pPr>
            <a:endParaRPr lang="en-US" sz="1800">
              <a:latin typeface="Arial"/>
              <a:ea typeface="Helvetica Neue Light"/>
              <a:cs typeface="Arial"/>
            </a:endParaRPr>
          </a:p>
        </p:txBody>
      </p:sp>
      <p:sp>
        <p:nvSpPr>
          <p:cNvPr id="18" name="Google Shape;145;p7">
            <a:extLst>
              <a:ext uri="{FF2B5EF4-FFF2-40B4-BE49-F238E27FC236}">
                <a16:creationId xmlns:a16="http://schemas.microsoft.com/office/drawing/2014/main" id="{DBD98685-E6DB-4548-992F-86EFC1B6F030}"/>
              </a:ext>
            </a:extLst>
          </p:cNvPr>
          <p:cNvSpPr/>
          <p:nvPr/>
        </p:nvSpPr>
        <p:spPr>
          <a:xfrm rot="10800000" flipH="1">
            <a:off x="0" y="6437013"/>
            <a:ext cx="12192000" cy="42098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100;p1">
            <a:extLst>
              <a:ext uri="{FF2B5EF4-FFF2-40B4-BE49-F238E27FC236}">
                <a16:creationId xmlns:a16="http://schemas.microsoft.com/office/drawing/2014/main" id="{B922E6F9-2383-DE41-BF46-8C23337DD107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21" name="Google Shape;145;p7">
            <a:extLst>
              <a:ext uri="{FF2B5EF4-FFF2-40B4-BE49-F238E27FC236}">
                <a16:creationId xmlns:a16="http://schemas.microsoft.com/office/drawing/2014/main" id="{614C97B7-5CDB-E748-9964-18DA2B80CC66}"/>
              </a:ext>
            </a:extLst>
          </p:cNvPr>
          <p:cNvSpPr/>
          <p:nvPr/>
        </p:nvSpPr>
        <p:spPr>
          <a:xfrm rot="10800000" flipH="1">
            <a:off x="0" y="-7695"/>
            <a:ext cx="12192000" cy="868218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" name="Picture 21" descr="A close up of a logo&#10;&#10;Description automatically generated">
            <a:extLst>
              <a:ext uri="{FF2B5EF4-FFF2-40B4-BE49-F238E27FC236}">
                <a16:creationId xmlns:a16="http://schemas.microsoft.com/office/drawing/2014/main" id="{5D9EC8C9-6293-D94F-BB71-5442E3339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4210" y="228014"/>
            <a:ext cx="277906" cy="401420"/>
          </a:xfrm>
          <a:prstGeom prst="rect">
            <a:avLst/>
          </a:prstGeom>
        </p:spPr>
      </p:pic>
      <p:sp>
        <p:nvSpPr>
          <p:cNvPr id="23" name="Google Shape;100;p1">
            <a:extLst>
              <a:ext uri="{FF2B5EF4-FFF2-40B4-BE49-F238E27FC236}">
                <a16:creationId xmlns:a16="http://schemas.microsoft.com/office/drawing/2014/main" id="{85A69606-3816-5244-A5CD-EC3EA84F3070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none" strike="noStrike" cap="none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Design Changes</a:t>
            </a:r>
            <a:endParaRPr lang="en-US" sz="2400">
              <a:solidFill>
                <a:schemeClr val="lt1"/>
              </a:solidFill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5" name="Google Shape;100;p1">
            <a:extLst>
              <a:ext uri="{FF2B5EF4-FFF2-40B4-BE49-F238E27FC236}">
                <a16:creationId xmlns:a16="http://schemas.microsoft.com/office/drawing/2014/main" id="{2582C0C7-CB7D-9745-A567-B540D621135D}"/>
              </a:ext>
            </a:extLst>
          </p:cNvPr>
          <p:cNvSpPr txBox="1"/>
          <p:nvPr/>
        </p:nvSpPr>
        <p:spPr>
          <a:xfrm>
            <a:off x="216881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pic>
        <p:nvPicPr>
          <p:cNvPr id="3" name="Picture 3" descr="Diagram&#10;&#10;Description automatically generated">
            <a:extLst>
              <a:ext uri="{FF2B5EF4-FFF2-40B4-BE49-F238E27FC236}">
                <a16:creationId xmlns:a16="http://schemas.microsoft.com/office/drawing/2014/main" id="{16F2A728-211C-AD0F-AFDD-1422D2289A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7638" y="2367159"/>
            <a:ext cx="7081108" cy="241411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447652-8A32-4ADD-FE91-BFA0BA30D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386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7"/>
          <p:cNvSpPr txBox="1">
            <a:spLocks noGrp="1"/>
          </p:cNvSpPr>
          <p:nvPr>
            <p:ph type="body" idx="1"/>
          </p:nvPr>
        </p:nvSpPr>
        <p:spPr>
          <a:xfrm>
            <a:off x="376809" y="1334279"/>
            <a:ext cx="11177401" cy="4821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SzPts val="2000"/>
              <a:buNone/>
            </a:pPr>
            <a:endParaRPr lang="en-US" sz="2600" b="1">
              <a:solidFill>
                <a:srgbClr val="E84B36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SzPts val="2000"/>
              <a:buNone/>
            </a:pPr>
            <a:endParaRPr lang="en-US" sz="2600" b="1">
              <a:solidFill>
                <a:srgbClr val="E84B36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000"/>
              <a:buNone/>
            </a:pPr>
            <a:r>
              <a:rPr lang="en-US" sz="2600" b="1">
                <a:solidFill>
                  <a:srgbClr val="E84B36"/>
                </a:solidFill>
                <a:latin typeface="Arial"/>
                <a:ea typeface="Helvetica Neue Light"/>
                <a:cs typeface="Arial"/>
                <a:sym typeface="Helvetica Neue Light"/>
              </a:rPr>
              <a:t>Revised Design:</a:t>
            </a:r>
            <a:endParaRPr lang="en-US" sz="1800">
              <a:solidFill>
                <a:schemeClr val="tx1"/>
              </a:solidFill>
              <a:latin typeface="Arial"/>
              <a:ea typeface="Helvetica Neue Light"/>
              <a:cs typeface="Arial"/>
              <a:sym typeface="Helvetica Neue Ligh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000"/>
              <a:buNone/>
            </a:pPr>
            <a:endParaRPr lang="en-US" sz="180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SzPts val="2000"/>
            </a:pPr>
            <a:endParaRPr lang="en-US" sz="1800">
              <a:latin typeface="Arial"/>
              <a:ea typeface="Helvetica Neue Light"/>
              <a:cs typeface="Arial"/>
              <a:sym typeface="Helvetica Neue Light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SzPts val="2000"/>
            </a:pPr>
            <a:r>
              <a:rPr lang="en-US" sz="1800">
                <a:latin typeface="Arial"/>
                <a:ea typeface="Helvetica Neue Light"/>
                <a:cs typeface="Arial"/>
                <a:sym typeface="Helvetica Neue Light"/>
              </a:rPr>
              <a:t>LED added for debugging</a:t>
            </a:r>
            <a:endParaRPr lang="en-US" sz="1800">
              <a:latin typeface="Arial"/>
              <a:ea typeface="Helvetica Neue Light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SzPts val="2000"/>
            </a:pPr>
            <a:r>
              <a:rPr lang="en-US" sz="1800">
                <a:latin typeface="Arial"/>
                <a:ea typeface="Helvetica Neue Light"/>
                <a:cs typeface="Arial"/>
                <a:sym typeface="Helvetica Neue Light"/>
              </a:rPr>
              <a:t>Programming header removed</a:t>
            </a:r>
            <a:endParaRPr lang="en-US" sz="1800">
              <a:latin typeface="Arial"/>
              <a:ea typeface="Helvetica Neue Light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SzPts val="2000"/>
            </a:pPr>
            <a:r>
              <a:rPr lang="en-US" sz="1800">
                <a:latin typeface="Arial"/>
                <a:ea typeface="Helvetica Neue Light"/>
                <a:cs typeface="Arial"/>
                <a:sym typeface="Helvetica Neue Light"/>
              </a:rPr>
              <a:t>IC socket added for microcontroller</a:t>
            </a:r>
            <a:endParaRPr lang="en-US" sz="1800">
              <a:latin typeface="Arial"/>
              <a:ea typeface="Helvetica Neue Light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SzPts val="2000"/>
            </a:pPr>
            <a:r>
              <a:rPr lang="en-US" sz="1800">
                <a:latin typeface="Arial"/>
                <a:cs typeface="Arial"/>
              </a:rPr>
              <a:t>Software debouncing</a:t>
            </a:r>
          </a:p>
        </p:txBody>
      </p:sp>
      <p:sp>
        <p:nvSpPr>
          <p:cNvPr id="18" name="Google Shape;145;p7">
            <a:extLst>
              <a:ext uri="{FF2B5EF4-FFF2-40B4-BE49-F238E27FC236}">
                <a16:creationId xmlns:a16="http://schemas.microsoft.com/office/drawing/2014/main" id="{DBD98685-E6DB-4548-992F-86EFC1B6F030}"/>
              </a:ext>
            </a:extLst>
          </p:cNvPr>
          <p:cNvSpPr/>
          <p:nvPr/>
        </p:nvSpPr>
        <p:spPr>
          <a:xfrm rot="10800000" flipH="1">
            <a:off x="0" y="6437013"/>
            <a:ext cx="12192000" cy="42098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100;p1">
            <a:extLst>
              <a:ext uri="{FF2B5EF4-FFF2-40B4-BE49-F238E27FC236}">
                <a16:creationId xmlns:a16="http://schemas.microsoft.com/office/drawing/2014/main" id="{B922E6F9-2383-DE41-BF46-8C23337DD107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21" name="Google Shape;145;p7">
            <a:extLst>
              <a:ext uri="{FF2B5EF4-FFF2-40B4-BE49-F238E27FC236}">
                <a16:creationId xmlns:a16="http://schemas.microsoft.com/office/drawing/2014/main" id="{614C97B7-5CDB-E748-9964-18DA2B80CC66}"/>
              </a:ext>
            </a:extLst>
          </p:cNvPr>
          <p:cNvSpPr/>
          <p:nvPr/>
        </p:nvSpPr>
        <p:spPr>
          <a:xfrm rot="10800000" flipH="1">
            <a:off x="0" y="-7695"/>
            <a:ext cx="12192000" cy="868218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" name="Picture 21" descr="A close up of a logo&#10;&#10;Description automatically generated">
            <a:extLst>
              <a:ext uri="{FF2B5EF4-FFF2-40B4-BE49-F238E27FC236}">
                <a16:creationId xmlns:a16="http://schemas.microsoft.com/office/drawing/2014/main" id="{5D9EC8C9-6293-D94F-BB71-5442E3339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4210" y="228014"/>
            <a:ext cx="277906" cy="401420"/>
          </a:xfrm>
          <a:prstGeom prst="rect">
            <a:avLst/>
          </a:prstGeom>
        </p:spPr>
      </p:pic>
      <p:sp>
        <p:nvSpPr>
          <p:cNvPr id="23" name="Google Shape;100;p1">
            <a:extLst>
              <a:ext uri="{FF2B5EF4-FFF2-40B4-BE49-F238E27FC236}">
                <a16:creationId xmlns:a16="http://schemas.microsoft.com/office/drawing/2014/main" id="{85A69606-3816-5244-A5CD-EC3EA84F3070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none" strike="noStrike" cap="none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Design Changes</a:t>
            </a:r>
            <a:endParaRPr lang="en-US" sz="2400">
              <a:solidFill>
                <a:schemeClr val="lt1"/>
              </a:solidFill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5" name="Google Shape;100;p1">
            <a:extLst>
              <a:ext uri="{FF2B5EF4-FFF2-40B4-BE49-F238E27FC236}">
                <a16:creationId xmlns:a16="http://schemas.microsoft.com/office/drawing/2014/main" id="{2582C0C7-CB7D-9745-A567-B540D621135D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pic>
        <p:nvPicPr>
          <p:cNvPr id="2" name="Picture 4" descr="Diagram&#10;&#10;Description automatically generated">
            <a:extLst>
              <a:ext uri="{FF2B5EF4-FFF2-40B4-BE49-F238E27FC236}">
                <a16:creationId xmlns:a16="http://schemas.microsoft.com/office/drawing/2014/main" id="{560F7AB6-E57A-0290-D9D2-724D0B9118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9752" y="1874332"/>
            <a:ext cx="7093655" cy="337662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A2F6A7-1742-B319-A904-F309B7CDB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8577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45;p7">
            <a:extLst>
              <a:ext uri="{FF2B5EF4-FFF2-40B4-BE49-F238E27FC236}">
                <a16:creationId xmlns:a16="http://schemas.microsoft.com/office/drawing/2014/main" id="{DBD98685-E6DB-4548-992F-86EFC1B6F030}"/>
              </a:ext>
            </a:extLst>
          </p:cNvPr>
          <p:cNvSpPr/>
          <p:nvPr/>
        </p:nvSpPr>
        <p:spPr>
          <a:xfrm rot="10800000" flipH="1">
            <a:off x="0" y="6437013"/>
            <a:ext cx="12192000" cy="42098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100;p1">
            <a:extLst>
              <a:ext uri="{FF2B5EF4-FFF2-40B4-BE49-F238E27FC236}">
                <a16:creationId xmlns:a16="http://schemas.microsoft.com/office/drawing/2014/main" id="{B922E6F9-2383-DE41-BF46-8C23337DD107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21" name="Google Shape;145;p7">
            <a:extLst>
              <a:ext uri="{FF2B5EF4-FFF2-40B4-BE49-F238E27FC236}">
                <a16:creationId xmlns:a16="http://schemas.microsoft.com/office/drawing/2014/main" id="{614C97B7-5CDB-E748-9964-18DA2B80CC66}"/>
              </a:ext>
            </a:extLst>
          </p:cNvPr>
          <p:cNvSpPr/>
          <p:nvPr/>
        </p:nvSpPr>
        <p:spPr>
          <a:xfrm rot="10800000" flipH="1">
            <a:off x="0" y="-7695"/>
            <a:ext cx="12192000" cy="868218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" name="Picture 21" descr="A close up of a logo&#10;&#10;Description automatically generated">
            <a:extLst>
              <a:ext uri="{FF2B5EF4-FFF2-40B4-BE49-F238E27FC236}">
                <a16:creationId xmlns:a16="http://schemas.microsoft.com/office/drawing/2014/main" id="{5D9EC8C9-6293-D94F-BB71-5442E3339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4210" y="228014"/>
            <a:ext cx="277906" cy="401420"/>
          </a:xfrm>
          <a:prstGeom prst="rect">
            <a:avLst/>
          </a:prstGeom>
        </p:spPr>
      </p:pic>
      <p:sp>
        <p:nvSpPr>
          <p:cNvPr id="23" name="Google Shape;100;p1">
            <a:extLst>
              <a:ext uri="{FF2B5EF4-FFF2-40B4-BE49-F238E27FC236}">
                <a16:creationId xmlns:a16="http://schemas.microsoft.com/office/drawing/2014/main" id="{85A69606-3816-5244-A5CD-EC3EA84F3070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400">
                <a:solidFill>
                  <a:schemeClr val="lt1"/>
                </a:solidFill>
                <a:ea typeface="Helvetica Neue Light"/>
                <a:cs typeface="Helvetica Neue Light"/>
                <a:sym typeface="Helvetica Neue Light"/>
              </a:rPr>
              <a:t>Circuit - Actuator</a:t>
            </a:r>
            <a:endParaRPr lang="en-US" sz="2400">
              <a:solidFill>
                <a:schemeClr val="lt1"/>
              </a:solidFill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5" name="Google Shape;100;p1">
            <a:extLst>
              <a:ext uri="{FF2B5EF4-FFF2-40B4-BE49-F238E27FC236}">
                <a16:creationId xmlns:a16="http://schemas.microsoft.com/office/drawing/2014/main" id="{2582C0C7-CB7D-9745-A567-B540D621135D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pic>
        <p:nvPicPr>
          <p:cNvPr id="6" name="Content Placeholder 5" descr="Diagram, schematic&#10;&#10;Description automatically generated">
            <a:extLst>
              <a:ext uri="{FF2B5EF4-FFF2-40B4-BE49-F238E27FC236}">
                <a16:creationId xmlns:a16="http://schemas.microsoft.com/office/drawing/2014/main" id="{9BA807A2-3B86-5DD7-1F1C-645027B004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376" y="1553161"/>
            <a:ext cx="4616687" cy="4191215"/>
          </a:xfrm>
        </p:spPr>
      </p:pic>
      <p:sp>
        <p:nvSpPr>
          <p:cNvPr id="9" name="Google Shape;147;p7">
            <a:extLst>
              <a:ext uri="{FF2B5EF4-FFF2-40B4-BE49-F238E27FC236}">
                <a16:creationId xmlns:a16="http://schemas.microsoft.com/office/drawing/2014/main" id="{01C0BE48-FF30-D73C-D505-4738C772AE54}"/>
              </a:ext>
            </a:extLst>
          </p:cNvPr>
          <p:cNvSpPr txBox="1">
            <a:spLocks/>
          </p:cNvSpPr>
          <p:nvPr/>
        </p:nvSpPr>
        <p:spPr>
          <a:xfrm>
            <a:off x="376808" y="1334279"/>
            <a:ext cx="6422373" cy="4821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3000"/>
            </a:pPr>
            <a:r>
              <a:rPr lang="en-US" sz="2600" b="1">
                <a:solidFill>
                  <a:srgbClr val="E84B36"/>
                </a:solidFill>
                <a:sym typeface="Helvetica Neue Light"/>
              </a:rPr>
              <a:t>PCB Final Lock Relay Circuit</a:t>
            </a:r>
          </a:p>
          <a:p>
            <a:pPr>
              <a:buSzPts val="3000"/>
            </a:pPr>
            <a:endParaRPr lang="en-US" sz="2600" b="1">
              <a:solidFill>
                <a:srgbClr val="E84B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SzPts val="3000"/>
              <a:buChar char="•"/>
            </a:pPr>
            <a:r>
              <a:rPr lang="en-US" sz="1800">
                <a:solidFill>
                  <a:schemeClr val="tx1"/>
                </a:solidFill>
              </a:rPr>
              <a:t>MOSFET relay</a:t>
            </a:r>
          </a:p>
          <a:p>
            <a:pPr lvl="1">
              <a:buSzPts val="3000"/>
            </a:pPr>
            <a:endParaRPr lang="en-US" sz="1800">
              <a:solidFill>
                <a:schemeClr val="tx1"/>
              </a:solidFill>
            </a:endParaRPr>
          </a:p>
          <a:p>
            <a:pPr marL="742950" lvl="1" indent="-285750">
              <a:buSzPts val="3000"/>
              <a:buChar char="•"/>
            </a:pPr>
            <a:r>
              <a:rPr lang="en-US" sz="1800">
                <a:solidFill>
                  <a:schemeClr val="tx1"/>
                </a:solidFill>
              </a:rPr>
              <a:t>Flyback diode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35D43-C9DD-FC9B-D8E2-68B210009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8690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45;p7">
            <a:extLst>
              <a:ext uri="{FF2B5EF4-FFF2-40B4-BE49-F238E27FC236}">
                <a16:creationId xmlns:a16="http://schemas.microsoft.com/office/drawing/2014/main" id="{DBD98685-E6DB-4548-992F-86EFC1B6F030}"/>
              </a:ext>
            </a:extLst>
          </p:cNvPr>
          <p:cNvSpPr/>
          <p:nvPr/>
        </p:nvSpPr>
        <p:spPr>
          <a:xfrm rot="10800000" flipH="1">
            <a:off x="0" y="6437013"/>
            <a:ext cx="12192000" cy="42098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100;p1">
            <a:extLst>
              <a:ext uri="{FF2B5EF4-FFF2-40B4-BE49-F238E27FC236}">
                <a16:creationId xmlns:a16="http://schemas.microsoft.com/office/drawing/2014/main" id="{B922E6F9-2383-DE41-BF46-8C23337DD107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21" name="Google Shape;145;p7">
            <a:extLst>
              <a:ext uri="{FF2B5EF4-FFF2-40B4-BE49-F238E27FC236}">
                <a16:creationId xmlns:a16="http://schemas.microsoft.com/office/drawing/2014/main" id="{614C97B7-5CDB-E748-9964-18DA2B80CC66}"/>
              </a:ext>
            </a:extLst>
          </p:cNvPr>
          <p:cNvSpPr/>
          <p:nvPr/>
        </p:nvSpPr>
        <p:spPr>
          <a:xfrm rot="10800000" flipH="1">
            <a:off x="0" y="-7695"/>
            <a:ext cx="12192000" cy="868218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" name="Picture 21" descr="A close up of a logo&#10;&#10;Description automatically generated">
            <a:extLst>
              <a:ext uri="{FF2B5EF4-FFF2-40B4-BE49-F238E27FC236}">
                <a16:creationId xmlns:a16="http://schemas.microsoft.com/office/drawing/2014/main" id="{5D9EC8C9-6293-D94F-BB71-5442E3339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4210" y="228014"/>
            <a:ext cx="277906" cy="401420"/>
          </a:xfrm>
          <a:prstGeom prst="rect">
            <a:avLst/>
          </a:prstGeom>
        </p:spPr>
      </p:pic>
      <p:sp>
        <p:nvSpPr>
          <p:cNvPr id="23" name="Google Shape;100;p1">
            <a:extLst>
              <a:ext uri="{FF2B5EF4-FFF2-40B4-BE49-F238E27FC236}">
                <a16:creationId xmlns:a16="http://schemas.microsoft.com/office/drawing/2014/main" id="{85A69606-3816-5244-A5CD-EC3EA84F3070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400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Actuator Simul</a:t>
            </a:r>
            <a:r>
              <a:rPr lang="en-US" sz="2400">
                <a:solidFill>
                  <a:schemeClr val="lt1"/>
                </a:solidFill>
                <a:ea typeface="Helvetica Neue Light"/>
                <a:cs typeface="Helvetica Neue Light"/>
                <a:sym typeface="Helvetica Neue Light"/>
              </a:rPr>
              <a:t>ation</a:t>
            </a:r>
            <a:endParaRPr lang="en-US" sz="2400">
              <a:solidFill>
                <a:schemeClr val="lt1"/>
              </a:solidFill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5" name="Google Shape;100;p1">
            <a:extLst>
              <a:ext uri="{FF2B5EF4-FFF2-40B4-BE49-F238E27FC236}">
                <a16:creationId xmlns:a16="http://schemas.microsoft.com/office/drawing/2014/main" id="{2582C0C7-CB7D-9745-A567-B540D621135D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pic>
        <p:nvPicPr>
          <p:cNvPr id="12" name="Picture 11" descr="Diagram, schematic&#10;&#10;Description automatically generated">
            <a:extLst>
              <a:ext uri="{FF2B5EF4-FFF2-40B4-BE49-F238E27FC236}">
                <a16:creationId xmlns:a16="http://schemas.microsoft.com/office/drawing/2014/main" id="{311902A5-0ECB-F1AB-FA98-6716AC0B6C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46" y="1820955"/>
            <a:ext cx="6735294" cy="3691265"/>
          </a:xfrm>
          <a:prstGeom prst="rect">
            <a:avLst/>
          </a:prstGeom>
        </p:spPr>
      </p:pic>
      <p:sp>
        <p:nvSpPr>
          <p:cNvPr id="24" name="Google Shape;147;p7">
            <a:extLst>
              <a:ext uri="{FF2B5EF4-FFF2-40B4-BE49-F238E27FC236}">
                <a16:creationId xmlns:a16="http://schemas.microsoft.com/office/drawing/2014/main" id="{9F5ED191-3811-D688-E93E-16FC148F1615}"/>
              </a:ext>
            </a:extLst>
          </p:cNvPr>
          <p:cNvSpPr txBox="1">
            <a:spLocks/>
          </p:cNvSpPr>
          <p:nvPr/>
        </p:nvSpPr>
        <p:spPr>
          <a:xfrm>
            <a:off x="7361117" y="1832847"/>
            <a:ext cx="6422373" cy="4821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3000"/>
            </a:pPr>
            <a:r>
              <a:rPr lang="en-US" sz="2600" b="1" err="1">
                <a:solidFill>
                  <a:srgbClr val="E84B36"/>
                </a:solidFill>
                <a:sym typeface="Helvetica Neue Light"/>
              </a:rPr>
              <a:t>LTSpice</a:t>
            </a:r>
            <a:r>
              <a:rPr lang="en-US" sz="2600" b="1">
                <a:solidFill>
                  <a:srgbClr val="E84B36"/>
                </a:solidFill>
                <a:sym typeface="Helvetica Neue Light"/>
              </a:rPr>
              <a:t> Simulation</a:t>
            </a:r>
          </a:p>
          <a:p>
            <a:pPr>
              <a:buSzPts val="3000"/>
            </a:pPr>
            <a:endParaRPr lang="en-US" sz="2600" b="1">
              <a:solidFill>
                <a:srgbClr val="E84B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SzPts val="3000"/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Lock modeled as inductor</a:t>
            </a:r>
          </a:p>
          <a:p>
            <a:pPr marL="457200" indent="-457200">
              <a:buSzPts val="3000"/>
              <a:buFont typeface="Arial" panose="020B0604020202020204" pitchFamily="34" charset="0"/>
              <a:buChar char="•"/>
            </a:pPr>
            <a:endParaRPr lang="en-US" sz="2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SzPts val="3000"/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Generic NMOS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A77629-2A6E-7F17-3358-3A317FB6C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4706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45;p7">
            <a:extLst>
              <a:ext uri="{FF2B5EF4-FFF2-40B4-BE49-F238E27FC236}">
                <a16:creationId xmlns:a16="http://schemas.microsoft.com/office/drawing/2014/main" id="{DBD98685-E6DB-4548-992F-86EFC1B6F030}"/>
              </a:ext>
            </a:extLst>
          </p:cNvPr>
          <p:cNvSpPr/>
          <p:nvPr/>
        </p:nvSpPr>
        <p:spPr>
          <a:xfrm rot="10800000" flipH="1">
            <a:off x="0" y="6437013"/>
            <a:ext cx="12192000" cy="42098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100;p1">
            <a:extLst>
              <a:ext uri="{FF2B5EF4-FFF2-40B4-BE49-F238E27FC236}">
                <a16:creationId xmlns:a16="http://schemas.microsoft.com/office/drawing/2014/main" id="{B922E6F9-2383-DE41-BF46-8C23337DD107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21" name="Google Shape;145;p7">
            <a:extLst>
              <a:ext uri="{FF2B5EF4-FFF2-40B4-BE49-F238E27FC236}">
                <a16:creationId xmlns:a16="http://schemas.microsoft.com/office/drawing/2014/main" id="{614C97B7-5CDB-E748-9964-18DA2B80CC66}"/>
              </a:ext>
            </a:extLst>
          </p:cNvPr>
          <p:cNvSpPr/>
          <p:nvPr/>
        </p:nvSpPr>
        <p:spPr>
          <a:xfrm rot="10800000" flipH="1">
            <a:off x="0" y="-7695"/>
            <a:ext cx="12192000" cy="868218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" name="Picture 21" descr="A close up of a logo&#10;&#10;Description automatically generated">
            <a:extLst>
              <a:ext uri="{FF2B5EF4-FFF2-40B4-BE49-F238E27FC236}">
                <a16:creationId xmlns:a16="http://schemas.microsoft.com/office/drawing/2014/main" id="{5D9EC8C9-6293-D94F-BB71-5442E3339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4210" y="228014"/>
            <a:ext cx="277906" cy="401420"/>
          </a:xfrm>
          <a:prstGeom prst="rect">
            <a:avLst/>
          </a:prstGeom>
        </p:spPr>
      </p:pic>
      <p:sp>
        <p:nvSpPr>
          <p:cNvPr id="23" name="Google Shape;100;p1">
            <a:extLst>
              <a:ext uri="{FF2B5EF4-FFF2-40B4-BE49-F238E27FC236}">
                <a16:creationId xmlns:a16="http://schemas.microsoft.com/office/drawing/2014/main" id="{85A69606-3816-5244-A5CD-EC3EA84F3070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400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Actuator Simul</a:t>
            </a:r>
            <a:r>
              <a:rPr lang="en-US" sz="2400">
                <a:solidFill>
                  <a:schemeClr val="lt1"/>
                </a:solidFill>
                <a:ea typeface="Helvetica Neue Light"/>
                <a:cs typeface="Helvetica Neue Light"/>
                <a:sym typeface="Helvetica Neue Light"/>
              </a:rPr>
              <a:t>ation</a:t>
            </a:r>
            <a:endParaRPr lang="en-US" sz="2400">
              <a:solidFill>
                <a:schemeClr val="lt1"/>
              </a:solidFill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5" name="Google Shape;100;p1">
            <a:extLst>
              <a:ext uri="{FF2B5EF4-FFF2-40B4-BE49-F238E27FC236}">
                <a16:creationId xmlns:a16="http://schemas.microsoft.com/office/drawing/2014/main" id="{2582C0C7-CB7D-9745-A567-B540D621135D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pic>
        <p:nvPicPr>
          <p:cNvPr id="17" name="Picture 16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AD82D49F-E3A2-FD5D-C914-BAE6C39E01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300"/>
                    </a14:imgEffect>
                    <a14:imgEffect>
                      <a14:saturation sat="96000"/>
                    </a14:imgEffect>
                    <a14:imgEffect>
                      <a14:brightnessContrast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60524"/>
            <a:ext cx="12172455" cy="538164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85B15F-F9D0-2E93-DC11-197D679DE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15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1162E44-5C84-75A5-4864-8E22713CF1F1}"/>
              </a:ext>
            </a:extLst>
          </p:cNvPr>
          <p:cNvSpPr txBox="1"/>
          <p:nvPr/>
        </p:nvSpPr>
        <p:spPr>
          <a:xfrm>
            <a:off x="609600" y="1646663"/>
            <a:ext cx="256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Control Voltage</a:t>
            </a:r>
          </a:p>
          <a:p>
            <a:r>
              <a:rPr lang="en-US">
                <a:solidFill>
                  <a:schemeClr val="bg1"/>
                </a:solidFill>
              </a:rPr>
              <a:t>Current through lock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A83164B-F502-A34E-BDB3-6E68E8CE99FB}"/>
              </a:ext>
            </a:extLst>
          </p:cNvPr>
          <p:cNvSpPr/>
          <p:nvPr/>
        </p:nvSpPr>
        <p:spPr>
          <a:xfrm>
            <a:off x="336054" y="1715828"/>
            <a:ext cx="254000" cy="254000"/>
          </a:xfrm>
          <a:prstGeom prst="rect">
            <a:avLst/>
          </a:prstGeom>
          <a:solidFill>
            <a:srgbClr val="00E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C807078-5016-71E0-62D1-4206AD2159B2}"/>
              </a:ext>
            </a:extLst>
          </p:cNvPr>
          <p:cNvSpPr/>
          <p:nvPr/>
        </p:nvSpPr>
        <p:spPr>
          <a:xfrm>
            <a:off x="336053" y="2014922"/>
            <a:ext cx="254000" cy="254000"/>
          </a:xfrm>
          <a:prstGeom prst="rect">
            <a:avLst/>
          </a:prstGeom>
          <a:solidFill>
            <a:srgbClr val="00008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0700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45;p7">
            <a:extLst>
              <a:ext uri="{FF2B5EF4-FFF2-40B4-BE49-F238E27FC236}">
                <a16:creationId xmlns:a16="http://schemas.microsoft.com/office/drawing/2014/main" id="{DBD98685-E6DB-4548-992F-86EFC1B6F030}"/>
              </a:ext>
            </a:extLst>
          </p:cNvPr>
          <p:cNvSpPr/>
          <p:nvPr/>
        </p:nvSpPr>
        <p:spPr>
          <a:xfrm rot="10800000" flipH="1">
            <a:off x="0" y="6437013"/>
            <a:ext cx="12192000" cy="42098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100;p1">
            <a:extLst>
              <a:ext uri="{FF2B5EF4-FFF2-40B4-BE49-F238E27FC236}">
                <a16:creationId xmlns:a16="http://schemas.microsoft.com/office/drawing/2014/main" id="{B922E6F9-2383-DE41-BF46-8C23337DD107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21" name="Google Shape;145;p7">
            <a:extLst>
              <a:ext uri="{FF2B5EF4-FFF2-40B4-BE49-F238E27FC236}">
                <a16:creationId xmlns:a16="http://schemas.microsoft.com/office/drawing/2014/main" id="{614C97B7-5CDB-E748-9964-18DA2B80CC66}"/>
              </a:ext>
            </a:extLst>
          </p:cNvPr>
          <p:cNvSpPr/>
          <p:nvPr/>
        </p:nvSpPr>
        <p:spPr>
          <a:xfrm rot="10800000" flipH="1">
            <a:off x="0" y="-7695"/>
            <a:ext cx="12192000" cy="868218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" name="Picture 21" descr="A close up of a logo&#10;&#10;Description automatically generated">
            <a:extLst>
              <a:ext uri="{FF2B5EF4-FFF2-40B4-BE49-F238E27FC236}">
                <a16:creationId xmlns:a16="http://schemas.microsoft.com/office/drawing/2014/main" id="{5D9EC8C9-6293-D94F-BB71-5442E3339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4210" y="228014"/>
            <a:ext cx="277906" cy="401420"/>
          </a:xfrm>
          <a:prstGeom prst="rect">
            <a:avLst/>
          </a:prstGeom>
        </p:spPr>
      </p:pic>
      <p:sp>
        <p:nvSpPr>
          <p:cNvPr id="23" name="Google Shape;100;p1">
            <a:extLst>
              <a:ext uri="{FF2B5EF4-FFF2-40B4-BE49-F238E27FC236}">
                <a16:creationId xmlns:a16="http://schemas.microsoft.com/office/drawing/2014/main" id="{85A69606-3816-5244-A5CD-EC3EA84F3070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400">
                <a:solidFill>
                  <a:schemeClr val="lt1"/>
                </a:solidFill>
                <a:ea typeface="Helvetica Neue Light"/>
                <a:cs typeface="Helvetica Neue Light"/>
                <a:sym typeface="Helvetica Neue Light"/>
              </a:rPr>
              <a:t>Circuit - Power</a:t>
            </a:r>
            <a:endParaRPr lang="en-US" sz="2400">
              <a:solidFill>
                <a:schemeClr val="lt1"/>
              </a:solidFill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5" name="Google Shape;100;p1">
            <a:extLst>
              <a:ext uri="{FF2B5EF4-FFF2-40B4-BE49-F238E27FC236}">
                <a16:creationId xmlns:a16="http://schemas.microsoft.com/office/drawing/2014/main" id="{2582C0C7-CB7D-9745-A567-B540D621135D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pic>
        <p:nvPicPr>
          <p:cNvPr id="5" name="Content Placeholder 4" descr="Diagram, schematic&#10;&#10;Description automatically generated">
            <a:extLst>
              <a:ext uri="{FF2B5EF4-FFF2-40B4-BE49-F238E27FC236}">
                <a16:creationId xmlns:a16="http://schemas.microsoft.com/office/drawing/2014/main" id="{89A377C8-90B3-A150-A707-26DCEFDA3E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97" y="1551363"/>
            <a:ext cx="6140766" cy="3924502"/>
          </a:xfrm>
        </p:spPr>
      </p:pic>
      <p:sp>
        <p:nvSpPr>
          <p:cNvPr id="7" name="Google Shape;147;p7">
            <a:extLst>
              <a:ext uri="{FF2B5EF4-FFF2-40B4-BE49-F238E27FC236}">
                <a16:creationId xmlns:a16="http://schemas.microsoft.com/office/drawing/2014/main" id="{FB954669-D5A8-2AF0-6ECB-C227BF22F535}"/>
              </a:ext>
            </a:extLst>
          </p:cNvPr>
          <p:cNvSpPr txBox="1">
            <a:spLocks/>
          </p:cNvSpPr>
          <p:nvPr/>
        </p:nvSpPr>
        <p:spPr>
          <a:xfrm>
            <a:off x="6873437" y="1934071"/>
            <a:ext cx="6422373" cy="4821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3000"/>
            </a:pPr>
            <a:r>
              <a:rPr lang="en-US" sz="2600" b="1">
                <a:solidFill>
                  <a:srgbClr val="E84B36"/>
                </a:solidFill>
                <a:sym typeface="Helvetica Neue Light"/>
              </a:rPr>
              <a:t>Power Design</a:t>
            </a:r>
          </a:p>
          <a:p>
            <a:pPr>
              <a:buSzPts val="3000"/>
            </a:pPr>
            <a:endParaRPr lang="en-US" sz="2600" b="1">
              <a:solidFill>
                <a:srgbClr val="E84B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SzPts val="3000"/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tolerance for DC stepdown</a:t>
            </a:r>
          </a:p>
          <a:p>
            <a:pPr marL="457200" indent="-457200">
              <a:buSzPts val="3000"/>
              <a:buFont typeface="Arial" panose="020B0604020202020204" pitchFamily="34" charset="0"/>
              <a:buChar char="•"/>
            </a:pPr>
            <a:endParaRPr lang="en-US" sz="2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SzPts val="3000"/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power use in standby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78615E-8098-3352-6A40-613E4D62B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9492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45;p7">
            <a:extLst>
              <a:ext uri="{FF2B5EF4-FFF2-40B4-BE49-F238E27FC236}">
                <a16:creationId xmlns:a16="http://schemas.microsoft.com/office/drawing/2014/main" id="{A5990805-D55C-D141-9C25-00FC63B2B2A0}"/>
              </a:ext>
            </a:extLst>
          </p:cNvPr>
          <p:cNvSpPr/>
          <p:nvPr/>
        </p:nvSpPr>
        <p:spPr>
          <a:xfrm rot="10800000" flipH="1">
            <a:off x="0" y="6437013"/>
            <a:ext cx="12192000" cy="42098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100;p1">
            <a:extLst>
              <a:ext uri="{FF2B5EF4-FFF2-40B4-BE49-F238E27FC236}">
                <a16:creationId xmlns:a16="http://schemas.microsoft.com/office/drawing/2014/main" id="{BF294751-97AB-B140-81FC-C65E2B3A3FE9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8" name="Google Shape;145;p7">
            <a:extLst>
              <a:ext uri="{FF2B5EF4-FFF2-40B4-BE49-F238E27FC236}">
                <a16:creationId xmlns:a16="http://schemas.microsoft.com/office/drawing/2014/main" id="{A4374BAA-E127-8545-B405-EA8FB4C6A15C}"/>
              </a:ext>
            </a:extLst>
          </p:cNvPr>
          <p:cNvSpPr/>
          <p:nvPr/>
        </p:nvSpPr>
        <p:spPr>
          <a:xfrm rot="10800000" flipH="1">
            <a:off x="0" y="-7695"/>
            <a:ext cx="12192000" cy="868218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2527AF1E-73E7-604E-AE15-C8548E9817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4210" y="228014"/>
            <a:ext cx="277906" cy="401420"/>
          </a:xfrm>
          <a:prstGeom prst="rect">
            <a:avLst/>
          </a:prstGeom>
        </p:spPr>
      </p:pic>
      <p:sp>
        <p:nvSpPr>
          <p:cNvPr id="10" name="Google Shape;100;p1">
            <a:extLst>
              <a:ext uri="{FF2B5EF4-FFF2-40B4-BE49-F238E27FC236}">
                <a16:creationId xmlns:a16="http://schemas.microsoft.com/office/drawing/2014/main" id="{D308366C-A314-5F49-8914-5EAAE7B54785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400">
                <a:solidFill>
                  <a:schemeClr val="lt1"/>
                </a:solidFill>
                <a:ea typeface="Helvetica Neue Light"/>
                <a:cs typeface="Helvetica Neue Light"/>
              </a:rPr>
              <a:t>Power Analytics</a:t>
            </a:r>
            <a:endParaRPr lang="en-US" sz="2400">
              <a:solidFill>
                <a:schemeClr val="lt1"/>
              </a:solidFill>
              <a:latin typeface="+mn-lt"/>
              <a:ea typeface="Helvetica Neue Light"/>
              <a:cs typeface="Helvetica Neue Light"/>
            </a:endParaRPr>
          </a:p>
        </p:txBody>
      </p:sp>
      <p:sp>
        <p:nvSpPr>
          <p:cNvPr id="16" name="Google Shape;100;p1">
            <a:extLst>
              <a:ext uri="{FF2B5EF4-FFF2-40B4-BE49-F238E27FC236}">
                <a16:creationId xmlns:a16="http://schemas.microsoft.com/office/drawing/2014/main" id="{103417F3-95FA-8647-84DF-0871E6CC6BB6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pic>
        <p:nvPicPr>
          <p:cNvPr id="2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14E85CB-AF73-CAAA-F11D-C3B29FF8B1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265" y="1006741"/>
            <a:ext cx="4941895" cy="3162074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6925C3A8-06EA-4224-4AD6-E4D2F57275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9859" y="3039693"/>
            <a:ext cx="4820979" cy="3153218"/>
          </a:xfrm>
          <a:prstGeom prst="rect">
            <a:avLst/>
          </a:prstGeom>
        </p:spPr>
      </p:pic>
      <p:sp>
        <p:nvSpPr>
          <p:cNvPr id="4" name="Google Shape;147;p7">
            <a:extLst>
              <a:ext uri="{FF2B5EF4-FFF2-40B4-BE49-F238E27FC236}">
                <a16:creationId xmlns:a16="http://schemas.microsoft.com/office/drawing/2014/main" id="{9E106F6E-705E-3AD9-FDD8-6BA1F16251E7}"/>
              </a:ext>
            </a:extLst>
          </p:cNvPr>
          <p:cNvSpPr txBox="1">
            <a:spLocks/>
          </p:cNvSpPr>
          <p:nvPr/>
        </p:nvSpPr>
        <p:spPr>
          <a:xfrm>
            <a:off x="6670237" y="1072271"/>
            <a:ext cx="4688643" cy="4821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3000"/>
            </a:pPr>
            <a:r>
              <a:rPr lang="en-US" sz="2600">
                <a:solidFill>
                  <a:srgbClr val="E84B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Tolerance</a:t>
            </a:r>
          </a:p>
          <a:p>
            <a:pPr marL="457200" indent="-457200">
              <a:buSzPts val="3000"/>
              <a:buFont typeface="Arial" panose="020B0604020202020204" pitchFamily="34" charset="0"/>
              <a:buChar char="•"/>
            </a:pPr>
            <a:endParaRPr lang="en-US" sz="2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SzPts val="3000"/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1.8-5.5V for microcontroller</a:t>
            </a:r>
          </a:p>
          <a:p>
            <a:pPr marL="457200" indent="-457200">
              <a:buSzPts val="3000"/>
              <a:buFont typeface="Arial" panose="020B0604020202020204" pitchFamily="34" charset="0"/>
              <a:buChar char="•"/>
            </a:pPr>
            <a:endParaRPr lang="en-US" sz="2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SzPts val="3000"/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of 60mW for microcontroller, 2.525mW for sensors</a:t>
            </a:r>
          </a:p>
        </p:txBody>
      </p:sp>
      <p:sp>
        <p:nvSpPr>
          <p:cNvPr id="6" name="Google Shape;147;p7">
            <a:extLst>
              <a:ext uri="{FF2B5EF4-FFF2-40B4-BE49-F238E27FC236}">
                <a16:creationId xmlns:a16="http://schemas.microsoft.com/office/drawing/2014/main" id="{AB092F56-8E64-14C7-1A61-5E71DA4E91D1}"/>
              </a:ext>
            </a:extLst>
          </p:cNvPr>
          <p:cNvSpPr txBox="1">
            <a:spLocks/>
          </p:cNvSpPr>
          <p:nvPr/>
        </p:nvSpPr>
        <p:spPr>
          <a:xfrm>
            <a:off x="684265" y="4026462"/>
            <a:ext cx="4688643" cy="4821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3000"/>
            </a:pPr>
            <a:endParaRPr lang="en-US" sz="2600" b="1">
              <a:solidFill>
                <a:srgbClr val="E84B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ts val="3000"/>
            </a:pPr>
            <a:r>
              <a:rPr lang="en-US" sz="2400">
                <a:solidFill>
                  <a:srgbClr val="E84B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Standby Power</a:t>
            </a:r>
            <a:endParaRPr lang="en-US" sz="24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SzPts val="3000"/>
              <a:buFont typeface="Arial" panose="020B0604020202020204" pitchFamily="34" charset="0"/>
              <a:buChar char="•"/>
            </a:pPr>
            <a:endParaRPr lang="en-US" sz="2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SzPts val="3000"/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Voltage drop on lock unlocking</a:t>
            </a:r>
          </a:p>
          <a:p>
            <a:pPr marL="457200" indent="-457200">
              <a:buSzPts val="3000"/>
              <a:buFont typeface="Arial" panose="020B0604020202020204" pitchFamily="34" charset="0"/>
              <a:buChar char="•"/>
            </a:pPr>
            <a:endParaRPr lang="en-US" sz="2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SzPts val="3000"/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standby due to lock being active on low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D7B66E14-C617-1F82-90A1-C62D50DC8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55741"/>
            <a:ext cx="2743200" cy="365125"/>
          </a:xfrm>
        </p:spPr>
        <p:txBody>
          <a:bodyPr/>
          <a:lstStyle/>
          <a:p>
            <a:fld id="{330EA680-D336-4FF7-8B7A-9848BB0A1C3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1714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picture containing sky, outdoor, dark&#10;&#10;Description automatically generated">
            <a:extLst>
              <a:ext uri="{FF2B5EF4-FFF2-40B4-BE49-F238E27FC236}">
                <a16:creationId xmlns:a16="http://schemas.microsoft.com/office/drawing/2014/main" id="{5DAA1493-2FB5-2344-8A9A-E273AD71C2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6" name="Google Shape;145;p7">
            <a:extLst>
              <a:ext uri="{FF2B5EF4-FFF2-40B4-BE49-F238E27FC236}">
                <a16:creationId xmlns:a16="http://schemas.microsoft.com/office/drawing/2014/main" id="{062CE0D5-1B23-B448-AA0C-E3F4C798E861}"/>
              </a:ext>
            </a:extLst>
          </p:cNvPr>
          <p:cNvSpPr/>
          <p:nvPr/>
        </p:nvSpPr>
        <p:spPr>
          <a:xfrm rot="10800000" flipH="1">
            <a:off x="-2" y="0"/>
            <a:ext cx="12192000" cy="6858000"/>
          </a:xfrm>
          <a:prstGeom prst="rect">
            <a:avLst/>
          </a:prstGeom>
          <a:gradFill flip="none" rotWithShape="1">
            <a:gsLst>
              <a:gs pos="50000">
                <a:srgbClr val="1B4284">
                  <a:alpha val="10000"/>
                </a:srgbClr>
              </a:gs>
              <a:gs pos="100000">
                <a:srgbClr val="13294B"/>
              </a:gs>
            </a:gsLst>
            <a:lin ang="1890000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107;p2">
            <a:extLst>
              <a:ext uri="{FF2B5EF4-FFF2-40B4-BE49-F238E27FC236}">
                <a16:creationId xmlns:a16="http://schemas.microsoft.com/office/drawing/2014/main" id="{C894A7ED-525D-7042-9F0E-5D50052367C2}"/>
              </a:ext>
            </a:extLst>
          </p:cNvPr>
          <p:cNvSpPr txBox="1"/>
          <p:nvPr/>
        </p:nvSpPr>
        <p:spPr>
          <a:xfrm>
            <a:off x="1824216" y="1406314"/>
            <a:ext cx="8543562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6000" b="1">
                <a:solidFill>
                  <a:schemeClr val="lt1"/>
                </a:solidFill>
                <a:sym typeface="Helvetica Neue"/>
              </a:rPr>
              <a:t>Software Flow</a:t>
            </a:r>
            <a:endParaRPr lang="en-US">
              <a:solidFill>
                <a:schemeClr val="lt1"/>
              </a:solidFill>
              <a:cs typeface="Calibri" panose="020F0502020204030204"/>
            </a:endParaRPr>
          </a:p>
        </p:txBody>
      </p:sp>
      <p:sp>
        <p:nvSpPr>
          <p:cNvPr id="23" name="Google Shape;108;p2">
            <a:extLst>
              <a:ext uri="{FF2B5EF4-FFF2-40B4-BE49-F238E27FC236}">
                <a16:creationId xmlns:a16="http://schemas.microsoft.com/office/drawing/2014/main" id="{F8490BBC-2D3D-ED46-BEA1-CAD327B7D168}"/>
              </a:ext>
            </a:extLst>
          </p:cNvPr>
          <p:cNvSpPr txBox="1"/>
          <p:nvPr/>
        </p:nvSpPr>
        <p:spPr>
          <a:xfrm>
            <a:off x="1441526" y="3351216"/>
            <a:ext cx="9308941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2800">
                <a:solidFill>
                  <a:schemeClr val="lt1"/>
                </a:solidFill>
                <a:sym typeface="Helvetica Neue Light"/>
              </a:rPr>
              <a:t>Twists and Turns </a:t>
            </a:r>
            <a:endParaRPr lang="en-US">
              <a:solidFill>
                <a:schemeClr val="lt1"/>
              </a:solidFill>
            </a:endParaRPr>
          </a:p>
          <a:p>
            <a:pPr algn="ctr"/>
            <a:endParaRPr lang="en-US" sz="2800" b="0" i="0" u="none" strike="noStrike" cap="none">
              <a:solidFill>
                <a:schemeClr val="lt1"/>
              </a:solidFill>
              <a:latin typeface="+mn-lt"/>
              <a:ea typeface="Helvetica Neue Light"/>
              <a:cs typeface="Helvetica Neue Light"/>
            </a:endParaRPr>
          </a:p>
        </p:txBody>
      </p:sp>
      <p:pic>
        <p:nvPicPr>
          <p:cNvPr id="25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id="{282466DE-B3AA-B047-B85B-D8A258C6CA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4210" y="235709"/>
            <a:ext cx="277906" cy="401420"/>
          </a:xfrm>
          <a:prstGeom prst="rect">
            <a:avLst/>
          </a:prstGeom>
        </p:spPr>
      </p:pic>
      <p:sp>
        <p:nvSpPr>
          <p:cNvPr id="8" name="Google Shape;125;p4">
            <a:extLst>
              <a:ext uri="{FF2B5EF4-FFF2-40B4-BE49-F238E27FC236}">
                <a16:creationId xmlns:a16="http://schemas.microsoft.com/office/drawing/2014/main" id="{3CEFFFC9-67B9-8843-B5FD-8ECA6E744A60}"/>
              </a:ext>
            </a:extLst>
          </p:cNvPr>
          <p:cNvSpPr/>
          <p:nvPr/>
        </p:nvSpPr>
        <p:spPr>
          <a:xfrm>
            <a:off x="5520230" y="2759325"/>
            <a:ext cx="1151540" cy="111983"/>
          </a:xfrm>
          <a:prstGeom prst="rect">
            <a:avLst/>
          </a:prstGeom>
          <a:solidFill>
            <a:srgbClr val="FF552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00;p1">
            <a:extLst>
              <a:ext uri="{FF2B5EF4-FFF2-40B4-BE49-F238E27FC236}">
                <a16:creationId xmlns:a16="http://schemas.microsoft.com/office/drawing/2014/main" id="{44603391-9C4F-8545-BD4F-1D0E1DCE80DA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9" name="Google Shape;100;p1">
            <a:extLst>
              <a:ext uri="{FF2B5EF4-FFF2-40B4-BE49-F238E27FC236}">
                <a16:creationId xmlns:a16="http://schemas.microsoft.com/office/drawing/2014/main" id="{592F2115-AAD2-4D4D-B5F6-B6CAC244A2B2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CC59BB-C8A9-103F-7DCF-022DD49B3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55741"/>
            <a:ext cx="2743200" cy="365125"/>
          </a:xfrm>
        </p:spPr>
        <p:txBody>
          <a:bodyPr/>
          <a:lstStyle/>
          <a:p>
            <a:fld id="{330EA680-D336-4FF7-8B7A-9848BB0A1C3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7323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45;p7">
            <a:extLst>
              <a:ext uri="{FF2B5EF4-FFF2-40B4-BE49-F238E27FC236}">
                <a16:creationId xmlns:a16="http://schemas.microsoft.com/office/drawing/2014/main" id="{A5990805-D55C-D141-9C25-00FC63B2B2A0}"/>
              </a:ext>
            </a:extLst>
          </p:cNvPr>
          <p:cNvSpPr/>
          <p:nvPr/>
        </p:nvSpPr>
        <p:spPr>
          <a:xfrm rot="10800000" flipH="1">
            <a:off x="0" y="6437013"/>
            <a:ext cx="12192000" cy="42098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100;p1">
            <a:extLst>
              <a:ext uri="{FF2B5EF4-FFF2-40B4-BE49-F238E27FC236}">
                <a16:creationId xmlns:a16="http://schemas.microsoft.com/office/drawing/2014/main" id="{BF294751-97AB-B140-81FC-C65E2B3A3FE9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8" name="Google Shape;145;p7">
            <a:extLst>
              <a:ext uri="{FF2B5EF4-FFF2-40B4-BE49-F238E27FC236}">
                <a16:creationId xmlns:a16="http://schemas.microsoft.com/office/drawing/2014/main" id="{A4374BAA-E127-8545-B405-EA8FB4C6A15C}"/>
              </a:ext>
            </a:extLst>
          </p:cNvPr>
          <p:cNvSpPr/>
          <p:nvPr/>
        </p:nvSpPr>
        <p:spPr>
          <a:xfrm rot="10800000" flipH="1">
            <a:off x="0" y="-7695"/>
            <a:ext cx="12192000" cy="868218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2527AF1E-73E7-604E-AE15-C8548E9817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4210" y="228014"/>
            <a:ext cx="277906" cy="401420"/>
          </a:xfrm>
          <a:prstGeom prst="rect">
            <a:avLst/>
          </a:prstGeom>
        </p:spPr>
      </p:pic>
      <p:sp>
        <p:nvSpPr>
          <p:cNvPr id="10" name="Google Shape;100;p1">
            <a:extLst>
              <a:ext uri="{FF2B5EF4-FFF2-40B4-BE49-F238E27FC236}">
                <a16:creationId xmlns:a16="http://schemas.microsoft.com/office/drawing/2014/main" id="{D308366C-A314-5F49-8914-5EAAE7B54785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400">
                <a:solidFill>
                  <a:schemeClr val="lt1"/>
                </a:solidFill>
                <a:ea typeface="Helvetica Neue Light"/>
                <a:cs typeface="Helvetica Neue Light"/>
              </a:rPr>
              <a:t>Software Flow</a:t>
            </a:r>
            <a:endParaRPr lang="en-US" sz="2400">
              <a:solidFill>
                <a:schemeClr val="lt1"/>
              </a:solidFill>
              <a:latin typeface="+mn-lt"/>
              <a:ea typeface="Helvetica Neue Light"/>
              <a:cs typeface="Helvetica Neue Light"/>
            </a:endParaRPr>
          </a:p>
        </p:txBody>
      </p:sp>
      <p:sp>
        <p:nvSpPr>
          <p:cNvPr id="16" name="Google Shape;100;p1">
            <a:extLst>
              <a:ext uri="{FF2B5EF4-FFF2-40B4-BE49-F238E27FC236}">
                <a16:creationId xmlns:a16="http://schemas.microsoft.com/office/drawing/2014/main" id="{103417F3-95FA-8647-84DF-0871E6CC6BB6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215CB9-ED27-1F92-BA1A-71A9E38F9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55741"/>
            <a:ext cx="2743200" cy="365125"/>
          </a:xfrm>
        </p:spPr>
        <p:txBody>
          <a:bodyPr/>
          <a:lstStyle/>
          <a:p>
            <a:fld id="{330EA680-D336-4FF7-8B7A-9848BB0A1C32}" type="slidenum">
              <a:rPr lang="en-US" smtClean="0"/>
              <a:t>19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1CA66C-CE2A-6EC5-74F7-519E889C835B}"/>
              </a:ext>
            </a:extLst>
          </p:cNvPr>
          <p:cNvSpPr/>
          <p:nvPr/>
        </p:nvSpPr>
        <p:spPr>
          <a:xfrm>
            <a:off x="1489985" y="2691020"/>
            <a:ext cx="3191773" cy="148086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000">
                <a:latin typeface="Arial"/>
                <a:ea typeface="Calibri"/>
                <a:cs typeface="Calibri"/>
              </a:rPr>
              <a:t>Setup:</a:t>
            </a:r>
          </a:p>
          <a:p>
            <a:pPr marL="342900" indent="-342900">
              <a:buAutoNum type="arabicPeriod"/>
            </a:pPr>
            <a:r>
              <a:rPr lang="en-US" sz="2000">
                <a:latin typeface="Arial"/>
                <a:ea typeface="Calibri"/>
                <a:cs typeface="Calibri"/>
              </a:rPr>
              <a:t>Configure pins</a:t>
            </a:r>
          </a:p>
          <a:p>
            <a:pPr marL="342900" indent="-342900">
              <a:buAutoNum type="arabicPeriod"/>
            </a:pPr>
            <a:r>
              <a:rPr lang="en-US" sz="2000">
                <a:latin typeface="Arial"/>
                <a:cs typeface="Calibri"/>
              </a:rPr>
              <a:t>Set initial combination</a:t>
            </a:r>
            <a:endParaRPr lang="en-US" sz="2000">
              <a:latin typeface="Arial"/>
              <a:ea typeface="Calibri"/>
              <a:cs typeface="Aria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CEECEBD-829B-DD62-AA5D-05E86A94DDC4}"/>
              </a:ext>
            </a:extLst>
          </p:cNvPr>
          <p:cNvSpPr/>
          <p:nvPr/>
        </p:nvSpPr>
        <p:spPr>
          <a:xfrm>
            <a:off x="7417051" y="2691019"/>
            <a:ext cx="3191773" cy="148086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>
                <a:latin typeface="Arial"/>
                <a:ea typeface="Calibri"/>
                <a:cs typeface="Calibri"/>
              </a:rPr>
              <a:t>Main Loop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F95FC44-CFF6-14DE-F96B-16FC39784D58}"/>
              </a:ext>
            </a:extLst>
          </p:cNvPr>
          <p:cNvSpPr txBox="1"/>
          <p:nvPr/>
        </p:nvSpPr>
        <p:spPr>
          <a:xfrm>
            <a:off x="583159" y="1298520"/>
            <a:ext cx="8995317" cy="4924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600" b="1">
                <a:solidFill>
                  <a:srgbClr val="E84B36"/>
                </a:solidFill>
                <a:latin typeface="Arial"/>
                <a:ea typeface="Calibri"/>
                <a:cs typeface="Arial"/>
              </a:rPr>
              <a:t>Overview</a:t>
            </a: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91647069-23F2-41C3-996E-986CD882B5FC}"/>
              </a:ext>
            </a:extLst>
          </p:cNvPr>
          <p:cNvSpPr/>
          <p:nvPr/>
        </p:nvSpPr>
        <p:spPr>
          <a:xfrm>
            <a:off x="5345484" y="3070793"/>
            <a:ext cx="1380226" cy="718867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1252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47;p7">
            <a:extLst>
              <a:ext uri="{FF2B5EF4-FFF2-40B4-BE49-F238E27FC236}">
                <a16:creationId xmlns:a16="http://schemas.microsoft.com/office/drawing/2014/main" id="{34589D94-E31C-4C43-85E8-77C5C3CC079F}"/>
              </a:ext>
            </a:extLst>
          </p:cNvPr>
          <p:cNvSpPr txBox="1">
            <a:spLocks/>
          </p:cNvSpPr>
          <p:nvPr/>
        </p:nvSpPr>
        <p:spPr>
          <a:xfrm>
            <a:off x="715475" y="1240205"/>
            <a:ext cx="3129781" cy="4821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2000"/>
            </a:pPr>
            <a:endParaRPr lang="en-US" sz="180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r>
              <a:rPr lang="en-US" sz="2000" b="1">
                <a:solidFill>
                  <a:srgbClr val="15264B"/>
                </a:solidFill>
                <a:ea typeface="Helvetica Neue Light"/>
                <a:sym typeface="Helvetica Neue Light"/>
              </a:rPr>
              <a:t>Jack Kelly</a:t>
            </a:r>
            <a:endParaRPr lang="en-US" sz="1800" b="1">
              <a:solidFill>
                <a:schemeClr val="tx1"/>
              </a:solidFill>
              <a:ea typeface="Helvetica Neue Light"/>
              <a:sym typeface="Helvetica Neue Light"/>
            </a:endParaRPr>
          </a:p>
          <a:p>
            <a:pPr>
              <a:buSzPts val="3000"/>
            </a:pPr>
            <a:endParaRPr lang="en-US" sz="2000" b="1">
              <a:solidFill>
                <a:srgbClr val="15264B"/>
              </a:solidFill>
            </a:endParaRPr>
          </a:p>
          <a:p>
            <a:pPr>
              <a:buSzPts val="3000"/>
            </a:pPr>
            <a:r>
              <a:rPr lang="en-US" sz="1800"/>
              <a:t>Electrical Engineering</a:t>
            </a:r>
          </a:p>
          <a:p>
            <a:pPr>
              <a:buSzPts val="3000"/>
            </a:pPr>
            <a:r>
              <a:rPr lang="en-US" sz="1800">
                <a:solidFill>
                  <a:schemeClr val="tx1"/>
                </a:solidFill>
              </a:rPr>
              <a:t>Focuses: PCB Design, Actuator and Power Circuitry</a:t>
            </a:r>
          </a:p>
          <a:p>
            <a:pPr>
              <a:buSzPts val="3000"/>
            </a:pPr>
            <a:endParaRPr 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ts val="3000"/>
            </a:pPr>
            <a:endParaRPr lang="en-US" sz="1800">
              <a:latin typeface="Arial" panose="020B0604020202020204" pitchFamily="34" charset="0"/>
              <a:ea typeface="Helvetica Neue Light"/>
              <a:cs typeface="Arial" panose="020B0604020202020204" pitchFamily="34" charset="0"/>
            </a:endParaRPr>
          </a:p>
          <a:p>
            <a:pPr>
              <a:buSzPts val="3000"/>
            </a:pPr>
            <a:endParaRPr 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Google Shape;145;p7">
            <a:extLst>
              <a:ext uri="{FF2B5EF4-FFF2-40B4-BE49-F238E27FC236}">
                <a16:creationId xmlns:a16="http://schemas.microsoft.com/office/drawing/2014/main" id="{A5990805-D55C-D141-9C25-00FC63B2B2A0}"/>
              </a:ext>
            </a:extLst>
          </p:cNvPr>
          <p:cNvSpPr/>
          <p:nvPr/>
        </p:nvSpPr>
        <p:spPr>
          <a:xfrm rot="10800000" flipH="1">
            <a:off x="0" y="6437013"/>
            <a:ext cx="12192000" cy="42098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100;p1">
            <a:extLst>
              <a:ext uri="{FF2B5EF4-FFF2-40B4-BE49-F238E27FC236}">
                <a16:creationId xmlns:a16="http://schemas.microsoft.com/office/drawing/2014/main" id="{BF294751-97AB-B140-81FC-C65E2B3A3FE9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8" name="Google Shape;145;p7">
            <a:extLst>
              <a:ext uri="{FF2B5EF4-FFF2-40B4-BE49-F238E27FC236}">
                <a16:creationId xmlns:a16="http://schemas.microsoft.com/office/drawing/2014/main" id="{A4374BAA-E127-8545-B405-EA8FB4C6A15C}"/>
              </a:ext>
            </a:extLst>
          </p:cNvPr>
          <p:cNvSpPr/>
          <p:nvPr/>
        </p:nvSpPr>
        <p:spPr>
          <a:xfrm rot="10800000" flipH="1">
            <a:off x="0" y="-7695"/>
            <a:ext cx="12192000" cy="868218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2527AF1E-73E7-604E-AE15-C8548E9817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4210" y="228014"/>
            <a:ext cx="277906" cy="401420"/>
          </a:xfrm>
          <a:prstGeom prst="rect">
            <a:avLst/>
          </a:prstGeom>
        </p:spPr>
      </p:pic>
      <p:sp>
        <p:nvSpPr>
          <p:cNvPr id="10" name="Google Shape;100;p1">
            <a:extLst>
              <a:ext uri="{FF2B5EF4-FFF2-40B4-BE49-F238E27FC236}">
                <a16:creationId xmlns:a16="http://schemas.microsoft.com/office/drawing/2014/main" id="{D308366C-A314-5F49-8914-5EAAE7B54785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Team Introduction</a:t>
            </a:r>
          </a:p>
        </p:txBody>
      </p:sp>
      <p:sp>
        <p:nvSpPr>
          <p:cNvPr id="16" name="Google Shape;100;p1">
            <a:extLst>
              <a:ext uri="{FF2B5EF4-FFF2-40B4-BE49-F238E27FC236}">
                <a16:creationId xmlns:a16="http://schemas.microsoft.com/office/drawing/2014/main" id="{103417F3-95FA-8647-84DF-0871E6CC6BB6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pic>
        <p:nvPicPr>
          <p:cNvPr id="11" name="Picture 10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9A30B21A-5978-0229-BC9A-63965F4585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758" y="3374609"/>
            <a:ext cx="2029290" cy="2536613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Google Shape;147;p7">
            <a:extLst>
              <a:ext uri="{FF2B5EF4-FFF2-40B4-BE49-F238E27FC236}">
                <a16:creationId xmlns:a16="http://schemas.microsoft.com/office/drawing/2014/main" id="{967CDC08-0A75-959B-5043-34053D2B91DF}"/>
              </a:ext>
            </a:extLst>
          </p:cNvPr>
          <p:cNvSpPr txBox="1">
            <a:spLocks/>
          </p:cNvSpPr>
          <p:nvPr/>
        </p:nvSpPr>
        <p:spPr>
          <a:xfrm>
            <a:off x="4666586" y="1240204"/>
            <a:ext cx="2932225" cy="4821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2000"/>
            </a:pPr>
            <a:endParaRPr lang="en-US" sz="180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r>
              <a:rPr lang="en-US" sz="2000" b="1">
                <a:solidFill>
                  <a:srgbClr val="15264B"/>
                </a:solidFill>
                <a:ea typeface="Helvetica Neue Light"/>
                <a:sym typeface="Helvetica Neue Light"/>
              </a:rPr>
              <a:t>Vishal Rajesh</a:t>
            </a:r>
            <a:endParaRPr lang="en-US" sz="2000" b="1">
              <a:solidFill>
                <a:srgbClr val="15264B"/>
              </a:solidFill>
              <a:ea typeface="Helvetica Neue Light"/>
            </a:endParaRPr>
          </a:p>
          <a:p>
            <a:pPr>
              <a:buSzPts val="3000"/>
            </a:pPr>
            <a:endParaRPr lang="en-US" sz="2000" b="1">
              <a:solidFill>
                <a:srgbClr val="15264B"/>
              </a:solidFill>
            </a:endParaRPr>
          </a:p>
          <a:p>
            <a:pPr>
              <a:buSzPts val="3000"/>
            </a:pPr>
            <a:r>
              <a:rPr lang="en-US" sz="1800"/>
              <a:t>Computer Engineering</a:t>
            </a:r>
          </a:p>
          <a:p>
            <a:pPr>
              <a:buSzPts val="3000"/>
            </a:pPr>
            <a:r>
              <a:rPr lang="en-US" sz="1800">
                <a:ea typeface="Helvetica Neue Light"/>
              </a:rPr>
              <a:t>Foci: Sensor Verification, Compliance </a:t>
            </a:r>
            <a:endParaRPr lang="en-US" sz="1800">
              <a:latin typeface="Arial" panose="020B0604020202020204" pitchFamily="34" charset="0"/>
              <a:ea typeface="Helvetica Neue Light"/>
              <a:cs typeface="Arial" panose="020B0604020202020204" pitchFamily="34" charset="0"/>
            </a:endParaRPr>
          </a:p>
          <a:p>
            <a:pPr>
              <a:buSzPts val="3000"/>
            </a:pPr>
            <a:endParaRPr lang="en-US" sz="1800" b="1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>
              <a:buSzPts val="3000"/>
            </a:pPr>
            <a:endParaRPr lang="en-US" sz="1800" b="1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>
              <a:buSzPts val="3000"/>
            </a:pPr>
            <a:endParaRPr 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Google Shape;147;p7">
            <a:extLst>
              <a:ext uri="{FF2B5EF4-FFF2-40B4-BE49-F238E27FC236}">
                <a16:creationId xmlns:a16="http://schemas.microsoft.com/office/drawing/2014/main" id="{12EFB4F1-20FE-9024-A273-58CA68B897B8}"/>
              </a:ext>
            </a:extLst>
          </p:cNvPr>
          <p:cNvSpPr txBox="1">
            <a:spLocks/>
          </p:cNvSpPr>
          <p:nvPr/>
        </p:nvSpPr>
        <p:spPr>
          <a:xfrm>
            <a:off x="8768215" y="412353"/>
            <a:ext cx="3205040" cy="4821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2000"/>
            </a:pPr>
            <a:endParaRPr lang="en-US" sz="180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endParaRPr lang="en-US" sz="1800">
              <a:latin typeface="Arial" panose="020B0604020202020204" pitchFamily="34" charset="0"/>
              <a:ea typeface="Helvetica Neue Light"/>
              <a:cs typeface="Arial" panose="020B0604020202020204" pitchFamily="34" charset="0"/>
            </a:endParaRPr>
          </a:p>
          <a:p>
            <a:pPr>
              <a:buSzPts val="3000"/>
            </a:pPr>
            <a:endParaRPr lang="en-US" sz="1800" b="1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>
              <a:buSzPts val="3000"/>
            </a:pPr>
            <a:endParaRPr lang="en-US" sz="1800" b="1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>
              <a:buSzPts val="3000"/>
            </a:pPr>
            <a:r>
              <a:rPr lang="en-US" sz="2000" b="1">
                <a:solidFill>
                  <a:srgbClr val="15264B"/>
                </a:solidFill>
                <a:ea typeface="Helvetica Neue Light"/>
                <a:sym typeface="Helvetica Neue Light"/>
              </a:rPr>
              <a:t>Adam Frerichs</a:t>
            </a:r>
            <a:endParaRPr lang="en-US" sz="2000" b="1">
              <a:solidFill>
                <a:schemeClr val="tx1"/>
              </a:solidFill>
              <a:ea typeface="Helvetica Neue Light"/>
            </a:endParaRPr>
          </a:p>
          <a:p>
            <a:pPr>
              <a:buSzPts val="3000"/>
            </a:pPr>
            <a:endParaRPr lang="en-US" sz="2000" b="1">
              <a:solidFill>
                <a:srgbClr val="15264B"/>
              </a:solidFill>
            </a:endParaRPr>
          </a:p>
          <a:p>
            <a:pPr>
              <a:buSzPts val="3000"/>
            </a:pPr>
            <a:r>
              <a:rPr lang="en-US" sz="1800"/>
              <a:t>Computer Engineering</a:t>
            </a:r>
          </a:p>
          <a:p>
            <a:pPr>
              <a:buSzPts val="3000"/>
            </a:pPr>
            <a:r>
              <a:rPr lang="en-US" sz="1800">
                <a:solidFill>
                  <a:schemeClr val="tx1"/>
                </a:solidFill>
              </a:rPr>
              <a:t>Focuses: Microcontroller, Arduino Programming</a:t>
            </a:r>
            <a:endParaRPr 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ts val="3000"/>
            </a:pPr>
            <a:endParaRPr 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ts val="3000"/>
            </a:pPr>
            <a:endParaRPr 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3" descr="A picture containing person, person, smiling, posing&#10;&#10;Description automatically generated">
            <a:extLst>
              <a:ext uri="{FF2B5EF4-FFF2-40B4-BE49-F238E27FC236}">
                <a16:creationId xmlns:a16="http://schemas.microsoft.com/office/drawing/2014/main" id="{675269CA-C451-B16E-A3AC-4F78992CEA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9734" y="3318230"/>
            <a:ext cx="2602089" cy="2592208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9ABF7069-D8BB-F62A-1807-CAD5CC3F12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8225" y="3248025"/>
            <a:ext cx="2743200" cy="2743200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D41B2EEF-B3E1-91DB-4154-BC3895458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55741"/>
            <a:ext cx="2743200" cy="365125"/>
          </a:xfrm>
        </p:spPr>
        <p:txBody>
          <a:bodyPr/>
          <a:lstStyle/>
          <a:p>
            <a:fld id="{330EA680-D336-4FF7-8B7A-9848BB0A1C3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6747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45;p7">
            <a:extLst>
              <a:ext uri="{FF2B5EF4-FFF2-40B4-BE49-F238E27FC236}">
                <a16:creationId xmlns:a16="http://schemas.microsoft.com/office/drawing/2014/main" id="{A5990805-D55C-D141-9C25-00FC63B2B2A0}"/>
              </a:ext>
            </a:extLst>
          </p:cNvPr>
          <p:cNvSpPr/>
          <p:nvPr/>
        </p:nvSpPr>
        <p:spPr>
          <a:xfrm rot="10800000" flipH="1">
            <a:off x="0" y="6437013"/>
            <a:ext cx="12192000" cy="42098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100;p1">
            <a:extLst>
              <a:ext uri="{FF2B5EF4-FFF2-40B4-BE49-F238E27FC236}">
                <a16:creationId xmlns:a16="http://schemas.microsoft.com/office/drawing/2014/main" id="{BF294751-97AB-B140-81FC-C65E2B3A3FE9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8" name="Google Shape;145;p7">
            <a:extLst>
              <a:ext uri="{FF2B5EF4-FFF2-40B4-BE49-F238E27FC236}">
                <a16:creationId xmlns:a16="http://schemas.microsoft.com/office/drawing/2014/main" id="{A4374BAA-E127-8545-B405-EA8FB4C6A15C}"/>
              </a:ext>
            </a:extLst>
          </p:cNvPr>
          <p:cNvSpPr/>
          <p:nvPr/>
        </p:nvSpPr>
        <p:spPr>
          <a:xfrm rot="10800000" flipH="1">
            <a:off x="0" y="-7695"/>
            <a:ext cx="12192000" cy="868218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2527AF1E-73E7-604E-AE15-C8548E9817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4210" y="228014"/>
            <a:ext cx="277906" cy="401420"/>
          </a:xfrm>
          <a:prstGeom prst="rect">
            <a:avLst/>
          </a:prstGeom>
        </p:spPr>
      </p:pic>
      <p:sp>
        <p:nvSpPr>
          <p:cNvPr id="10" name="Google Shape;100;p1">
            <a:extLst>
              <a:ext uri="{FF2B5EF4-FFF2-40B4-BE49-F238E27FC236}">
                <a16:creationId xmlns:a16="http://schemas.microsoft.com/office/drawing/2014/main" id="{D308366C-A314-5F49-8914-5EAAE7B54785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400">
                <a:solidFill>
                  <a:schemeClr val="lt1"/>
                </a:solidFill>
                <a:ea typeface="Helvetica Neue Light"/>
                <a:cs typeface="Helvetica Neue Light"/>
              </a:rPr>
              <a:t>Software Flow</a:t>
            </a:r>
            <a:endParaRPr lang="en-US" sz="2400">
              <a:solidFill>
                <a:schemeClr val="lt1"/>
              </a:solidFill>
              <a:latin typeface="+mn-lt"/>
              <a:ea typeface="Helvetica Neue Light"/>
              <a:cs typeface="Helvetica Neue Light"/>
            </a:endParaRPr>
          </a:p>
        </p:txBody>
      </p:sp>
      <p:sp>
        <p:nvSpPr>
          <p:cNvPr id="16" name="Google Shape;100;p1">
            <a:extLst>
              <a:ext uri="{FF2B5EF4-FFF2-40B4-BE49-F238E27FC236}">
                <a16:creationId xmlns:a16="http://schemas.microsoft.com/office/drawing/2014/main" id="{103417F3-95FA-8647-84DF-0871E6CC6BB6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215CB9-ED27-1F92-BA1A-71A9E38F9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55741"/>
            <a:ext cx="2743200" cy="365125"/>
          </a:xfrm>
        </p:spPr>
        <p:txBody>
          <a:bodyPr/>
          <a:lstStyle/>
          <a:p>
            <a:fld id="{330EA680-D336-4FF7-8B7A-9848BB0A1C32}" type="slidenum">
              <a:rPr lang="en-US" smtClean="0"/>
              <a:t>20</a:t>
            </a:fld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F95FC44-CFF6-14DE-F96B-16FC39784D58}"/>
              </a:ext>
            </a:extLst>
          </p:cNvPr>
          <p:cNvSpPr txBox="1"/>
          <p:nvPr/>
        </p:nvSpPr>
        <p:spPr>
          <a:xfrm>
            <a:off x="583159" y="1298520"/>
            <a:ext cx="8995317" cy="4924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600" b="1">
                <a:solidFill>
                  <a:srgbClr val="E84B36"/>
                </a:solidFill>
                <a:latin typeface="Arial"/>
                <a:ea typeface="Calibri"/>
                <a:cs typeface="Arial"/>
              </a:rPr>
              <a:t>Main Loop</a:t>
            </a:r>
          </a:p>
        </p:txBody>
      </p:sp>
      <p:pic>
        <p:nvPicPr>
          <p:cNvPr id="12" name="Picture 12" descr="Diagram, schematic&#10;&#10;Description automatically generated">
            <a:extLst>
              <a:ext uri="{FF2B5EF4-FFF2-40B4-BE49-F238E27FC236}">
                <a16:creationId xmlns:a16="http://schemas.microsoft.com/office/drawing/2014/main" id="{595AD82B-B078-04BF-A58B-6501700C92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9759" y="962512"/>
            <a:ext cx="7933425" cy="53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7113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45;p7">
            <a:extLst>
              <a:ext uri="{FF2B5EF4-FFF2-40B4-BE49-F238E27FC236}">
                <a16:creationId xmlns:a16="http://schemas.microsoft.com/office/drawing/2014/main" id="{A5990805-D55C-D141-9C25-00FC63B2B2A0}"/>
              </a:ext>
            </a:extLst>
          </p:cNvPr>
          <p:cNvSpPr/>
          <p:nvPr/>
        </p:nvSpPr>
        <p:spPr>
          <a:xfrm rot="10800000" flipH="1">
            <a:off x="0" y="6437013"/>
            <a:ext cx="12192000" cy="42098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100;p1">
            <a:extLst>
              <a:ext uri="{FF2B5EF4-FFF2-40B4-BE49-F238E27FC236}">
                <a16:creationId xmlns:a16="http://schemas.microsoft.com/office/drawing/2014/main" id="{BF294751-97AB-B140-81FC-C65E2B3A3FE9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8" name="Google Shape;145;p7">
            <a:extLst>
              <a:ext uri="{FF2B5EF4-FFF2-40B4-BE49-F238E27FC236}">
                <a16:creationId xmlns:a16="http://schemas.microsoft.com/office/drawing/2014/main" id="{A4374BAA-E127-8545-B405-EA8FB4C6A15C}"/>
              </a:ext>
            </a:extLst>
          </p:cNvPr>
          <p:cNvSpPr/>
          <p:nvPr/>
        </p:nvSpPr>
        <p:spPr>
          <a:xfrm rot="10800000" flipH="1">
            <a:off x="0" y="-7695"/>
            <a:ext cx="12192000" cy="868218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2527AF1E-73E7-604E-AE15-C8548E9817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4210" y="228014"/>
            <a:ext cx="277906" cy="401420"/>
          </a:xfrm>
          <a:prstGeom prst="rect">
            <a:avLst/>
          </a:prstGeom>
        </p:spPr>
      </p:pic>
      <p:sp>
        <p:nvSpPr>
          <p:cNvPr id="10" name="Google Shape;100;p1">
            <a:extLst>
              <a:ext uri="{FF2B5EF4-FFF2-40B4-BE49-F238E27FC236}">
                <a16:creationId xmlns:a16="http://schemas.microsoft.com/office/drawing/2014/main" id="{D308366C-A314-5F49-8914-5EAAE7B54785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400">
                <a:solidFill>
                  <a:schemeClr val="lt1"/>
                </a:solidFill>
                <a:ea typeface="Helvetica Neue Light"/>
                <a:cs typeface="Helvetica Neue Light"/>
              </a:rPr>
              <a:t>Software Requirement</a:t>
            </a:r>
            <a:endParaRPr lang="en-US" sz="2400">
              <a:solidFill>
                <a:schemeClr val="lt1"/>
              </a:solidFill>
              <a:latin typeface="+mn-lt"/>
              <a:ea typeface="Helvetica Neue Light"/>
              <a:cs typeface="Helvetica Neue Light"/>
            </a:endParaRPr>
          </a:p>
        </p:txBody>
      </p:sp>
      <p:sp>
        <p:nvSpPr>
          <p:cNvPr id="16" name="Google Shape;100;p1">
            <a:extLst>
              <a:ext uri="{FF2B5EF4-FFF2-40B4-BE49-F238E27FC236}">
                <a16:creationId xmlns:a16="http://schemas.microsoft.com/office/drawing/2014/main" id="{103417F3-95FA-8647-84DF-0871E6CC6BB6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pic>
        <p:nvPicPr>
          <p:cNvPr id="6" name="Picture 10" descr="Text&#10;&#10;Description automatically generated">
            <a:extLst>
              <a:ext uri="{FF2B5EF4-FFF2-40B4-BE49-F238E27FC236}">
                <a16:creationId xmlns:a16="http://schemas.microsoft.com/office/drawing/2014/main" id="{E79491EF-CE84-C1FA-ABDE-6745478396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447" y="2909113"/>
            <a:ext cx="10336618" cy="287389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F78BB97-FC2C-7F15-2954-5939AF56EBB6}"/>
              </a:ext>
            </a:extLst>
          </p:cNvPr>
          <p:cNvSpPr txBox="1"/>
          <p:nvPr/>
        </p:nvSpPr>
        <p:spPr>
          <a:xfrm>
            <a:off x="655673" y="1346790"/>
            <a:ext cx="7797209" cy="11695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600" b="1">
                <a:solidFill>
                  <a:srgbClr val="E84B36"/>
                </a:solidFill>
                <a:latin typeface="Arial"/>
                <a:cs typeface="Arial"/>
              </a:rPr>
              <a:t>Program Size</a:t>
            </a:r>
          </a:p>
          <a:p>
            <a:endParaRPr lang="en-US" sz="2600" b="1">
              <a:solidFill>
                <a:srgbClr val="E84B36"/>
              </a:solidFill>
              <a:latin typeface="Arial"/>
              <a:cs typeface="Arial"/>
            </a:endParaRPr>
          </a:p>
          <a:p>
            <a:r>
              <a:rPr lang="en-US">
                <a:cs typeface="Calibri"/>
              </a:rPr>
              <a:t>Program is efficiently written and fits well within the 8kB requirement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8539D4-D233-9230-B4D4-2D17312F0E8D}"/>
              </a:ext>
            </a:extLst>
          </p:cNvPr>
          <p:cNvSpPr/>
          <p:nvPr/>
        </p:nvSpPr>
        <p:spPr>
          <a:xfrm>
            <a:off x="655674" y="5254256"/>
            <a:ext cx="5998534" cy="19493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4642D9-6494-80C5-B8B1-196716A41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55741"/>
            <a:ext cx="2743200" cy="365125"/>
          </a:xfrm>
        </p:spPr>
        <p:txBody>
          <a:bodyPr/>
          <a:lstStyle/>
          <a:p>
            <a:fld id="{330EA680-D336-4FF7-8B7A-9848BB0A1C3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1698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large building with a fountain in front of it&#10;&#10;Description automatically generated with low confidence">
            <a:extLst>
              <a:ext uri="{FF2B5EF4-FFF2-40B4-BE49-F238E27FC236}">
                <a16:creationId xmlns:a16="http://schemas.microsoft.com/office/drawing/2014/main" id="{C011D8FB-BF69-A74E-A497-9A2AF301F9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Google Shape;145;p7">
            <a:extLst>
              <a:ext uri="{FF2B5EF4-FFF2-40B4-BE49-F238E27FC236}">
                <a16:creationId xmlns:a16="http://schemas.microsoft.com/office/drawing/2014/main" id="{EEA5CA31-2311-914F-B706-2A6EDB25CC8C}"/>
              </a:ext>
            </a:extLst>
          </p:cNvPr>
          <p:cNvSpPr/>
          <p:nvPr/>
        </p:nvSpPr>
        <p:spPr>
          <a:xfrm rot="10800000" flipH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50000">
                <a:srgbClr val="1B4284">
                  <a:alpha val="10000"/>
                </a:srgbClr>
              </a:gs>
              <a:gs pos="100000">
                <a:srgbClr val="13294B"/>
              </a:gs>
            </a:gsLst>
            <a:lin ang="1890000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107;p2">
            <a:extLst>
              <a:ext uri="{FF2B5EF4-FFF2-40B4-BE49-F238E27FC236}">
                <a16:creationId xmlns:a16="http://schemas.microsoft.com/office/drawing/2014/main" id="{6A0A8215-7C22-B749-B7CF-D6A9E509E59A}"/>
              </a:ext>
            </a:extLst>
          </p:cNvPr>
          <p:cNvSpPr txBox="1"/>
          <p:nvPr/>
        </p:nvSpPr>
        <p:spPr>
          <a:xfrm>
            <a:off x="2206906" y="1491040"/>
            <a:ext cx="7778187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>
                <a:solidFill>
                  <a:schemeClr val="lt1"/>
                </a:solidFill>
                <a:latin typeface="+mn-lt"/>
                <a:ea typeface="Helvetica Neue"/>
                <a:cs typeface="Helvetica Neue"/>
                <a:sym typeface="Helvetica Neue"/>
              </a:rPr>
              <a:t>Final Build</a:t>
            </a:r>
            <a:endParaRPr>
              <a:latin typeface="+mn-lt"/>
            </a:endParaRPr>
          </a:p>
        </p:txBody>
      </p:sp>
      <p:sp>
        <p:nvSpPr>
          <p:cNvPr id="7" name="Google Shape;108;p2">
            <a:extLst>
              <a:ext uri="{FF2B5EF4-FFF2-40B4-BE49-F238E27FC236}">
                <a16:creationId xmlns:a16="http://schemas.microsoft.com/office/drawing/2014/main" id="{03887411-9120-F64A-9BE0-1B054254122D}"/>
              </a:ext>
            </a:extLst>
          </p:cNvPr>
          <p:cNvSpPr txBox="1"/>
          <p:nvPr/>
        </p:nvSpPr>
        <p:spPr>
          <a:xfrm>
            <a:off x="1441528" y="3232230"/>
            <a:ext cx="9308941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2800">
                <a:solidFill>
                  <a:schemeClr val="lt1"/>
                </a:solidFill>
                <a:sym typeface="Helvetica Neue Light"/>
              </a:rPr>
              <a:t>Knock on Wood </a:t>
            </a:r>
            <a:endParaRPr lang="en-US">
              <a:solidFill>
                <a:schemeClr val="lt1"/>
              </a:solidFill>
            </a:endParaRPr>
          </a:p>
          <a:p>
            <a:pPr algn="ctr"/>
            <a:endParaRPr lang="en-US" sz="1800">
              <a:solidFill>
                <a:schemeClr val="lt1"/>
              </a:solidFill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A8D8F9A9-EA98-8C41-BF78-A43F97B959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4210" y="235709"/>
            <a:ext cx="277906" cy="401420"/>
          </a:xfrm>
          <a:prstGeom prst="rect">
            <a:avLst/>
          </a:prstGeom>
        </p:spPr>
      </p:pic>
      <p:sp>
        <p:nvSpPr>
          <p:cNvPr id="10" name="Google Shape;125;p4">
            <a:extLst>
              <a:ext uri="{FF2B5EF4-FFF2-40B4-BE49-F238E27FC236}">
                <a16:creationId xmlns:a16="http://schemas.microsoft.com/office/drawing/2014/main" id="{2EFC0178-FBDC-3E41-8E8B-47B64863EBC9}"/>
              </a:ext>
            </a:extLst>
          </p:cNvPr>
          <p:cNvSpPr/>
          <p:nvPr/>
        </p:nvSpPr>
        <p:spPr>
          <a:xfrm>
            <a:off x="5520230" y="2759325"/>
            <a:ext cx="1151540" cy="111983"/>
          </a:xfrm>
          <a:prstGeom prst="rect">
            <a:avLst/>
          </a:prstGeom>
          <a:solidFill>
            <a:srgbClr val="FF552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00;p1">
            <a:extLst>
              <a:ext uri="{FF2B5EF4-FFF2-40B4-BE49-F238E27FC236}">
                <a16:creationId xmlns:a16="http://schemas.microsoft.com/office/drawing/2014/main" id="{1EAA30B2-6818-7C45-BE60-A6F80A161CC0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20" name="Google Shape;100;p1">
            <a:extLst>
              <a:ext uri="{FF2B5EF4-FFF2-40B4-BE49-F238E27FC236}">
                <a16:creationId xmlns:a16="http://schemas.microsoft.com/office/drawing/2014/main" id="{E0DA814D-A48C-1149-8661-911A0F141370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9E4ACD-C972-B6DE-962E-2EE14540F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55741"/>
            <a:ext cx="2743200" cy="365125"/>
          </a:xfrm>
        </p:spPr>
        <p:txBody>
          <a:bodyPr/>
          <a:lstStyle/>
          <a:p>
            <a:fld id="{330EA680-D336-4FF7-8B7A-9848BB0A1C3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2411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45;p7">
            <a:extLst>
              <a:ext uri="{FF2B5EF4-FFF2-40B4-BE49-F238E27FC236}">
                <a16:creationId xmlns:a16="http://schemas.microsoft.com/office/drawing/2014/main" id="{A5990805-D55C-D141-9C25-00FC63B2B2A0}"/>
              </a:ext>
            </a:extLst>
          </p:cNvPr>
          <p:cNvSpPr/>
          <p:nvPr/>
        </p:nvSpPr>
        <p:spPr>
          <a:xfrm rot="10800000" flipH="1">
            <a:off x="0" y="6437013"/>
            <a:ext cx="12192000" cy="42098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100;p1">
            <a:extLst>
              <a:ext uri="{FF2B5EF4-FFF2-40B4-BE49-F238E27FC236}">
                <a16:creationId xmlns:a16="http://schemas.microsoft.com/office/drawing/2014/main" id="{BF294751-97AB-B140-81FC-C65E2B3A3FE9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8" name="Google Shape;145;p7">
            <a:extLst>
              <a:ext uri="{FF2B5EF4-FFF2-40B4-BE49-F238E27FC236}">
                <a16:creationId xmlns:a16="http://schemas.microsoft.com/office/drawing/2014/main" id="{A4374BAA-E127-8545-B405-EA8FB4C6A15C}"/>
              </a:ext>
            </a:extLst>
          </p:cNvPr>
          <p:cNvSpPr/>
          <p:nvPr/>
        </p:nvSpPr>
        <p:spPr>
          <a:xfrm rot="10800000" flipH="1">
            <a:off x="0" y="-7695"/>
            <a:ext cx="12192000" cy="868218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2527AF1E-73E7-604E-AE15-C8548E9817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4210" y="228014"/>
            <a:ext cx="277906" cy="401420"/>
          </a:xfrm>
          <a:prstGeom prst="rect">
            <a:avLst/>
          </a:prstGeom>
        </p:spPr>
      </p:pic>
      <p:sp>
        <p:nvSpPr>
          <p:cNvPr id="10" name="Google Shape;100;p1">
            <a:extLst>
              <a:ext uri="{FF2B5EF4-FFF2-40B4-BE49-F238E27FC236}">
                <a16:creationId xmlns:a16="http://schemas.microsoft.com/office/drawing/2014/main" id="{D308366C-A314-5F49-8914-5EAAE7B54785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400">
                <a:solidFill>
                  <a:schemeClr val="lt1"/>
                </a:solidFill>
                <a:ea typeface="Helvetica Neue Light"/>
                <a:cs typeface="Helvetica Neue Light"/>
              </a:rPr>
              <a:t>Behind the Door</a:t>
            </a:r>
            <a:endParaRPr lang="en-US" sz="2400">
              <a:solidFill>
                <a:schemeClr val="lt1"/>
              </a:solidFill>
              <a:latin typeface="+mn-lt"/>
              <a:ea typeface="Helvetica Neue Light"/>
              <a:cs typeface="Helvetica Neue Light"/>
            </a:endParaRPr>
          </a:p>
        </p:txBody>
      </p:sp>
      <p:sp>
        <p:nvSpPr>
          <p:cNvPr id="16" name="Google Shape;100;p1">
            <a:extLst>
              <a:ext uri="{FF2B5EF4-FFF2-40B4-BE49-F238E27FC236}">
                <a16:creationId xmlns:a16="http://schemas.microsoft.com/office/drawing/2014/main" id="{103417F3-95FA-8647-84DF-0871E6CC6BB6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pic>
        <p:nvPicPr>
          <p:cNvPr id="11" name="Picture 11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27172447-9B12-332A-EFB4-90173FD6F4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97712" y="1959935"/>
            <a:ext cx="3657600" cy="2743200"/>
          </a:xfrm>
          <a:prstGeom prst="rect">
            <a:avLst/>
          </a:prstGeom>
        </p:spPr>
      </p:pic>
      <p:pic>
        <p:nvPicPr>
          <p:cNvPr id="12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1682486D-73E4-FF8F-5E45-0EF963050B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948224" y="2030819"/>
            <a:ext cx="3657600" cy="2743200"/>
          </a:xfrm>
          <a:prstGeom prst="rect">
            <a:avLst/>
          </a:prstGeom>
        </p:spPr>
      </p:pic>
      <p:pic>
        <p:nvPicPr>
          <p:cNvPr id="13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FBDCADFF-492B-89EA-542B-E85E9DBD8F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807842" y="2034363"/>
            <a:ext cx="3657600" cy="27432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215CB9-ED27-1F92-BA1A-71A9E38F9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55741"/>
            <a:ext cx="2743200" cy="365125"/>
          </a:xfrm>
        </p:spPr>
        <p:txBody>
          <a:bodyPr/>
          <a:lstStyle/>
          <a:p>
            <a:fld id="{330EA680-D336-4FF7-8B7A-9848BB0A1C3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4070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45;p7">
            <a:extLst>
              <a:ext uri="{FF2B5EF4-FFF2-40B4-BE49-F238E27FC236}">
                <a16:creationId xmlns:a16="http://schemas.microsoft.com/office/drawing/2014/main" id="{A5990805-D55C-D141-9C25-00FC63B2B2A0}"/>
              </a:ext>
            </a:extLst>
          </p:cNvPr>
          <p:cNvSpPr/>
          <p:nvPr/>
        </p:nvSpPr>
        <p:spPr>
          <a:xfrm rot="10800000" flipH="1">
            <a:off x="0" y="6437013"/>
            <a:ext cx="12192000" cy="42098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100;p1">
            <a:extLst>
              <a:ext uri="{FF2B5EF4-FFF2-40B4-BE49-F238E27FC236}">
                <a16:creationId xmlns:a16="http://schemas.microsoft.com/office/drawing/2014/main" id="{BF294751-97AB-B140-81FC-C65E2B3A3FE9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8" name="Google Shape;145;p7">
            <a:extLst>
              <a:ext uri="{FF2B5EF4-FFF2-40B4-BE49-F238E27FC236}">
                <a16:creationId xmlns:a16="http://schemas.microsoft.com/office/drawing/2014/main" id="{A4374BAA-E127-8545-B405-EA8FB4C6A15C}"/>
              </a:ext>
            </a:extLst>
          </p:cNvPr>
          <p:cNvSpPr/>
          <p:nvPr/>
        </p:nvSpPr>
        <p:spPr>
          <a:xfrm rot="10800000" flipH="1">
            <a:off x="0" y="-7695"/>
            <a:ext cx="12192000" cy="868218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2527AF1E-73E7-604E-AE15-C8548E9817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4210" y="228014"/>
            <a:ext cx="277906" cy="401420"/>
          </a:xfrm>
          <a:prstGeom prst="rect">
            <a:avLst/>
          </a:prstGeom>
        </p:spPr>
      </p:pic>
      <p:sp>
        <p:nvSpPr>
          <p:cNvPr id="10" name="Google Shape;100;p1">
            <a:extLst>
              <a:ext uri="{FF2B5EF4-FFF2-40B4-BE49-F238E27FC236}">
                <a16:creationId xmlns:a16="http://schemas.microsoft.com/office/drawing/2014/main" id="{D308366C-A314-5F49-8914-5EAAE7B54785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400">
                <a:solidFill>
                  <a:schemeClr val="lt1"/>
                </a:solidFill>
                <a:ea typeface="Helvetica Neue Light"/>
                <a:cs typeface="Helvetica Neue Light"/>
              </a:rPr>
              <a:t>Behind the Door</a:t>
            </a:r>
            <a:endParaRPr lang="en-US" sz="2400">
              <a:solidFill>
                <a:schemeClr val="lt1"/>
              </a:solidFill>
              <a:latin typeface="+mn-lt"/>
              <a:ea typeface="Helvetica Neue Light"/>
              <a:cs typeface="Helvetica Neue Light"/>
            </a:endParaRPr>
          </a:p>
        </p:txBody>
      </p:sp>
      <p:sp>
        <p:nvSpPr>
          <p:cNvPr id="16" name="Google Shape;100;p1">
            <a:extLst>
              <a:ext uri="{FF2B5EF4-FFF2-40B4-BE49-F238E27FC236}">
                <a16:creationId xmlns:a16="http://schemas.microsoft.com/office/drawing/2014/main" id="{103417F3-95FA-8647-84DF-0871E6CC6BB6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pic>
        <p:nvPicPr>
          <p:cNvPr id="11" name="Picture 11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27172447-9B12-332A-EFB4-90173FD6F4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97712" y="1959935"/>
            <a:ext cx="3657600" cy="2743200"/>
          </a:xfrm>
          <a:prstGeom prst="rect">
            <a:avLst/>
          </a:prstGeom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0B0A8B3B-6E62-047A-E5FC-20BCF84A428B}"/>
              </a:ext>
            </a:extLst>
          </p:cNvPr>
          <p:cNvCxnSpPr/>
          <p:nvPr/>
        </p:nvCxnSpPr>
        <p:spPr>
          <a:xfrm>
            <a:off x="2223912" y="1852319"/>
            <a:ext cx="3153361" cy="35936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F67E45D-901F-F266-8BF9-39B8104B19BC}"/>
              </a:ext>
            </a:extLst>
          </p:cNvPr>
          <p:cNvCxnSpPr/>
          <p:nvPr/>
        </p:nvCxnSpPr>
        <p:spPr>
          <a:xfrm flipV="1">
            <a:off x="2818460" y="2806230"/>
            <a:ext cx="2579510" cy="146567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EEBFACD-58CB-2CA5-DDD8-AFD6E2F71277}"/>
              </a:ext>
            </a:extLst>
          </p:cNvPr>
          <p:cNvCxnSpPr/>
          <p:nvPr/>
        </p:nvCxnSpPr>
        <p:spPr>
          <a:xfrm flipV="1">
            <a:off x="2216387" y="2495786"/>
            <a:ext cx="3172175" cy="9219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2BEB6454-AA02-88E9-56B7-C302695CF077}"/>
              </a:ext>
            </a:extLst>
          </p:cNvPr>
          <p:cNvSpPr/>
          <p:nvPr/>
        </p:nvSpPr>
        <p:spPr>
          <a:xfrm>
            <a:off x="2586874" y="4135954"/>
            <a:ext cx="409714" cy="36933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205FE15-B964-743F-C5C6-7B29CB462EB6}"/>
              </a:ext>
            </a:extLst>
          </p:cNvPr>
          <p:cNvSpPr/>
          <p:nvPr/>
        </p:nvSpPr>
        <p:spPr>
          <a:xfrm>
            <a:off x="1853097" y="1690028"/>
            <a:ext cx="409714" cy="36933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8376E2D-7608-6DAC-CB3B-3F10F2C75DCA}"/>
              </a:ext>
            </a:extLst>
          </p:cNvPr>
          <p:cNvSpPr/>
          <p:nvPr/>
        </p:nvSpPr>
        <p:spPr>
          <a:xfrm>
            <a:off x="1711985" y="2461435"/>
            <a:ext cx="409714" cy="36933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Google Shape;147;p7">
            <a:extLst>
              <a:ext uri="{FF2B5EF4-FFF2-40B4-BE49-F238E27FC236}">
                <a16:creationId xmlns:a16="http://schemas.microsoft.com/office/drawing/2014/main" id="{8DF648C7-5A64-0276-9C2E-6CC773E2FF0A}"/>
              </a:ext>
            </a:extLst>
          </p:cNvPr>
          <p:cNvSpPr txBox="1">
            <a:spLocks/>
          </p:cNvSpPr>
          <p:nvPr/>
        </p:nvSpPr>
        <p:spPr>
          <a:xfrm>
            <a:off x="5423467" y="1085879"/>
            <a:ext cx="6422373" cy="2027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600" b="1">
                <a:solidFill>
                  <a:schemeClr val="tx1"/>
                </a:solidFill>
                <a:sym typeface="Helvetica Neue Light"/>
              </a:rPr>
              <a:t>Annotated Electronics</a:t>
            </a:r>
            <a:endParaRPr lang="en-US"/>
          </a:p>
          <a:p>
            <a:pPr>
              <a:buSzPts val="2000"/>
            </a:pPr>
            <a:endParaRPr lang="en-US" sz="1800">
              <a:solidFill>
                <a:schemeClr val="tx1"/>
              </a:solidFill>
            </a:endParaRPr>
          </a:p>
          <a:p>
            <a:pPr marL="285750" indent="-285750">
              <a:buSzPts val="2000"/>
              <a:buChar char="•"/>
            </a:pPr>
            <a:endParaRPr lang="en-US" sz="1800">
              <a:solidFill>
                <a:schemeClr val="tx1"/>
              </a:solidFill>
            </a:endParaRPr>
          </a:p>
          <a:p>
            <a:pPr marL="285750" indent="-285750">
              <a:buSzPts val="2000"/>
              <a:buChar char="•"/>
            </a:pPr>
            <a:r>
              <a:rPr lang="en-US" sz="1800">
                <a:solidFill>
                  <a:schemeClr val="tx1"/>
                </a:solidFill>
              </a:rPr>
              <a:t>Single Piezo Sensor</a:t>
            </a:r>
          </a:p>
          <a:p>
            <a:pPr marL="285750" indent="-285750">
              <a:buSzPts val="2000"/>
              <a:buFont typeface="Arial,Sans-Serif"/>
              <a:buChar char="•"/>
            </a:pPr>
            <a:r>
              <a:rPr lang="en-US" sz="1800">
                <a:solidFill>
                  <a:schemeClr val="tx1"/>
                </a:solidFill>
              </a:rPr>
              <a:t>Contact wire on door handle</a:t>
            </a:r>
            <a:endParaRPr lang="en-US">
              <a:solidFill>
                <a:schemeClr val="tx1"/>
              </a:solidFill>
            </a:endParaRPr>
          </a:p>
          <a:p>
            <a:pPr marL="285750" indent="-285750">
              <a:buSzPts val="2000"/>
              <a:buChar char="•"/>
            </a:pPr>
            <a:r>
              <a:rPr lang="en-US" sz="1800">
                <a:solidFill>
                  <a:schemeClr val="tx1"/>
                </a:solidFill>
              </a:rPr>
              <a:t>Debug LED</a:t>
            </a:r>
          </a:p>
          <a:p>
            <a:pPr>
              <a:buSzPts val="2000"/>
            </a:pPr>
            <a:endParaRPr lang="en-US" sz="180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40DA820-3C7D-4323-EF3C-470615030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55741"/>
            <a:ext cx="2743200" cy="365125"/>
          </a:xfrm>
        </p:spPr>
        <p:txBody>
          <a:bodyPr/>
          <a:lstStyle/>
          <a:p>
            <a:fld id="{330EA680-D336-4FF7-8B7A-9848BB0A1C3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957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1" grpId="0" animBg="1"/>
      <p:bldP spid="2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45;p7">
            <a:extLst>
              <a:ext uri="{FF2B5EF4-FFF2-40B4-BE49-F238E27FC236}">
                <a16:creationId xmlns:a16="http://schemas.microsoft.com/office/drawing/2014/main" id="{A5990805-D55C-D141-9C25-00FC63B2B2A0}"/>
              </a:ext>
            </a:extLst>
          </p:cNvPr>
          <p:cNvSpPr/>
          <p:nvPr/>
        </p:nvSpPr>
        <p:spPr>
          <a:xfrm rot="10800000" flipH="1">
            <a:off x="0" y="6437013"/>
            <a:ext cx="12192000" cy="42098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100;p1">
            <a:extLst>
              <a:ext uri="{FF2B5EF4-FFF2-40B4-BE49-F238E27FC236}">
                <a16:creationId xmlns:a16="http://schemas.microsoft.com/office/drawing/2014/main" id="{BF294751-97AB-B140-81FC-C65E2B3A3FE9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8" name="Google Shape;145;p7">
            <a:extLst>
              <a:ext uri="{FF2B5EF4-FFF2-40B4-BE49-F238E27FC236}">
                <a16:creationId xmlns:a16="http://schemas.microsoft.com/office/drawing/2014/main" id="{A4374BAA-E127-8545-B405-EA8FB4C6A15C}"/>
              </a:ext>
            </a:extLst>
          </p:cNvPr>
          <p:cNvSpPr/>
          <p:nvPr/>
        </p:nvSpPr>
        <p:spPr>
          <a:xfrm rot="10800000" flipH="1">
            <a:off x="0" y="-7695"/>
            <a:ext cx="12192000" cy="868218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2527AF1E-73E7-604E-AE15-C8548E9817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4210" y="228014"/>
            <a:ext cx="277906" cy="401420"/>
          </a:xfrm>
          <a:prstGeom prst="rect">
            <a:avLst/>
          </a:prstGeom>
        </p:spPr>
      </p:pic>
      <p:sp>
        <p:nvSpPr>
          <p:cNvPr id="10" name="Google Shape;100;p1">
            <a:extLst>
              <a:ext uri="{FF2B5EF4-FFF2-40B4-BE49-F238E27FC236}">
                <a16:creationId xmlns:a16="http://schemas.microsoft.com/office/drawing/2014/main" id="{D308366C-A314-5F49-8914-5EAAE7B54785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400">
                <a:solidFill>
                  <a:schemeClr val="lt1"/>
                </a:solidFill>
                <a:ea typeface="Helvetica Neue Light"/>
                <a:cs typeface="Helvetica Neue Light"/>
              </a:rPr>
              <a:t>Behind the Door</a:t>
            </a:r>
            <a:endParaRPr lang="en-US" sz="2400">
              <a:solidFill>
                <a:schemeClr val="lt1"/>
              </a:solidFill>
              <a:latin typeface="+mn-lt"/>
              <a:ea typeface="Helvetica Neue Light"/>
              <a:cs typeface="Helvetica Neue Light"/>
            </a:endParaRPr>
          </a:p>
        </p:txBody>
      </p:sp>
      <p:sp>
        <p:nvSpPr>
          <p:cNvPr id="16" name="Google Shape;100;p1">
            <a:extLst>
              <a:ext uri="{FF2B5EF4-FFF2-40B4-BE49-F238E27FC236}">
                <a16:creationId xmlns:a16="http://schemas.microsoft.com/office/drawing/2014/main" id="{103417F3-95FA-8647-84DF-0871E6CC6BB6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sp>
        <p:nvSpPr>
          <p:cNvPr id="23" name="Google Shape;147;p7">
            <a:extLst>
              <a:ext uri="{FF2B5EF4-FFF2-40B4-BE49-F238E27FC236}">
                <a16:creationId xmlns:a16="http://schemas.microsoft.com/office/drawing/2014/main" id="{8DF648C7-5A64-0276-9C2E-6CC773E2FF0A}"/>
              </a:ext>
            </a:extLst>
          </p:cNvPr>
          <p:cNvSpPr txBox="1">
            <a:spLocks/>
          </p:cNvSpPr>
          <p:nvPr/>
        </p:nvSpPr>
        <p:spPr>
          <a:xfrm>
            <a:off x="5423467" y="1085879"/>
            <a:ext cx="6422373" cy="2027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600" b="1">
                <a:solidFill>
                  <a:schemeClr val="tx1"/>
                </a:solidFill>
                <a:sym typeface="Helvetica Neue Light"/>
              </a:rPr>
              <a:t>Annotated Electronics</a:t>
            </a:r>
            <a:endParaRPr lang="en-US"/>
          </a:p>
          <a:p>
            <a:pPr>
              <a:buSzPts val="2000"/>
            </a:pPr>
            <a:endParaRPr lang="en-US" sz="1800">
              <a:solidFill>
                <a:schemeClr val="tx1"/>
              </a:solidFill>
            </a:endParaRPr>
          </a:p>
          <a:p>
            <a:pPr marL="285750" indent="-285750">
              <a:buSzPts val="2000"/>
              <a:buChar char="•"/>
            </a:pPr>
            <a:endParaRPr lang="en-US" sz="1800">
              <a:solidFill>
                <a:schemeClr val="tx1"/>
              </a:solidFill>
            </a:endParaRPr>
          </a:p>
          <a:p>
            <a:pPr marL="285750" indent="-285750">
              <a:buSzPts val="2000"/>
              <a:buChar char="•"/>
            </a:pPr>
            <a:r>
              <a:rPr lang="en-US" sz="1800">
                <a:solidFill>
                  <a:schemeClr val="tx1"/>
                </a:solidFill>
              </a:rPr>
              <a:t>Single Piezo Sensor</a:t>
            </a:r>
          </a:p>
          <a:p>
            <a:pPr marL="285750" indent="-285750">
              <a:buSzPts val="2000"/>
              <a:buFont typeface="Arial,Sans-Serif"/>
              <a:buChar char="•"/>
            </a:pPr>
            <a:r>
              <a:rPr lang="en-US" sz="1800">
                <a:solidFill>
                  <a:schemeClr val="tx1"/>
                </a:solidFill>
              </a:rPr>
              <a:t>Contact wire on door handle</a:t>
            </a:r>
            <a:endParaRPr lang="en-US">
              <a:solidFill>
                <a:schemeClr val="tx1"/>
              </a:solidFill>
            </a:endParaRPr>
          </a:p>
          <a:p>
            <a:pPr marL="285750" indent="-285750">
              <a:buSzPts val="2000"/>
              <a:buChar char="•"/>
            </a:pPr>
            <a:r>
              <a:rPr lang="en-US" sz="1800">
                <a:solidFill>
                  <a:schemeClr val="tx1"/>
                </a:solidFill>
              </a:rPr>
              <a:t>Debug LED</a:t>
            </a:r>
          </a:p>
          <a:p>
            <a:pPr>
              <a:buSzPts val="2000"/>
            </a:pPr>
            <a:endParaRPr lang="en-US" sz="180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</a:endParaRPr>
          </a:p>
        </p:txBody>
      </p:sp>
      <p:pic>
        <p:nvPicPr>
          <p:cNvPr id="25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6096FAAC-54EA-41F4-4BCA-2BA2336138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077" t="4467" r="10540" b="25430"/>
          <a:stretch/>
        </p:blipFill>
        <p:spPr>
          <a:xfrm rot="5400000">
            <a:off x="4743127" y="2998550"/>
            <a:ext cx="2103199" cy="3146033"/>
          </a:xfrm>
          <a:prstGeom prst="rect">
            <a:avLst/>
          </a:prstGeom>
        </p:spPr>
      </p:pic>
      <p:pic>
        <p:nvPicPr>
          <p:cNvPr id="27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D67773A8-1731-87C0-41E2-E6BEA5A6F4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025" t="23355" r="9510" b="18092"/>
          <a:stretch/>
        </p:blipFill>
        <p:spPr>
          <a:xfrm rot="5400000">
            <a:off x="8622554" y="3545188"/>
            <a:ext cx="2305745" cy="3346364"/>
          </a:xfrm>
          <a:prstGeom prst="rect">
            <a:avLst/>
          </a:prstGeom>
        </p:spPr>
      </p:pic>
      <p:sp>
        <p:nvSpPr>
          <p:cNvPr id="20" name="Arrow: Striped Right 19">
            <a:extLst>
              <a:ext uri="{FF2B5EF4-FFF2-40B4-BE49-F238E27FC236}">
                <a16:creationId xmlns:a16="http://schemas.microsoft.com/office/drawing/2014/main" id="{AD1629FD-ADAC-72EC-A1BF-801217E3D2BE}"/>
              </a:ext>
            </a:extLst>
          </p:cNvPr>
          <p:cNvSpPr/>
          <p:nvPr/>
        </p:nvSpPr>
        <p:spPr>
          <a:xfrm>
            <a:off x="2088444" y="4985925"/>
            <a:ext cx="1928518" cy="865481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row: Striped Right 21">
            <a:extLst>
              <a:ext uri="{FF2B5EF4-FFF2-40B4-BE49-F238E27FC236}">
                <a16:creationId xmlns:a16="http://schemas.microsoft.com/office/drawing/2014/main" id="{FFDBC465-FE1E-29F2-1719-967FB0394652}"/>
              </a:ext>
            </a:extLst>
          </p:cNvPr>
          <p:cNvSpPr/>
          <p:nvPr/>
        </p:nvSpPr>
        <p:spPr>
          <a:xfrm>
            <a:off x="6095999" y="5700888"/>
            <a:ext cx="1928518" cy="865481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11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3815F7F7-443D-79FB-C278-A9A91F35F7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297712" y="1959935"/>
            <a:ext cx="3657600" cy="27432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EAC106-CDBA-E437-2011-27B961456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55741"/>
            <a:ext cx="2743200" cy="365125"/>
          </a:xfrm>
        </p:spPr>
        <p:txBody>
          <a:bodyPr/>
          <a:lstStyle/>
          <a:p>
            <a:fld id="{330EA680-D336-4FF7-8B7A-9848BB0A1C3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635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picture containing sky, outdoor, dark&#10;&#10;Description automatically generated">
            <a:extLst>
              <a:ext uri="{FF2B5EF4-FFF2-40B4-BE49-F238E27FC236}">
                <a16:creationId xmlns:a16="http://schemas.microsoft.com/office/drawing/2014/main" id="{5DAA1493-2FB5-2344-8A9A-E273AD71C2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6" name="Google Shape;145;p7">
            <a:extLst>
              <a:ext uri="{FF2B5EF4-FFF2-40B4-BE49-F238E27FC236}">
                <a16:creationId xmlns:a16="http://schemas.microsoft.com/office/drawing/2014/main" id="{062CE0D5-1B23-B448-AA0C-E3F4C798E861}"/>
              </a:ext>
            </a:extLst>
          </p:cNvPr>
          <p:cNvSpPr/>
          <p:nvPr/>
        </p:nvSpPr>
        <p:spPr>
          <a:xfrm rot="10800000" flipH="1">
            <a:off x="-2" y="0"/>
            <a:ext cx="12192000" cy="6858000"/>
          </a:xfrm>
          <a:prstGeom prst="rect">
            <a:avLst/>
          </a:prstGeom>
          <a:gradFill flip="none" rotWithShape="1">
            <a:gsLst>
              <a:gs pos="50000">
                <a:srgbClr val="1B4284">
                  <a:alpha val="10000"/>
                </a:srgbClr>
              </a:gs>
              <a:gs pos="100000">
                <a:srgbClr val="13294B"/>
              </a:gs>
            </a:gsLst>
            <a:lin ang="1890000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107;p2">
            <a:extLst>
              <a:ext uri="{FF2B5EF4-FFF2-40B4-BE49-F238E27FC236}">
                <a16:creationId xmlns:a16="http://schemas.microsoft.com/office/drawing/2014/main" id="{C894A7ED-525D-7042-9F0E-5D50052367C2}"/>
              </a:ext>
            </a:extLst>
          </p:cNvPr>
          <p:cNvSpPr txBox="1"/>
          <p:nvPr/>
        </p:nvSpPr>
        <p:spPr>
          <a:xfrm>
            <a:off x="1824216" y="1406314"/>
            <a:ext cx="8543562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6000" b="1">
                <a:solidFill>
                  <a:schemeClr val="lt1"/>
                </a:solidFill>
                <a:cs typeface="Calibri"/>
              </a:rPr>
              <a:t>Moving Forward</a:t>
            </a:r>
            <a:endParaRPr lang="en-US" sz="6000" b="1">
              <a:solidFill>
                <a:schemeClr val="lt1"/>
              </a:solidFill>
              <a:latin typeface="+mn-lt"/>
              <a:cs typeface="Calibri"/>
            </a:endParaRPr>
          </a:p>
        </p:txBody>
      </p:sp>
      <p:sp>
        <p:nvSpPr>
          <p:cNvPr id="23" name="Google Shape;108;p2">
            <a:extLst>
              <a:ext uri="{FF2B5EF4-FFF2-40B4-BE49-F238E27FC236}">
                <a16:creationId xmlns:a16="http://schemas.microsoft.com/office/drawing/2014/main" id="{F8490BBC-2D3D-ED46-BEA1-CAD327B7D168}"/>
              </a:ext>
            </a:extLst>
          </p:cNvPr>
          <p:cNvSpPr txBox="1"/>
          <p:nvPr/>
        </p:nvSpPr>
        <p:spPr>
          <a:xfrm>
            <a:off x="1441526" y="3351216"/>
            <a:ext cx="9308941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2800">
                <a:solidFill>
                  <a:schemeClr val="lt1"/>
                </a:solidFill>
                <a:ea typeface="Calibri"/>
                <a:cs typeface="Calibri"/>
              </a:rPr>
              <a:t>One door closes ...</a:t>
            </a:r>
          </a:p>
          <a:p>
            <a:pPr algn="ctr"/>
            <a:endParaRPr lang="en-US" sz="2800" b="0" i="0" u="none" strike="noStrike" cap="none">
              <a:solidFill>
                <a:schemeClr val="lt1"/>
              </a:solidFill>
              <a:latin typeface="+mn-lt"/>
              <a:ea typeface="Helvetica Neue Light"/>
              <a:cs typeface="Helvetica Neue Light"/>
            </a:endParaRPr>
          </a:p>
        </p:txBody>
      </p:sp>
      <p:pic>
        <p:nvPicPr>
          <p:cNvPr id="25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id="{282466DE-B3AA-B047-B85B-D8A258C6CA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4210" y="235709"/>
            <a:ext cx="277906" cy="401420"/>
          </a:xfrm>
          <a:prstGeom prst="rect">
            <a:avLst/>
          </a:prstGeom>
        </p:spPr>
      </p:pic>
      <p:sp>
        <p:nvSpPr>
          <p:cNvPr id="8" name="Google Shape;125;p4">
            <a:extLst>
              <a:ext uri="{FF2B5EF4-FFF2-40B4-BE49-F238E27FC236}">
                <a16:creationId xmlns:a16="http://schemas.microsoft.com/office/drawing/2014/main" id="{3CEFFFC9-67B9-8843-B5FD-8ECA6E744A60}"/>
              </a:ext>
            </a:extLst>
          </p:cNvPr>
          <p:cNvSpPr/>
          <p:nvPr/>
        </p:nvSpPr>
        <p:spPr>
          <a:xfrm>
            <a:off x="5520230" y="2759325"/>
            <a:ext cx="1151540" cy="111983"/>
          </a:xfrm>
          <a:prstGeom prst="rect">
            <a:avLst/>
          </a:prstGeom>
          <a:solidFill>
            <a:srgbClr val="FF552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00;p1">
            <a:extLst>
              <a:ext uri="{FF2B5EF4-FFF2-40B4-BE49-F238E27FC236}">
                <a16:creationId xmlns:a16="http://schemas.microsoft.com/office/drawing/2014/main" id="{44603391-9C4F-8545-BD4F-1D0E1DCE80DA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9" name="Google Shape;100;p1">
            <a:extLst>
              <a:ext uri="{FF2B5EF4-FFF2-40B4-BE49-F238E27FC236}">
                <a16:creationId xmlns:a16="http://schemas.microsoft.com/office/drawing/2014/main" id="{592F2115-AAD2-4D4D-B5F6-B6CAC244A2B2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3B35C9-7C74-5C19-6CAB-9F31BDE44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55741"/>
            <a:ext cx="2743200" cy="365125"/>
          </a:xfrm>
        </p:spPr>
        <p:txBody>
          <a:bodyPr/>
          <a:lstStyle/>
          <a:p>
            <a:fld id="{330EA680-D336-4FF7-8B7A-9848BB0A1C3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4910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51;p7">
            <a:extLst>
              <a:ext uri="{FF2B5EF4-FFF2-40B4-BE49-F238E27FC236}">
                <a16:creationId xmlns:a16="http://schemas.microsoft.com/office/drawing/2014/main" id="{B2EFFF09-3EE4-5A40-BD3F-DCD44844E5EB}"/>
              </a:ext>
            </a:extLst>
          </p:cNvPr>
          <p:cNvSpPr txBox="1"/>
          <p:nvPr/>
        </p:nvSpPr>
        <p:spPr>
          <a:xfrm>
            <a:off x="8490436" y="3493224"/>
            <a:ext cx="228049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A5A5A5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IMAGE / GRAPHIC</a:t>
            </a:r>
            <a:endParaRPr>
              <a:latin typeface="+mn-lt"/>
            </a:endParaRPr>
          </a:p>
        </p:txBody>
      </p:sp>
      <p:sp>
        <p:nvSpPr>
          <p:cNvPr id="4" name="Google Shape;147;p7">
            <a:extLst>
              <a:ext uri="{FF2B5EF4-FFF2-40B4-BE49-F238E27FC236}">
                <a16:creationId xmlns:a16="http://schemas.microsoft.com/office/drawing/2014/main" id="{34589D94-E31C-4C43-85E8-77C5C3CC079F}"/>
              </a:ext>
            </a:extLst>
          </p:cNvPr>
          <p:cNvSpPr txBox="1">
            <a:spLocks/>
          </p:cNvSpPr>
          <p:nvPr/>
        </p:nvSpPr>
        <p:spPr>
          <a:xfrm>
            <a:off x="997696" y="1306057"/>
            <a:ext cx="6422373" cy="4821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3000"/>
            </a:pPr>
            <a:r>
              <a:rPr lang="en-US" sz="2600" b="1">
                <a:solidFill>
                  <a:srgbClr val="E84B36"/>
                </a:solidFill>
                <a:ea typeface="Helvetica Neue Light"/>
                <a:sym typeface="Helvetica Neue Light"/>
              </a:rPr>
              <a:t>Additional Features</a:t>
            </a:r>
            <a:endParaRPr lang="en-US" sz="2600" b="1">
              <a:solidFill>
                <a:srgbClr val="E84B36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457200" indent="-457200">
              <a:buSzPts val="3000"/>
              <a:buChar char="•"/>
            </a:pPr>
            <a:endParaRPr lang="en-US" sz="2600" b="1">
              <a:solidFill>
                <a:srgbClr val="E84B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SzPts val="3000"/>
              <a:buChar char="•"/>
            </a:pPr>
            <a:r>
              <a:rPr lang="en-US" sz="1800">
                <a:solidFill>
                  <a:schemeClr val="tx1"/>
                </a:solidFill>
              </a:rPr>
              <a:t>Rhythmic knock sequence</a:t>
            </a:r>
          </a:p>
          <a:p>
            <a:pPr marL="285750" indent="-285750">
              <a:lnSpc>
                <a:spcPct val="150000"/>
              </a:lnSpc>
              <a:buSzPts val="3000"/>
              <a:buChar char="•"/>
            </a:pPr>
            <a:r>
              <a:rPr lang="en-US" sz="1800">
                <a:solidFill>
                  <a:schemeClr val="tx1"/>
                </a:solidFill>
              </a:rPr>
              <a:t>Variable sequence length</a:t>
            </a:r>
          </a:p>
          <a:p>
            <a:pPr marL="285750" indent="-285750">
              <a:lnSpc>
                <a:spcPct val="150000"/>
              </a:lnSpc>
              <a:buSzPts val="3000"/>
              <a:buChar char="•"/>
            </a:pPr>
            <a:r>
              <a:rPr lang="en-US" sz="1800">
                <a:solidFill>
                  <a:schemeClr val="tx1"/>
                </a:solidFill>
              </a:rPr>
              <a:t>Advanced door handle design</a:t>
            </a:r>
          </a:p>
          <a:p>
            <a:pPr marL="742950" lvl="1" indent="-285750">
              <a:lnSpc>
                <a:spcPct val="150000"/>
              </a:lnSpc>
              <a:buSzPts val="3000"/>
              <a:buChar char="•"/>
            </a:pPr>
            <a:r>
              <a:rPr lang="en-US" sz="1800">
                <a:solidFill>
                  <a:schemeClr val="tx1"/>
                </a:solidFill>
              </a:rPr>
              <a:t>Integrated contact pads</a:t>
            </a:r>
          </a:p>
          <a:p>
            <a:pPr marL="742950" lvl="1" indent="-285750">
              <a:lnSpc>
                <a:spcPct val="150000"/>
              </a:lnSpc>
              <a:buSzPts val="3000"/>
              <a:buChar char="•"/>
            </a:pPr>
            <a:r>
              <a:rPr lang="en-US" sz="1800">
                <a:solidFill>
                  <a:schemeClr val="tx1"/>
                </a:solidFill>
              </a:rPr>
              <a:t>Integrated key fail safe</a:t>
            </a:r>
          </a:p>
          <a:p>
            <a:pPr marL="285750" indent="-285750">
              <a:lnSpc>
                <a:spcPct val="150000"/>
              </a:lnSpc>
              <a:buSzPts val="3000"/>
              <a:buChar char="•"/>
            </a:pPr>
            <a:r>
              <a:rPr lang="en-US" sz="1800">
                <a:solidFill>
                  <a:schemeClr val="tx1"/>
                </a:solidFill>
              </a:rPr>
              <a:t>Piezo sensor array</a:t>
            </a:r>
          </a:p>
          <a:p>
            <a:pPr marL="285750" indent="-285750">
              <a:lnSpc>
                <a:spcPct val="150000"/>
              </a:lnSpc>
              <a:buSzPts val="3000"/>
              <a:buChar char="•"/>
            </a:pPr>
            <a:r>
              <a:rPr lang="en-US" sz="1800">
                <a:solidFill>
                  <a:schemeClr val="tx1"/>
                </a:solidFill>
              </a:rPr>
              <a:t>Audio user feedback</a:t>
            </a:r>
          </a:p>
          <a:p>
            <a:pPr marL="742950" lvl="1" indent="-285750">
              <a:buSzPts val="3000"/>
              <a:buChar char="•"/>
            </a:pPr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5" name="Google Shape;145;p7">
            <a:extLst>
              <a:ext uri="{FF2B5EF4-FFF2-40B4-BE49-F238E27FC236}">
                <a16:creationId xmlns:a16="http://schemas.microsoft.com/office/drawing/2014/main" id="{A5990805-D55C-D141-9C25-00FC63B2B2A0}"/>
              </a:ext>
            </a:extLst>
          </p:cNvPr>
          <p:cNvSpPr/>
          <p:nvPr/>
        </p:nvSpPr>
        <p:spPr>
          <a:xfrm rot="10800000" flipH="1">
            <a:off x="0" y="6437013"/>
            <a:ext cx="12192000" cy="42098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100;p1">
            <a:extLst>
              <a:ext uri="{FF2B5EF4-FFF2-40B4-BE49-F238E27FC236}">
                <a16:creationId xmlns:a16="http://schemas.microsoft.com/office/drawing/2014/main" id="{BF294751-97AB-B140-81FC-C65E2B3A3FE9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8" name="Google Shape;145;p7">
            <a:extLst>
              <a:ext uri="{FF2B5EF4-FFF2-40B4-BE49-F238E27FC236}">
                <a16:creationId xmlns:a16="http://schemas.microsoft.com/office/drawing/2014/main" id="{A4374BAA-E127-8545-B405-EA8FB4C6A15C}"/>
              </a:ext>
            </a:extLst>
          </p:cNvPr>
          <p:cNvSpPr/>
          <p:nvPr/>
        </p:nvSpPr>
        <p:spPr>
          <a:xfrm rot="10800000" flipH="1">
            <a:off x="0" y="-7695"/>
            <a:ext cx="12192000" cy="868218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2527AF1E-73E7-604E-AE15-C8548E9817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4210" y="228014"/>
            <a:ext cx="277906" cy="401420"/>
          </a:xfrm>
          <a:prstGeom prst="rect">
            <a:avLst/>
          </a:prstGeom>
        </p:spPr>
      </p:pic>
      <p:sp>
        <p:nvSpPr>
          <p:cNvPr id="10" name="Google Shape;100;p1">
            <a:extLst>
              <a:ext uri="{FF2B5EF4-FFF2-40B4-BE49-F238E27FC236}">
                <a16:creationId xmlns:a16="http://schemas.microsoft.com/office/drawing/2014/main" id="{D308366C-A314-5F49-8914-5EAAE7B54785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400">
                <a:solidFill>
                  <a:schemeClr val="lt1"/>
                </a:solidFill>
                <a:ea typeface="Helvetica Neue Light"/>
                <a:cs typeface="Helvetica Neue Light"/>
              </a:rPr>
              <a:t>Future Work</a:t>
            </a:r>
            <a:endParaRPr lang="en-US" sz="2400">
              <a:solidFill>
                <a:schemeClr val="lt1"/>
              </a:solidFill>
              <a:latin typeface="+mn-lt"/>
              <a:ea typeface="Helvetica Neue Light"/>
              <a:cs typeface="Helvetica Neue Light"/>
            </a:endParaRPr>
          </a:p>
        </p:txBody>
      </p:sp>
      <p:sp>
        <p:nvSpPr>
          <p:cNvPr id="16" name="Google Shape;100;p1">
            <a:extLst>
              <a:ext uri="{FF2B5EF4-FFF2-40B4-BE49-F238E27FC236}">
                <a16:creationId xmlns:a16="http://schemas.microsoft.com/office/drawing/2014/main" id="{103417F3-95FA-8647-84DF-0871E6CC6BB6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6F5FBAAA-9FE4-2890-72C9-42CBAF788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820" y="1343686"/>
            <a:ext cx="4608889" cy="4608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723E33F-068E-916B-B419-5E8F41070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55741"/>
            <a:ext cx="2743200" cy="365125"/>
          </a:xfrm>
        </p:spPr>
        <p:txBody>
          <a:bodyPr/>
          <a:lstStyle/>
          <a:p>
            <a:fld id="{330EA680-D336-4FF7-8B7A-9848BB0A1C3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24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outdoor&#10;&#10;Description automatically generated">
            <a:extLst>
              <a:ext uri="{FF2B5EF4-FFF2-40B4-BE49-F238E27FC236}">
                <a16:creationId xmlns:a16="http://schemas.microsoft.com/office/drawing/2014/main" id="{3A4660A9-28DC-F646-9EF3-5BE2236234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Google Shape;145;p7">
            <a:extLst>
              <a:ext uri="{FF2B5EF4-FFF2-40B4-BE49-F238E27FC236}">
                <a16:creationId xmlns:a16="http://schemas.microsoft.com/office/drawing/2014/main" id="{69FCDBD9-8E78-8F45-9838-91AB7B47CEF8}"/>
              </a:ext>
            </a:extLst>
          </p:cNvPr>
          <p:cNvSpPr/>
          <p:nvPr/>
        </p:nvSpPr>
        <p:spPr>
          <a:xfrm rot="10800000" flipH="1">
            <a:off x="2648951" y="1673898"/>
            <a:ext cx="12192000" cy="6858000"/>
          </a:xfrm>
          <a:prstGeom prst="rect">
            <a:avLst/>
          </a:prstGeom>
          <a:gradFill flip="none" rotWithShape="1">
            <a:gsLst>
              <a:gs pos="50000">
                <a:srgbClr val="1B4284">
                  <a:alpha val="10000"/>
                </a:srgbClr>
              </a:gs>
              <a:gs pos="100000">
                <a:srgbClr val="13294B"/>
              </a:gs>
            </a:gsLst>
            <a:lin ang="1890000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107;p2">
            <a:extLst>
              <a:ext uri="{FF2B5EF4-FFF2-40B4-BE49-F238E27FC236}">
                <a16:creationId xmlns:a16="http://schemas.microsoft.com/office/drawing/2014/main" id="{8E06DB74-B9EE-AC40-B38A-47A3A2F114F9}"/>
              </a:ext>
            </a:extLst>
          </p:cNvPr>
          <p:cNvSpPr txBox="1"/>
          <p:nvPr/>
        </p:nvSpPr>
        <p:spPr>
          <a:xfrm>
            <a:off x="2206906" y="1491040"/>
            <a:ext cx="7778187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>
                <a:solidFill>
                  <a:schemeClr val="lt1"/>
                </a:solidFill>
                <a:latin typeface="+mn-lt"/>
                <a:ea typeface="Helvetica Neue"/>
                <a:cs typeface="Helvetica Neue"/>
                <a:sym typeface="Helvetica Neue"/>
              </a:rPr>
              <a:t>Conclusions</a:t>
            </a:r>
            <a:endParaRPr>
              <a:latin typeface="+mn-lt"/>
            </a:endParaRPr>
          </a:p>
        </p:txBody>
      </p:sp>
      <p:sp>
        <p:nvSpPr>
          <p:cNvPr id="5" name="Google Shape;108;p2">
            <a:extLst>
              <a:ext uri="{FF2B5EF4-FFF2-40B4-BE49-F238E27FC236}">
                <a16:creationId xmlns:a16="http://schemas.microsoft.com/office/drawing/2014/main" id="{E57410C5-4C09-0241-B829-B5B1AACF1427}"/>
              </a:ext>
            </a:extLst>
          </p:cNvPr>
          <p:cNvSpPr txBox="1"/>
          <p:nvPr/>
        </p:nvSpPr>
        <p:spPr>
          <a:xfrm>
            <a:off x="1441528" y="3281882"/>
            <a:ext cx="930894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Locking in a final design</a:t>
            </a:r>
            <a:endParaRPr lang="en-US" sz="1800">
              <a:solidFill>
                <a:schemeClr val="lt1"/>
              </a:solidFill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2EBB1D3E-AFC3-754E-A1F2-626952E95B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4210" y="235709"/>
            <a:ext cx="277906" cy="401420"/>
          </a:xfrm>
          <a:prstGeom prst="rect">
            <a:avLst/>
          </a:prstGeom>
        </p:spPr>
      </p:pic>
      <p:sp>
        <p:nvSpPr>
          <p:cNvPr id="8" name="Google Shape;125;p4">
            <a:extLst>
              <a:ext uri="{FF2B5EF4-FFF2-40B4-BE49-F238E27FC236}">
                <a16:creationId xmlns:a16="http://schemas.microsoft.com/office/drawing/2014/main" id="{095CEFDB-3F70-904A-BA0B-B8A6D23B7491}"/>
              </a:ext>
            </a:extLst>
          </p:cNvPr>
          <p:cNvSpPr/>
          <p:nvPr/>
        </p:nvSpPr>
        <p:spPr>
          <a:xfrm>
            <a:off x="5520230" y="2759325"/>
            <a:ext cx="1151540" cy="111983"/>
          </a:xfrm>
          <a:prstGeom prst="rect">
            <a:avLst/>
          </a:prstGeom>
          <a:solidFill>
            <a:srgbClr val="FF552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00;p1">
            <a:extLst>
              <a:ext uri="{FF2B5EF4-FFF2-40B4-BE49-F238E27FC236}">
                <a16:creationId xmlns:a16="http://schemas.microsoft.com/office/drawing/2014/main" id="{2C6758CC-B7E5-234D-97B7-550DA738E646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sp>
        <p:nvSpPr>
          <p:cNvPr id="11" name="Google Shape;100;p1">
            <a:extLst>
              <a:ext uri="{FF2B5EF4-FFF2-40B4-BE49-F238E27FC236}">
                <a16:creationId xmlns:a16="http://schemas.microsoft.com/office/drawing/2014/main" id="{D5B5DFCE-0575-9A47-9B96-81A8A141E6F7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B0147B-B74D-D6DA-2C7E-B663D1EB2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55741"/>
            <a:ext cx="2743200" cy="365125"/>
          </a:xfrm>
        </p:spPr>
        <p:txBody>
          <a:bodyPr/>
          <a:lstStyle/>
          <a:p>
            <a:fld id="{330EA680-D336-4FF7-8B7A-9848BB0A1C3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2424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F99972-FE4C-7DA8-8879-292480E475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1525" y="1139430"/>
            <a:ext cx="6376475" cy="2148060"/>
          </a:xfrm>
          <a:prstGeom prst="rect">
            <a:avLst/>
          </a:prstGeom>
        </p:spPr>
      </p:pic>
      <p:sp>
        <p:nvSpPr>
          <p:cNvPr id="151" name="Google Shape;151;p7"/>
          <p:cNvSpPr txBox="1"/>
          <p:nvPr/>
        </p:nvSpPr>
        <p:spPr>
          <a:xfrm>
            <a:off x="8494005" y="4747225"/>
            <a:ext cx="228049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A5A5A5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IMAGE / GRAPHIC</a:t>
            </a:r>
            <a:endParaRPr>
              <a:latin typeface="+mn-lt"/>
            </a:endParaRPr>
          </a:p>
        </p:txBody>
      </p:sp>
      <p:sp>
        <p:nvSpPr>
          <p:cNvPr id="22" name="Google Shape;147;p7">
            <a:extLst>
              <a:ext uri="{FF2B5EF4-FFF2-40B4-BE49-F238E27FC236}">
                <a16:creationId xmlns:a16="http://schemas.microsoft.com/office/drawing/2014/main" id="{BC43AD2D-5D81-7F48-BDB1-FF7D6C2C26C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93180" y="1334279"/>
            <a:ext cx="6686464" cy="4821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SzPts val="3000"/>
              <a:buNone/>
            </a:pPr>
            <a:r>
              <a:rPr lang="en-US" sz="2600" b="1">
                <a:solidFill>
                  <a:srgbClr val="E84B36"/>
                </a:solidFill>
                <a:latin typeface="Arial"/>
                <a:cs typeface="Arial"/>
                <a:sym typeface="Helvetica Neue Light"/>
              </a:rPr>
              <a:t>Lessons Learned</a:t>
            </a:r>
            <a:endParaRPr lang="en-US" sz="2600" b="1">
              <a:solidFill>
                <a:srgbClr val="E84B36"/>
              </a:solidFill>
              <a:latin typeface="Arial"/>
              <a:cs typeface="Arial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SzPts val="2000"/>
              <a:buNone/>
            </a:pPr>
            <a:endParaRPr lang="en-US" sz="180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SzPts val="2000"/>
            </a:pPr>
            <a:r>
              <a:rPr lang="en-US" sz="1800">
                <a:latin typeface="Arial"/>
                <a:cs typeface="Arial"/>
              </a:rPr>
              <a:t>Simulate Circuit Conditions </a:t>
            </a:r>
          </a:p>
          <a:p>
            <a:pPr>
              <a:lnSpc>
                <a:spcPct val="100000"/>
              </a:lnSpc>
              <a:spcBef>
                <a:spcPts val="0"/>
              </a:spcBef>
              <a:buSzPts val="2000"/>
            </a:pPr>
            <a:r>
              <a:rPr lang="en-US" sz="1800">
                <a:latin typeface="Arial"/>
                <a:cs typeface="Arial"/>
              </a:rPr>
              <a:t>Test, test, test!</a:t>
            </a:r>
          </a:p>
          <a:p>
            <a:pPr>
              <a:lnSpc>
                <a:spcPct val="100000"/>
              </a:lnSpc>
              <a:spcBef>
                <a:spcPts val="0"/>
              </a:spcBef>
              <a:buSzPts val="2000"/>
            </a:pPr>
            <a:r>
              <a:rPr lang="en-US" sz="1800">
                <a:latin typeface="Arial"/>
                <a:cs typeface="Arial"/>
              </a:rPr>
              <a:t>Module testing through program hot-swapping</a:t>
            </a:r>
          </a:p>
          <a:p>
            <a:pPr>
              <a:lnSpc>
                <a:spcPct val="100000"/>
              </a:lnSpc>
              <a:spcBef>
                <a:spcPts val="0"/>
              </a:spcBef>
              <a:buSzPts val="2000"/>
            </a:pPr>
            <a:r>
              <a:rPr lang="en-US" sz="1800">
                <a:latin typeface="Arial"/>
                <a:cs typeface="Arial"/>
              </a:rPr>
              <a:t>Understand datasheets (RESET active low)</a:t>
            </a:r>
          </a:p>
          <a:p>
            <a:pPr>
              <a:lnSpc>
                <a:spcPct val="100000"/>
              </a:lnSpc>
              <a:spcBef>
                <a:spcPts val="0"/>
              </a:spcBef>
              <a:buSzPts val="2000"/>
            </a:pPr>
            <a:r>
              <a:rPr lang="en-US" sz="1800">
                <a:latin typeface="Arial"/>
                <a:cs typeface="Arial"/>
              </a:rPr>
              <a:t>Add test points to PCB</a:t>
            </a:r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SzPts val="2000"/>
            </a:pPr>
            <a:endParaRPr lang="en-US" sz="180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000"/>
              <a:buNone/>
            </a:pPr>
            <a:endParaRPr lang="en-US" sz="18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Helvetica Neue Light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SzPts val="3000"/>
              <a:buNone/>
            </a:pPr>
            <a:r>
              <a:rPr lang="en-US" sz="2400" b="1">
                <a:solidFill>
                  <a:srgbClr val="E84B36"/>
                </a:solidFill>
                <a:latin typeface="Arial"/>
                <a:cs typeface="Arial"/>
                <a:sym typeface="Helvetica Neue Light"/>
              </a:rPr>
              <a:t>Design Improvements</a:t>
            </a:r>
            <a:endParaRPr lang="en-US" sz="2400" b="1">
              <a:solidFill>
                <a:srgbClr val="E84B36"/>
              </a:solidFill>
              <a:latin typeface="Arial"/>
              <a:cs typeface="Arial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SzPts val="3000"/>
              <a:buNone/>
            </a:pPr>
            <a:endParaRPr lang="en-US" sz="2000" b="1">
              <a:solidFill>
                <a:srgbClr val="E84B36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SzPts val="3000"/>
            </a:pPr>
            <a:r>
              <a:rPr lang="en-US" sz="1800">
                <a:latin typeface="Arial"/>
                <a:ea typeface="Helvetica Neue Light"/>
                <a:cs typeface="Arial"/>
                <a:sym typeface="Helvetica Neue Light"/>
              </a:rPr>
              <a:t>Hollow Door</a:t>
            </a:r>
            <a:endParaRPr lang="en-US" sz="1800">
              <a:latin typeface="Arial"/>
              <a:ea typeface="Helvetica Neue Light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SzPts val="3000"/>
            </a:pPr>
            <a:r>
              <a:rPr lang="en-US" sz="1800">
                <a:latin typeface="Arial"/>
                <a:ea typeface="Helvetica Neue Light"/>
                <a:cs typeface="Arial"/>
                <a:sym typeface="Helvetica Neue Light"/>
              </a:rPr>
              <a:t>Lower threshold for knocks</a:t>
            </a:r>
            <a:endParaRPr lang="en-US" sz="1800">
              <a:latin typeface="Arial"/>
              <a:ea typeface="Helvetica Neue Light"/>
              <a:cs typeface="Arial"/>
            </a:endParaRPr>
          </a:p>
        </p:txBody>
      </p:sp>
      <p:sp>
        <p:nvSpPr>
          <p:cNvPr id="23" name="Google Shape;145;p7">
            <a:extLst>
              <a:ext uri="{FF2B5EF4-FFF2-40B4-BE49-F238E27FC236}">
                <a16:creationId xmlns:a16="http://schemas.microsoft.com/office/drawing/2014/main" id="{FDEE7B6D-A7C8-994C-8D8F-3B5642DDADF3}"/>
              </a:ext>
            </a:extLst>
          </p:cNvPr>
          <p:cNvSpPr/>
          <p:nvPr/>
        </p:nvSpPr>
        <p:spPr>
          <a:xfrm rot="10800000" flipH="1">
            <a:off x="0" y="6437013"/>
            <a:ext cx="12192000" cy="42098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100;p1">
            <a:extLst>
              <a:ext uri="{FF2B5EF4-FFF2-40B4-BE49-F238E27FC236}">
                <a16:creationId xmlns:a16="http://schemas.microsoft.com/office/drawing/2014/main" id="{06EF868E-28B3-4C43-BCFA-FC6900201C7F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26" name="Google Shape;145;p7">
            <a:extLst>
              <a:ext uri="{FF2B5EF4-FFF2-40B4-BE49-F238E27FC236}">
                <a16:creationId xmlns:a16="http://schemas.microsoft.com/office/drawing/2014/main" id="{4B423D87-C7F0-3D43-8A69-A6DCC8FE53CE}"/>
              </a:ext>
            </a:extLst>
          </p:cNvPr>
          <p:cNvSpPr/>
          <p:nvPr/>
        </p:nvSpPr>
        <p:spPr>
          <a:xfrm rot="10800000" flipH="1">
            <a:off x="0" y="-7695"/>
            <a:ext cx="12192000" cy="868218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" name="Picture 26" descr="A close up of a logo&#10;&#10;Description automatically generated">
            <a:extLst>
              <a:ext uri="{FF2B5EF4-FFF2-40B4-BE49-F238E27FC236}">
                <a16:creationId xmlns:a16="http://schemas.microsoft.com/office/drawing/2014/main" id="{DB2F77FD-36D4-524F-AFDF-E8C3EF809B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54210" y="228014"/>
            <a:ext cx="277906" cy="401420"/>
          </a:xfrm>
          <a:prstGeom prst="rect">
            <a:avLst/>
          </a:prstGeom>
        </p:spPr>
      </p:pic>
      <p:sp>
        <p:nvSpPr>
          <p:cNvPr id="28" name="Google Shape;100;p1">
            <a:extLst>
              <a:ext uri="{FF2B5EF4-FFF2-40B4-BE49-F238E27FC236}">
                <a16:creationId xmlns:a16="http://schemas.microsoft.com/office/drawing/2014/main" id="{972A3F75-3131-1546-9A51-95D3D7BFF074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none" strike="noStrike" cap="none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Conclusions</a:t>
            </a:r>
            <a:endParaRPr lang="en-US" sz="2400">
              <a:solidFill>
                <a:schemeClr val="lt1"/>
              </a:solidFill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9" name="Google Shape;100;p1">
            <a:extLst>
              <a:ext uri="{FF2B5EF4-FFF2-40B4-BE49-F238E27FC236}">
                <a16:creationId xmlns:a16="http://schemas.microsoft.com/office/drawing/2014/main" id="{D5426478-82D9-AE45-8683-F1ABAAFCD51D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pic>
        <p:nvPicPr>
          <p:cNvPr id="1026" name="Picture 2" descr="Quote: A lesson learned, is a blessing earned. - CoolNSmart">
            <a:extLst>
              <a:ext uri="{FF2B5EF4-FFF2-40B4-BE49-F238E27FC236}">
                <a16:creationId xmlns:a16="http://schemas.microsoft.com/office/drawing/2014/main" id="{33B3DF48-245D-826E-7D6C-E61B24C00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315" y="3610912"/>
            <a:ext cx="3866181" cy="2577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C110EFF-630C-F873-357D-35C5B68BA8A4}"/>
              </a:ext>
            </a:extLst>
          </p:cNvPr>
          <p:cNvCxnSpPr/>
          <p:nvPr/>
        </p:nvCxnSpPr>
        <p:spPr>
          <a:xfrm flipV="1">
            <a:off x="5046134" y="2098794"/>
            <a:ext cx="1845730" cy="28033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E319B8-0AD6-23C7-CA3B-D81A9D4BA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907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406DFD38-081F-0FB7-4F99-31D3661421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7210" y="647231"/>
            <a:ext cx="3652691" cy="55729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C1D9E3E-2D02-E74F-9F84-39F09132A314}"/>
              </a:ext>
            </a:extLst>
          </p:cNvPr>
          <p:cNvSpPr txBox="1"/>
          <p:nvPr/>
        </p:nvSpPr>
        <p:spPr>
          <a:xfrm>
            <a:off x="962422" y="1028384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374151"/>
                </a:solidFill>
                <a:latin typeface="Söhne"/>
              </a:rPr>
              <a:t>Knock, knock.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427D51-28D5-AFE3-4F62-38325AED2E74}"/>
              </a:ext>
            </a:extLst>
          </p:cNvPr>
          <p:cNvSpPr txBox="1"/>
          <p:nvPr/>
        </p:nvSpPr>
        <p:spPr>
          <a:xfrm>
            <a:off x="6615289" y="1215437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374151"/>
                </a:solidFill>
                <a:latin typeface="Söhne"/>
              </a:rPr>
              <a:t>Who's there?</a:t>
            </a:r>
          </a:p>
        </p:txBody>
      </p:sp>
      <p:pic>
        <p:nvPicPr>
          <p:cNvPr id="6" name="Picture 6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DCF9BEB2-3CF4-E0C1-31A1-D6FFA1E3C9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0894" y="1270416"/>
            <a:ext cx="2540074" cy="4114800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F99BAA3-1507-1F08-58B0-443033C0A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55741"/>
            <a:ext cx="2743200" cy="365125"/>
          </a:xfrm>
        </p:spPr>
        <p:txBody>
          <a:bodyPr/>
          <a:lstStyle/>
          <a:p>
            <a:fld id="{330EA680-D336-4FF7-8B7A-9848BB0A1C3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696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45;p7">
            <a:extLst>
              <a:ext uri="{FF2B5EF4-FFF2-40B4-BE49-F238E27FC236}">
                <a16:creationId xmlns:a16="http://schemas.microsoft.com/office/drawing/2014/main" id="{96B7DEB2-623C-1442-B1C8-ADFE7B417404}"/>
              </a:ext>
            </a:extLst>
          </p:cNvPr>
          <p:cNvSpPr/>
          <p:nvPr/>
        </p:nvSpPr>
        <p:spPr>
          <a:xfrm rot="10800000" flipH="1">
            <a:off x="0" y="0"/>
            <a:ext cx="12192000" cy="6865695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914FB9D0-BC33-B54D-85D9-954BE90D1D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4210" y="235709"/>
            <a:ext cx="277906" cy="401420"/>
          </a:xfrm>
          <a:prstGeom prst="rect">
            <a:avLst/>
          </a:prstGeom>
        </p:spPr>
      </p:pic>
      <p:sp>
        <p:nvSpPr>
          <p:cNvPr id="5" name="Google Shape;147;p7">
            <a:extLst>
              <a:ext uri="{FF2B5EF4-FFF2-40B4-BE49-F238E27FC236}">
                <a16:creationId xmlns:a16="http://schemas.microsoft.com/office/drawing/2014/main" id="{B07053BB-993E-2C47-84A5-C60674C56241}"/>
              </a:ext>
            </a:extLst>
          </p:cNvPr>
          <p:cNvSpPr txBox="1">
            <a:spLocks/>
          </p:cNvSpPr>
          <p:nvPr/>
        </p:nvSpPr>
        <p:spPr>
          <a:xfrm>
            <a:off x="376806" y="1300480"/>
            <a:ext cx="11177403" cy="4854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2000"/>
            </a:pPr>
            <a:endParaRPr lang="en-US" sz="2600" b="1">
              <a:solidFill>
                <a:schemeClr val="bg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algn="ctr">
              <a:buSzPts val="3000"/>
            </a:pPr>
            <a:endParaRPr lang="en-US" sz="4200" b="1">
              <a:solidFill>
                <a:schemeClr val="bg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algn="ctr">
              <a:buSzPts val="3000"/>
            </a:pPr>
            <a:r>
              <a:rPr lang="en-US" sz="4200" b="1">
                <a:solidFill>
                  <a:schemeClr val="bg1"/>
                </a:solidFill>
                <a:ea typeface="Helvetica Neue Light"/>
                <a:sym typeface="Helvetica Neue Light"/>
              </a:rPr>
              <a:t>Questions?</a:t>
            </a:r>
            <a:endParaRPr lang="en-US" sz="4200" b="1">
              <a:solidFill>
                <a:schemeClr val="bg1"/>
              </a:solidFill>
              <a:ea typeface="Helvetica Neue Light"/>
            </a:endParaRPr>
          </a:p>
          <a:p>
            <a:pPr algn="ctr">
              <a:buSzPts val="3000"/>
            </a:pPr>
            <a:endParaRPr lang="en-US" sz="2600" b="1">
              <a:solidFill>
                <a:schemeClr val="bg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algn="ctr">
              <a:buSzPts val="3000"/>
            </a:pPr>
            <a:endParaRPr lang="en-US" sz="2600" b="1">
              <a:solidFill>
                <a:schemeClr val="bg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algn="ctr">
              <a:buSzPts val="3000"/>
            </a:pPr>
            <a:endParaRPr lang="en-US" sz="1800" b="1">
              <a:solidFill>
                <a:schemeClr val="bg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algn="ctr">
              <a:buSzPts val="3000"/>
            </a:pPr>
            <a:endParaRPr lang="en-US" sz="1800" b="1">
              <a:solidFill>
                <a:schemeClr val="bg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algn="ctr">
              <a:buSzPts val="3000"/>
            </a:pPr>
            <a:r>
              <a:rPr lang="en-US" sz="1800">
                <a:solidFill>
                  <a:schemeClr val="bg1"/>
                </a:solidFill>
              </a:rPr>
              <a:t>Adam Frerichs (adamdf2@illinois.edu), Jack Kelly (jacktk2@illinois.edu), Vishal Rajesh(vrajesh2@illinois.edu)</a:t>
            </a:r>
            <a:endParaRPr lang="en-US" sz="1800" b="1">
              <a:solidFill>
                <a:schemeClr val="bg1"/>
              </a:solidFill>
            </a:endParaRPr>
          </a:p>
        </p:txBody>
      </p:sp>
      <p:sp>
        <p:nvSpPr>
          <p:cNvPr id="8" name="Google Shape;100;p1">
            <a:extLst>
              <a:ext uri="{FF2B5EF4-FFF2-40B4-BE49-F238E27FC236}">
                <a16:creationId xmlns:a16="http://schemas.microsoft.com/office/drawing/2014/main" id="{012C958C-4F2C-AA4B-A9FD-4FB4A7CFA843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15" name="Google Shape;100;p1">
            <a:extLst>
              <a:ext uri="{FF2B5EF4-FFF2-40B4-BE49-F238E27FC236}">
                <a16:creationId xmlns:a16="http://schemas.microsoft.com/office/drawing/2014/main" id="{F04A22F7-0310-DC4F-ACB6-1FEEDC5816EB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35C52A-B8D0-6AF4-EA42-70AFA766A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55741"/>
            <a:ext cx="2743200" cy="365125"/>
          </a:xfrm>
        </p:spPr>
        <p:txBody>
          <a:bodyPr/>
          <a:lstStyle/>
          <a:p>
            <a:fld id="{330EA680-D336-4FF7-8B7A-9848BB0A1C3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2897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406DFD38-081F-0FB7-4F99-31D3661421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7210" y="647231"/>
            <a:ext cx="3652691" cy="5572946"/>
          </a:xfrm>
          <a:prstGeom prst="rect">
            <a:avLst/>
          </a:prstGeom>
        </p:spPr>
      </p:pic>
      <p:pic>
        <p:nvPicPr>
          <p:cNvPr id="6" name="Picture 6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DCF9BEB2-3CF4-E0C1-31A1-D6FFA1E3C9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0894" y="1270416"/>
            <a:ext cx="2540074" cy="4114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FD68B4-E841-18CB-43C9-C270E98147E5}"/>
              </a:ext>
            </a:extLst>
          </p:cNvPr>
          <p:cNvSpPr txBox="1"/>
          <p:nvPr/>
        </p:nvSpPr>
        <p:spPr>
          <a:xfrm>
            <a:off x="886178" y="1168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374151"/>
                </a:solidFill>
                <a:latin typeface="Söhne"/>
              </a:rPr>
              <a:t> Doris.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70453F-F94A-44F3-F66D-D2C7A8776E62}"/>
              </a:ext>
            </a:extLst>
          </p:cNvPr>
          <p:cNvSpPr txBox="1"/>
          <p:nvPr/>
        </p:nvSpPr>
        <p:spPr>
          <a:xfrm>
            <a:off x="6295437" y="120603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374151"/>
                </a:solidFill>
                <a:latin typeface="Söhne"/>
              </a:rPr>
              <a:t>Doris who? 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233BC4-7985-B859-9A69-53BF4BDFA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55741"/>
            <a:ext cx="2743200" cy="365125"/>
          </a:xfrm>
        </p:spPr>
        <p:txBody>
          <a:bodyPr/>
          <a:lstStyle/>
          <a:p>
            <a:fld id="{330EA680-D336-4FF7-8B7A-9848BB0A1C3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175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406DFD38-081F-0FB7-4F99-31D3661421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7210" y="647231"/>
            <a:ext cx="3652691" cy="5572946"/>
          </a:xfrm>
          <a:prstGeom prst="rect">
            <a:avLst/>
          </a:prstGeom>
        </p:spPr>
      </p:pic>
      <p:pic>
        <p:nvPicPr>
          <p:cNvPr id="6" name="Picture 6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DCF9BEB2-3CF4-E0C1-31A1-D6FFA1E3C9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0894" y="1270416"/>
            <a:ext cx="2540074" cy="4114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FD68B4-E841-18CB-43C9-C270E98147E5}"/>
              </a:ext>
            </a:extLst>
          </p:cNvPr>
          <p:cNvSpPr txBox="1"/>
          <p:nvPr/>
        </p:nvSpPr>
        <p:spPr>
          <a:xfrm>
            <a:off x="829734" y="942622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374151"/>
                </a:solidFill>
                <a:latin typeface="Söhne"/>
              </a:rPr>
              <a:t>Doris locked, that's why I'm knocking!​​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7957A5-D923-3C8C-0CAC-7B890C351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55741"/>
            <a:ext cx="2743200" cy="365125"/>
          </a:xfrm>
        </p:spPr>
        <p:txBody>
          <a:bodyPr/>
          <a:lstStyle/>
          <a:p>
            <a:fld id="{330EA680-D336-4FF7-8B7A-9848BB0A1C3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0856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outdoor, building, arch&#10;&#10;Description automatically generated">
            <a:extLst>
              <a:ext uri="{FF2B5EF4-FFF2-40B4-BE49-F238E27FC236}">
                <a16:creationId xmlns:a16="http://schemas.microsoft.com/office/drawing/2014/main" id="{7989FAC8-E123-2748-A311-56EF79874E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Google Shape;145;p7">
            <a:extLst>
              <a:ext uri="{FF2B5EF4-FFF2-40B4-BE49-F238E27FC236}">
                <a16:creationId xmlns:a16="http://schemas.microsoft.com/office/drawing/2014/main" id="{EC611570-6427-5D45-8164-E02F4D553BA6}"/>
              </a:ext>
            </a:extLst>
          </p:cNvPr>
          <p:cNvSpPr/>
          <p:nvPr/>
        </p:nvSpPr>
        <p:spPr>
          <a:xfrm rot="10800000" flipH="1">
            <a:off x="-2" y="0"/>
            <a:ext cx="12192000" cy="6858000"/>
          </a:xfrm>
          <a:prstGeom prst="rect">
            <a:avLst/>
          </a:prstGeom>
          <a:gradFill flip="none" rotWithShape="1">
            <a:gsLst>
              <a:gs pos="50000">
                <a:srgbClr val="1B4284">
                  <a:alpha val="10000"/>
                </a:srgbClr>
              </a:gs>
              <a:gs pos="100000">
                <a:srgbClr val="13294B"/>
              </a:gs>
            </a:gsLst>
            <a:lin ang="1890000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07;p2">
            <a:extLst>
              <a:ext uri="{FF2B5EF4-FFF2-40B4-BE49-F238E27FC236}">
                <a16:creationId xmlns:a16="http://schemas.microsoft.com/office/drawing/2014/main" id="{C3C81082-566F-5849-B79D-C311E1639C0A}"/>
              </a:ext>
            </a:extLst>
          </p:cNvPr>
          <p:cNvSpPr txBox="1"/>
          <p:nvPr/>
        </p:nvSpPr>
        <p:spPr>
          <a:xfrm>
            <a:off x="2206906" y="1491040"/>
            <a:ext cx="7778187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>
                <a:solidFill>
                  <a:schemeClr val="lt1"/>
                </a:solidFill>
                <a:latin typeface="+mn-lt"/>
                <a:ea typeface="Helvetica Neue"/>
                <a:cs typeface="Helvetica Neue"/>
                <a:sym typeface="Helvetica Neue"/>
              </a:rPr>
              <a:t>Proje</a:t>
            </a:r>
            <a:r>
              <a:rPr lang="en-US" sz="6000" b="1">
                <a:solidFill>
                  <a:schemeClr val="lt1"/>
                </a:solidFill>
                <a:latin typeface="+mn-lt"/>
                <a:ea typeface="Helvetica Neue"/>
                <a:cs typeface="Helvetica Neue"/>
                <a:sym typeface="Helvetica Neue"/>
              </a:rPr>
              <a:t>ct Objective</a:t>
            </a:r>
            <a:endParaRPr lang="en-US">
              <a:latin typeface="+mn-lt"/>
            </a:endParaRPr>
          </a:p>
        </p:txBody>
      </p:sp>
      <p:sp>
        <p:nvSpPr>
          <p:cNvPr id="15" name="Google Shape;108;p2">
            <a:extLst>
              <a:ext uri="{FF2B5EF4-FFF2-40B4-BE49-F238E27FC236}">
                <a16:creationId xmlns:a16="http://schemas.microsoft.com/office/drawing/2014/main" id="{72B58A87-FC17-6546-AB9A-EB6C57F6A340}"/>
              </a:ext>
            </a:extLst>
          </p:cNvPr>
          <p:cNvSpPr txBox="1"/>
          <p:nvPr/>
        </p:nvSpPr>
        <p:spPr>
          <a:xfrm>
            <a:off x="1441528" y="3232230"/>
            <a:ext cx="9308941" cy="1908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>
                <a:solidFill>
                  <a:schemeClr val="lt1"/>
                </a:solidFill>
                <a:ea typeface="+mn-lt"/>
                <a:cs typeface="+mn-lt"/>
                <a:sym typeface="Helvetica Neue Light"/>
              </a:rPr>
              <a:t>How do </a:t>
            </a:r>
            <a:r>
              <a:rPr lang="en-US" b="0" i="0" u="none" strike="noStrike" cap="none">
                <a:solidFill>
                  <a:schemeClr val="lt1"/>
                </a:solidFill>
                <a:ea typeface="+mn-lt"/>
                <a:cs typeface="+mn-lt"/>
                <a:sym typeface="Helvetica Neue Light"/>
              </a:rPr>
              <a:t>we </a:t>
            </a:r>
            <a:r>
              <a:rPr lang="en-US">
                <a:solidFill>
                  <a:schemeClr val="lt1"/>
                </a:solidFill>
                <a:ea typeface="+mn-lt"/>
                <a:cs typeface="+mn-lt"/>
                <a:sym typeface="Helvetica Neue Light"/>
              </a:rPr>
              <a:t>maintain access to a space without a physical token? Consider </a:t>
            </a:r>
            <a:r>
              <a:rPr lang="en-US" err="1">
                <a:solidFill>
                  <a:schemeClr val="lt1"/>
                </a:solidFill>
                <a:ea typeface="+mn-lt"/>
                <a:cs typeface="+mn-lt"/>
                <a:sym typeface="Helvetica Neue Light"/>
              </a:rPr>
              <a:t>AirBnB</a:t>
            </a:r>
            <a:r>
              <a:rPr lang="en-US">
                <a:solidFill>
                  <a:schemeClr val="lt1"/>
                </a:solidFill>
                <a:ea typeface="+mn-lt"/>
                <a:cs typeface="+mn-lt"/>
                <a:sym typeface="Helvetica Neue Light"/>
              </a:rPr>
              <a:t> rental use case. There should be a secondary information token. </a:t>
            </a:r>
            <a:endParaRPr lang="en-US">
              <a:solidFill>
                <a:schemeClr val="lt1"/>
              </a:solidFill>
              <a:sym typeface="Helvetica Neue Light"/>
            </a:endParaRPr>
          </a:p>
          <a:p>
            <a:pPr algn="ctr"/>
            <a:br>
              <a:rPr lang="en-US">
                <a:sym typeface="Helvetica Neue Light"/>
              </a:rPr>
            </a:br>
            <a:endParaRPr lang="en-US"/>
          </a:p>
          <a:p>
            <a:pPr algn="ctr"/>
            <a:endParaRPr lang="en-US" sz="2800" b="0" i="0" u="none" strike="noStrike" cap="none">
              <a:solidFill>
                <a:schemeClr val="lt1"/>
              </a:solidFill>
              <a:latin typeface="+mn-lt"/>
              <a:ea typeface="Helvetica Neue Light"/>
              <a:cs typeface="Helvetica Neue Ligh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E5538FC0-1F24-EA42-955D-73358F3E7A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4210" y="235709"/>
            <a:ext cx="277906" cy="401420"/>
          </a:xfrm>
          <a:prstGeom prst="rect">
            <a:avLst/>
          </a:prstGeom>
        </p:spPr>
      </p:pic>
      <p:sp>
        <p:nvSpPr>
          <p:cNvPr id="9" name="Google Shape;125;p4">
            <a:extLst>
              <a:ext uri="{FF2B5EF4-FFF2-40B4-BE49-F238E27FC236}">
                <a16:creationId xmlns:a16="http://schemas.microsoft.com/office/drawing/2014/main" id="{1B746986-1BDD-D645-8B09-3F2916BB784A}"/>
              </a:ext>
            </a:extLst>
          </p:cNvPr>
          <p:cNvSpPr/>
          <p:nvPr/>
        </p:nvSpPr>
        <p:spPr>
          <a:xfrm>
            <a:off x="5520230" y="2759325"/>
            <a:ext cx="1151540" cy="111983"/>
          </a:xfrm>
          <a:prstGeom prst="rect">
            <a:avLst/>
          </a:prstGeom>
          <a:solidFill>
            <a:srgbClr val="FF552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00;p1">
            <a:extLst>
              <a:ext uri="{FF2B5EF4-FFF2-40B4-BE49-F238E27FC236}">
                <a16:creationId xmlns:a16="http://schemas.microsoft.com/office/drawing/2014/main" id="{354199C3-792D-4745-97AE-759A8DC3E91C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sp>
        <p:nvSpPr>
          <p:cNvPr id="10" name="Google Shape;100;p1">
            <a:extLst>
              <a:ext uri="{FF2B5EF4-FFF2-40B4-BE49-F238E27FC236}">
                <a16:creationId xmlns:a16="http://schemas.microsoft.com/office/drawing/2014/main" id="{5FC24E51-733A-2645-96EF-D7F19F3B125F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CD7358-7386-5563-BB8E-8741F9D74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55741"/>
            <a:ext cx="2743200" cy="365125"/>
          </a:xfrm>
        </p:spPr>
        <p:txBody>
          <a:bodyPr/>
          <a:lstStyle/>
          <a:p>
            <a:fld id="{330EA680-D336-4FF7-8B7A-9848BB0A1C3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2158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9128072-0B2F-B2BE-0859-BCBACCEF66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88" y="1203214"/>
            <a:ext cx="4947555" cy="4947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Google Shape;147;p7">
            <a:extLst>
              <a:ext uri="{FF2B5EF4-FFF2-40B4-BE49-F238E27FC236}">
                <a16:creationId xmlns:a16="http://schemas.microsoft.com/office/drawing/2014/main" id="{DE8BCD66-DFCA-D540-95EA-EBDD783907CB}"/>
              </a:ext>
            </a:extLst>
          </p:cNvPr>
          <p:cNvSpPr txBox="1">
            <a:spLocks/>
          </p:cNvSpPr>
          <p:nvPr/>
        </p:nvSpPr>
        <p:spPr>
          <a:xfrm>
            <a:off x="5047170" y="1122878"/>
            <a:ext cx="6422373" cy="2305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SzPts val="3000"/>
            </a:pPr>
            <a:r>
              <a:rPr lang="en-US" sz="2600" b="1">
                <a:solidFill>
                  <a:srgbClr val="E84B36"/>
                </a:solidFill>
                <a:ea typeface="Helvetica Neue Light"/>
                <a:sym typeface="Helvetica Neue Light"/>
              </a:rPr>
              <a:t>Problem:</a:t>
            </a:r>
            <a:endParaRPr lang="en-US" sz="2600" b="1">
              <a:solidFill>
                <a:srgbClr val="E84B36"/>
              </a:solidFill>
            </a:endParaRPr>
          </a:p>
          <a:p>
            <a:pPr>
              <a:buSzPts val="2000"/>
            </a:pPr>
            <a:endParaRPr lang="en-US" sz="180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>
              <a:buSzPts val="2000"/>
            </a:pPr>
            <a:r>
              <a:rPr lang="en-US" sz="1800"/>
              <a:t>It is very common to lose access to a space due to lack of physical token -- losing or not bringing a key. Current solutions are either clearly insecure, such as hiding a key, or convey an unsightly and obvious second path of entry, such as keypad lock.</a:t>
            </a:r>
          </a:p>
          <a:p>
            <a:pPr>
              <a:buSzPts val="2000"/>
            </a:pPr>
            <a:endParaRPr lang="en-US" sz="180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endParaRPr lang="en-US" sz="2600" b="1">
              <a:solidFill>
                <a:srgbClr val="E84B36"/>
              </a:solidFill>
              <a:ea typeface="Helvetica Neue Light"/>
            </a:endParaRPr>
          </a:p>
          <a:p>
            <a:pPr lvl="0">
              <a:buSzPts val="3000"/>
            </a:pPr>
            <a:endParaRPr lang="en-US" sz="1800" b="1">
              <a:solidFill>
                <a:srgbClr val="15264B"/>
              </a:solidFill>
              <a:ea typeface="Helvetica Neue Light"/>
            </a:endParaRPr>
          </a:p>
          <a:p>
            <a:pPr>
              <a:buSzPts val="3000"/>
            </a:pPr>
            <a:endParaRPr lang="en-US" sz="1800" b="1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</p:txBody>
      </p:sp>
      <p:sp>
        <p:nvSpPr>
          <p:cNvPr id="17" name="Google Shape;145;p7">
            <a:extLst>
              <a:ext uri="{FF2B5EF4-FFF2-40B4-BE49-F238E27FC236}">
                <a16:creationId xmlns:a16="http://schemas.microsoft.com/office/drawing/2014/main" id="{B04F000C-2A6C-1F4E-9059-CA943E8662E2}"/>
              </a:ext>
            </a:extLst>
          </p:cNvPr>
          <p:cNvSpPr/>
          <p:nvPr/>
        </p:nvSpPr>
        <p:spPr>
          <a:xfrm rot="10800000" flipH="1">
            <a:off x="0" y="6437013"/>
            <a:ext cx="12192000" cy="42098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00;p1">
            <a:extLst>
              <a:ext uri="{FF2B5EF4-FFF2-40B4-BE49-F238E27FC236}">
                <a16:creationId xmlns:a16="http://schemas.microsoft.com/office/drawing/2014/main" id="{4738C6C2-7480-0C42-AA07-4E306FAB8815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20" name="Google Shape;145;p7">
            <a:extLst>
              <a:ext uri="{FF2B5EF4-FFF2-40B4-BE49-F238E27FC236}">
                <a16:creationId xmlns:a16="http://schemas.microsoft.com/office/drawing/2014/main" id="{87E23CC0-09A3-7549-AD71-4B8F0C5515AE}"/>
              </a:ext>
            </a:extLst>
          </p:cNvPr>
          <p:cNvSpPr/>
          <p:nvPr/>
        </p:nvSpPr>
        <p:spPr>
          <a:xfrm rot="10800000" flipH="1">
            <a:off x="0" y="-7695"/>
            <a:ext cx="12192000" cy="868218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99E2755C-7CB4-6848-837E-EB326309BD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4210" y="228014"/>
            <a:ext cx="277906" cy="401420"/>
          </a:xfrm>
          <a:prstGeom prst="rect">
            <a:avLst/>
          </a:prstGeom>
        </p:spPr>
      </p:pic>
      <p:sp>
        <p:nvSpPr>
          <p:cNvPr id="22" name="Google Shape;100;p1">
            <a:extLst>
              <a:ext uri="{FF2B5EF4-FFF2-40B4-BE49-F238E27FC236}">
                <a16:creationId xmlns:a16="http://schemas.microsoft.com/office/drawing/2014/main" id="{E5C4797A-9E3A-5249-A095-A6C6B60647CE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ea typeface="Helvetica Neue Light"/>
                <a:cs typeface="Helvetica Neue Light"/>
                <a:sym typeface="Helvetica Neue Light"/>
              </a:rPr>
              <a:t>Motivation</a:t>
            </a:r>
            <a:endParaRPr lang="en-US" sz="2400">
              <a:solidFill>
                <a:schemeClr val="lt1"/>
              </a:solidFill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4" name="Google Shape;100;p1">
            <a:extLst>
              <a:ext uri="{FF2B5EF4-FFF2-40B4-BE49-F238E27FC236}">
                <a16:creationId xmlns:a16="http://schemas.microsoft.com/office/drawing/2014/main" id="{C693EA1E-552D-704F-99DB-28A94B90F3C3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pic>
        <p:nvPicPr>
          <p:cNvPr id="4" name="Picture 5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B82E4FEC-9EE1-79E8-D937-59B440955C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6030" y="3354624"/>
            <a:ext cx="6675497" cy="2726381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E801CA-E052-F100-1E50-C0FBF8CE0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55741"/>
            <a:ext cx="2743200" cy="365125"/>
          </a:xfrm>
        </p:spPr>
        <p:txBody>
          <a:bodyPr/>
          <a:lstStyle/>
          <a:p>
            <a:fld id="{330EA680-D336-4FF7-8B7A-9848BB0A1C3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8651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47;p7">
            <a:extLst>
              <a:ext uri="{FF2B5EF4-FFF2-40B4-BE49-F238E27FC236}">
                <a16:creationId xmlns:a16="http://schemas.microsoft.com/office/drawing/2014/main" id="{34589D94-E31C-4C43-85E8-77C5C3CC079F}"/>
              </a:ext>
            </a:extLst>
          </p:cNvPr>
          <p:cNvSpPr txBox="1">
            <a:spLocks/>
          </p:cNvSpPr>
          <p:nvPr/>
        </p:nvSpPr>
        <p:spPr>
          <a:xfrm>
            <a:off x="663795" y="1373863"/>
            <a:ext cx="6422373" cy="4821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3000"/>
            </a:pPr>
            <a:r>
              <a:rPr lang="en-US" sz="2600" b="1" dirty="0">
                <a:solidFill>
                  <a:srgbClr val="E84B36"/>
                </a:solidFill>
                <a:ea typeface="Helvetica Neue Light"/>
                <a:sym typeface="Helvetica Neue Light"/>
              </a:rPr>
              <a:t>Introducing the Knock-Turn Lock</a:t>
            </a:r>
          </a:p>
          <a:p>
            <a:pPr>
              <a:buSzPts val="3000"/>
            </a:pPr>
            <a:endParaRPr lang="en-US" sz="2600" b="1">
              <a:solidFill>
                <a:srgbClr val="E84B36"/>
              </a:solidFill>
            </a:endParaRPr>
          </a:p>
          <a:p>
            <a:r>
              <a:rPr lang="en-US" sz="1800" dirty="0">
                <a:solidFill>
                  <a:schemeClr val="tx1"/>
                </a:solidFill>
              </a:rPr>
              <a:t>An auxiliary combination lock based on door knocks and doorknob turns that offers a secure and convenient secondary access alternative.</a:t>
            </a:r>
            <a:endParaRPr lang="en-US" dirty="0">
              <a:solidFill>
                <a:schemeClr val="tx1"/>
              </a:solidFill>
            </a:endParaRPr>
          </a:p>
          <a:p>
            <a:endParaRPr lang="en-US" sz="1800">
              <a:solidFill>
                <a:schemeClr val="tx1"/>
              </a:solidFill>
            </a:endParaRPr>
          </a:p>
          <a:p>
            <a:pPr>
              <a:buSzPts val="3000"/>
            </a:pPr>
            <a:r>
              <a:rPr lang="en-US" sz="1800" dirty="0">
                <a:solidFill>
                  <a:schemeClr val="tx1"/>
                </a:solidFill>
              </a:rPr>
              <a:t>Hiding the circuit within the door simultaneously maintains the aesthetic and conceals the existence of the secondary combination lock.</a:t>
            </a:r>
          </a:p>
        </p:txBody>
      </p:sp>
      <p:sp>
        <p:nvSpPr>
          <p:cNvPr id="5" name="Google Shape;145;p7">
            <a:extLst>
              <a:ext uri="{FF2B5EF4-FFF2-40B4-BE49-F238E27FC236}">
                <a16:creationId xmlns:a16="http://schemas.microsoft.com/office/drawing/2014/main" id="{A5990805-D55C-D141-9C25-00FC63B2B2A0}"/>
              </a:ext>
            </a:extLst>
          </p:cNvPr>
          <p:cNvSpPr/>
          <p:nvPr/>
        </p:nvSpPr>
        <p:spPr>
          <a:xfrm rot="10800000" flipH="1">
            <a:off x="0" y="6437013"/>
            <a:ext cx="12192000" cy="42098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100;p1">
            <a:extLst>
              <a:ext uri="{FF2B5EF4-FFF2-40B4-BE49-F238E27FC236}">
                <a16:creationId xmlns:a16="http://schemas.microsoft.com/office/drawing/2014/main" id="{BF294751-97AB-B140-81FC-C65E2B3A3FE9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8" name="Google Shape;145;p7">
            <a:extLst>
              <a:ext uri="{FF2B5EF4-FFF2-40B4-BE49-F238E27FC236}">
                <a16:creationId xmlns:a16="http://schemas.microsoft.com/office/drawing/2014/main" id="{A4374BAA-E127-8545-B405-EA8FB4C6A15C}"/>
              </a:ext>
            </a:extLst>
          </p:cNvPr>
          <p:cNvSpPr/>
          <p:nvPr/>
        </p:nvSpPr>
        <p:spPr>
          <a:xfrm rot="10800000" flipH="1">
            <a:off x="0" y="-7695"/>
            <a:ext cx="12192000" cy="868218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2527AF1E-73E7-604E-AE15-C8548E9817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4210" y="228014"/>
            <a:ext cx="277906" cy="401420"/>
          </a:xfrm>
          <a:prstGeom prst="rect">
            <a:avLst/>
          </a:prstGeom>
        </p:spPr>
      </p:pic>
      <p:sp>
        <p:nvSpPr>
          <p:cNvPr id="10" name="Google Shape;100;p1">
            <a:extLst>
              <a:ext uri="{FF2B5EF4-FFF2-40B4-BE49-F238E27FC236}">
                <a16:creationId xmlns:a16="http://schemas.microsoft.com/office/drawing/2014/main" id="{D308366C-A314-5F49-8914-5EAAE7B54785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none" strike="noStrike" cap="none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Our Solution</a:t>
            </a:r>
            <a:endParaRPr lang="en-US" sz="2400">
              <a:solidFill>
                <a:schemeClr val="lt1"/>
              </a:solidFill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6" name="Google Shape;100;p1">
            <a:extLst>
              <a:ext uri="{FF2B5EF4-FFF2-40B4-BE49-F238E27FC236}">
                <a16:creationId xmlns:a16="http://schemas.microsoft.com/office/drawing/2014/main" id="{103417F3-95FA-8647-84DF-0871E6CC6BB6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pic>
        <p:nvPicPr>
          <p:cNvPr id="13" name="Picture 13" descr="A picture containing window, door, cabinet&#10;&#10;Description automatically generated">
            <a:extLst>
              <a:ext uri="{FF2B5EF4-FFF2-40B4-BE49-F238E27FC236}">
                <a16:creationId xmlns:a16="http://schemas.microsoft.com/office/drawing/2014/main" id="{CE35574D-192F-5760-4BCD-7686AED955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9472" y="1436904"/>
            <a:ext cx="3513901" cy="4397139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D4C9B2-B775-4F88-D6ED-32ECC4EAF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55741"/>
            <a:ext cx="2743200" cy="365125"/>
          </a:xfrm>
        </p:spPr>
        <p:txBody>
          <a:bodyPr/>
          <a:lstStyle/>
          <a:p>
            <a:fld id="{330EA680-D336-4FF7-8B7A-9848BB0A1C3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5474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45;p7">
            <a:extLst>
              <a:ext uri="{FF2B5EF4-FFF2-40B4-BE49-F238E27FC236}">
                <a16:creationId xmlns:a16="http://schemas.microsoft.com/office/drawing/2014/main" id="{DBD98685-E6DB-4548-992F-86EFC1B6F030}"/>
              </a:ext>
            </a:extLst>
          </p:cNvPr>
          <p:cNvSpPr/>
          <p:nvPr/>
        </p:nvSpPr>
        <p:spPr>
          <a:xfrm rot="10800000" flipH="1">
            <a:off x="0" y="6437013"/>
            <a:ext cx="12192000" cy="42098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100;p1">
            <a:extLst>
              <a:ext uri="{FF2B5EF4-FFF2-40B4-BE49-F238E27FC236}">
                <a16:creationId xmlns:a16="http://schemas.microsoft.com/office/drawing/2014/main" id="{B922E6F9-2383-DE41-BF46-8C23337DD107}"/>
              </a:ext>
            </a:extLst>
          </p:cNvPr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</a:p>
        </p:txBody>
      </p:sp>
      <p:sp>
        <p:nvSpPr>
          <p:cNvPr id="21" name="Google Shape;145;p7">
            <a:extLst>
              <a:ext uri="{FF2B5EF4-FFF2-40B4-BE49-F238E27FC236}">
                <a16:creationId xmlns:a16="http://schemas.microsoft.com/office/drawing/2014/main" id="{614C97B7-5CDB-E748-9964-18DA2B80CC66}"/>
              </a:ext>
            </a:extLst>
          </p:cNvPr>
          <p:cNvSpPr/>
          <p:nvPr/>
        </p:nvSpPr>
        <p:spPr>
          <a:xfrm rot="10800000" flipH="1">
            <a:off x="0" y="-7695"/>
            <a:ext cx="12192000" cy="868218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" name="Picture 21" descr="A close up of a logo&#10;&#10;Description automatically generated">
            <a:extLst>
              <a:ext uri="{FF2B5EF4-FFF2-40B4-BE49-F238E27FC236}">
                <a16:creationId xmlns:a16="http://schemas.microsoft.com/office/drawing/2014/main" id="{5D9EC8C9-6293-D94F-BB71-5442E33394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54210" y="228014"/>
            <a:ext cx="277906" cy="401420"/>
          </a:xfrm>
          <a:prstGeom prst="rect">
            <a:avLst/>
          </a:prstGeom>
        </p:spPr>
      </p:pic>
      <p:sp>
        <p:nvSpPr>
          <p:cNvPr id="23" name="Google Shape;100;p1">
            <a:extLst>
              <a:ext uri="{FF2B5EF4-FFF2-40B4-BE49-F238E27FC236}">
                <a16:creationId xmlns:a16="http://schemas.microsoft.com/office/drawing/2014/main" id="{85A69606-3816-5244-A5CD-EC3EA84F3070}"/>
              </a:ext>
            </a:extLst>
          </p:cNvPr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400">
                <a:solidFill>
                  <a:schemeClr val="lt1"/>
                </a:solidFill>
                <a:ea typeface="Calibri"/>
                <a:cs typeface="Calibri"/>
                <a:sym typeface="Helvetica Neue Light"/>
              </a:rPr>
              <a:t>Video </a:t>
            </a:r>
            <a:r>
              <a:rPr lang="en-US" sz="2400">
                <a:solidFill>
                  <a:schemeClr val="lt1"/>
                </a:solidFill>
                <a:ea typeface="Helvetica Neue Light"/>
                <a:cs typeface="Helvetica Neue Light"/>
                <a:sym typeface="Helvetica Neue Light"/>
              </a:rPr>
              <a:t>Demonstration</a:t>
            </a:r>
            <a:endParaRPr lang="en-US">
              <a:solidFill>
                <a:schemeClr val="lt1"/>
              </a:solidFill>
            </a:endParaRPr>
          </a:p>
        </p:txBody>
      </p:sp>
      <p:sp>
        <p:nvSpPr>
          <p:cNvPr id="15" name="Google Shape;100;p1">
            <a:extLst>
              <a:ext uri="{FF2B5EF4-FFF2-40B4-BE49-F238E27FC236}">
                <a16:creationId xmlns:a16="http://schemas.microsoft.com/office/drawing/2014/main" id="{2582C0C7-CB7D-9745-A567-B540D621135D}"/>
              </a:ext>
            </a:extLst>
          </p:cNvPr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</a:p>
        </p:txBody>
      </p:sp>
      <p:pic>
        <p:nvPicPr>
          <p:cNvPr id="5" name="Online Media 4" title="ECE 445 Knock-Turn Lock">
            <a:hlinkClick r:id="" action="ppaction://media"/>
            <a:extLst>
              <a:ext uri="{FF2B5EF4-FFF2-40B4-BE49-F238E27FC236}">
                <a16:creationId xmlns:a16="http://schemas.microsoft.com/office/drawing/2014/main" id="{B91F8794-97EC-ACA7-979F-F611A9672BB2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991198" y="1270467"/>
            <a:ext cx="8213651" cy="471376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40CB0F-41D6-F712-34F9-2E0A77387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47423"/>
            <a:ext cx="2743200" cy="365125"/>
          </a:xfrm>
        </p:spPr>
        <p:txBody>
          <a:bodyPr/>
          <a:lstStyle/>
          <a:p>
            <a:fld id="{330EA680-D336-4FF7-8B7A-9848BB0A1C32}" type="slidenum">
              <a:rPr lang="en-US" smtClean="0">
                <a:solidFill>
                  <a:schemeClr val="bg1"/>
                </a:solidFill>
              </a:rPr>
              <a:t>9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9757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30</Slides>
  <Notes>8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revision>4</cp:revision>
  <dcterms:created xsi:type="dcterms:W3CDTF">2023-04-27T20:45:29Z</dcterms:created>
  <dcterms:modified xsi:type="dcterms:W3CDTF">2023-05-01T01:59:45Z</dcterms:modified>
</cp:coreProperties>
</file>