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2F0803-5D07-4928-B67D-265BBBBC156D}">
  <a:tblStyle styleId="{E92F0803-5D07-4928-B67D-265BBBBC156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slide" Target="slides/slide4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d8b6e90b55_2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121" name="Google Shape;121;g3d8b6e90b55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dae22d13d1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Sandra</a:t>
            </a:r>
            <a:endParaRPr/>
          </a:p>
        </p:txBody>
      </p:sp>
      <p:sp>
        <p:nvSpPr>
          <p:cNvPr id="290" name="Google Shape;290;g3dae22d13d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e60541db6b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Jonathan</a:t>
            </a:r>
            <a:endParaRPr/>
          </a:p>
        </p:txBody>
      </p:sp>
      <p:sp>
        <p:nvSpPr>
          <p:cNvPr id="346" name="Google Shape;346;g3e60541db6b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e60541db6b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Yehia</a:t>
            </a:r>
            <a:endParaRPr/>
          </a:p>
        </p:txBody>
      </p:sp>
      <p:sp>
        <p:nvSpPr>
          <p:cNvPr id="361" name="Google Shape;361;g3e60541db6b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e61de304a9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Yehia</a:t>
            </a:r>
            <a:endParaRPr/>
          </a:p>
        </p:txBody>
      </p:sp>
      <p:sp>
        <p:nvSpPr>
          <p:cNvPr id="376" name="Google Shape;376;g3e61de304a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e61de304a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Sandra</a:t>
            </a:r>
            <a:endParaRPr/>
          </a:p>
        </p:txBody>
      </p:sp>
      <p:sp>
        <p:nvSpPr>
          <p:cNvPr id="390" name="Google Shape;390;g3e61de304a9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e61de304a9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Sandra</a:t>
            </a:r>
            <a:endParaRPr/>
          </a:p>
        </p:txBody>
      </p:sp>
      <p:sp>
        <p:nvSpPr>
          <p:cNvPr id="405" name="Google Shape;405;g3e61de304a9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dae22d13d1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Sandra</a:t>
            </a:r>
            <a:endParaRPr/>
          </a:p>
        </p:txBody>
      </p:sp>
      <p:sp>
        <p:nvSpPr>
          <p:cNvPr id="419" name="Google Shape;419;g3dae22d13d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db1f074910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Yehia: </a:t>
            </a:r>
            <a:r>
              <a:rPr lang="en" sz="1400">
                <a:solidFill>
                  <a:schemeClr val="dk1"/>
                </a:solidFill>
              </a:rPr>
              <a:t>ESP32-S3-WROOM-1 runs everything: MPPT, dirt detection, motor control, manual override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Finite State Machine governs all behavior, with four states: Idle, Moving, Post-clean check, Manual</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MPPT and dirt detection only run in Idle so motor activity doesn't corrupt power readings</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Manual mode (WASD over serial) overrides autonomous behavior at any time</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After cleaning, system enters a 10-second post-clean check to verify the panel actually recovered before going back to Idle</a:t>
            </a:r>
            <a:endParaRPr sz="1400">
              <a:solidFill>
                <a:schemeClr val="dk1"/>
              </a:solidFill>
            </a:endParaRPr>
          </a:p>
          <a:p>
            <a:pPr indent="0" lvl="0" marL="0" rtl="0" algn="l">
              <a:lnSpc>
                <a:spcPct val="100000"/>
              </a:lnSpc>
              <a:spcBef>
                <a:spcPts val="0"/>
              </a:spcBef>
              <a:spcAft>
                <a:spcPts val="0"/>
              </a:spcAft>
              <a:buSzPts val="1400"/>
              <a:buNone/>
            </a:pPr>
            <a:r>
              <a:t/>
            </a:r>
            <a:endParaRPr/>
          </a:p>
        </p:txBody>
      </p:sp>
      <p:sp>
        <p:nvSpPr>
          <p:cNvPr id="432" name="Google Shape;432;g3db1f074910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e61de304a9_2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a table with expected vs actual results summary</a:t>
            </a:r>
            <a:endParaRPr/>
          </a:p>
        </p:txBody>
      </p:sp>
      <p:sp>
        <p:nvSpPr>
          <p:cNvPr id="448" name="Google Shape;448;g3e61de304a9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daf124030d_3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462" name="Google Shape;462;g3daf124030d_3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d8b6e90b55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All</a:t>
            </a:r>
            <a:endParaRPr/>
          </a:p>
        </p:txBody>
      </p:sp>
      <p:sp>
        <p:nvSpPr>
          <p:cNvPr id="129" name="Google Shape;129;g3d8b6e90b5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e61de304a9_2_1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Yehia - Different cikir for fix</a:t>
            </a:r>
            <a:endParaRPr/>
          </a:p>
          <a:p>
            <a:pPr indent="0" lvl="0" marL="0" rtl="0" algn="l">
              <a:spcBef>
                <a:spcPts val="0"/>
              </a:spcBef>
              <a:spcAft>
                <a:spcPts val="0"/>
              </a:spcAft>
              <a:buNone/>
            </a:pPr>
            <a:r>
              <a:rPr lang="en"/>
              <a:t>Remove testpoints move it to improvements</a:t>
            </a:r>
            <a:endParaRPr/>
          </a:p>
        </p:txBody>
      </p:sp>
      <p:sp>
        <p:nvSpPr>
          <p:cNvPr id="475" name="Google Shape;475;g3e61de304a9_2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e61de304a9_2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video (jonathan narrates)</a:t>
            </a:r>
            <a:endParaRPr/>
          </a:p>
        </p:txBody>
      </p:sp>
      <p:sp>
        <p:nvSpPr>
          <p:cNvPr id="492" name="Google Shape;492;g3e61de304a9_2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e61de304a9_2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503" name="Google Shape;503;g3e61de304a9_2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daf124030d_3_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523" name="Google Shape;523;g3daf124030d_3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e61de304a9_2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e61de304a9_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daf124030d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550" name="Google Shape;550;g3daf124030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e61de304a9_2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Sandra</a:t>
            </a:r>
            <a:endParaRPr/>
          </a:p>
        </p:txBody>
      </p:sp>
      <p:sp>
        <p:nvSpPr>
          <p:cNvPr id="565" name="Google Shape;565;g3e61de304a9_2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61de304a9_2_1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a:t>
            </a:r>
            <a:endParaRPr/>
          </a:p>
        </p:txBody>
      </p:sp>
      <p:sp>
        <p:nvSpPr>
          <p:cNvPr id="580" name="Google Shape;580;g3e61de304a9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e61de304a9_2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3e61de304a9_2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e61de304a9_2_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e61de304a9_2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daf124030d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147" name="Google Shape;147;g3daf124030d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d8b6e90b55_2_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3d8b6e90b55_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d8b6e90b55_2_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3d8b6e90b55_2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d8b6e90b55_2_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1" name="Google Shape;641;g3d8b6e90b55_2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d8b6e90b55_2_1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d8b6e90b55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d8b6e90b55_2_1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3d8b6e90b55_2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d8b6e90b55_2_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g3d8b6e90b55_2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d8b6e90b55_2_16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3d8b6e90b55_2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d8b6e90b55_2_17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3d8b6e90b55_2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d8b6e90b55_2_1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g3d8b6e90b55_2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d8b6e90b55_2_2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3d8b6e90b55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e60541db6b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158" name="Google Shape;158;g3e60541db6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d8b6e90b55_2_2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3d8b6e90b55_2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d8b6e90b55_2_2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3d8b6e90b55_2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d8b6e90b55_2_2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3d8b6e90b55_2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3d8b6e90b55_2_2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3d8b6e90b55_2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d8b6e90b5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Jonathan</a:t>
            </a:r>
            <a:endParaRPr/>
          </a:p>
        </p:txBody>
      </p:sp>
      <p:sp>
        <p:nvSpPr>
          <p:cNvPr id="172" name="Google Shape;172;g3d8b6e90b5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d8b6e90b55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Sandra</a:t>
            </a:r>
            <a:endParaRPr/>
          </a:p>
        </p:txBody>
      </p:sp>
      <p:sp>
        <p:nvSpPr>
          <p:cNvPr id="187" name="Google Shape;187;g3d8b6e90b55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d8b6e90b55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Yehia</a:t>
            </a:r>
            <a:endParaRPr/>
          </a:p>
        </p:txBody>
      </p:sp>
      <p:sp>
        <p:nvSpPr>
          <p:cNvPr id="201" name="Google Shape;201;g3d8b6e90b55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e60541db6b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e60541db6b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e60541db6b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231" name="Google Shape;231;g3e60541db6b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9" name="Google Shape;69;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2" name="Google Shape;82;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2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6" name="Google Shape;96;p2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7" name="Google Shape;97;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21"/>
          <p:cNvSpPr/>
          <p:nvPr>
            <p:ph idx="2" type="pic"/>
          </p:nvPr>
        </p:nvSpPr>
        <p:spPr>
          <a:xfrm>
            <a:off x="3887391" y="740569"/>
            <a:ext cx="4629150" cy="3655219"/>
          </a:xfrm>
          <a:prstGeom prst="rect">
            <a:avLst/>
          </a:prstGeom>
          <a:noFill/>
          <a:ln>
            <a:noFill/>
          </a:ln>
        </p:spPr>
      </p:sp>
      <p:sp>
        <p:nvSpPr>
          <p:cNvPr id="103" name="Google Shape;103;p2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4" name="Google Shape;104;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2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3.jpg"/><Relationship Id="rId5" Type="http://schemas.openxmlformats.org/officeDocument/2006/relationships/image" Target="../media/image2.pn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hyperlink" Target="http://www.youtube.com/watch?v=Je6h7JADh_4" TargetMode="External"/><Relationship Id="rId5"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8.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4.jp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8.jp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1.jp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8.jp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4.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jpg"/><Relationship Id="rId5"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24"/>
          <p:cNvSpPr txBox="1"/>
          <p:nvPr/>
        </p:nvSpPr>
        <p:spPr>
          <a:xfrm>
            <a:off x="850526" y="1915473"/>
            <a:ext cx="7443000" cy="1508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Solar Scrubber</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None/>
            </a:pPr>
            <a:r>
              <a:rPr b="0" i="0" lang="en" sz="1900" u="none" cap="none" strike="noStrike">
                <a:solidFill>
                  <a:schemeClr val="lt1"/>
                </a:solidFill>
                <a:latin typeface="Arial"/>
                <a:ea typeface="Arial"/>
                <a:cs typeface="Arial"/>
                <a:sym typeface="Arial"/>
              </a:rPr>
              <a:t>E</a:t>
            </a:r>
            <a:r>
              <a:rPr lang="en" sz="1900">
                <a:solidFill>
                  <a:schemeClr val="lt1"/>
                </a:solidFill>
              </a:rPr>
              <a:t>CE 445 Team 57</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None/>
            </a:pPr>
            <a:r>
              <a:rPr lang="en">
                <a:solidFill>
                  <a:schemeClr val="lt1"/>
                </a:solidFill>
              </a:rPr>
              <a:t>Yehia Ahmed, Sandra Georgy, Jonathan Sengstock</a:t>
            </a:r>
            <a:endParaRPr b="0" i="0" sz="1400" u="none" cap="none" strike="noStrike">
              <a:solidFill>
                <a:srgbClr val="000000"/>
              </a:solidFill>
              <a:latin typeface="Arial"/>
              <a:ea typeface="Arial"/>
              <a:cs typeface="Arial"/>
              <a:sym typeface="Arial"/>
            </a:endParaRPr>
          </a:p>
        </p:txBody>
      </p:sp>
      <p:sp>
        <p:nvSpPr>
          <p:cNvPr id="124" name="Google Shape;124;p24"/>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April 30, 2026</a:t>
            </a:r>
            <a:endParaRPr b="0" i="0" sz="1400" u="none" cap="none" strike="noStrike">
              <a:solidFill>
                <a:schemeClr val="lt1"/>
              </a:solidFill>
              <a:latin typeface="Arial"/>
              <a:ea typeface="Arial"/>
              <a:cs typeface="Arial"/>
              <a:sym typeface="Arial"/>
            </a:endParaRPr>
          </a:p>
        </p:txBody>
      </p:sp>
      <p:pic>
        <p:nvPicPr>
          <p:cNvPr id="125" name="Google Shape;125;p24"/>
          <p:cNvPicPr preferRelativeResize="0"/>
          <p:nvPr/>
        </p:nvPicPr>
        <p:blipFill rotWithShape="1">
          <a:blip r:embed="rId4">
            <a:alphaModFix/>
          </a:blip>
          <a:srcRect b="0" l="0" r="0" t="0"/>
          <a:stretch/>
        </p:blipFill>
        <p:spPr>
          <a:xfrm>
            <a:off x="3480755" y="753557"/>
            <a:ext cx="2182487" cy="565998"/>
          </a:xfrm>
          <a:prstGeom prst="rect">
            <a:avLst/>
          </a:prstGeom>
          <a:noFill/>
          <a:ln>
            <a:noFill/>
          </a:ln>
        </p:spPr>
      </p:pic>
      <p:sp>
        <p:nvSpPr>
          <p:cNvPr id="126" name="Google Shape;126;p2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p:nvPr/>
        </p:nvSpPr>
        <p:spPr>
          <a:xfrm>
            <a:off x="2563998" y="4210416"/>
            <a:ext cx="2007900" cy="667500"/>
          </a:xfrm>
          <a:prstGeom prst="rect">
            <a:avLst/>
          </a:prstGeom>
          <a:noFill/>
          <a:ln cap="flat" cmpd="sng" w="38650">
            <a:solidFill>
              <a:srgbClr val="E06666"/>
            </a:solidFill>
            <a:prstDash val="solid"/>
            <a:round/>
            <a:headEnd len="sm" w="sm" type="none"/>
            <a:tailEnd len="sm" w="sm" type="none"/>
          </a:ln>
        </p:spPr>
        <p:txBody>
          <a:bodyPr anchorCtr="0" anchor="b" bIns="46350" lIns="46350" spcFirstLastPara="1" rIns="46350" wrap="square" tIns="46350">
            <a:noAutofit/>
          </a:bodyPr>
          <a:lstStyle/>
          <a:p>
            <a:pPr indent="0" lvl="0" marL="0" rtl="0" algn="ctr">
              <a:spcBef>
                <a:spcPts val="0"/>
              </a:spcBef>
              <a:spcAft>
                <a:spcPts val="0"/>
              </a:spcAft>
              <a:buNone/>
            </a:pPr>
            <a:r>
              <a:rPr lang="en" sz="710"/>
              <a:t>Cleaning Subsystem</a:t>
            </a:r>
            <a:endParaRPr sz="710"/>
          </a:p>
        </p:txBody>
      </p:sp>
      <p:sp>
        <p:nvSpPr>
          <p:cNvPr id="293" name="Google Shape;293;p33"/>
          <p:cNvSpPr/>
          <p:nvPr/>
        </p:nvSpPr>
        <p:spPr>
          <a:xfrm>
            <a:off x="99400" y="3207105"/>
            <a:ext cx="2334300" cy="1670400"/>
          </a:xfrm>
          <a:prstGeom prst="rect">
            <a:avLst/>
          </a:prstGeom>
          <a:noFill/>
          <a:ln cap="flat" cmpd="sng" w="38650">
            <a:solidFill>
              <a:srgbClr val="8E7CC3"/>
            </a:solidFill>
            <a:prstDash val="solid"/>
            <a:round/>
            <a:headEnd len="sm" w="sm" type="none"/>
            <a:tailEnd len="sm" w="sm" type="none"/>
          </a:ln>
        </p:spPr>
        <p:txBody>
          <a:bodyPr anchorCtr="0" anchor="b" bIns="46350" lIns="46350" spcFirstLastPara="1" rIns="46350" wrap="square" tIns="46350">
            <a:noAutofit/>
          </a:bodyPr>
          <a:lstStyle/>
          <a:p>
            <a:pPr indent="0" lvl="0" marL="0" rtl="0" algn="ctr">
              <a:spcBef>
                <a:spcPts val="0"/>
              </a:spcBef>
              <a:spcAft>
                <a:spcPts val="0"/>
              </a:spcAft>
              <a:buNone/>
            </a:pPr>
            <a:r>
              <a:rPr lang="en" sz="710"/>
              <a:t>MPPT Subsystem</a:t>
            </a:r>
            <a:endParaRPr sz="710"/>
          </a:p>
        </p:txBody>
      </p:sp>
      <p:sp>
        <p:nvSpPr>
          <p:cNvPr id="294" name="Google Shape;294;p33"/>
          <p:cNvSpPr txBox="1"/>
          <p:nvPr/>
        </p:nvSpPr>
        <p:spPr>
          <a:xfrm>
            <a:off x="2560829" y="1722857"/>
            <a:ext cx="2007900" cy="2421900"/>
          </a:xfrm>
          <a:prstGeom prst="rect">
            <a:avLst/>
          </a:prstGeom>
          <a:noFill/>
          <a:ln cap="flat" cmpd="sng" w="38650">
            <a:solidFill>
              <a:srgbClr val="6AA84F"/>
            </a:solidFill>
            <a:prstDash val="solid"/>
            <a:round/>
            <a:headEnd len="sm" w="sm" type="none"/>
            <a:tailEnd len="sm" w="sm" type="none"/>
          </a:ln>
        </p:spPr>
        <p:txBody>
          <a:bodyPr anchorCtr="0" anchor="b" bIns="46350" lIns="46350" spcFirstLastPara="1" rIns="46350" wrap="square" tIns="46350">
            <a:noAutofit/>
          </a:bodyPr>
          <a:lstStyle/>
          <a:p>
            <a:pPr indent="0" lvl="0" marL="0" marR="0" rtl="0" algn="ctr">
              <a:lnSpc>
                <a:spcPct val="100000"/>
              </a:lnSpc>
              <a:spcBef>
                <a:spcPts val="0"/>
              </a:spcBef>
              <a:spcAft>
                <a:spcPts val="0"/>
              </a:spcAft>
              <a:buNone/>
            </a:pPr>
            <a:r>
              <a:rPr lang="en" sz="710"/>
              <a:t>Sensing and Control Subsystem</a:t>
            </a:r>
            <a:endParaRPr sz="710"/>
          </a:p>
        </p:txBody>
      </p:sp>
      <p:sp>
        <p:nvSpPr>
          <p:cNvPr id="295" name="Google Shape;295;p33"/>
          <p:cNvSpPr/>
          <p:nvPr/>
        </p:nvSpPr>
        <p:spPr>
          <a:xfrm>
            <a:off x="99400" y="1728003"/>
            <a:ext cx="2086500" cy="1347600"/>
          </a:xfrm>
          <a:prstGeom prst="rect">
            <a:avLst/>
          </a:prstGeom>
          <a:noFill/>
          <a:ln cap="flat" cmpd="sng" w="38650">
            <a:solidFill>
              <a:srgbClr val="4A86E8"/>
            </a:solidFill>
            <a:prstDash val="solid"/>
            <a:round/>
            <a:headEnd len="sm" w="sm" type="none"/>
            <a:tailEnd len="sm" w="sm" type="none"/>
          </a:ln>
        </p:spPr>
        <p:txBody>
          <a:bodyPr anchorCtr="0" anchor="b" bIns="46350" lIns="46350" spcFirstLastPara="1" rIns="46350" wrap="square" tIns="46350">
            <a:noAutofit/>
          </a:bodyPr>
          <a:lstStyle/>
          <a:p>
            <a:pPr indent="0" lvl="0" marL="0" rtl="0" algn="ctr">
              <a:spcBef>
                <a:spcPts val="0"/>
              </a:spcBef>
              <a:spcAft>
                <a:spcPts val="0"/>
              </a:spcAft>
              <a:buNone/>
            </a:pPr>
            <a:r>
              <a:rPr lang="en" sz="710"/>
              <a:t>Movement Subsystem</a:t>
            </a:r>
            <a:endParaRPr sz="710"/>
          </a:p>
        </p:txBody>
      </p:sp>
      <p:sp>
        <p:nvSpPr>
          <p:cNvPr id="296" name="Google Shape;296;p3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7" name="Google Shape;297;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Design Process</a:t>
            </a:r>
            <a:endParaRPr b="0" i="0" sz="1800" u="none" cap="none" strike="noStrike">
              <a:solidFill>
                <a:schemeClr val="lt1"/>
              </a:solidFill>
              <a:latin typeface="Arial"/>
              <a:ea typeface="Arial"/>
              <a:cs typeface="Arial"/>
              <a:sym typeface="Arial"/>
            </a:endParaRPr>
          </a:p>
        </p:txBody>
      </p:sp>
      <p:pic>
        <p:nvPicPr>
          <p:cNvPr id="298" name="Google Shape;298;p3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99" name="Google Shape;299;p3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00" name="Google Shape;300;p33"/>
          <p:cNvGrpSpPr/>
          <p:nvPr/>
        </p:nvGrpSpPr>
        <p:grpSpPr>
          <a:xfrm>
            <a:off x="3046069" y="4951153"/>
            <a:ext cx="3929036" cy="52875"/>
            <a:chOff x="4028175" y="6601537"/>
            <a:chExt cx="5238715" cy="70500"/>
          </a:xfrm>
        </p:grpSpPr>
        <p:cxnSp>
          <p:nvCxnSpPr>
            <p:cNvPr id="301" name="Google Shape;301;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02" name="Google Shape;302;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303" name="Google Shape;303;p33"/>
          <p:cNvSpPr txBox="1"/>
          <p:nvPr/>
        </p:nvSpPr>
        <p:spPr>
          <a:xfrm>
            <a:off x="5031050" y="774175"/>
            <a:ext cx="3637200" cy="3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2000">
                <a:solidFill>
                  <a:srgbClr val="E84B36"/>
                </a:solidFill>
              </a:rPr>
              <a:t>Implemented Design</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Subsystems: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Power</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Movement / Locomotion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Cleaning</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Sensing and Control</a:t>
            </a:r>
            <a:endParaRPr>
              <a:solidFill>
                <a:schemeClr val="dk1"/>
              </a:solidFill>
            </a:endParaRPr>
          </a:p>
          <a:p>
            <a:pPr indent="-317500" lvl="0" marL="457200" rtl="0" algn="l">
              <a:lnSpc>
                <a:spcPct val="115000"/>
              </a:lnSpc>
              <a:spcBef>
                <a:spcPts val="0"/>
              </a:spcBef>
              <a:spcAft>
                <a:spcPts val="0"/>
              </a:spcAft>
              <a:buClr>
                <a:srgbClr val="8E7CC3"/>
              </a:buClr>
              <a:buSzPts val="1400"/>
              <a:buChar char="●"/>
            </a:pPr>
            <a:r>
              <a:rPr b="1" lang="en">
                <a:solidFill>
                  <a:srgbClr val="8E7CC3"/>
                </a:solidFill>
              </a:rPr>
              <a:t>MPPT</a:t>
            </a:r>
            <a:endParaRPr b="1">
              <a:solidFill>
                <a:srgbClr val="8E7CC3"/>
              </a:solidFill>
            </a:endParaRPr>
          </a:p>
          <a:p>
            <a:pPr indent="0" lvl="0" marL="0" rtl="0" algn="l">
              <a:spcBef>
                <a:spcPts val="0"/>
              </a:spcBef>
              <a:spcAft>
                <a:spcPts val="0"/>
              </a:spcAft>
              <a:buNone/>
            </a:pPr>
            <a:r>
              <a:t/>
            </a:r>
            <a:endParaRPr b="1">
              <a:solidFill>
                <a:srgbClr val="674EA7"/>
              </a:solidFill>
            </a:endParaRPr>
          </a:p>
          <a:p>
            <a:pPr indent="0" lvl="0" marL="0" rtl="0" algn="l">
              <a:spcBef>
                <a:spcPts val="0"/>
              </a:spcBef>
              <a:spcAft>
                <a:spcPts val="0"/>
              </a:spcAft>
              <a:buClr>
                <a:schemeClr val="dk1"/>
              </a:buClr>
              <a:buFont typeface="Arial"/>
              <a:buNone/>
            </a:pPr>
            <a:r>
              <a:rPr b="1" lang="en" sz="2000">
                <a:solidFill>
                  <a:srgbClr val="E84B36"/>
                </a:solidFill>
              </a:rPr>
              <a:t>High-Level Requirements</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Track max power on load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Distinguish between ambient shading and debris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Autonomous &amp; manual control</a:t>
            </a:r>
            <a:endParaRPr>
              <a:solidFill>
                <a:schemeClr val="dk1"/>
              </a:solidFill>
            </a:endParaRPr>
          </a:p>
        </p:txBody>
      </p:sp>
      <p:sp>
        <p:nvSpPr>
          <p:cNvPr id="304" name="Google Shape;304;p33"/>
          <p:cNvSpPr/>
          <p:nvPr/>
        </p:nvSpPr>
        <p:spPr>
          <a:xfrm>
            <a:off x="99400" y="739225"/>
            <a:ext cx="3752700" cy="759000"/>
          </a:xfrm>
          <a:prstGeom prst="rect">
            <a:avLst/>
          </a:prstGeom>
          <a:noFill/>
          <a:ln cap="flat" cmpd="sng" w="38650">
            <a:solidFill>
              <a:srgbClr val="BF9000"/>
            </a:solidFill>
            <a:prstDash val="solid"/>
            <a:round/>
            <a:headEnd len="sm" w="sm" type="none"/>
            <a:tailEnd len="sm" w="sm" type="none"/>
          </a:ln>
        </p:spPr>
        <p:txBody>
          <a:bodyPr anchorCtr="0" anchor="t" bIns="46350" lIns="46350" spcFirstLastPara="1" rIns="46350" wrap="square" tIns="46350">
            <a:noAutofit/>
          </a:bodyPr>
          <a:lstStyle/>
          <a:p>
            <a:pPr indent="0" lvl="0" marL="0" rtl="0" algn="ctr">
              <a:spcBef>
                <a:spcPts val="0"/>
              </a:spcBef>
              <a:spcAft>
                <a:spcPts val="0"/>
              </a:spcAft>
              <a:buNone/>
            </a:pPr>
            <a:r>
              <a:rPr lang="en" sz="710"/>
              <a:t>Power Subsystem</a:t>
            </a:r>
            <a:endParaRPr sz="710"/>
          </a:p>
        </p:txBody>
      </p:sp>
      <p:sp>
        <p:nvSpPr>
          <p:cNvPr id="305" name="Google Shape;305;p33"/>
          <p:cNvSpPr/>
          <p:nvPr/>
        </p:nvSpPr>
        <p:spPr>
          <a:xfrm>
            <a:off x="3631698" y="2265803"/>
            <a:ext cx="613200" cy="550200"/>
          </a:xfrm>
          <a:prstGeom prst="roundRect">
            <a:avLst>
              <a:gd fmla="val 16667" name="adj"/>
            </a:avLst>
          </a:prstGeom>
          <a:solidFill>
            <a:srgbClr val="93C47D"/>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MCU</a:t>
            </a:r>
            <a:endParaRPr sz="710"/>
          </a:p>
          <a:p>
            <a:pPr indent="0" lvl="0" marL="0" rtl="0" algn="ctr">
              <a:spcBef>
                <a:spcPts val="0"/>
              </a:spcBef>
              <a:spcAft>
                <a:spcPts val="0"/>
              </a:spcAft>
              <a:buNone/>
            </a:pPr>
            <a:r>
              <a:rPr lang="en" sz="710"/>
              <a:t>ESP32</a:t>
            </a:r>
            <a:endParaRPr sz="710"/>
          </a:p>
        </p:txBody>
      </p:sp>
      <p:sp>
        <p:nvSpPr>
          <p:cNvPr id="306" name="Google Shape;306;p33"/>
          <p:cNvSpPr/>
          <p:nvPr/>
        </p:nvSpPr>
        <p:spPr>
          <a:xfrm>
            <a:off x="185150" y="975146"/>
            <a:ext cx="534600" cy="378000"/>
          </a:xfrm>
          <a:prstGeom prst="roundRect">
            <a:avLst>
              <a:gd fmla="val 16667" name="adj"/>
            </a:avLst>
          </a:prstGeom>
          <a:solidFill>
            <a:srgbClr val="FFE599"/>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120V, 60 Hz AC Outlet</a:t>
            </a:r>
            <a:endParaRPr sz="710"/>
          </a:p>
        </p:txBody>
      </p:sp>
      <p:sp>
        <p:nvSpPr>
          <p:cNvPr id="307" name="Google Shape;307;p33"/>
          <p:cNvSpPr/>
          <p:nvPr/>
        </p:nvSpPr>
        <p:spPr>
          <a:xfrm>
            <a:off x="886090" y="975146"/>
            <a:ext cx="689400" cy="378000"/>
          </a:xfrm>
          <a:prstGeom prst="roundRect">
            <a:avLst>
              <a:gd fmla="val 16667" name="adj"/>
            </a:avLst>
          </a:prstGeom>
          <a:solidFill>
            <a:srgbClr val="FFE599"/>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120V AC to 24V DC Converter</a:t>
            </a:r>
            <a:endParaRPr sz="710"/>
          </a:p>
        </p:txBody>
      </p:sp>
      <p:sp>
        <p:nvSpPr>
          <p:cNvPr id="308" name="Google Shape;308;p33"/>
          <p:cNvSpPr/>
          <p:nvPr/>
        </p:nvSpPr>
        <p:spPr>
          <a:xfrm>
            <a:off x="389963" y="1923267"/>
            <a:ext cx="712200" cy="378000"/>
          </a:xfrm>
          <a:prstGeom prst="roundRect">
            <a:avLst>
              <a:gd fmla="val 16667" name="adj"/>
            </a:avLst>
          </a:prstGeom>
          <a:solidFill>
            <a:srgbClr val="CFE2F3"/>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Horizontal Stepper Motor</a:t>
            </a:r>
            <a:endParaRPr sz="710"/>
          </a:p>
        </p:txBody>
      </p:sp>
      <p:cxnSp>
        <p:nvCxnSpPr>
          <p:cNvPr id="309" name="Google Shape;309;p33"/>
          <p:cNvCxnSpPr>
            <a:stCxn id="306" idx="3"/>
            <a:endCxn id="307" idx="1"/>
          </p:cNvCxnSpPr>
          <p:nvPr/>
        </p:nvCxnSpPr>
        <p:spPr>
          <a:xfrm>
            <a:off x="719750" y="1164146"/>
            <a:ext cx="166200" cy="0"/>
          </a:xfrm>
          <a:prstGeom prst="straightConnector1">
            <a:avLst/>
          </a:prstGeom>
          <a:noFill/>
          <a:ln cap="flat" cmpd="sng" w="4825">
            <a:solidFill>
              <a:srgbClr val="000000"/>
            </a:solidFill>
            <a:prstDash val="solid"/>
            <a:round/>
            <a:headEnd len="med" w="med" type="none"/>
            <a:tailEnd len="med" w="med" type="triangle"/>
          </a:ln>
        </p:spPr>
      </p:cxnSp>
      <p:sp>
        <p:nvSpPr>
          <p:cNvPr id="310" name="Google Shape;310;p33"/>
          <p:cNvSpPr/>
          <p:nvPr/>
        </p:nvSpPr>
        <p:spPr>
          <a:xfrm>
            <a:off x="1871337" y="975152"/>
            <a:ext cx="689400" cy="378000"/>
          </a:xfrm>
          <a:prstGeom prst="roundRect">
            <a:avLst>
              <a:gd fmla="val 16667" name="adj"/>
            </a:avLst>
          </a:prstGeom>
          <a:solidFill>
            <a:srgbClr val="FFE599"/>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5V bus</a:t>
            </a:r>
            <a:endParaRPr sz="710"/>
          </a:p>
          <a:p>
            <a:pPr indent="0" lvl="0" marL="0" rtl="0" algn="ctr">
              <a:spcBef>
                <a:spcPts val="0"/>
              </a:spcBef>
              <a:spcAft>
                <a:spcPts val="0"/>
              </a:spcAft>
              <a:buNone/>
            </a:pPr>
            <a:r>
              <a:rPr lang="en" sz="710"/>
              <a:t>input</a:t>
            </a:r>
            <a:endParaRPr sz="710"/>
          </a:p>
        </p:txBody>
      </p:sp>
      <p:cxnSp>
        <p:nvCxnSpPr>
          <p:cNvPr id="311" name="Google Shape;311;p33"/>
          <p:cNvCxnSpPr>
            <a:stCxn id="310" idx="3"/>
            <a:endCxn id="312" idx="1"/>
          </p:cNvCxnSpPr>
          <p:nvPr/>
        </p:nvCxnSpPr>
        <p:spPr>
          <a:xfrm>
            <a:off x="2560737" y="1164152"/>
            <a:ext cx="295800" cy="0"/>
          </a:xfrm>
          <a:prstGeom prst="straightConnector1">
            <a:avLst/>
          </a:prstGeom>
          <a:noFill/>
          <a:ln cap="flat" cmpd="sng" w="4825">
            <a:solidFill>
              <a:srgbClr val="000000"/>
            </a:solidFill>
            <a:prstDash val="solid"/>
            <a:round/>
            <a:headEnd len="med" w="med" type="none"/>
            <a:tailEnd len="med" w="med" type="triangle"/>
          </a:ln>
        </p:spPr>
      </p:cxnSp>
      <p:sp>
        <p:nvSpPr>
          <p:cNvPr id="312" name="Google Shape;312;p33"/>
          <p:cNvSpPr/>
          <p:nvPr/>
        </p:nvSpPr>
        <p:spPr>
          <a:xfrm>
            <a:off x="2856590" y="975146"/>
            <a:ext cx="689400" cy="378000"/>
          </a:xfrm>
          <a:prstGeom prst="roundRect">
            <a:avLst>
              <a:gd fmla="val 16667" name="adj"/>
            </a:avLst>
          </a:prstGeom>
          <a:solidFill>
            <a:srgbClr val="FFE599"/>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5V -&gt; 3.3V converter</a:t>
            </a:r>
            <a:endParaRPr sz="710"/>
          </a:p>
        </p:txBody>
      </p:sp>
      <p:sp>
        <p:nvSpPr>
          <p:cNvPr id="313" name="Google Shape;313;p33"/>
          <p:cNvSpPr/>
          <p:nvPr/>
        </p:nvSpPr>
        <p:spPr>
          <a:xfrm>
            <a:off x="389963" y="2446447"/>
            <a:ext cx="712200" cy="378000"/>
          </a:xfrm>
          <a:prstGeom prst="roundRect">
            <a:avLst>
              <a:gd fmla="val 16667" name="adj"/>
            </a:avLst>
          </a:prstGeom>
          <a:solidFill>
            <a:srgbClr val="CFE2F3"/>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2x Vertical Stepper Motor</a:t>
            </a:r>
            <a:endParaRPr sz="710"/>
          </a:p>
        </p:txBody>
      </p:sp>
      <p:cxnSp>
        <p:nvCxnSpPr>
          <p:cNvPr id="314" name="Google Shape;314;p33"/>
          <p:cNvCxnSpPr>
            <a:stCxn id="307" idx="2"/>
            <a:endCxn id="308" idx="1"/>
          </p:cNvCxnSpPr>
          <p:nvPr/>
        </p:nvCxnSpPr>
        <p:spPr>
          <a:xfrm rot="5400000">
            <a:off x="430840" y="1312196"/>
            <a:ext cx="759000" cy="840900"/>
          </a:xfrm>
          <a:prstGeom prst="bentConnector4">
            <a:avLst>
              <a:gd fmla="val 37539" name="adj1"/>
              <a:gd fmla="val 123552" name="adj2"/>
            </a:avLst>
          </a:prstGeom>
          <a:noFill/>
          <a:ln cap="flat" cmpd="sng" w="4825">
            <a:solidFill>
              <a:srgbClr val="000000"/>
            </a:solidFill>
            <a:prstDash val="solid"/>
            <a:round/>
            <a:headEnd len="med" w="med" type="none"/>
            <a:tailEnd len="med" w="med" type="triangle"/>
          </a:ln>
        </p:spPr>
      </p:cxnSp>
      <p:cxnSp>
        <p:nvCxnSpPr>
          <p:cNvPr id="315" name="Google Shape;315;p33"/>
          <p:cNvCxnSpPr>
            <a:stCxn id="307" idx="2"/>
            <a:endCxn id="313" idx="1"/>
          </p:cNvCxnSpPr>
          <p:nvPr/>
        </p:nvCxnSpPr>
        <p:spPr>
          <a:xfrm rot="5400000">
            <a:off x="169240" y="1573796"/>
            <a:ext cx="1282200" cy="840900"/>
          </a:xfrm>
          <a:prstGeom prst="bentConnector4">
            <a:avLst>
              <a:gd fmla="val 22357" name="adj1"/>
              <a:gd fmla="val 123175" name="adj2"/>
            </a:avLst>
          </a:prstGeom>
          <a:noFill/>
          <a:ln cap="flat" cmpd="sng" w="4825">
            <a:solidFill>
              <a:srgbClr val="000000"/>
            </a:solidFill>
            <a:prstDash val="solid"/>
            <a:round/>
            <a:headEnd len="med" w="med" type="none"/>
            <a:tailEnd len="med" w="med" type="triangle"/>
          </a:ln>
        </p:spPr>
      </p:cxnSp>
      <p:cxnSp>
        <p:nvCxnSpPr>
          <p:cNvPr id="316" name="Google Shape;316;p33"/>
          <p:cNvCxnSpPr>
            <a:stCxn id="312" idx="2"/>
            <a:endCxn id="305" idx="0"/>
          </p:cNvCxnSpPr>
          <p:nvPr/>
        </p:nvCxnSpPr>
        <p:spPr>
          <a:xfrm flipH="1" rot="-5400000">
            <a:off x="3113540" y="1440896"/>
            <a:ext cx="912600" cy="737100"/>
          </a:xfrm>
          <a:prstGeom prst="bentConnector3">
            <a:avLst>
              <a:gd fmla="val 50002" name="adj1"/>
            </a:avLst>
          </a:prstGeom>
          <a:noFill/>
          <a:ln cap="flat" cmpd="sng" w="4825">
            <a:solidFill>
              <a:srgbClr val="000000"/>
            </a:solidFill>
            <a:prstDash val="solid"/>
            <a:round/>
            <a:headEnd len="med" w="med" type="none"/>
            <a:tailEnd len="med" w="med" type="triangle"/>
          </a:ln>
        </p:spPr>
      </p:cxnSp>
      <p:sp>
        <p:nvSpPr>
          <p:cNvPr id="317" name="Google Shape;317;p33"/>
          <p:cNvSpPr/>
          <p:nvPr/>
        </p:nvSpPr>
        <p:spPr>
          <a:xfrm>
            <a:off x="2919351" y="4291217"/>
            <a:ext cx="1300500" cy="378000"/>
          </a:xfrm>
          <a:prstGeom prst="roundRect">
            <a:avLst>
              <a:gd fmla="val 16667" name="adj"/>
            </a:avLst>
          </a:prstGeom>
          <a:solidFill>
            <a:srgbClr val="DD7E6B"/>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Chassis &amp; Microfiber Cloth</a:t>
            </a:r>
            <a:endParaRPr sz="710"/>
          </a:p>
        </p:txBody>
      </p:sp>
      <p:sp>
        <p:nvSpPr>
          <p:cNvPr id="318" name="Google Shape;318;p33"/>
          <p:cNvSpPr/>
          <p:nvPr/>
        </p:nvSpPr>
        <p:spPr>
          <a:xfrm>
            <a:off x="2706185" y="2911824"/>
            <a:ext cx="712200" cy="627900"/>
          </a:xfrm>
          <a:prstGeom prst="roundRect">
            <a:avLst>
              <a:gd fmla="val 16667" name="adj"/>
            </a:avLst>
          </a:prstGeom>
          <a:solidFill>
            <a:srgbClr val="B6D7A8"/>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Solar Panels (x3)</a:t>
            </a:r>
            <a:endParaRPr sz="710"/>
          </a:p>
        </p:txBody>
      </p:sp>
      <p:sp>
        <p:nvSpPr>
          <p:cNvPr id="319" name="Google Shape;319;p33"/>
          <p:cNvSpPr/>
          <p:nvPr/>
        </p:nvSpPr>
        <p:spPr>
          <a:xfrm>
            <a:off x="1271548" y="1923267"/>
            <a:ext cx="712200" cy="378000"/>
          </a:xfrm>
          <a:prstGeom prst="roundRect">
            <a:avLst>
              <a:gd fmla="val 16667" name="adj"/>
            </a:avLst>
          </a:prstGeom>
          <a:solidFill>
            <a:srgbClr val="CFE2F3"/>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Horizontal Stepper Motor Driver</a:t>
            </a:r>
            <a:endParaRPr sz="710"/>
          </a:p>
        </p:txBody>
      </p:sp>
      <p:sp>
        <p:nvSpPr>
          <p:cNvPr id="320" name="Google Shape;320;p33"/>
          <p:cNvSpPr/>
          <p:nvPr/>
        </p:nvSpPr>
        <p:spPr>
          <a:xfrm>
            <a:off x="1271548" y="2446443"/>
            <a:ext cx="712200" cy="378000"/>
          </a:xfrm>
          <a:prstGeom prst="roundRect">
            <a:avLst>
              <a:gd fmla="val 16667" name="adj"/>
            </a:avLst>
          </a:prstGeom>
          <a:solidFill>
            <a:srgbClr val="CFE2F3"/>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Vertical Stepper Motor Driver</a:t>
            </a:r>
            <a:endParaRPr sz="710"/>
          </a:p>
        </p:txBody>
      </p:sp>
      <p:cxnSp>
        <p:nvCxnSpPr>
          <p:cNvPr id="321" name="Google Shape;321;p33"/>
          <p:cNvCxnSpPr>
            <a:stCxn id="319" idx="1"/>
            <a:endCxn id="308" idx="3"/>
          </p:cNvCxnSpPr>
          <p:nvPr/>
        </p:nvCxnSpPr>
        <p:spPr>
          <a:xfrm rot="10800000">
            <a:off x="1102048" y="2112267"/>
            <a:ext cx="169500" cy="0"/>
          </a:xfrm>
          <a:prstGeom prst="straightConnector1">
            <a:avLst/>
          </a:prstGeom>
          <a:noFill/>
          <a:ln cap="flat" cmpd="sng" w="6475">
            <a:solidFill>
              <a:srgbClr val="000000"/>
            </a:solidFill>
            <a:prstDash val="solid"/>
            <a:round/>
            <a:headEnd len="med" w="med" type="none"/>
            <a:tailEnd len="med" w="med" type="triangle"/>
          </a:ln>
        </p:spPr>
      </p:cxnSp>
      <p:cxnSp>
        <p:nvCxnSpPr>
          <p:cNvPr id="322" name="Google Shape;322;p33"/>
          <p:cNvCxnSpPr>
            <a:stCxn id="320" idx="1"/>
            <a:endCxn id="313" idx="3"/>
          </p:cNvCxnSpPr>
          <p:nvPr/>
        </p:nvCxnSpPr>
        <p:spPr>
          <a:xfrm rot="10800000">
            <a:off x="1102048" y="2635443"/>
            <a:ext cx="169500" cy="0"/>
          </a:xfrm>
          <a:prstGeom prst="straightConnector1">
            <a:avLst/>
          </a:prstGeom>
          <a:noFill/>
          <a:ln cap="flat" cmpd="sng" w="6475">
            <a:solidFill>
              <a:srgbClr val="000000"/>
            </a:solidFill>
            <a:prstDash val="solid"/>
            <a:round/>
            <a:headEnd len="med" w="med" type="none"/>
            <a:tailEnd len="med" w="med" type="triangle"/>
          </a:ln>
        </p:spPr>
      </p:cxnSp>
      <p:sp>
        <p:nvSpPr>
          <p:cNvPr id="323" name="Google Shape;323;p33"/>
          <p:cNvSpPr/>
          <p:nvPr/>
        </p:nvSpPr>
        <p:spPr>
          <a:xfrm>
            <a:off x="3652663" y="3051572"/>
            <a:ext cx="571200" cy="348300"/>
          </a:xfrm>
          <a:prstGeom prst="roundRect">
            <a:avLst>
              <a:gd fmla="val 16667" name="adj"/>
            </a:avLst>
          </a:prstGeom>
          <a:solidFill>
            <a:srgbClr val="B6D7A8"/>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marR="0" rtl="0" algn="ctr">
              <a:lnSpc>
                <a:spcPct val="100000"/>
              </a:lnSpc>
              <a:spcBef>
                <a:spcPts val="0"/>
              </a:spcBef>
              <a:spcAft>
                <a:spcPts val="0"/>
              </a:spcAft>
              <a:buNone/>
            </a:pPr>
            <a:r>
              <a:rPr lang="en" sz="710"/>
              <a:t>3x Voltage Sense</a:t>
            </a:r>
            <a:endParaRPr sz="710"/>
          </a:p>
        </p:txBody>
      </p:sp>
      <p:sp>
        <p:nvSpPr>
          <p:cNvPr id="324" name="Google Shape;324;p33"/>
          <p:cNvSpPr/>
          <p:nvPr/>
        </p:nvSpPr>
        <p:spPr>
          <a:xfrm>
            <a:off x="3652663" y="3539749"/>
            <a:ext cx="571200" cy="348300"/>
          </a:xfrm>
          <a:prstGeom prst="roundRect">
            <a:avLst>
              <a:gd fmla="val 16667" name="adj"/>
            </a:avLst>
          </a:prstGeom>
          <a:solidFill>
            <a:srgbClr val="B6D7A8"/>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marR="0" rtl="0" algn="ctr">
              <a:lnSpc>
                <a:spcPct val="100000"/>
              </a:lnSpc>
              <a:spcBef>
                <a:spcPts val="0"/>
              </a:spcBef>
              <a:spcAft>
                <a:spcPts val="0"/>
              </a:spcAft>
              <a:buNone/>
            </a:pPr>
            <a:r>
              <a:rPr lang="en" sz="710"/>
              <a:t>Current Sense</a:t>
            </a:r>
            <a:endParaRPr sz="710"/>
          </a:p>
        </p:txBody>
      </p:sp>
      <p:cxnSp>
        <p:nvCxnSpPr>
          <p:cNvPr id="325" name="Google Shape;325;p33"/>
          <p:cNvCxnSpPr>
            <a:stCxn id="323" idx="0"/>
            <a:endCxn id="305" idx="2"/>
          </p:cNvCxnSpPr>
          <p:nvPr/>
        </p:nvCxnSpPr>
        <p:spPr>
          <a:xfrm rot="10800000">
            <a:off x="3938263" y="2816072"/>
            <a:ext cx="0" cy="235500"/>
          </a:xfrm>
          <a:prstGeom prst="straightConnector1">
            <a:avLst/>
          </a:prstGeom>
          <a:noFill/>
          <a:ln cap="flat" cmpd="sng" w="6475">
            <a:solidFill>
              <a:srgbClr val="000000"/>
            </a:solidFill>
            <a:prstDash val="solid"/>
            <a:round/>
            <a:headEnd len="med" w="med" type="none"/>
            <a:tailEnd len="med" w="med" type="triangle"/>
          </a:ln>
        </p:spPr>
      </p:cxnSp>
      <p:cxnSp>
        <p:nvCxnSpPr>
          <p:cNvPr id="326" name="Google Shape;326;p33"/>
          <p:cNvCxnSpPr>
            <a:stCxn id="318" idx="3"/>
            <a:endCxn id="323" idx="1"/>
          </p:cNvCxnSpPr>
          <p:nvPr/>
        </p:nvCxnSpPr>
        <p:spPr>
          <a:xfrm>
            <a:off x="3418385" y="3225774"/>
            <a:ext cx="234300" cy="0"/>
          </a:xfrm>
          <a:prstGeom prst="straightConnector1">
            <a:avLst/>
          </a:prstGeom>
          <a:noFill/>
          <a:ln cap="flat" cmpd="sng" w="6475">
            <a:solidFill>
              <a:srgbClr val="000000"/>
            </a:solidFill>
            <a:prstDash val="solid"/>
            <a:round/>
            <a:headEnd len="med" w="med" type="none"/>
            <a:tailEnd len="med" w="med" type="triangle"/>
          </a:ln>
        </p:spPr>
      </p:cxnSp>
      <p:sp>
        <p:nvSpPr>
          <p:cNvPr id="327" name="Google Shape;327;p33"/>
          <p:cNvSpPr/>
          <p:nvPr/>
        </p:nvSpPr>
        <p:spPr>
          <a:xfrm>
            <a:off x="1463648" y="4180320"/>
            <a:ext cx="689400" cy="378000"/>
          </a:xfrm>
          <a:prstGeom prst="roundRect">
            <a:avLst>
              <a:gd fmla="val 16667" name="adj"/>
            </a:avLst>
          </a:prstGeom>
          <a:solidFill>
            <a:srgbClr val="B4A7D6"/>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2x MOSFET switches</a:t>
            </a:r>
            <a:endParaRPr sz="710"/>
          </a:p>
        </p:txBody>
      </p:sp>
      <p:sp>
        <p:nvSpPr>
          <p:cNvPr id="328" name="Google Shape;328;p33"/>
          <p:cNvSpPr/>
          <p:nvPr/>
        </p:nvSpPr>
        <p:spPr>
          <a:xfrm>
            <a:off x="2723793" y="2227325"/>
            <a:ext cx="650400" cy="348300"/>
          </a:xfrm>
          <a:prstGeom prst="roundRect">
            <a:avLst>
              <a:gd fmla="val 16667" name="adj"/>
            </a:avLst>
          </a:prstGeom>
          <a:solidFill>
            <a:srgbClr val="B6D7A8"/>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marR="0" rtl="0" algn="ctr">
              <a:lnSpc>
                <a:spcPct val="100000"/>
              </a:lnSpc>
              <a:spcBef>
                <a:spcPts val="0"/>
              </a:spcBef>
              <a:spcAft>
                <a:spcPts val="0"/>
              </a:spcAft>
              <a:buNone/>
            </a:pPr>
            <a:r>
              <a:rPr lang="en" sz="710"/>
              <a:t>3.3V to 5V Level Shifter</a:t>
            </a:r>
            <a:endParaRPr sz="710"/>
          </a:p>
        </p:txBody>
      </p:sp>
      <p:cxnSp>
        <p:nvCxnSpPr>
          <p:cNvPr id="329" name="Google Shape;329;p33"/>
          <p:cNvCxnSpPr>
            <a:endCxn id="328" idx="3"/>
          </p:cNvCxnSpPr>
          <p:nvPr/>
        </p:nvCxnSpPr>
        <p:spPr>
          <a:xfrm flipH="1">
            <a:off x="3374193" y="2400275"/>
            <a:ext cx="258000" cy="1200"/>
          </a:xfrm>
          <a:prstGeom prst="straightConnector1">
            <a:avLst/>
          </a:prstGeom>
          <a:noFill/>
          <a:ln cap="flat" cmpd="sng" w="6475">
            <a:solidFill>
              <a:srgbClr val="000000"/>
            </a:solidFill>
            <a:prstDash val="solid"/>
            <a:round/>
            <a:headEnd len="med" w="med" type="none"/>
            <a:tailEnd len="med" w="med" type="triangle"/>
          </a:ln>
        </p:spPr>
      </p:cxnSp>
      <p:cxnSp>
        <p:nvCxnSpPr>
          <p:cNvPr id="330" name="Google Shape;330;p33"/>
          <p:cNvCxnSpPr>
            <a:stCxn id="328" idx="1"/>
            <a:endCxn id="319" idx="3"/>
          </p:cNvCxnSpPr>
          <p:nvPr/>
        </p:nvCxnSpPr>
        <p:spPr>
          <a:xfrm rot="10800000">
            <a:off x="1983693" y="2112275"/>
            <a:ext cx="740100" cy="289200"/>
          </a:xfrm>
          <a:prstGeom prst="bentConnector3">
            <a:avLst>
              <a:gd fmla="val 33699" name="adj1"/>
            </a:avLst>
          </a:prstGeom>
          <a:noFill/>
          <a:ln cap="flat" cmpd="sng" w="6475">
            <a:solidFill>
              <a:srgbClr val="000000"/>
            </a:solidFill>
            <a:prstDash val="solid"/>
            <a:round/>
            <a:headEnd len="med" w="med" type="none"/>
            <a:tailEnd len="med" w="med" type="triangle"/>
          </a:ln>
        </p:spPr>
      </p:cxnSp>
      <p:cxnSp>
        <p:nvCxnSpPr>
          <p:cNvPr id="331" name="Google Shape;331;p33"/>
          <p:cNvCxnSpPr>
            <a:stCxn id="328" idx="1"/>
            <a:endCxn id="320" idx="3"/>
          </p:cNvCxnSpPr>
          <p:nvPr/>
        </p:nvCxnSpPr>
        <p:spPr>
          <a:xfrm flipH="1">
            <a:off x="1983693" y="2401475"/>
            <a:ext cx="740100" cy="234000"/>
          </a:xfrm>
          <a:prstGeom prst="bentConnector3">
            <a:avLst>
              <a:gd fmla="val 33699" name="adj1"/>
            </a:avLst>
          </a:prstGeom>
          <a:noFill/>
          <a:ln cap="flat" cmpd="sng" w="6475">
            <a:solidFill>
              <a:srgbClr val="000000"/>
            </a:solidFill>
            <a:prstDash val="solid"/>
            <a:round/>
            <a:headEnd len="med" w="med" type="none"/>
            <a:tailEnd len="med" w="med" type="triangle"/>
          </a:ln>
        </p:spPr>
      </p:cxnSp>
      <p:cxnSp>
        <p:nvCxnSpPr>
          <p:cNvPr id="332" name="Google Shape;332;p33"/>
          <p:cNvCxnSpPr>
            <a:stCxn id="324" idx="3"/>
            <a:endCxn id="305" idx="3"/>
          </p:cNvCxnSpPr>
          <p:nvPr/>
        </p:nvCxnSpPr>
        <p:spPr>
          <a:xfrm flipH="1" rot="10800000">
            <a:off x="4223863" y="2540899"/>
            <a:ext cx="21000" cy="1173000"/>
          </a:xfrm>
          <a:prstGeom prst="bentConnector3">
            <a:avLst>
              <a:gd fmla="val 1047394" name="adj1"/>
            </a:avLst>
          </a:prstGeom>
          <a:noFill/>
          <a:ln cap="flat" cmpd="sng" w="6475">
            <a:solidFill>
              <a:srgbClr val="000000"/>
            </a:solidFill>
            <a:prstDash val="solid"/>
            <a:round/>
            <a:headEnd len="med" w="med" type="none"/>
            <a:tailEnd len="med" w="med" type="triangle"/>
          </a:ln>
        </p:spPr>
      </p:cxnSp>
      <p:cxnSp>
        <p:nvCxnSpPr>
          <p:cNvPr id="333" name="Google Shape;333;p33"/>
          <p:cNvCxnSpPr>
            <a:stCxn id="318" idx="3"/>
            <a:endCxn id="324" idx="1"/>
          </p:cNvCxnSpPr>
          <p:nvPr/>
        </p:nvCxnSpPr>
        <p:spPr>
          <a:xfrm>
            <a:off x="3418385" y="3225774"/>
            <a:ext cx="234300" cy="488100"/>
          </a:xfrm>
          <a:prstGeom prst="bentConnector3">
            <a:avLst>
              <a:gd fmla="val 30058" name="adj1"/>
            </a:avLst>
          </a:prstGeom>
          <a:noFill/>
          <a:ln cap="flat" cmpd="sng" w="6475">
            <a:solidFill>
              <a:srgbClr val="000000"/>
            </a:solidFill>
            <a:prstDash val="solid"/>
            <a:round/>
            <a:headEnd len="med" w="med" type="none"/>
            <a:tailEnd len="med" w="med" type="triangle"/>
          </a:ln>
        </p:spPr>
      </p:cxnSp>
      <p:sp>
        <p:nvSpPr>
          <p:cNvPr id="334" name="Google Shape;334;p33"/>
          <p:cNvSpPr/>
          <p:nvPr/>
        </p:nvSpPr>
        <p:spPr>
          <a:xfrm>
            <a:off x="1463648" y="3610660"/>
            <a:ext cx="689400" cy="378000"/>
          </a:xfrm>
          <a:prstGeom prst="roundRect">
            <a:avLst>
              <a:gd fmla="val 16667" name="adj"/>
            </a:avLst>
          </a:prstGeom>
          <a:solidFill>
            <a:srgbClr val="B4A7D6"/>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Gate driver</a:t>
            </a:r>
            <a:endParaRPr sz="710"/>
          </a:p>
        </p:txBody>
      </p:sp>
      <p:cxnSp>
        <p:nvCxnSpPr>
          <p:cNvPr id="335" name="Google Shape;335;p33"/>
          <p:cNvCxnSpPr>
            <a:stCxn id="334" idx="2"/>
            <a:endCxn id="327" idx="0"/>
          </p:cNvCxnSpPr>
          <p:nvPr/>
        </p:nvCxnSpPr>
        <p:spPr>
          <a:xfrm>
            <a:off x="1808348" y="3988660"/>
            <a:ext cx="0" cy="191700"/>
          </a:xfrm>
          <a:prstGeom prst="straightConnector1">
            <a:avLst/>
          </a:prstGeom>
          <a:noFill/>
          <a:ln cap="flat" cmpd="sng" w="6475">
            <a:solidFill>
              <a:srgbClr val="000000"/>
            </a:solidFill>
            <a:prstDash val="solid"/>
            <a:round/>
            <a:headEnd len="med" w="med" type="none"/>
            <a:tailEnd len="med" w="med" type="triangle"/>
          </a:ln>
        </p:spPr>
      </p:cxnSp>
      <p:cxnSp>
        <p:nvCxnSpPr>
          <p:cNvPr id="336" name="Google Shape;336;p33"/>
          <p:cNvCxnSpPr>
            <a:endCxn id="334" idx="0"/>
          </p:cNvCxnSpPr>
          <p:nvPr/>
        </p:nvCxnSpPr>
        <p:spPr>
          <a:xfrm rot="5400000">
            <a:off x="914948" y="2246560"/>
            <a:ext cx="2257500" cy="470700"/>
          </a:xfrm>
          <a:prstGeom prst="bentConnector3">
            <a:avLst>
              <a:gd fmla="val 91611" name="adj1"/>
            </a:avLst>
          </a:prstGeom>
          <a:noFill/>
          <a:ln cap="flat" cmpd="sng" w="6475">
            <a:solidFill>
              <a:srgbClr val="000000"/>
            </a:solidFill>
            <a:prstDash val="solid"/>
            <a:round/>
            <a:headEnd len="med" w="med" type="none"/>
            <a:tailEnd len="med" w="med" type="triangle"/>
          </a:ln>
        </p:spPr>
      </p:cxnSp>
      <p:sp>
        <p:nvSpPr>
          <p:cNvPr id="337" name="Google Shape;337;p33"/>
          <p:cNvSpPr/>
          <p:nvPr/>
        </p:nvSpPr>
        <p:spPr>
          <a:xfrm>
            <a:off x="401207" y="4180320"/>
            <a:ext cx="689400" cy="378000"/>
          </a:xfrm>
          <a:prstGeom prst="roundRect">
            <a:avLst>
              <a:gd fmla="val 16667" name="adj"/>
            </a:avLst>
          </a:prstGeom>
          <a:solidFill>
            <a:srgbClr val="B4A7D6"/>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External load inductor</a:t>
            </a:r>
            <a:endParaRPr sz="710"/>
          </a:p>
        </p:txBody>
      </p:sp>
      <p:sp>
        <p:nvSpPr>
          <p:cNvPr id="338" name="Google Shape;338;p33"/>
          <p:cNvSpPr/>
          <p:nvPr/>
        </p:nvSpPr>
        <p:spPr>
          <a:xfrm>
            <a:off x="401196" y="3610669"/>
            <a:ext cx="689400" cy="378000"/>
          </a:xfrm>
          <a:prstGeom prst="roundRect">
            <a:avLst>
              <a:gd fmla="val 16667" name="adj"/>
            </a:avLst>
          </a:prstGeom>
          <a:solidFill>
            <a:srgbClr val="B4A7D6"/>
          </a:solidFill>
          <a:ln cap="flat" cmpd="sng" w="4825">
            <a:solidFill>
              <a:srgbClr val="000000"/>
            </a:solidFill>
            <a:prstDash val="solid"/>
            <a:round/>
            <a:headEnd len="sm" w="sm" type="none"/>
            <a:tailEnd len="sm" w="sm" type="none"/>
          </a:ln>
        </p:spPr>
        <p:txBody>
          <a:bodyPr anchorCtr="0" anchor="ctr" bIns="46350" lIns="46350" spcFirstLastPara="1" rIns="46350" wrap="square" tIns="46350">
            <a:noAutofit/>
          </a:bodyPr>
          <a:lstStyle/>
          <a:p>
            <a:pPr indent="0" lvl="0" marL="0" rtl="0" algn="ctr">
              <a:spcBef>
                <a:spcPts val="0"/>
              </a:spcBef>
              <a:spcAft>
                <a:spcPts val="0"/>
              </a:spcAft>
              <a:buNone/>
            </a:pPr>
            <a:r>
              <a:rPr lang="en" sz="710"/>
              <a:t>External load resistor</a:t>
            </a:r>
            <a:endParaRPr sz="710"/>
          </a:p>
        </p:txBody>
      </p:sp>
      <p:cxnSp>
        <p:nvCxnSpPr>
          <p:cNvPr id="339" name="Google Shape;339;p33"/>
          <p:cNvCxnSpPr>
            <a:stCxn id="327" idx="1"/>
            <a:endCxn id="337" idx="3"/>
          </p:cNvCxnSpPr>
          <p:nvPr/>
        </p:nvCxnSpPr>
        <p:spPr>
          <a:xfrm flipH="1">
            <a:off x="1090748" y="4369320"/>
            <a:ext cx="372900" cy="600"/>
          </a:xfrm>
          <a:prstGeom prst="bentConnector3">
            <a:avLst>
              <a:gd fmla="val 50000" name="adj1"/>
            </a:avLst>
          </a:prstGeom>
          <a:noFill/>
          <a:ln cap="flat" cmpd="sng" w="6475">
            <a:solidFill>
              <a:srgbClr val="000000"/>
            </a:solidFill>
            <a:prstDash val="solid"/>
            <a:round/>
            <a:headEnd len="med" w="med" type="none"/>
            <a:tailEnd len="med" w="med" type="triangle"/>
          </a:ln>
        </p:spPr>
      </p:cxnSp>
      <p:cxnSp>
        <p:nvCxnSpPr>
          <p:cNvPr id="340" name="Google Shape;340;p33"/>
          <p:cNvCxnSpPr>
            <a:stCxn id="337" idx="0"/>
            <a:endCxn id="338" idx="2"/>
          </p:cNvCxnSpPr>
          <p:nvPr/>
        </p:nvCxnSpPr>
        <p:spPr>
          <a:xfrm rot="-5400000">
            <a:off x="650357" y="4084170"/>
            <a:ext cx="191700" cy="600"/>
          </a:xfrm>
          <a:prstGeom prst="bentConnector3">
            <a:avLst>
              <a:gd fmla="val 49998" name="adj1"/>
            </a:avLst>
          </a:prstGeom>
          <a:noFill/>
          <a:ln cap="flat" cmpd="sng" w="6475">
            <a:solidFill>
              <a:srgbClr val="000000"/>
            </a:solidFill>
            <a:prstDash val="solid"/>
            <a:round/>
            <a:headEnd len="med" w="med" type="none"/>
            <a:tailEnd len="med" w="med" type="triangle"/>
          </a:ln>
        </p:spPr>
      </p:cxnSp>
      <p:cxnSp>
        <p:nvCxnSpPr>
          <p:cNvPr id="341" name="Google Shape;341;p33"/>
          <p:cNvCxnSpPr/>
          <p:nvPr/>
        </p:nvCxnSpPr>
        <p:spPr>
          <a:xfrm flipH="1">
            <a:off x="2152242" y="2681157"/>
            <a:ext cx="1484400" cy="1041900"/>
          </a:xfrm>
          <a:prstGeom prst="bentConnector3">
            <a:avLst>
              <a:gd fmla="val 76672" name="adj1"/>
            </a:avLst>
          </a:prstGeom>
          <a:noFill/>
          <a:ln cap="flat" cmpd="sng" w="6475">
            <a:solidFill>
              <a:srgbClr val="000000"/>
            </a:solidFill>
            <a:prstDash val="solid"/>
            <a:round/>
            <a:headEnd len="med" w="med" type="none"/>
            <a:tailEnd len="med" w="med" type="triangle"/>
          </a:ln>
        </p:spPr>
      </p:cxnSp>
      <p:cxnSp>
        <p:nvCxnSpPr>
          <p:cNvPr id="342" name="Google Shape;342;p33"/>
          <p:cNvCxnSpPr>
            <a:endCxn id="327" idx="3"/>
          </p:cNvCxnSpPr>
          <p:nvPr/>
        </p:nvCxnSpPr>
        <p:spPr>
          <a:xfrm flipH="1">
            <a:off x="2153048" y="3826020"/>
            <a:ext cx="1503600" cy="543300"/>
          </a:xfrm>
          <a:prstGeom prst="bentConnector3">
            <a:avLst>
              <a:gd fmla="val 77555" name="adj1"/>
            </a:avLst>
          </a:prstGeom>
          <a:noFill/>
          <a:ln cap="flat" cmpd="sng" w="6475">
            <a:solidFill>
              <a:srgbClr val="000000"/>
            </a:solidFill>
            <a:prstDash val="solid"/>
            <a:round/>
            <a:headEnd len="med" w="med" type="none"/>
            <a:tailEnd len="med" w="med" type="triangle"/>
          </a:ln>
        </p:spPr>
      </p:cxnSp>
      <p:sp>
        <p:nvSpPr>
          <p:cNvPr id="343" name="Google Shape;343;p3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4"/>
          <p:cNvSpPr txBox="1"/>
          <p:nvPr>
            <p:ph idx="1" type="body"/>
          </p:nvPr>
        </p:nvSpPr>
        <p:spPr>
          <a:xfrm>
            <a:off x="282600" y="875925"/>
            <a:ext cx="5673300" cy="22761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a:t>
            </a:r>
            <a:r>
              <a:rPr b="1" lang="en" sz="2000">
                <a:solidFill>
                  <a:srgbClr val="E84B36"/>
                </a:solidFill>
                <a:latin typeface="Arial"/>
                <a:ea typeface="Arial"/>
                <a:cs typeface="Arial"/>
                <a:sym typeface="Arial"/>
              </a:rPr>
              <a:t>ore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Stable 24 V, 12 V,  5 V, 3.3 V bus voltage levels</a:t>
            </a:r>
            <a:endParaRPr sz="1400">
              <a:latin typeface="Arial"/>
              <a:ea typeface="Arial"/>
              <a:cs typeface="Arial"/>
              <a:sym typeface="Arial"/>
            </a:endParaRPr>
          </a:p>
          <a:p>
            <a:pPr indent="-317500" lvl="0" marL="457200" rtl="0" algn="l">
              <a:lnSpc>
                <a:spcPct val="100000"/>
              </a:lnSpc>
              <a:spcBef>
                <a:spcPts val="1000"/>
              </a:spcBef>
              <a:spcAft>
                <a:spcPts val="0"/>
              </a:spcAft>
              <a:buSzPts val="1400"/>
              <a:buFont typeface="Arial"/>
              <a:buChar char="●"/>
            </a:pPr>
            <a:r>
              <a:rPr lang="en" sz="1400">
                <a:latin typeface="Arial"/>
                <a:ea typeface="Arial"/>
                <a:cs typeface="Arial"/>
                <a:sym typeface="Arial"/>
              </a:rPr>
              <a:t>5 V bus from both USB-C and barrel jack input</a:t>
            </a:r>
            <a:endParaRPr sz="1400">
              <a:latin typeface="Arial"/>
              <a:ea typeface="Arial"/>
              <a:cs typeface="Arial"/>
              <a:sym typeface="Arial"/>
            </a:endParaRPr>
          </a:p>
          <a:p>
            <a:pPr indent="-317500" lvl="0" marL="457200" rtl="0" algn="l">
              <a:lnSpc>
                <a:spcPct val="100000"/>
              </a:lnSpc>
              <a:spcBef>
                <a:spcPts val="1000"/>
              </a:spcBef>
              <a:spcAft>
                <a:spcPts val="0"/>
              </a:spcAft>
              <a:buSzPts val="1400"/>
              <a:buFont typeface="Arial"/>
              <a:buChar char="●"/>
            </a:pPr>
            <a:r>
              <a:rPr lang="en" sz="1400">
                <a:latin typeface="Arial"/>
                <a:ea typeface="Arial"/>
                <a:cs typeface="Arial"/>
                <a:sym typeface="Arial"/>
              </a:rPr>
              <a:t>No voltage collapse under full load (e.g. all motors moving at once)</a:t>
            </a:r>
            <a:endParaRPr sz="1400">
              <a:latin typeface="Arial"/>
              <a:ea typeface="Arial"/>
              <a:cs typeface="Arial"/>
              <a:sym typeface="Arial"/>
            </a:endParaRPr>
          </a:p>
          <a:p>
            <a:pPr indent="-317500" lvl="0" marL="457200" rtl="0" algn="l">
              <a:lnSpc>
                <a:spcPct val="100000"/>
              </a:lnSpc>
              <a:spcBef>
                <a:spcPts val="1000"/>
              </a:spcBef>
              <a:spcAft>
                <a:spcPts val="0"/>
              </a:spcAft>
              <a:buSzPts val="1400"/>
              <a:buFont typeface="Arial"/>
              <a:buChar char="●"/>
            </a:pPr>
            <a:r>
              <a:rPr lang="en" sz="1400">
                <a:latin typeface="Arial"/>
                <a:ea typeface="Arial"/>
                <a:cs typeface="Arial"/>
                <a:sym typeface="Arial"/>
              </a:rPr>
              <a:t>Acceptable tolerance 10%</a:t>
            </a:r>
            <a:endParaRPr sz="1400">
              <a:latin typeface="Arial"/>
              <a:ea typeface="Arial"/>
              <a:cs typeface="Arial"/>
              <a:sym typeface="Arial"/>
            </a:endParaRPr>
          </a:p>
          <a:p>
            <a:pPr indent="0" lvl="0" marL="0" rtl="0" algn="l">
              <a:lnSpc>
                <a:spcPct val="100000"/>
              </a:lnSpc>
              <a:spcBef>
                <a:spcPts val="1000"/>
              </a:spcBef>
              <a:spcAft>
                <a:spcPts val="0"/>
              </a:spcAft>
              <a:buSzPts val="2300"/>
              <a:buNone/>
            </a:pPr>
            <a:r>
              <a:t/>
            </a:r>
            <a:endParaRPr sz="1400">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p:txBody>
      </p:sp>
      <p:sp>
        <p:nvSpPr>
          <p:cNvPr id="349" name="Google Shape;349;p34"/>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0" name="Google Shape;350;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Subsystem</a:t>
            </a:r>
            <a:endParaRPr b="0" i="0" sz="1800" u="none" cap="none" strike="noStrike">
              <a:solidFill>
                <a:schemeClr val="lt1"/>
              </a:solidFill>
              <a:latin typeface="Arial"/>
              <a:ea typeface="Arial"/>
              <a:cs typeface="Arial"/>
              <a:sym typeface="Arial"/>
            </a:endParaRPr>
          </a:p>
        </p:txBody>
      </p:sp>
      <p:pic>
        <p:nvPicPr>
          <p:cNvPr id="351" name="Google Shape;351;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52" name="Google Shape;352;p3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53" name="Google Shape;353;p34"/>
          <p:cNvGrpSpPr/>
          <p:nvPr/>
        </p:nvGrpSpPr>
        <p:grpSpPr>
          <a:xfrm>
            <a:off x="3046069" y="4951153"/>
            <a:ext cx="3929036" cy="52875"/>
            <a:chOff x="4028175" y="6601537"/>
            <a:chExt cx="5238715" cy="70500"/>
          </a:xfrm>
        </p:grpSpPr>
        <p:cxnSp>
          <p:nvCxnSpPr>
            <p:cNvPr id="354" name="Google Shape;354;p3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55" name="Google Shape;355;p3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356" name="Google Shape;356;p34"/>
          <p:cNvPicPr preferRelativeResize="0"/>
          <p:nvPr/>
        </p:nvPicPr>
        <p:blipFill rotWithShape="1">
          <a:blip r:embed="rId4">
            <a:alphaModFix/>
          </a:blip>
          <a:srcRect b="0" l="557" r="0" t="4031"/>
          <a:stretch/>
        </p:blipFill>
        <p:spPr>
          <a:xfrm>
            <a:off x="400750" y="3276888"/>
            <a:ext cx="8342476" cy="1433888"/>
          </a:xfrm>
          <a:prstGeom prst="rect">
            <a:avLst/>
          </a:prstGeom>
          <a:noFill/>
          <a:ln>
            <a:noFill/>
          </a:ln>
        </p:spPr>
      </p:pic>
      <p:pic>
        <p:nvPicPr>
          <p:cNvPr id="357" name="Google Shape;357;p34"/>
          <p:cNvPicPr preferRelativeResize="0"/>
          <p:nvPr/>
        </p:nvPicPr>
        <p:blipFill>
          <a:blip r:embed="rId5">
            <a:alphaModFix/>
          </a:blip>
          <a:stretch>
            <a:fillRect/>
          </a:stretch>
        </p:blipFill>
        <p:spPr>
          <a:xfrm>
            <a:off x="6304575" y="773490"/>
            <a:ext cx="2438650" cy="2320922"/>
          </a:xfrm>
          <a:prstGeom prst="rect">
            <a:avLst/>
          </a:prstGeom>
          <a:noFill/>
          <a:ln>
            <a:noFill/>
          </a:ln>
        </p:spPr>
      </p:pic>
      <p:sp>
        <p:nvSpPr>
          <p:cNvPr id="358" name="Google Shape;358;p3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5"/>
          <p:cNvSpPr txBox="1"/>
          <p:nvPr/>
        </p:nvSpPr>
        <p:spPr>
          <a:xfrm>
            <a:off x="6370504" y="356041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64" name="Google Shape;364;p35"/>
          <p:cNvSpPr txBox="1"/>
          <p:nvPr>
            <p:ph idx="1" type="body"/>
          </p:nvPr>
        </p:nvSpPr>
        <p:spPr>
          <a:xfrm>
            <a:off x="282600" y="1000700"/>
            <a:ext cx="5753100" cy="3617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Core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2000">
              <a:solidFill>
                <a:srgbClr val="E84B36"/>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sz="1400">
                <a:latin typeface="Arial"/>
                <a:ea typeface="Arial"/>
                <a:cs typeface="Arial"/>
                <a:sym typeface="Arial"/>
              </a:rPr>
              <a:t>Objective: Mechanical translation across a 22.5” x 40” array</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Char char="●"/>
            </a:pPr>
            <a:r>
              <a:rPr lang="en" sz="1400">
                <a:latin typeface="Arial"/>
                <a:ea typeface="Arial"/>
                <a:cs typeface="Arial"/>
                <a:sym typeface="Arial"/>
              </a:rPr>
              <a:t>Architecture: 2 axis gantry configuration</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Font typeface="Arial"/>
              <a:buChar char="●"/>
            </a:pPr>
            <a:r>
              <a:rPr lang="en" sz="1400">
                <a:latin typeface="Arial"/>
                <a:ea typeface="Arial"/>
                <a:cs typeface="Arial"/>
                <a:sym typeface="Arial"/>
              </a:rPr>
              <a:t>Components: DC motors, gears, and timing bands, pulleys</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Font typeface="Arial"/>
              <a:buChar char="●"/>
            </a:pPr>
            <a:r>
              <a:rPr lang="en" sz="1400">
                <a:latin typeface="Arial"/>
                <a:ea typeface="Arial"/>
                <a:cs typeface="Arial"/>
                <a:sym typeface="Arial"/>
              </a:rPr>
              <a:t>Control: ESP32 PWM → Motor Driver → Motor</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Font typeface="Arial"/>
              <a:buChar char="●"/>
            </a:pPr>
            <a:r>
              <a:rPr lang="en" sz="1400">
                <a:latin typeface="Arial"/>
                <a:ea typeface="Arial"/>
                <a:cs typeface="Arial"/>
                <a:sym typeface="Arial"/>
              </a:rPr>
              <a:t>Manual and Automatic control</a:t>
            </a:r>
            <a:endParaRPr sz="1400">
              <a:latin typeface="Arial"/>
              <a:ea typeface="Arial"/>
              <a:cs typeface="Arial"/>
              <a:sym typeface="Arial"/>
            </a:endParaRPr>
          </a:p>
          <a:p>
            <a:pPr indent="0" lvl="0" marL="457200" marR="0" rtl="0" algn="l">
              <a:lnSpc>
                <a:spcPct val="100000"/>
              </a:lnSpc>
              <a:spcBef>
                <a:spcPts val="1000"/>
              </a:spcBef>
              <a:spcAft>
                <a:spcPts val="0"/>
              </a:spcAft>
              <a:buNone/>
            </a:pPr>
            <a:r>
              <a:t/>
            </a:r>
            <a:endParaRPr sz="1400">
              <a:latin typeface="Arial"/>
              <a:ea typeface="Arial"/>
              <a:cs typeface="Arial"/>
              <a:sym typeface="Arial"/>
            </a:endParaRPr>
          </a:p>
          <a:p>
            <a:pPr indent="0" lvl="0" marL="0" rtl="0" algn="l">
              <a:lnSpc>
                <a:spcPct val="100000"/>
              </a:lnSpc>
              <a:spcBef>
                <a:spcPts val="1000"/>
              </a:spcBef>
              <a:spcAft>
                <a:spcPts val="0"/>
              </a:spcAft>
              <a:buSzPts val="2300"/>
              <a:buNone/>
            </a:pPr>
            <a:r>
              <a:t/>
            </a:r>
            <a:endParaRPr sz="1400">
              <a:latin typeface="Arial"/>
              <a:ea typeface="Arial"/>
              <a:cs typeface="Arial"/>
              <a:sym typeface="Arial"/>
            </a:endParaRPr>
          </a:p>
        </p:txBody>
      </p:sp>
      <p:sp>
        <p:nvSpPr>
          <p:cNvPr id="365" name="Google Shape;365;p3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6" name="Google Shape;366;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Movement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367" name="Google Shape;367;p3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68" name="Google Shape;368;p3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69" name="Google Shape;369;p35"/>
          <p:cNvGrpSpPr/>
          <p:nvPr/>
        </p:nvGrpSpPr>
        <p:grpSpPr>
          <a:xfrm>
            <a:off x="3046069" y="4951153"/>
            <a:ext cx="3929036" cy="52875"/>
            <a:chOff x="4028175" y="6601537"/>
            <a:chExt cx="5238715" cy="70500"/>
          </a:xfrm>
        </p:grpSpPr>
        <p:cxnSp>
          <p:nvCxnSpPr>
            <p:cNvPr id="370" name="Google Shape;370;p3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71" name="Google Shape;371;p3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372" name="Google Shape;372;p3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73" name="Google Shape;373;p35"/>
          <p:cNvPicPr preferRelativeResize="0"/>
          <p:nvPr/>
        </p:nvPicPr>
        <p:blipFill>
          <a:blip r:embed="rId4">
            <a:alphaModFix/>
          </a:blip>
          <a:stretch>
            <a:fillRect/>
          </a:stretch>
        </p:blipFill>
        <p:spPr>
          <a:xfrm>
            <a:off x="5956825" y="803581"/>
            <a:ext cx="2914800" cy="41027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6"/>
          <p:cNvSpPr txBox="1"/>
          <p:nvPr>
            <p:ph idx="1" type="body"/>
          </p:nvPr>
        </p:nvSpPr>
        <p:spPr>
          <a:xfrm>
            <a:off x="282600" y="1000700"/>
            <a:ext cx="4222200" cy="3607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Core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1400">
                <a:latin typeface="Arial"/>
                <a:ea typeface="Arial"/>
                <a:cs typeface="Arial"/>
                <a:sym typeface="Arial"/>
              </a:rPr>
              <a:t>Original plan: spray solution then 12V rotating brush motor with microfiber cloth</a:t>
            </a:r>
            <a:endParaRPr sz="1400">
              <a:latin typeface="Arial"/>
              <a:ea typeface="Arial"/>
              <a:cs typeface="Arial"/>
              <a:sym typeface="Arial"/>
            </a:endParaRPr>
          </a:p>
          <a:p>
            <a:pPr indent="-317500" lvl="0" marL="457200" rtl="0" algn="l">
              <a:lnSpc>
                <a:spcPct val="100000"/>
              </a:lnSpc>
              <a:spcBef>
                <a:spcPts val="1000"/>
              </a:spcBef>
              <a:spcAft>
                <a:spcPts val="0"/>
              </a:spcAft>
              <a:buSzPts val="1400"/>
              <a:buChar char="●"/>
            </a:pPr>
            <a:r>
              <a:rPr lang="en" sz="1400">
                <a:latin typeface="Arial"/>
                <a:ea typeface="Arial"/>
                <a:cs typeface="Arial"/>
                <a:sym typeface="Arial"/>
              </a:rPr>
              <a:t>Brush motor and water pump removed from final build, so spray-and-scrub didn't work as designed</a:t>
            </a:r>
            <a:endParaRPr sz="1400">
              <a:latin typeface="Arial"/>
              <a:ea typeface="Arial"/>
              <a:cs typeface="Arial"/>
              <a:sym typeface="Arial"/>
            </a:endParaRPr>
          </a:p>
          <a:p>
            <a:pPr indent="-317500" lvl="0" marL="457200" rtl="0" algn="l">
              <a:lnSpc>
                <a:spcPct val="100000"/>
              </a:lnSpc>
              <a:spcBef>
                <a:spcPts val="1000"/>
              </a:spcBef>
              <a:spcAft>
                <a:spcPts val="0"/>
              </a:spcAft>
              <a:buSzPts val="1400"/>
              <a:buChar char="●"/>
            </a:pPr>
            <a:r>
              <a:rPr lang="en" sz="1400">
                <a:latin typeface="Arial"/>
                <a:ea typeface="Arial"/>
                <a:cs typeface="Arial"/>
                <a:sym typeface="Arial"/>
              </a:rPr>
              <a:t>Compensated in code by adding horizontal back-and-forth movement during vertical sweeps</a:t>
            </a:r>
            <a:endParaRPr sz="1400">
              <a:latin typeface="Arial"/>
              <a:ea typeface="Arial"/>
              <a:cs typeface="Arial"/>
              <a:sym typeface="Arial"/>
            </a:endParaRPr>
          </a:p>
          <a:p>
            <a:pPr indent="0" lvl="0" marL="0" marR="0" rtl="0" algn="l">
              <a:lnSpc>
                <a:spcPct val="100000"/>
              </a:lnSpc>
              <a:spcBef>
                <a:spcPts val="1000"/>
              </a:spcBef>
              <a:spcAft>
                <a:spcPts val="1000"/>
              </a:spcAft>
              <a:buNone/>
            </a:pPr>
            <a:r>
              <a:t/>
            </a:r>
            <a:endParaRPr sz="1400">
              <a:latin typeface="Arial"/>
              <a:ea typeface="Arial"/>
              <a:cs typeface="Arial"/>
              <a:sym typeface="Arial"/>
            </a:endParaRPr>
          </a:p>
        </p:txBody>
      </p:sp>
      <p:sp>
        <p:nvSpPr>
          <p:cNvPr id="379" name="Google Shape;379;p3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0" name="Google Shape;380;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Cleaning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381" name="Google Shape;381;p3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82" name="Google Shape;382;p3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83" name="Google Shape;383;p36"/>
          <p:cNvGrpSpPr/>
          <p:nvPr/>
        </p:nvGrpSpPr>
        <p:grpSpPr>
          <a:xfrm>
            <a:off x="3046069" y="4951153"/>
            <a:ext cx="3929036" cy="52875"/>
            <a:chOff x="4028175" y="6601537"/>
            <a:chExt cx="5238715" cy="70500"/>
          </a:xfrm>
        </p:grpSpPr>
        <p:cxnSp>
          <p:nvCxnSpPr>
            <p:cNvPr id="384" name="Google Shape;384;p3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85" name="Google Shape;385;p3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386" name="Google Shape;386;p3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87" name="Google Shape;387;p36"/>
          <p:cNvPicPr preferRelativeResize="0"/>
          <p:nvPr/>
        </p:nvPicPr>
        <p:blipFill>
          <a:blip r:embed="rId4">
            <a:alphaModFix/>
          </a:blip>
          <a:stretch>
            <a:fillRect/>
          </a:stretch>
        </p:blipFill>
        <p:spPr>
          <a:xfrm>
            <a:off x="4813950" y="858000"/>
            <a:ext cx="3701400" cy="28566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7"/>
          <p:cNvSpPr txBox="1"/>
          <p:nvPr>
            <p:ph idx="1" type="body"/>
          </p:nvPr>
        </p:nvSpPr>
        <p:spPr>
          <a:xfrm>
            <a:off x="282600" y="1000700"/>
            <a:ext cx="42894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Core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sz="1400">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sz="1400">
                <a:latin typeface="Arial"/>
                <a:ea typeface="Arial"/>
                <a:cs typeface="Arial"/>
                <a:sym typeface="Arial"/>
              </a:rPr>
              <a:t>S</a:t>
            </a:r>
            <a:r>
              <a:rPr lang="en" sz="1400">
                <a:latin typeface="Arial"/>
                <a:ea typeface="Arial"/>
                <a:cs typeface="Arial"/>
                <a:sym typeface="Arial"/>
              </a:rPr>
              <a:t>ample all 3 analog voltage, 1 analog current channel; accurately reconstruct in code</a:t>
            </a:r>
            <a:endParaRPr sz="1400">
              <a:latin typeface="Arial"/>
              <a:ea typeface="Arial"/>
              <a:cs typeface="Arial"/>
              <a:sym typeface="Arial"/>
            </a:endParaRPr>
          </a:p>
          <a:p>
            <a:pPr indent="-317500" lvl="0" marL="457200" rtl="0" algn="l">
              <a:lnSpc>
                <a:spcPct val="100000"/>
              </a:lnSpc>
              <a:spcBef>
                <a:spcPts val="1000"/>
              </a:spcBef>
              <a:spcAft>
                <a:spcPts val="0"/>
              </a:spcAft>
              <a:buSzPts val="1400"/>
              <a:buChar char="●"/>
            </a:pPr>
            <a:r>
              <a:rPr lang="en" sz="1400">
                <a:latin typeface="Arial"/>
                <a:ea typeface="Arial"/>
                <a:cs typeface="Arial"/>
                <a:sym typeface="Arial"/>
              </a:rPr>
              <a:t>I</a:t>
            </a:r>
            <a:r>
              <a:rPr lang="en" sz="1400">
                <a:latin typeface="Arial"/>
                <a:ea typeface="Arial"/>
                <a:cs typeface="Arial"/>
                <a:sym typeface="Arial"/>
              </a:rPr>
              <a:t>dentify which panel has power drop; flag only that panel for cleaning</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Char char="●"/>
            </a:pPr>
            <a:r>
              <a:rPr lang="en" sz="1400">
                <a:latin typeface="Arial"/>
                <a:ea typeface="Arial"/>
                <a:cs typeface="Arial"/>
                <a:sym typeface="Arial"/>
              </a:rPr>
              <a:t>Navigate to any panel coordinate on the grid from “home” position</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Char char="●"/>
            </a:pPr>
            <a:r>
              <a:rPr lang="en" sz="1400">
                <a:latin typeface="Arial"/>
                <a:ea typeface="Arial"/>
                <a:cs typeface="Arial"/>
                <a:sym typeface="Arial"/>
              </a:rPr>
              <a:t>Safety stop command to cut motor power</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Char char="●"/>
            </a:pPr>
            <a:r>
              <a:rPr lang="en" sz="1400">
                <a:latin typeface="Arial"/>
                <a:ea typeface="Arial"/>
                <a:cs typeface="Arial"/>
                <a:sym typeface="Arial"/>
              </a:rPr>
              <a:t>Perform the above simultaneously</a:t>
            </a:r>
            <a:endParaRPr sz="1400">
              <a:latin typeface="Arial"/>
              <a:ea typeface="Arial"/>
              <a:cs typeface="Arial"/>
              <a:sym typeface="Arial"/>
            </a:endParaRPr>
          </a:p>
          <a:p>
            <a:pPr indent="-317500" lvl="0" marL="457200" marR="0" rtl="0" algn="l">
              <a:lnSpc>
                <a:spcPct val="100000"/>
              </a:lnSpc>
              <a:spcBef>
                <a:spcPts val="1000"/>
              </a:spcBef>
              <a:spcAft>
                <a:spcPts val="1000"/>
              </a:spcAft>
              <a:buSzPts val="1400"/>
              <a:buFont typeface="Arial"/>
              <a:buChar char="●"/>
            </a:pPr>
            <a:r>
              <a:rPr lang="en" sz="1400">
                <a:latin typeface="Arial"/>
                <a:ea typeface="Arial"/>
                <a:cs typeface="Arial"/>
                <a:sym typeface="Arial"/>
              </a:rPr>
              <a:t>Removed light sensors</a:t>
            </a:r>
            <a:endParaRPr sz="1400">
              <a:latin typeface="Arial"/>
              <a:ea typeface="Arial"/>
              <a:cs typeface="Arial"/>
              <a:sym typeface="Arial"/>
            </a:endParaRPr>
          </a:p>
        </p:txBody>
      </p:sp>
      <p:sp>
        <p:nvSpPr>
          <p:cNvPr id="393" name="Google Shape;393;p37"/>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4" name="Google Shape;394;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Sensing &amp; Control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395" name="Google Shape;395;p3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96" name="Google Shape;396;p3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397" name="Google Shape;397;p37"/>
          <p:cNvGrpSpPr/>
          <p:nvPr/>
        </p:nvGrpSpPr>
        <p:grpSpPr>
          <a:xfrm>
            <a:off x="3046069" y="4951153"/>
            <a:ext cx="3929036" cy="52875"/>
            <a:chOff x="4028175" y="6601537"/>
            <a:chExt cx="5238715" cy="70500"/>
          </a:xfrm>
        </p:grpSpPr>
        <p:cxnSp>
          <p:nvCxnSpPr>
            <p:cNvPr id="398" name="Google Shape;398;p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9" name="Google Shape;399;p3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00" name="Google Shape;400;p37"/>
          <p:cNvPicPr preferRelativeResize="0"/>
          <p:nvPr/>
        </p:nvPicPr>
        <p:blipFill>
          <a:blip r:embed="rId4">
            <a:alphaModFix/>
          </a:blip>
          <a:stretch>
            <a:fillRect/>
          </a:stretch>
        </p:blipFill>
        <p:spPr>
          <a:xfrm>
            <a:off x="5430444" y="2718375"/>
            <a:ext cx="3493281" cy="2048900"/>
          </a:xfrm>
          <a:prstGeom prst="rect">
            <a:avLst/>
          </a:prstGeom>
          <a:noFill/>
          <a:ln>
            <a:noFill/>
          </a:ln>
        </p:spPr>
      </p:pic>
      <p:pic>
        <p:nvPicPr>
          <p:cNvPr id="401" name="Google Shape;401;p37"/>
          <p:cNvPicPr preferRelativeResize="0"/>
          <p:nvPr/>
        </p:nvPicPr>
        <p:blipFill>
          <a:blip r:embed="rId5">
            <a:alphaModFix/>
          </a:blip>
          <a:stretch>
            <a:fillRect/>
          </a:stretch>
        </p:blipFill>
        <p:spPr>
          <a:xfrm>
            <a:off x="5781093" y="706513"/>
            <a:ext cx="2791995" cy="1956524"/>
          </a:xfrm>
          <a:prstGeom prst="rect">
            <a:avLst/>
          </a:prstGeom>
          <a:noFill/>
          <a:ln>
            <a:noFill/>
          </a:ln>
        </p:spPr>
      </p:pic>
      <p:sp>
        <p:nvSpPr>
          <p:cNvPr id="402" name="Google Shape;402;p3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8"/>
          <p:cNvSpPr txBox="1"/>
          <p:nvPr>
            <p:ph idx="1" type="body"/>
          </p:nvPr>
        </p:nvSpPr>
        <p:spPr>
          <a:xfrm>
            <a:off x="282600" y="1000700"/>
            <a:ext cx="2965500" cy="3062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Core Requirements</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rPr lang="en" sz="1400">
                <a:latin typeface="Arial"/>
                <a:ea typeface="Arial"/>
                <a:cs typeface="Arial"/>
                <a:sym typeface="Arial"/>
              </a:rPr>
              <a:t> </a:t>
            </a:r>
            <a:endParaRPr b="1" sz="2000">
              <a:solidFill>
                <a:srgbClr val="E84B36"/>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sz="1400">
                <a:latin typeface="Arial"/>
                <a:ea typeface="Arial"/>
                <a:cs typeface="Arial"/>
                <a:sym typeface="Arial"/>
              </a:rPr>
              <a:t>Maintain tracking efficiency (95% target)</a:t>
            </a:r>
            <a:endParaRPr sz="1400">
              <a:latin typeface="Arial"/>
              <a:ea typeface="Arial"/>
              <a:cs typeface="Arial"/>
              <a:sym typeface="Arial"/>
            </a:endParaRPr>
          </a:p>
          <a:p>
            <a:pPr indent="-317500" lvl="0" marL="457200" marR="0" rtl="0" algn="l">
              <a:lnSpc>
                <a:spcPct val="100000"/>
              </a:lnSpc>
              <a:spcBef>
                <a:spcPts val="1000"/>
              </a:spcBef>
              <a:spcAft>
                <a:spcPts val="0"/>
              </a:spcAft>
              <a:buSzPts val="1400"/>
              <a:buChar char="●"/>
            </a:pPr>
            <a:r>
              <a:rPr lang="en" sz="1400">
                <a:latin typeface="Arial"/>
                <a:ea typeface="Arial"/>
                <a:cs typeface="Arial"/>
                <a:sym typeface="Arial"/>
              </a:rPr>
              <a:t>PWM output to control duty ratio of converter</a:t>
            </a:r>
            <a:endParaRPr sz="1400">
              <a:latin typeface="Arial"/>
              <a:ea typeface="Arial"/>
              <a:cs typeface="Arial"/>
              <a:sym typeface="Arial"/>
            </a:endParaRPr>
          </a:p>
          <a:p>
            <a:pPr indent="-317500" lvl="0" marL="457200" marR="0" rtl="0" algn="l">
              <a:lnSpc>
                <a:spcPct val="100000"/>
              </a:lnSpc>
              <a:spcBef>
                <a:spcPts val="1000"/>
              </a:spcBef>
              <a:spcAft>
                <a:spcPts val="1000"/>
              </a:spcAft>
              <a:buSzPts val="1400"/>
              <a:buChar char="●"/>
            </a:pPr>
            <a:r>
              <a:rPr lang="en" sz="1400">
                <a:latin typeface="Arial"/>
                <a:ea typeface="Arial"/>
                <a:cs typeface="Arial"/>
                <a:sym typeface="Arial"/>
              </a:rPr>
              <a:t>Converge on the new maximum power point within 2 seconds of a change in conditions</a:t>
            </a:r>
            <a:endParaRPr sz="1400">
              <a:latin typeface="Arial"/>
              <a:ea typeface="Arial"/>
              <a:cs typeface="Arial"/>
              <a:sym typeface="Arial"/>
            </a:endParaRPr>
          </a:p>
        </p:txBody>
      </p:sp>
      <p:sp>
        <p:nvSpPr>
          <p:cNvPr id="408" name="Google Shape;408;p3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9" name="Google Shape;409;p3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Maximum Power Point Tracking (MPPT) </a:t>
            </a:r>
            <a:r>
              <a:rPr lang="en" sz="1800">
                <a:solidFill>
                  <a:schemeClr val="lt1"/>
                </a:solidFill>
              </a:rPr>
              <a:t>Subsystem</a:t>
            </a:r>
            <a:endParaRPr b="0" i="0" sz="1800" u="none" cap="none" strike="noStrike">
              <a:solidFill>
                <a:schemeClr val="lt1"/>
              </a:solidFill>
              <a:latin typeface="Arial"/>
              <a:ea typeface="Arial"/>
              <a:cs typeface="Arial"/>
              <a:sym typeface="Arial"/>
            </a:endParaRPr>
          </a:p>
        </p:txBody>
      </p:sp>
      <p:pic>
        <p:nvPicPr>
          <p:cNvPr id="410" name="Google Shape;410;p3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11" name="Google Shape;411;p3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12" name="Google Shape;412;p38"/>
          <p:cNvGrpSpPr/>
          <p:nvPr/>
        </p:nvGrpSpPr>
        <p:grpSpPr>
          <a:xfrm>
            <a:off x="3046069" y="4951153"/>
            <a:ext cx="3929036" cy="52875"/>
            <a:chOff x="4028175" y="6601537"/>
            <a:chExt cx="5238715" cy="70500"/>
          </a:xfrm>
        </p:grpSpPr>
        <p:cxnSp>
          <p:nvCxnSpPr>
            <p:cNvPr id="413" name="Google Shape;413;p3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14" name="Google Shape;414;p3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15" name="Google Shape;415;p38"/>
          <p:cNvPicPr preferRelativeResize="0"/>
          <p:nvPr/>
        </p:nvPicPr>
        <p:blipFill>
          <a:blip r:embed="rId4">
            <a:alphaModFix/>
          </a:blip>
          <a:stretch>
            <a:fillRect/>
          </a:stretch>
        </p:blipFill>
        <p:spPr>
          <a:xfrm>
            <a:off x="3632026" y="1146525"/>
            <a:ext cx="5239601" cy="2850449"/>
          </a:xfrm>
          <a:prstGeom prst="rect">
            <a:avLst/>
          </a:prstGeom>
          <a:noFill/>
          <a:ln>
            <a:noFill/>
          </a:ln>
        </p:spPr>
      </p:pic>
      <p:sp>
        <p:nvSpPr>
          <p:cNvPr id="416" name="Google Shape;416;p3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22" name="Google Shape;422;p3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Maximum Power Point Tracking (MPPT) Subsystem</a:t>
            </a:r>
            <a:endParaRPr b="0" i="0" sz="1800" u="none" cap="none" strike="noStrike">
              <a:solidFill>
                <a:schemeClr val="lt1"/>
              </a:solidFill>
              <a:latin typeface="Arial"/>
              <a:ea typeface="Arial"/>
              <a:cs typeface="Arial"/>
              <a:sym typeface="Arial"/>
            </a:endParaRPr>
          </a:p>
        </p:txBody>
      </p:sp>
      <p:pic>
        <p:nvPicPr>
          <p:cNvPr id="423" name="Google Shape;423;p3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24" name="Google Shape;424;p3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25" name="Google Shape;425;p39"/>
          <p:cNvGrpSpPr/>
          <p:nvPr/>
        </p:nvGrpSpPr>
        <p:grpSpPr>
          <a:xfrm>
            <a:off x="3046069" y="4951153"/>
            <a:ext cx="3929036" cy="52875"/>
            <a:chOff x="4028175" y="6601537"/>
            <a:chExt cx="5238715" cy="70500"/>
          </a:xfrm>
        </p:grpSpPr>
        <p:cxnSp>
          <p:nvCxnSpPr>
            <p:cNvPr id="426" name="Google Shape;426;p3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27" name="Google Shape;427;p3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28" name="Google Shape;428;p39"/>
          <p:cNvPicPr preferRelativeResize="0"/>
          <p:nvPr/>
        </p:nvPicPr>
        <p:blipFill rotWithShape="1">
          <a:blip r:embed="rId4">
            <a:alphaModFix/>
          </a:blip>
          <a:srcRect b="0" l="2219" r="4148" t="0"/>
          <a:stretch/>
        </p:blipFill>
        <p:spPr>
          <a:xfrm>
            <a:off x="1377150" y="741141"/>
            <a:ext cx="5993400" cy="4062171"/>
          </a:xfrm>
          <a:prstGeom prst="rect">
            <a:avLst/>
          </a:prstGeom>
          <a:noFill/>
          <a:ln>
            <a:noFill/>
          </a:ln>
        </p:spPr>
      </p:pic>
      <p:sp>
        <p:nvSpPr>
          <p:cNvPr id="429" name="Google Shape;429;p3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0"/>
          <p:cNvSpPr/>
          <p:nvPr/>
        </p:nvSpPr>
        <p:spPr>
          <a:xfrm>
            <a:off x="3375525" y="698500"/>
            <a:ext cx="5673900" cy="3663600"/>
          </a:xfrm>
          <a:prstGeom prst="rect">
            <a:avLst/>
          </a:prstGeom>
          <a:solidFill>
            <a:srgbClr val="13294B"/>
          </a:solidFill>
          <a:ln cap="flat" cmpd="sng" w="10275">
            <a:solidFill>
              <a:schemeClr val="dk2"/>
            </a:solidFill>
            <a:prstDash val="solid"/>
            <a:round/>
            <a:headEnd len="sm" w="sm" type="none"/>
            <a:tailEnd len="sm" w="sm" type="none"/>
          </a:ln>
        </p:spPr>
        <p:txBody>
          <a:bodyPr anchorCtr="0" anchor="ctr" bIns="98550" lIns="98550" spcFirstLastPara="1" rIns="98550" wrap="square" tIns="98550">
            <a:noAutofit/>
          </a:bodyPr>
          <a:lstStyle/>
          <a:p>
            <a:pPr indent="0" lvl="0" marL="0" rtl="0" algn="ctr">
              <a:spcBef>
                <a:spcPts val="0"/>
              </a:spcBef>
              <a:spcAft>
                <a:spcPts val="0"/>
              </a:spcAft>
              <a:buNone/>
            </a:pPr>
            <a:r>
              <a:t/>
            </a:r>
            <a:endParaRPr sz="1509">
              <a:latin typeface="Calibri"/>
              <a:ea typeface="Calibri"/>
              <a:cs typeface="Calibri"/>
              <a:sym typeface="Calibri"/>
            </a:endParaRPr>
          </a:p>
        </p:txBody>
      </p:sp>
      <p:sp>
        <p:nvSpPr>
          <p:cNvPr id="435" name="Google Shape;435;p4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6" name="Google Shape;436;p4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Logic</a:t>
            </a:r>
            <a:endParaRPr b="0" i="0" sz="1800" u="none" cap="none" strike="noStrike">
              <a:solidFill>
                <a:schemeClr val="lt1"/>
              </a:solidFill>
              <a:latin typeface="Arial"/>
              <a:ea typeface="Arial"/>
              <a:cs typeface="Arial"/>
              <a:sym typeface="Arial"/>
            </a:endParaRPr>
          </a:p>
        </p:txBody>
      </p:sp>
      <p:pic>
        <p:nvPicPr>
          <p:cNvPr id="437" name="Google Shape;437;p4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38" name="Google Shape;438;p4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39" name="Google Shape;439;p40"/>
          <p:cNvGrpSpPr/>
          <p:nvPr/>
        </p:nvGrpSpPr>
        <p:grpSpPr>
          <a:xfrm>
            <a:off x="3046069" y="4951153"/>
            <a:ext cx="3929036" cy="52875"/>
            <a:chOff x="4028175" y="6601537"/>
            <a:chExt cx="5238715" cy="70500"/>
          </a:xfrm>
        </p:grpSpPr>
        <p:cxnSp>
          <p:nvCxnSpPr>
            <p:cNvPr id="440" name="Google Shape;440;p4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41" name="Google Shape;441;p4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42" name="Google Shape;442;p4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43" name="Google Shape;443;p40"/>
          <p:cNvPicPr preferRelativeResize="0"/>
          <p:nvPr/>
        </p:nvPicPr>
        <p:blipFill>
          <a:blip r:embed="rId4">
            <a:alphaModFix/>
          </a:blip>
          <a:stretch>
            <a:fillRect/>
          </a:stretch>
        </p:blipFill>
        <p:spPr>
          <a:xfrm>
            <a:off x="3492774" y="811760"/>
            <a:ext cx="5556776" cy="3550163"/>
          </a:xfrm>
          <a:prstGeom prst="rect">
            <a:avLst/>
          </a:prstGeom>
          <a:noFill/>
          <a:ln>
            <a:noFill/>
          </a:ln>
        </p:spPr>
      </p:pic>
      <p:pic>
        <p:nvPicPr>
          <p:cNvPr id="444" name="Google Shape;444;p40"/>
          <p:cNvPicPr preferRelativeResize="0"/>
          <p:nvPr/>
        </p:nvPicPr>
        <p:blipFill rotWithShape="1">
          <a:blip r:embed="rId5">
            <a:alphaModFix/>
          </a:blip>
          <a:srcRect b="0" l="3592" r="16758" t="0"/>
          <a:stretch/>
        </p:blipFill>
        <p:spPr>
          <a:xfrm>
            <a:off x="145582" y="803575"/>
            <a:ext cx="3112466" cy="3550174"/>
          </a:xfrm>
          <a:prstGeom prst="rect">
            <a:avLst/>
          </a:prstGeom>
          <a:noFill/>
          <a:ln>
            <a:noFill/>
          </a:ln>
        </p:spPr>
      </p:pic>
      <p:sp>
        <p:nvSpPr>
          <p:cNvPr id="445" name="Google Shape;445;p40"/>
          <p:cNvSpPr txBox="1"/>
          <p:nvPr/>
        </p:nvSpPr>
        <p:spPr>
          <a:xfrm>
            <a:off x="655963" y="4362088"/>
            <a:ext cx="23901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ESP32-S3-WROOM-1</a:t>
            </a:r>
            <a:endParaRPr sz="21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9" name="Shape 449"/>
        <p:cNvGrpSpPr/>
        <p:nvPr/>
      </p:nvGrpSpPr>
      <p:grpSpPr>
        <a:xfrm>
          <a:off x="0" y="0"/>
          <a:ext cx="0" cy="0"/>
          <a:chOff x="0" y="0"/>
          <a:chExt cx="0" cy="0"/>
        </a:xfrm>
      </p:grpSpPr>
      <p:sp>
        <p:nvSpPr>
          <p:cNvPr id="450" name="Google Shape;450;p41"/>
          <p:cNvSpPr txBox="1"/>
          <p:nvPr/>
        </p:nvSpPr>
        <p:spPr>
          <a:xfrm>
            <a:off x="397050" y="1979300"/>
            <a:ext cx="83499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Functional </a:t>
            </a:r>
            <a:r>
              <a:rPr b="1" lang="en" sz="4500">
                <a:solidFill>
                  <a:schemeClr val="lt1"/>
                </a:solidFill>
              </a:rPr>
              <a:t>Results</a:t>
            </a:r>
            <a:endParaRPr b="0" i="0" sz="1100" u="none" cap="none" strike="noStrike">
              <a:solidFill>
                <a:srgbClr val="000000"/>
              </a:solidFill>
              <a:latin typeface="Arial"/>
              <a:ea typeface="Arial"/>
              <a:cs typeface="Arial"/>
              <a:sym typeface="Arial"/>
            </a:endParaRPr>
          </a:p>
        </p:txBody>
      </p:sp>
      <p:grpSp>
        <p:nvGrpSpPr>
          <p:cNvPr id="451" name="Google Shape;451;p41"/>
          <p:cNvGrpSpPr/>
          <p:nvPr/>
        </p:nvGrpSpPr>
        <p:grpSpPr>
          <a:xfrm>
            <a:off x="2957892" y="2922054"/>
            <a:ext cx="2896227" cy="242134"/>
            <a:chOff x="3943790" y="2676939"/>
            <a:chExt cx="3861636" cy="322845"/>
          </a:xfrm>
        </p:grpSpPr>
        <p:cxnSp>
          <p:nvCxnSpPr>
            <p:cNvPr id="452" name="Google Shape;452;p41"/>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453" name="Google Shape;453;p41"/>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454" name="Google Shape;454;p41"/>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455" name="Google Shape;455;p4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456" name="Google Shape;456;p41"/>
          <p:cNvGrpSpPr/>
          <p:nvPr/>
        </p:nvGrpSpPr>
        <p:grpSpPr>
          <a:xfrm>
            <a:off x="3046069" y="4951153"/>
            <a:ext cx="3929036" cy="52875"/>
            <a:chOff x="4028175" y="6601537"/>
            <a:chExt cx="5238715" cy="70500"/>
          </a:xfrm>
        </p:grpSpPr>
        <p:cxnSp>
          <p:nvCxnSpPr>
            <p:cNvPr id="457" name="Google Shape;457;p4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58" name="Google Shape;458;p41"/>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59" name="Google Shape;459;p4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rPr lang="en">
                <a:solidFill>
                  <a:srgbClr val="13294B"/>
                </a:solidFill>
                <a:latin typeface="Calibri"/>
                <a:ea typeface="Calibri"/>
                <a:cs typeface="Calibri"/>
                <a:sym typeface="Calibri"/>
              </a:rPr>
              <a:t>AG</a:t>
            </a:r>
            <a:endParaRPr b="0" i="0" sz="1400" u="none" cap="none" strike="noStrike">
              <a:solidFill>
                <a:srgbClr val="13294B"/>
              </a:solidFill>
              <a:latin typeface="Calibri"/>
              <a:ea typeface="Calibri"/>
              <a:cs typeface="Calibri"/>
              <a:sym typeface="Calibri"/>
            </a:endParaRPr>
          </a:p>
        </p:txBody>
      </p:sp>
      <p:pic>
        <p:nvPicPr>
          <p:cNvPr id="465" name="Google Shape;465;p4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66" name="Google Shape;466;p4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67" name="Google Shape;467;p42"/>
          <p:cNvGrpSpPr/>
          <p:nvPr/>
        </p:nvGrpSpPr>
        <p:grpSpPr>
          <a:xfrm>
            <a:off x="3046069" y="4951153"/>
            <a:ext cx="3929036" cy="52875"/>
            <a:chOff x="4028175" y="6601537"/>
            <a:chExt cx="5238715" cy="70500"/>
          </a:xfrm>
        </p:grpSpPr>
        <p:cxnSp>
          <p:nvCxnSpPr>
            <p:cNvPr id="468" name="Google Shape;468;p4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69" name="Google Shape;469;p4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70" name="Google Shape;470;p4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471" name="Google Shape;471;p42" title="PXL_20260421_014643104.jpg"/>
          <p:cNvPicPr preferRelativeResize="0"/>
          <p:nvPr/>
        </p:nvPicPr>
        <p:blipFill rotWithShape="1">
          <a:blip r:embed="rId4">
            <a:alphaModFix/>
          </a:blip>
          <a:srcRect b="1045" l="14135" r="8117" t="8071"/>
          <a:stretch/>
        </p:blipFill>
        <p:spPr>
          <a:xfrm rot="-5400000">
            <a:off x="2419961" y="-333825"/>
            <a:ext cx="3907776" cy="6086098"/>
          </a:xfrm>
          <a:prstGeom prst="rect">
            <a:avLst/>
          </a:prstGeom>
          <a:noFill/>
          <a:ln>
            <a:noFill/>
          </a:ln>
        </p:spPr>
      </p:pic>
      <p:sp>
        <p:nvSpPr>
          <p:cNvPr id="472" name="Google Shape;472;p4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Final PCB</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idx="1" type="body"/>
          </p:nvPr>
        </p:nvSpPr>
        <p:spPr>
          <a:xfrm>
            <a:off x="6401425" y="3876975"/>
            <a:ext cx="2010300" cy="5568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2300"/>
              <a:buNone/>
            </a:pPr>
            <a:r>
              <a:rPr b="1" lang="en" sz="1500">
                <a:solidFill>
                  <a:srgbClr val="15264B"/>
                </a:solidFill>
                <a:latin typeface="Arial"/>
                <a:ea typeface="Arial"/>
                <a:cs typeface="Arial"/>
                <a:sym typeface="Arial"/>
              </a:rPr>
              <a:t>Jonathan Sengstock</a:t>
            </a:r>
            <a:br>
              <a:rPr b="1" lang="en" sz="1500">
                <a:solidFill>
                  <a:srgbClr val="15264B"/>
                </a:solidFill>
                <a:latin typeface="Arial"/>
                <a:ea typeface="Arial"/>
                <a:cs typeface="Arial"/>
                <a:sym typeface="Arial"/>
              </a:rPr>
            </a:br>
            <a:r>
              <a:rPr b="1" lang="en" sz="1500">
                <a:solidFill>
                  <a:srgbClr val="15264B"/>
                </a:solidFill>
                <a:latin typeface="Arial"/>
                <a:ea typeface="Arial"/>
                <a:cs typeface="Arial"/>
                <a:sym typeface="Arial"/>
              </a:rPr>
              <a:t>EE</a:t>
            </a:r>
            <a:endParaRPr b="1" sz="1400">
              <a:solidFill>
                <a:schemeClr val="dk1"/>
              </a:solidFill>
              <a:latin typeface="Arial"/>
              <a:ea typeface="Arial"/>
              <a:cs typeface="Arial"/>
              <a:sym typeface="Arial"/>
            </a:endParaRPr>
          </a:p>
        </p:txBody>
      </p:sp>
      <p:sp>
        <p:nvSpPr>
          <p:cNvPr id="132" name="Google Shape;132;p2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33" name="Google Shape;133;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Team Introduction</a:t>
            </a:r>
            <a:endParaRPr b="0" i="0" sz="1800" u="none" cap="none" strike="noStrike">
              <a:solidFill>
                <a:schemeClr val="lt1"/>
              </a:solidFill>
              <a:latin typeface="Arial"/>
              <a:ea typeface="Arial"/>
              <a:cs typeface="Arial"/>
              <a:sym typeface="Arial"/>
            </a:endParaRPr>
          </a:p>
        </p:txBody>
      </p:sp>
      <p:pic>
        <p:nvPicPr>
          <p:cNvPr id="134" name="Google Shape;134;p2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35" name="Google Shape;135;p2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36" name="Google Shape;136;p25"/>
          <p:cNvGrpSpPr/>
          <p:nvPr/>
        </p:nvGrpSpPr>
        <p:grpSpPr>
          <a:xfrm>
            <a:off x="3046069" y="4951153"/>
            <a:ext cx="3929036" cy="52875"/>
            <a:chOff x="4028175" y="6601537"/>
            <a:chExt cx="5238715" cy="70500"/>
          </a:xfrm>
        </p:grpSpPr>
        <p:cxnSp>
          <p:nvCxnSpPr>
            <p:cNvPr id="137" name="Google Shape;137;p2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38" name="Google Shape;138;p2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39" name="Google Shape;139;p25"/>
          <p:cNvSpPr txBox="1"/>
          <p:nvPr>
            <p:ph idx="1" type="body"/>
          </p:nvPr>
        </p:nvSpPr>
        <p:spPr>
          <a:xfrm>
            <a:off x="335975" y="3876975"/>
            <a:ext cx="2010300" cy="5568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2300"/>
              <a:buNone/>
            </a:pPr>
            <a:r>
              <a:rPr b="1" lang="en" sz="1500">
                <a:solidFill>
                  <a:srgbClr val="15264B"/>
                </a:solidFill>
                <a:latin typeface="Arial"/>
                <a:ea typeface="Arial"/>
                <a:cs typeface="Arial"/>
                <a:sym typeface="Arial"/>
              </a:rPr>
              <a:t>Yehia Ahmed</a:t>
            </a:r>
            <a:endParaRPr b="1" sz="1500">
              <a:solidFill>
                <a:srgbClr val="15264B"/>
              </a:solidFill>
              <a:latin typeface="Arial"/>
              <a:ea typeface="Arial"/>
              <a:cs typeface="Arial"/>
              <a:sym typeface="Arial"/>
            </a:endParaRPr>
          </a:p>
          <a:p>
            <a:pPr indent="0" lvl="0" marL="0" rtl="0" algn="ctr">
              <a:lnSpc>
                <a:spcPct val="100000"/>
              </a:lnSpc>
              <a:spcBef>
                <a:spcPts val="0"/>
              </a:spcBef>
              <a:spcAft>
                <a:spcPts val="0"/>
              </a:spcAft>
              <a:buSzPts val="2300"/>
              <a:buNone/>
            </a:pPr>
            <a:r>
              <a:rPr b="1" lang="en" sz="1500">
                <a:solidFill>
                  <a:srgbClr val="15264B"/>
                </a:solidFill>
                <a:latin typeface="Arial"/>
                <a:ea typeface="Arial"/>
                <a:cs typeface="Arial"/>
                <a:sym typeface="Arial"/>
              </a:rPr>
              <a:t>EE</a:t>
            </a:r>
            <a:endParaRPr b="1" sz="1500">
              <a:solidFill>
                <a:srgbClr val="15264B"/>
              </a:solidFill>
              <a:latin typeface="Arial"/>
              <a:ea typeface="Arial"/>
              <a:cs typeface="Arial"/>
              <a:sym typeface="Arial"/>
            </a:endParaRPr>
          </a:p>
        </p:txBody>
      </p:sp>
      <p:sp>
        <p:nvSpPr>
          <p:cNvPr id="140" name="Google Shape;140;p25"/>
          <p:cNvSpPr txBox="1"/>
          <p:nvPr>
            <p:ph idx="1" type="body"/>
          </p:nvPr>
        </p:nvSpPr>
        <p:spPr>
          <a:xfrm>
            <a:off x="3368700" y="3876975"/>
            <a:ext cx="2010300" cy="5568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2300"/>
              <a:buNone/>
            </a:pPr>
            <a:r>
              <a:rPr b="1" lang="en" sz="1500">
                <a:solidFill>
                  <a:srgbClr val="15264B"/>
                </a:solidFill>
                <a:latin typeface="Arial"/>
                <a:ea typeface="Arial"/>
                <a:cs typeface="Arial"/>
                <a:sym typeface="Arial"/>
              </a:rPr>
              <a:t>Sandra Georgy</a:t>
            </a:r>
            <a:endParaRPr b="1" sz="1500">
              <a:solidFill>
                <a:srgbClr val="15264B"/>
              </a:solidFill>
              <a:latin typeface="Arial"/>
              <a:ea typeface="Arial"/>
              <a:cs typeface="Arial"/>
              <a:sym typeface="Arial"/>
            </a:endParaRPr>
          </a:p>
          <a:p>
            <a:pPr indent="0" lvl="0" marL="0" rtl="0" algn="ctr">
              <a:lnSpc>
                <a:spcPct val="100000"/>
              </a:lnSpc>
              <a:spcBef>
                <a:spcPts val="0"/>
              </a:spcBef>
              <a:spcAft>
                <a:spcPts val="0"/>
              </a:spcAft>
              <a:buSzPts val="2300"/>
              <a:buNone/>
            </a:pPr>
            <a:r>
              <a:rPr b="1" lang="en" sz="1500">
                <a:solidFill>
                  <a:srgbClr val="15264B"/>
                </a:solidFill>
                <a:latin typeface="Arial"/>
                <a:ea typeface="Arial"/>
                <a:cs typeface="Arial"/>
                <a:sym typeface="Arial"/>
              </a:rPr>
              <a:t>EE</a:t>
            </a:r>
            <a:endParaRPr b="1" sz="1500">
              <a:solidFill>
                <a:srgbClr val="15264B"/>
              </a:solidFill>
              <a:latin typeface="Arial"/>
              <a:ea typeface="Arial"/>
              <a:cs typeface="Arial"/>
              <a:sym typeface="Arial"/>
            </a:endParaRPr>
          </a:p>
        </p:txBody>
      </p:sp>
      <p:pic>
        <p:nvPicPr>
          <p:cNvPr id="141" name="Google Shape;141;p25" title="headshot_portrait.jpg"/>
          <p:cNvPicPr preferRelativeResize="0"/>
          <p:nvPr/>
        </p:nvPicPr>
        <p:blipFill rotWithShape="1">
          <a:blip r:embed="rId4">
            <a:alphaModFix/>
          </a:blip>
          <a:srcRect b="31526" l="0" r="0" t="0"/>
          <a:stretch/>
        </p:blipFill>
        <p:spPr>
          <a:xfrm>
            <a:off x="6359188" y="1496497"/>
            <a:ext cx="2094775" cy="2150523"/>
          </a:xfrm>
          <a:prstGeom prst="rect">
            <a:avLst/>
          </a:prstGeom>
          <a:noFill/>
          <a:ln>
            <a:noFill/>
          </a:ln>
        </p:spPr>
      </p:pic>
      <p:pic>
        <p:nvPicPr>
          <p:cNvPr id="142" name="Google Shape;142;p25"/>
          <p:cNvPicPr preferRelativeResize="0"/>
          <p:nvPr/>
        </p:nvPicPr>
        <p:blipFill rotWithShape="1">
          <a:blip r:embed="rId5">
            <a:alphaModFix/>
          </a:blip>
          <a:srcRect b="59861" l="9410" r="63502" t="17338"/>
          <a:stretch/>
        </p:blipFill>
        <p:spPr>
          <a:xfrm>
            <a:off x="3522550" y="1496500"/>
            <a:ext cx="1702597" cy="2150526"/>
          </a:xfrm>
          <a:prstGeom prst="rect">
            <a:avLst/>
          </a:prstGeom>
          <a:noFill/>
          <a:ln>
            <a:noFill/>
          </a:ln>
        </p:spPr>
      </p:pic>
      <p:pic>
        <p:nvPicPr>
          <p:cNvPr id="143" name="Google Shape;143;p25" title="2.jpg"/>
          <p:cNvPicPr preferRelativeResize="0"/>
          <p:nvPr/>
        </p:nvPicPr>
        <p:blipFill>
          <a:blip r:embed="rId6">
            <a:alphaModFix/>
          </a:blip>
          <a:stretch>
            <a:fillRect/>
          </a:stretch>
        </p:blipFill>
        <p:spPr>
          <a:xfrm>
            <a:off x="595950" y="1374913"/>
            <a:ext cx="1593552" cy="2393687"/>
          </a:xfrm>
          <a:prstGeom prst="rect">
            <a:avLst/>
          </a:prstGeom>
          <a:noFill/>
          <a:ln>
            <a:noFill/>
          </a:ln>
        </p:spPr>
      </p:pic>
      <p:sp>
        <p:nvSpPr>
          <p:cNvPr id="144" name="Google Shape;144;p2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3"/>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78" name="Google Shape;478;p43"/>
          <p:cNvSpPr txBox="1"/>
          <p:nvPr/>
        </p:nvSpPr>
        <p:spPr>
          <a:xfrm>
            <a:off x="282675" y="777925"/>
            <a:ext cx="4995600" cy="3961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Board Layout</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Did not leave adequate room for banana jacks</a:t>
            </a:r>
            <a:endParaRPr>
              <a:solidFill>
                <a:schemeClr val="dk1"/>
              </a:solidFill>
            </a:endParaRPr>
          </a:p>
          <a:p>
            <a:pPr indent="-317500" lvl="1" marL="914400" marR="0" rtl="0" algn="l">
              <a:lnSpc>
                <a:spcPct val="100000"/>
              </a:lnSpc>
              <a:spcBef>
                <a:spcPts val="1000"/>
              </a:spcBef>
              <a:spcAft>
                <a:spcPts val="0"/>
              </a:spcAft>
              <a:buClr>
                <a:schemeClr val="dk1"/>
              </a:buClr>
              <a:buSzPts val="1400"/>
              <a:buChar char="○"/>
            </a:pPr>
            <a:r>
              <a:rPr lang="en">
                <a:solidFill>
                  <a:schemeClr val="dk1"/>
                </a:solidFill>
              </a:rPr>
              <a:t>Fixed: put 2 connectors on the bottom of the PCB</a:t>
            </a:r>
            <a:endParaRPr>
              <a:solidFill>
                <a:schemeClr val="dk1"/>
              </a:solidFill>
            </a:endParaRPr>
          </a:p>
          <a:p>
            <a:pPr indent="-317500" lvl="0" marL="457200" marR="0" rtl="0" algn="l">
              <a:lnSpc>
                <a:spcPct val="100000"/>
              </a:lnSpc>
              <a:spcBef>
                <a:spcPts val="1000"/>
              </a:spcBef>
              <a:spcAft>
                <a:spcPts val="0"/>
              </a:spcAft>
              <a:buClr>
                <a:schemeClr val="dk1"/>
              </a:buClr>
              <a:buSzPts val="1400"/>
              <a:buChar char="●"/>
            </a:pPr>
            <a:r>
              <a:rPr lang="en">
                <a:solidFill>
                  <a:schemeClr val="dk1"/>
                </a:solidFill>
              </a:rPr>
              <a:t>USB-C connector not on board edge</a:t>
            </a:r>
            <a:endParaRPr>
              <a:solidFill>
                <a:schemeClr val="dk1"/>
              </a:solidFill>
            </a:endParaRPr>
          </a:p>
          <a:p>
            <a:pPr indent="-317500" lvl="1" marL="914400" marR="0" rtl="0" algn="l">
              <a:lnSpc>
                <a:spcPct val="100000"/>
              </a:lnSpc>
              <a:spcBef>
                <a:spcPts val="1000"/>
              </a:spcBef>
              <a:spcAft>
                <a:spcPts val="0"/>
              </a:spcAft>
              <a:buClr>
                <a:schemeClr val="dk1"/>
              </a:buClr>
              <a:buSzPts val="1400"/>
              <a:buChar char="○"/>
            </a:pPr>
            <a:r>
              <a:rPr lang="en">
                <a:solidFill>
                  <a:schemeClr val="dk1"/>
                </a:solidFill>
              </a:rPr>
              <a:t>Fixed: Manually cut the board </a:t>
            </a:r>
            <a:r>
              <a:rPr lang="en">
                <a:solidFill>
                  <a:srgbClr val="E84B36"/>
                </a:solidFill>
              </a:rPr>
              <a:t>(shown below)</a:t>
            </a:r>
            <a:endParaRPr>
              <a:solidFill>
                <a:schemeClr val="dk1"/>
              </a:solidFill>
            </a:endParaRPr>
          </a:p>
          <a:p>
            <a:pPr indent="0" lvl="0" marL="0" rtl="0" algn="l">
              <a:spcBef>
                <a:spcPts val="1000"/>
              </a:spcBef>
              <a:spcAft>
                <a:spcPts val="0"/>
              </a:spcAft>
              <a:buNone/>
            </a:pPr>
            <a:r>
              <a:rPr b="1" lang="en" sz="2000">
                <a:solidFill>
                  <a:srgbClr val="E84B36"/>
                </a:solidFill>
              </a:rPr>
              <a:t>Current Sense Inaccuracies</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SzPts val="1400"/>
              <a:buChar char="●"/>
            </a:pPr>
            <a:r>
              <a:rPr lang="en"/>
              <a:t>Current sense voltage output too small for MCU to accurately read</a:t>
            </a:r>
            <a:endParaRPr/>
          </a:p>
          <a:p>
            <a:pPr indent="0" lvl="0" marL="457200" rtl="0" algn="l">
              <a:spcBef>
                <a:spcPts val="1000"/>
              </a:spcBef>
              <a:spcAft>
                <a:spcPts val="0"/>
              </a:spcAft>
              <a:buNone/>
            </a:pPr>
            <a:r>
              <a:rPr lang="en"/>
              <a:t>I</a:t>
            </a:r>
            <a:r>
              <a:rPr baseline="-25000" lang="en"/>
              <a:t>sense</a:t>
            </a:r>
            <a:r>
              <a:rPr lang="en"/>
              <a:t> * R * Gain = V</a:t>
            </a:r>
            <a:r>
              <a:rPr baseline="-25000" lang="en"/>
              <a:t>IC,out</a:t>
            </a:r>
            <a:r>
              <a:rPr lang="en"/>
              <a:t> </a:t>
            </a:r>
            <a:endParaRPr/>
          </a:p>
          <a:p>
            <a:pPr indent="-317500" lvl="0" marL="457200" rtl="0" algn="l">
              <a:spcBef>
                <a:spcPts val="1000"/>
              </a:spcBef>
              <a:spcAft>
                <a:spcPts val="1000"/>
              </a:spcAft>
              <a:buSzPts val="1400"/>
              <a:buChar char="●"/>
            </a:pPr>
            <a:r>
              <a:rPr lang="en"/>
              <a:t>Fixed by using a higher gain IC (200 V/V)</a:t>
            </a:r>
            <a:endParaRPr>
              <a:solidFill>
                <a:schemeClr val="dk1"/>
              </a:solidFill>
            </a:endParaRPr>
          </a:p>
        </p:txBody>
      </p:sp>
      <p:sp>
        <p:nvSpPr>
          <p:cNvPr id="479" name="Google Shape;479;p4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Challenges</a:t>
            </a:r>
            <a:endParaRPr b="0" i="0" sz="1800" u="none" cap="none" strike="noStrike">
              <a:solidFill>
                <a:schemeClr val="lt1"/>
              </a:solidFill>
              <a:latin typeface="Arial"/>
              <a:ea typeface="Arial"/>
              <a:cs typeface="Arial"/>
              <a:sym typeface="Arial"/>
            </a:endParaRPr>
          </a:p>
        </p:txBody>
      </p:sp>
      <p:pic>
        <p:nvPicPr>
          <p:cNvPr id="480" name="Google Shape;480;p4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81" name="Google Shape;481;p43"/>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82" name="Google Shape;482;p43"/>
          <p:cNvGrpSpPr/>
          <p:nvPr/>
        </p:nvGrpSpPr>
        <p:grpSpPr>
          <a:xfrm>
            <a:off x="3046069" y="4951153"/>
            <a:ext cx="3929036" cy="52875"/>
            <a:chOff x="4028175" y="6601537"/>
            <a:chExt cx="5238715" cy="70500"/>
          </a:xfrm>
        </p:grpSpPr>
        <p:cxnSp>
          <p:nvCxnSpPr>
            <p:cNvPr id="483" name="Google Shape;483;p4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84" name="Google Shape;484;p4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id="485" name="Google Shape;485;p43"/>
          <p:cNvPicPr preferRelativeResize="0"/>
          <p:nvPr/>
        </p:nvPicPr>
        <p:blipFill rotWithShape="1">
          <a:blip r:embed="rId4">
            <a:alphaModFix/>
          </a:blip>
          <a:srcRect b="0" l="13281" r="9457" t="7604"/>
          <a:stretch/>
        </p:blipFill>
        <p:spPr>
          <a:xfrm rot="-5400000">
            <a:off x="6082425" y="106100"/>
            <a:ext cx="2284626" cy="3637901"/>
          </a:xfrm>
          <a:prstGeom prst="rect">
            <a:avLst/>
          </a:prstGeom>
          <a:noFill/>
          <a:ln>
            <a:noFill/>
          </a:ln>
        </p:spPr>
      </p:pic>
      <p:pic>
        <p:nvPicPr>
          <p:cNvPr id="486" name="Google Shape;486;p43"/>
          <p:cNvPicPr preferRelativeResize="0"/>
          <p:nvPr/>
        </p:nvPicPr>
        <p:blipFill rotWithShape="1">
          <a:blip r:embed="rId5">
            <a:alphaModFix/>
          </a:blip>
          <a:srcRect b="39773" l="14045" r="0" t="27516"/>
          <a:stretch/>
        </p:blipFill>
        <p:spPr>
          <a:xfrm>
            <a:off x="5405775" y="3198925"/>
            <a:ext cx="2783251" cy="1410351"/>
          </a:xfrm>
          <a:prstGeom prst="rect">
            <a:avLst/>
          </a:prstGeom>
          <a:noFill/>
          <a:ln>
            <a:noFill/>
          </a:ln>
        </p:spPr>
      </p:pic>
      <p:cxnSp>
        <p:nvCxnSpPr>
          <p:cNvPr id="487" name="Google Shape;487;p43"/>
          <p:cNvCxnSpPr/>
          <p:nvPr/>
        </p:nvCxnSpPr>
        <p:spPr>
          <a:xfrm flipH="1">
            <a:off x="6089775" y="4084700"/>
            <a:ext cx="220200" cy="250200"/>
          </a:xfrm>
          <a:prstGeom prst="straightConnector1">
            <a:avLst/>
          </a:prstGeom>
          <a:noFill/>
          <a:ln cap="flat" cmpd="sng" w="38100">
            <a:solidFill>
              <a:srgbClr val="E84B36"/>
            </a:solidFill>
            <a:prstDash val="solid"/>
            <a:round/>
            <a:headEnd len="med" w="med" type="none"/>
            <a:tailEnd len="med" w="med" type="none"/>
          </a:ln>
        </p:spPr>
      </p:cxnSp>
      <p:cxnSp>
        <p:nvCxnSpPr>
          <p:cNvPr id="488" name="Google Shape;488;p43"/>
          <p:cNvCxnSpPr/>
          <p:nvPr/>
        </p:nvCxnSpPr>
        <p:spPr>
          <a:xfrm>
            <a:off x="6309975" y="4091600"/>
            <a:ext cx="933300" cy="543000"/>
          </a:xfrm>
          <a:prstGeom prst="straightConnector1">
            <a:avLst/>
          </a:prstGeom>
          <a:noFill/>
          <a:ln cap="flat" cmpd="sng" w="38100">
            <a:solidFill>
              <a:srgbClr val="E84B36"/>
            </a:solidFill>
            <a:prstDash val="solid"/>
            <a:round/>
            <a:headEnd len="med" w="med" type="none"/>
            <a:tailEnd len="med" w="med" type="none"/>
          </a:ln>
        </p:spPr>
      </p:cxnSp>
      <p:sp>
        <p:nvSpPr>
          <p:cNvPr id="489" name="Google Shape;489;p4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4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95" name="Google Shape;495;p44"/>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496" name="Google Shape;496;p44"/>
          <p:cNvGrpSpPr/>
          <p:nvPr/>
        </p:nvGrpSpPr>
        <p:grpSpPr>
          <a:xfrm>
            <a:off x="3046069" y="4951153"/>
            <a:ext cx="3929036" cy="52875"/>
            <a:chOff x="4028175" y="6601537"/>
            <a:chExt cx="5238715" cy="70500"/>
          </a:xfrm>
        </p:grpSpPr>
        <p:cxnSp>
          <p:nvCxnSpPr>
            <p:cNvPr id="497" name="Google Shape;497;p4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98" name="Google Shape;498;p4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pic>
        <p:nvPicPr>
          <p:cNvPr descr="Demonstration of the Solar Scrubber for ECE 445: Senior Design at UIUC." id="499" name="Google Shape;499;p44" title="ECE 445 Spring 2026 Team 57: Solar Scrubber">
            <a:hlinkClick r:id="rId4"/>
          </p:cNvPr>
          <p:cNvPicPr preferRelativeResize="0"/>
          <p:nvPr/>
        </p:nvPicPr>
        <p:blipFill>
          <a:blip r:embed="rId5">
            <a:alphaModFix/>
          </a:blip>
          <a:stretch>
            <a:fillRect/>
          </a:stretch>
        </p:blipFill>
        <p:spPr>
          <a:xfrm>
            <a:off x="530250" y="231000"/>
            <a:ext cx="8083500" cy="4546975"/>
          </a:xfrm>
          <a:prstGeom prst="rect">
            <a:avLst/>
          </a:prstGeom>
          <a:noFill/>
          <a:ln>
            <a:noFill/>
          </a:ln>
        </p:spPr>
      </p:pic>
      <p:sp>
        <p:nvSpPr>
          <p:cNvPr id="500" name="Google Shape;500;p4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5"/>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rPr lang="en">
                <a:solidFill>
                  <a:srgbClr val="13294B"/>
                </a:solidFill>
                <a:latin typeface="Calibri"/>
                <a:ea typeface="Calibri"/>
                <a:cs typeface="Calibri"/>
                <a:sym typeface="Calibri"/>
              </a:rPr>
              <a:t>AG</a:t>
            </a:r>
            <a:endParaRPr b="0" i="0" sz="1400" u="none" cap="none" strike="noStrike">
              <a:solidFill>
                <a:srgbClr val="13294B"/>
              </a:solidFill>
              <a:latin typeface="Calibri"/>
              <a:ea typeface="Calibri"/>
              <a:cs typeface="Calibri"/>
              <a:sym typeface="Calibri"/>
            </a:endParaRPr>
          </a:p>
        </p:txBody>
      </p:sp>
      <p:sp>
        <p:nvSpPr>
          <p:cNvPr id="506" name="Google Shape;506;p4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Data</a:t>
            </a:r>
            <a:endParaRPr b="0" i="0" sz="1800" u="none" cap="none" strike="noStrike">
              <a:solidFill>
                <a:schemeClr val="lt1"/>
              </a:solidFill>
              <a:latin typeface="Arial"/>
              <a:ea typeface="Arial"/>
              <a:cs typeface="Arial"/>
              <a:sym typeface="Arial"/>
            </a:endParaRPr>
          </a:p>
        </p:txBody>
      </p:sp>
      <p:pic>
        <p:nvPicPr>
          <p:cNvPr id="507" name="Google Shape;507;p4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08" name="Google Shape;508;p45"/>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09" name="Google Shape;509;p45"/>
          <p:cNvGrpSpPr/>
          <p:nvPr/>
        </p:nvGrpSpPr>
        <p:grpSpPr>
          <a:xfrm>
            <a:off x="3046069" y="4951153"/>
            <a:ext cx="3929036" cy="52875"/>
            <a:chOff x="4028175" y="6601537"/>
            <a:chExt cx="5238715" cy="70500"/>
          </a:xfrm>
        </p:grpSpPr>
        <p:cxnSp>
          <p:nvCxnSpPr>
            <p:cNvPr id="510" name="Google Shape;510;p4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11" name="Google Shape;511;p4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12" name="Google Shape;512;p45"/>
          <p:cNvSpPr txBox="1"/>
          <p:nvPr/>
        </p:nvSpPr>
        <p:spPr>
          <a:xfrm>
            <a:off x="559875" y="822688"/>
            <a:ext cx="3721800" cy="4374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Font typeface="Arial"/>
              <a:buNone/>
            </a:pPr>
            <a:r>
              <a:rPr b="1" lang="en" sz="1500">
                <a:solidFill>
                  <a:srgbClr val="15264B"/>
                </a:solidFill>
              </a:rPr>
              <a:t>Panel 2 covered</a:t>
            </a:r>
            <a:endParaRPr/>
          </a:p>
        </p:txBody>
      </p:sp>
      <p:sp>
        <p:nvSpPr>
          <p:cNvPr id="513" name="Google Shape;513;p4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grpSp>
        <p:nvGrpSpPr>
          <p:cNvPr id="514" name="Google Shape;514;p45"/>
          <p:cNvGrpSpPr/>
          <p:nvPr/>
        </p:nvGrpSpPr>
        <p:grpSpPr>
          <a:xfrm>
            <a:off x="559879" y="1335363"/>
            <a:ext cx="3588525" cy="3386405"/>
            <a:chOff x="5149829" y="1337450"/>
            <a:chExt cx="3588525" cy="3386405"/>
          </a:xfrm>
        </p:grpSpPr>
        <p:pic>
          <p:nvPicPr>
            <p:cNvPr id="515" name="Google Shape;515;p45"/>
            <p:cNvPicPr preferRelativeResize="0"/>
            <p:nvPr/>
          </p:nvPicPr>
          <p:blipFill>
            <a:blip r:embed="rId4">
              <a:alphaModFix/>
            </a:blip>
            <a:stretch>
              <a:fillRect/>
            </a:stretch>
          </p:blipFill>
          <p:spPr>
            <a:xfrm>
              <a:off x="5149829" y="1337450"/>
              <a:ext cx="3588525" cy="1675013"/>
            </a:xfrm>
            <a:prstGeom prst="rect">
              <a:avLst/>
            </a:prstGeom>
            <a:noFill/>
            <a:ln>
              <a:noFill/>
            </a:ln>
          </p:spPr>
        </p:pic>
        <p:pic>
          <p:nvPicPr>
            <p:cNvPr id="516" name="Google Shape;516;p45"/>
            <p:cNvPicPr preferRelativeResize="0"/>
            <p:nvPr/>
          </p:nvPicPr>
          <p:blipFill>
            <a:blip r:embed="rId5">
              <a:alphaModFix/>
            </a:blip>
            <a:stretch>
              <a:fillRect/>
            </a:stretch>
          </p:blipFill>
          <p:spPr>
            <a:xfrm>
              <a:off x="5161412" y="3086275"/>
              <a:ext cx="3565350" cy="1637580"/>
            </a:xfrm>
            <a:prstGeom prst="rect">
              <a:avLst/>
            </a:prstGeom>
            <a:noFill/>
            <a:ln>
              <a:noFill/>
            </a:ln>
          </p:spPr>
        </p:pic>
      </p:grpSp>
      <p:grpSp>
        <p:nvGrpSpPr>
          <p:cNvPr id="517" name="Google Shape;517;p45"/>
          <p:cNvGrpSpPr/>
          <p:nvPr/>
        </p:nvGrpSpPr>
        <p:grpSpPr>
          <a:xfrm>
            <a:off x="4809925" y="1364289"/>
            <a:ext cx="3588525" cy="3386411"/>
            <a:chOff x="952875" y="1337439"/>
            <a:chExt cx="3588525" cy="3386411"/>
          </a:xfrm>
        </p:grpSpPr>
        <p:pic>
          <p:nvPicPr>
            <p:cNvPr id="518" name="Google Shape;518;p45"/>
            <p:cNvPicPr preferRelativeResize="0"/>
            <p:nvPr/>
          </p:nvPicPr>
          <p:blipFill>
            <a:blip r:embed="rId6">
              <a:alphaModFix/>
            </a:blip>
            <a:stretch>
              <a:fillRect/>
            </a:stretch>
          </p:blipFill>
          <p:spPr>
            <a:xfrm>
              <a:off x="952875" y="1337439"/>
              <a:ext cx="3588525" cy="1662711"/>
            </a:xfrm>
            <a:prstGeom prst="rect">
              <a:avLst/>
            </a:prstGeom>
            <a:noFill/>
            <a:ln>
              <a:noFill/>
            </a:ln>
          </p:spPr>
        </p:pic>
        <p:pic>
          <p:nvPicPr>
            <p:cNvPr id="519" name="Google Shape;519;p45"/>
            <p:cNvPicPr preferRelativeResize="0"/>
            <p:nvPr/>
          </p:nvPicPr>
          <p:blipFill>
            <a:blip r:embed="rId7">
              <a:alphaModFix/>
            </a:blip>
            <a:stretch>
              <a:fillRect/>
            </a:stretch>
          </p:blipFill>
          <p:spPr>
            <a:xfrm>
              <a:off x="970300" y="3095475"/>
              <a:ext cx="3571090" cy="1628375"/>
            </a:xfrm>
            <a:prstGeom prst="rect">
              <a:avLst/>
            </a:prstGeom>
            <a:noFill/>
            <a:ln>
              <a:noFill/>
            </a:ln>
          </p:spPr>
        </p:pic>
      </p:grpSp>
      <p:sp>
        <p:nvSpPr>
          <p:cNvPr id="520" name="Google Shape;520;p45"/>
          <p:cNvSpPr txBox="1"/>
          <p:nvPr/>
        </p:nvSpPr>
        <p:spPr>
          <a:xfrm>
            <a:off x="4743288" y="851625"/>
            <a:ext cx="3721800" cy="4374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en" sz="1500">
                <a:solidFill>
                  <a:srgbClr val="15264B"/>
                </a:solidFill>
              </a:rPr>
              <a:t>After panel cleaning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6"/>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rPr lang="en">
                <a:solidFill>
                  <a:srgbClr val="13294B"/>
                </a:solidFill>
                <a:latin typeface="Calibri"/>
                <a:ea typeface="Calibri"/>
                <a:cs typeface="Calibri"/>
                <a:sym typeface="Calibri"/>
              </a:rPr>
              <a:t>AG</a:t>
            </a:r>
            <a:endParaRPr b="0" i="0" sz="1400" u="none" cap="none" strike="noStrike">
              <a:solidFill>
                <a:srgbClr val="13294B"/>
              </a:solidFill>
              <a:latin typeface="Calibri"/>
              <a:ea typeface="Calibri"/>
              <a:cs typeface="Calibri"/>
              <a:sym typeface="Calibri"/>
            </a:endParaRPr>
          </a:p>
        </p:txBody>
      </p:sp>
      <p:sp>
        <p:nvSpPr>
          <p:cNvPr id="526" name="Google Shape;526;p4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Buck Converter </a:t>
            </a:r>
            <a:r>
              <a:rPr lang="en" sz="1800">
                <a:solidFill>
                  <a:schemeClr val="lt1"/>
                </a:solidFill>
              </a:rPr>
              <a:t>Data</a:t>
            </a:r>
            <a:endParaRPr b="0" i="0" sz="1800" u="none" cap="none" strike="noStrike">
              <a:solidFill>
                <a:schemeClr val="lt1"/>
              </a:solidFill>
              <a:latin typeface="Arial"/>
              <a:ea typeface="Arial"/>
              <a:cs typeface="Arial"/>
              <a:sym typeface="Arial"/>
            </a:endParaRPr>
          </a:p>
        </p:txBody>
      </p:sp>
      <p:pic>
        <p:nvPicPr>
          <p:cNvPr id="527" name="Google Shape;527;p4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28" name="Google Shape;528;p4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29" name="Google Shape;529;p46"/>
          <p:cNvGrpSpPr/>
          <p:nvPr/>
        </p:nvGrpSpPr>
        <p:grpSpPr>
          <a:xfrm>
            <a:off x="3046069" y="4951153"/>
            <a:ext cx="3929036" cy="52875"/>
            <a:chOff x="4028175" y="6601537"/>
            <a:chExt cx="5238715" cy="70500"/>
          </a:xfrm>
        </p:grpSpPr>
        <p:cxnSp>
          <p:nvCxnSpPr>
            <p:cNvPr id="530" name="Google Shape;530;p4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31" name="Google Shape;531;p4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32" name="Google Shape;532;p4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533" name="Google Shape;533;p46"/>
          <p:cNvGraphicFramePr/>
          <p:nvPr/>
        </p:nvGraphicFramePr>
        <p:xfrm>
          <a:off x="741338" y="1802150"/>
          <a:ext cx="3000000" cy="3000000"/>
        </p:xfrm>
        <a:graphic>
          <a:graphicData uri="http://schemas.openxmlformats.org/drawingml/2006/table">
            <a:tbl>
              <a:tblPr>
                <a:noFill/>
                <a:tableStyleId>{E92F0803-5D07-4928-B67D-265BBBBC156D}</a:tableStyleId>
              </a:tblPr>
              <a:tblGrid>
                <a:gridCol w="1915325"/>
                <a:gridCol w="1915325"/>
                <a:gridCol w="1915325"/>
                <a:gridCol w="1915325"/>
              </a:tblGrid>
              <a:tr h="381000">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
                          <a:solidFill>
                            <a:schemeClr val="dk1"/>
                          </a:solidFill>
                        </a:rPr>
                        <a:t>V</a:t>
                      </a:r>
                      <a:r>
                        <a:rPr baseline="-25000" lang="en">
                          <a:solidFill>
                            <a:schemeClr val="dk1"/>
                          </a:solidFill>
                        </a:rPr>
                        <a:t>in</a:t>
                      </a:r>
                      <a:r>
                        <a:rPr lang="en">
                          <a:solidFill>
                            <a:schemeClr val="dk1"/>
                          </a:solidFill>
                        </a:rPr>
                        <a:t> (V)</a:t>
                      </a:r>
                      <a:endParaRPr/>
                    </a:p>
                  </a:txBody>
                  <a:tcPr marT="91425" marB="91425" marR="91425" marL="91425"/>
                </a:tc>
                <a:tc>
                  <a:txBody>
                    <a:bodyPr/>
                    <a:lstStyle/>
                    <a:p>
                      <a:pPr indent="0" lvl="0" marL="0" rtl="0" algn="ctr">
                        <a:spcBef>
                          <a:spcPts val="0"/>
                        </a:spcBef>
                        <a:spcAft>
                          <a:spcPts val="0"/>
                        </a:spcAft>
                        <a:buNone/>
                      </a:pPr>
                      <a:r>
                        <a:rPr lang="en"/>
                        <a:t>V</a:t>
                      </a:r>
                      <a:r>
                        <a:rPr baseline="-25000" lang="en"/>
                        <a:t>out</a:t>
                      </a:r>
                      <a:r>
                        <a:rPr lang="en"/>
                        <a:t> (V)</a:t>
                      </a:r>
                      <a:endParaRPr/>
                    </a:p>
                  </a:txBody>
                  <a:tcPr marT="91425" marB="91425" marR="91425" marL="91425"/>
                </a:tc>
                <a:tc>
                  <a:txBody>
                    <a:bodyPr/>
                    <a:lstStyle/>
                    <a:p>
                      <a:pPr indent="0" lvl="0" marL="0" rtl="0" algn="ctr">
                        <a:spcBef>
                          <a:spcPts val="0"/>
                        </a:spcBef>
                        <a:spcAft>
                          <a:spcPts val="0"/>
                        </a:spcAft>
                        <a:buNone/>
                      </a:pPr>
                      <a:r>
                        <a:rPr lang="en"/>
                        <a:t>P</a:t>
                      </a:r>
                      <a:r>
                        <a:rPr baseline="-25000" lang="en"/>
                        <a:t>out</a:t>
                      </a:r>
                      <a:r>
                        <a:rPr lang="en"/>
                        <a:t> = V</a:t>
                      </a:r>
                      <a:r>
                        <a:rPr baseline="-25000" lang="en"/>
                        <a:t>out</a:t>
                      </a:r>
                      <a:r>
                        <a:rPr baseline="30000" lang="en"/>
                        <a:t>2</a:t>
                      </a:r>
                      <a:r>
                        <a:rPr lang="en"/>
                        <a:t>/R (W)</a:t>
                      </a:r>
                      <a:endParaRPr/>
                    </a:p>
                  </a:txBody>
                  <a:tcPr marT="91425" marB="91425" marR="91425" marL="91425"/>
                </a:tc>
              </a:tr>
              <a:tr h="381000">
                <a:tc>
                  <a:txBody>
                    <a:bodyPr/>
                    <a:lstStyle/>
                    <a:p>
                      <a:pPr indent="0" lvl="0" marL="0" rtl="0" algn="ctr">
                        <a:spcBef>
                          <a:spcPts val="0"/>
                        </a:spcBef>
                        <a:spcAft>
                          <a:spcPts val="0"/>
                        </a:spcAft>
                        <a:buNone/>
                      </a:pPr>
                      <a:r>
                        <a:rPr b="1" lang="en"/>
                        <a:t>Both panels uncovered</a:t>
                      </a:r>
                      <a:endParaRPr b="1"/>
                    </a:p>
                  </a:txBody>
                  <a:tcPr marT="91425" marB="91425" marR="91425" marL="91425"/>
                </a:tc>
                <a:tc>
                  <a:txBody>
                    <a:bodyPr/>
                    <a:lstStyle/>
                    <a:p>
                      <a:pPr indent="0" lvl="0" marL="0" rtl="0" algn="ctr">
                        <a:spcBef>
                          <a:spcPts val="0"/>
                        </a:spcBef>
                        <a:spcAft>
                          <a:spcPts val="0"/>
                        </a:spcAft>
                        <a:buNone/>
                      </a:pPr>
                      <a:r>
                        <a:rPr lang="en"/>
                        <a:t>9.1</a:t>
                      </a:r>
                      <a:endParaRPr/>
                    </a:p>
                  </a:txBody>
                  <a:tcPr marT="91425" marB="91425" marR="91425" marL="91425"/>
                </a:tc>
                <a:tc>
                  <a:txBody>
                    <a:bodyPr/>
                    <a:lstStyle/>
                    <a:p>
                      <a:pPr indent="0" lvl="0" marL="0" rtl="0" algn="ctr">
                        <a:spcBef>
                          <a:spcPts val="0"/>
                        </a:spcBef>
                        <a:spcAft>
                          <a:spcPts val="0"/>
                        </a:spcAft>
                        <a:buNone/>
                      </a:pPr>
                      <a:r>
                        <a:rPr lang="en"/>
                        <a:t>3.8</a:t>
                      </a:r>
                      <a:endParaRPr/>
                    </a:p>
                  </a:txBody>
                  <a:tcPr marT="91425" marB="91425" marR="91425" marL="91425"/>
                </a:tc>
                <a:tc>
                  <a:txBody>
                    <a:bodyPr/>
                    <a:lstStyle/>
                    <a:p>
                      <a:pPr indent="0" lvl="0" marL="0" rtl="0" algn="ctr">
                        <a:spcBef>
                          <a:spcPts val="0"/>
                        </a:spcBef>
                        <a:spcAft>
                          <a:spcPts val="0"/>
                        </a:spcAft>
                        <a:buNone/>
                      </a:pPr>
                      <a:r>
                        <a:rPr lang="en"/>
                        <a:t>0.2888</a:t>
                      </a:r>
                      <a:endParaRPr/>
                    </a:p>
                  </a:txBody>
                  <a:tcPr marT="91425" marB="91425" marR="91425" marL="91425"/>
                </a:tc>
              </a:tr>
              <a:tr h="381000">
                <a:tc>
                  <a:txBody>
                    <a:bodyPr/>
                    <a:lstStyle/>
                    <a:p>
                      <a:pPr indent="0" lvl="0" marL="0" rtl="0" algn="ctr">
                        <a:spcBef>
                          <a:spcPts val="0"/>
                        </a:spcBef>
                        <a:spcAft>
                          <a:spcPts val="0"/>
                        </a:spcAft>
                        <a:buNone/>
                      </a:pPr>
                      <a:r>
                        <a:rPr b="1" lang="en"/>
                        <a:t>Panel 1 covered</a:t>
                      </a:r>
                      <a:endParaRPr b="1"/>
                    </a:p>
                  </a:txBody>
                  <a:tcPr marT="91425" marB="91425" marR="91425" marL="91425"/>
                </a:tc>
                <a:tc>
                  <a:txBody>
                    <a:bodyPr/>
                    <a:lstStyle/>
                    <a:p>
                      <a:pPr indent="0" lvl="0" marL="0" rtl="0" algn="ctr">
                        <a:spcBef>
                          <a:spcPts val="0"/>
                        </a:spcBef>
                        <a:spcAft>
                          <a:spcPts val="0"/>
                        </a:spcAft>
                        <a:buNone/>
                      </a:pPr>
                      <a:r>
                        <a:rPr lang="en"/>
                        <a:t>5.1</a:t>
                      </a:r>
                      <a:endParaRPr/>
                    </a:p>
                  </a:txBody>
                  <a:tcPr marT="91425" marB="91425" marR="91425" marL="91425"/>
                </a:tc>
                <a:tc>
                  <a:txBody>
                    <a:bodyPr/>
                    <a:lstStyle/>
                    <a:p>
                      <a:pPr indent="0" lvl="0" marL="0" rtl="0" algn="ctr">
                        <a:spcBef>
                          <a:spcPts val="0"/>
                        </a:spcBef>
                        <a:spcAft>
                          <a:spcPts val="0"/>
                        </a:spcAft>
                        <a:buNone/>
                      </a:pPr>
                      <a:r>
                        <a:rPr lang="en"/>
                        <a:t>2</a:t>
                      </a:r>
                      <a:endParaRPr/>
                    </a:p>
                  </a:txBody>
                  <a:tcPr marT="91425" marB="91425" marR="91425" marL="91425"/>
                </a:tc>
                <a:tc>
                  <a:txBody>
                    <a:bodyPr/>
                    <a:lstStyle/>
                    <a:p>
                      <a:pPr indent="0" lvl="0" marL="0" rtl="0" algn="ctr">
                        <a:spcBef>
                          <a:spcPts val="0"/>
                        </a:spcBef>
                        <a:spcAft>
                          <a:spcPts val="0"/>
                        </a:spcAft>
                        <a:buNone/>
                      </a:pPr>
                      <a:r>
                        <a:rPr lang="en"/>
                        <a:t>0.08</a:t>
                      </a:r>
                      <a:endParaRPr/>
                    </a:p>
                  </a:txBody>
                  <a:tcPr marT="91425" marB="91425" marR="91425" marL="91425"/>
                </a:tc>
              </a:tr>
              <a:tr h="381000">
                <a:tc>
                  <a:txBody>
                    <a:bodyPr/>
                    <a:lstStyle/>
                    <a:p>
                      <a:pPr indent="0" lvl="0" marL="0" rtl="0" algn="ctr">
                        <a:spcBef>
                          <a:spcPts val="0"/>
                        </a:spcBef>
                        <a:spcAft>
                          <a:spcPts val="0"/>
                        </a:spcAft>
                        <a:buNone/>
                      </a:pPr>
                      <a:r>
                        <a:rPr b="1" lang="en"/>
                        <a:t>Panel 2 covered</a:t>
                      </a:r>
                      <a:endParaRPr b="1"/>
                    </a:p>
                  </a:txBody>
                  <a:tcPr marT="91425" marB="91425" marR="91425" marL="91425"/>
                </a:tc>
                <a:tc>
                  <a:txBody>
                    <a:bodyPr/>
                    <a:lstStyle/>
                    <a:p>
                      <a:pPr indent="0" lvl="0" marL="0" rtl="0" algn="ctr">
                        <a:spcBef>
                          <a:spcPts val="0"/>
                        </a:spcBef>
                        <a:spcAft>
                          <a:spcPts val="0"/>
                        </a:spcAft>
                        <a:buNone/>
                      </a:pPr>
                      <a:r>
                        <a:rPr lang="en"/>
                        <a:t>7.9</a:t>
                      </a:r>
                      <a:endParaRPr/>
                    </a:p>
                  </a:txBody>
                  <a:tcPr marT="91425" marB="91425" marR="91425" marL="91425"/>
                </a:tc>
                <a:tc>
                  <a:txBody>
                    <a:bodyPr/>
                    <a:lstStyle/>
                    <a:p>
                      <a:pPr indent="0" lvl="0" marL="0" rtl="0" algn="ctr">
                        <a:spcBef>
                          <a:spcPts val="0"/>
                        </a:spcBef>
                        <a:spcAft>
                          <a:spcPts val="0"/>
                        </a:spcAft>
                        <a:buNone/>
                      </a:pPr>
                      <a:r>
                        <a:rPr lang="en"/>
                        <a:t>2.36</a:t>
                      </a:r>
                      <a:endParaRPr/>
                    </a:p>
                  </a:txBody>
                  <a:tcPr marT="91425" marB="91425" marR="91425" marL="91425"/>
                </a:tc>
                <a:tc>
                  <a:txBody>
                    <a:bodyPr/>
                    <a:lstStyle/>
                    <a:p>
                      <a:pPr indent="0" lvl="0" marL="0" rtl="0" algn="ctr">
                        <a:spcBef>
                          <a:spcPts val="0"/>
                        </a:spcBef>
                        <a:spcAft>
                          <a:spcPts val="0"/>
                        </a:spcAft>
                        <a:buNone/>
                      </a:pPr>
                      <a:r>
                        <a:rPr lang="en"/>
                        <a:t>0.111392</a:t>
                      </a:r>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7" name="Shape 537"/>
        <p:cNvGrpSpPr/>
        <p:nvPr/>
      </p:nvGrpSpPr>
      <p:grpSpPr>
        <a:xfrm>
          <a:off x="0" y="0"/>
          <a:ext cx="0" cy="0"/>
          <a:chOff x="0" y="0"/>
          <a:chExt cx="0" cy="0"/>
        </a:xfrm>
      </p:grpSpPr>
      <p:sp>
        <p:nvSpPr>
          <p:cNvPr id="538" name="Google Shape;538;p47"/>
          <p:cNvSpPr txBox="1"/>
          <p:nvPr/>
        </p:nvSpPr>
        <p:spPr>
          <a:xfrm>
            <a:off x="397050" y="1979300"/>
            <a:ext cx="83499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Conclusions</a:t>
            </a:r>
            <a:endParaRPr b="0" i="0" sz="1100" u="none" cap="none" strike="noStrike">
              <a:solidFill>
                <a:srgbClr val="000000"/>
              </a:solidFill>
              <a:latin typeface="Arial"/>
              <a:ea typeface="Arial"/>
              <a:cs typeface="Arial"/>
              <a:sym typeface="Arial"/>
            </a:endParaRPr>
          </a:p>
        </p:txBody>
      </p:sp>
      <p:grpSp>
        <p:nvGrpSpPr>
          <p:cNvPr id="539" name="Google Shape;539;p47"/>
          <p:cNvGrpSpPr/>
          <p:nvPr/>
        </p:nvGrpSpPr>
        <p:grpSpPr>
          <a:xfrm>
            <a:off x="2957892" y="2922054"/>
            <a:ext cx="2896227" cy="242134"/>
            <a:chOff x="3943790" y="2676939"/>
            <a:chExt cx="3861636" cy="322845"/>
          </a:xfrm>
        </p:grpSpPr>
        <p:cxnSp>
          <p:nvCxnSpPr>
            <p:cNvPr id="540" name="Google Shape;540;p47"/>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541" name="Google Shape;541;p47"/>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542" name="Google Shape;542;p47"/>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43" name="Google Shape;543;p4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544" name="Google Shape;544;p47"/>
          <p:cNvGrpSpPr/>
          <p:nvPr/>
        </p:nvGrpSpPr>
        <p:grpSpPr>
          <a:xfrm>
            <a:off x="3046069" y="4951153"/>
            <a:ext cx="3929036" cy="52875"/>
            <a:chOff x="4028175" y="6601537"/>
            <a:chExt cx="5238715" cy="70500"/>
          </a:xfrm>
        </p:grpSpPr>
        <p:cxnSp>
          <p:nvCxnSpPr>
            <p:cNvPr id="545" name="Google Shape;545;p4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546" name="Google Shape;546;p47"/>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47" name="Google Shape;547;p4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53" name="Google Shape;553;p48"/>
          <p:cNvSpPr txBox="1"/>
          <p:nvPr/>
        </p:nvSpPr>
        <p:spPr>
          <a:xfrm>
            <a:off x="282600" y="1000698"/>
            <a:ext cx="4081500" cy="1445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Budget</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a:t>Stayed within budget</a:t>
            </a:r>
            <a:endParaRPr/>
          </a:p>
          <a:p>
            <a:pPr indent="-317500" lvl="0" marL="457200" marR="0" rtl="0" algn="l">
              <a:lnSpc>
                <a:spcPct val="100000"/>
              </a:lnSpc>
              <a:spcBef>
                <a:spcPts val="1000"/>
              </a:spcBef>
              <a:spcAft>
                <a:spcPts val="1000"/>
              </a:spcAft>
              <a:buSzPts val="1400"/>
              <a:buChar char="●"/>
            </a:pPr>
            <a:r>
              <a:rPr lang="en"/>
              <a:t>Repurposing of mechanical parts from previous semester</a:t>
            </a:r>
            <a:endParaRPr b="1" i="0" sz="1400" u="none" cap="none" strike="noStrike">
              <a:solidFill>
                <a:schemeClr val="dk1"/>
              </a:solidFill>
              <a:latin typeface="Arial"/>
              <a:ea typeface="Arial"/>
              <a:cs typeface="Arial"/>
              <a:sym typeface="Arial"/>
            </a:endParaRPr>
          </a:p>
        </p:txBody>
      </p:sp>
      <p:sp>
        <p:nvSpPr>
          <p:cNvPr id="554" name="Google Shape;554;p4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Successes</a:t>
            </a:r>
            <a:endParaRPr b="0" i="0" sz="1800" u="none" cap="none" strike="noStrike">
              <a:solidFill>
                <a:schemeClr val="lt1"/>
              </a:solidFill>
              <a:latin typeface="Arial"/>
              <a:ea typeface="Arial"/>
              <a:cs typeface="Arial"/>
              <a:sym typeface="Arial"/>
            </a:endParaRPr>
          </a:p>
        </p:txBody>
      </p:sp>
      <p:pic>
        <p:nvPicPr>
          <p:cNvPr id="555" name="Google Shape;555;p4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56" name="Google Shape;556;p4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57" name="Google Shape;557;p48"/>
          <p:cNvGrpSpPr/>
          <p:nvPr/>
        </p:nvGrpSpPr>
        <p:grpSpPr>
          <a:xfrm>
            <a:off x="3046069" y="4951153"/>
            <a:ext cx="3929036" cy="52875"/>
            <a:chOff x="4028175" y="6601537"/>
            <a:chExt cx="5238715" cy="70500"/>
          </a:xfrm>
        </p:grpSpPr>
        <p:cxnSp>
          <p:nvCxnSpPr>
            <p:cNvPr id="558" name="Google Shape;558;p4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59" name="Google Shape;559;p4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60" name="Google Shape;560;p48"/>
          <p:cNvSpPr txBox="1"/>
          <p:nvPr/>
        </p:nvSpPr>
        <p:spPr>
          <a:xfrm>
            <a:off x="4524858" y="1000709"/>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Functional Buck Converter</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lang="en"/>
              <a:t>For an ideal buck converter, the output voltage is a function of duty ratio and input voltage:</a:t>
            </a:r>
            <a:endParaRPr/>
          </a:p>
          <a:p>
            <a:pPr indent="0" lvl="0" marL="0" marR="0" rtl="0" algn="l">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a:t>V</a:t>
            </a:r>
            <a:r>
              <a:rPr baseline="-25000" lang="en"/>
              <a:t>out</a:t>
            </a:r>
            <a:r>
              <a:rPr lang="en"/>
              <a:t> = V</a:t>
            </a:r>
            <a:r>
              <a:rPr baseline="-25000" lang="en"/>
              <a:t>in</a:t>
            </a:r>
            <a:r>
              <a:rPr lang="en"/>
              <a:t> * D</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lang="en"/>
              <a:t>Proved working power converter with variable duty ratio</a:t>
            </a:r>
            <a:endParaRPr/>
          </a:p>
          <a:p>
            <a:pPr indent="0" lvl="0" marL="0" marR="0" rtl="0" algn="l">
              <a:lnSpc>
                <a:spcPct val="100000"/>
              </a:lnSpc>
              <a:spcBef>
                <a:spcPts val="0"/>
              </a:spcBef>
              <a:spcAft>
                <a:spcPts val="0"/>
              </a:spcAft>
              <a:buNone/>
            </a:pPr>
            <a:r>
              <a:t/>
            </a:r>
            <a:endParaRPr/>
          </a:p>
          <a:p>
            <a:pPr indent="0" lvl="0" marL="0" rtl="0" algn="l">
              <a:spcBef>
                <a:spcPts val="0"/>
              </a:spcBef>
              <a:spcAft>
                <a:spcPts val="0"/>
              </a:spcAft>
              <a:buNone/>
            </a:pPr>
            <a:r>
              <a:rPr b="1" lang="en" sz="2000">
                <a:solidFill>
                  <a:srgbClr val="E84B36"/>
                </a:solidFill>
              </a:rPr>
              <a:t>Dirty</a:t>
            </a:r>
            <a:r>
              <a:rPr b="1" lang="en" sz="2000">
                <a:solidFill>
                  <a:srgbClr val="E84B36"/>
                </a:solidFill>
              </a:rPr>
              <a:t> Panel Detection</a:t>
            </a:r>
            <a:endParaRPr b="1" sz="2000">
              <a:solidFill>
                <a:srgbClr val="E84B36"/>
              </a:solidFill>
            </a:endParaRPr>
          </a:p>
          <a:p>
            <a:pPr indent="0" lvl="0" marL="0" rtl="0" algn="l">
              <a:spcBef>
                <a:spcPts val="0"/>
              </a:spcBef>
              <a:spcAft>
                <a:spcPts val="0"/>
              </a:spcAft>
              <a:buClr>
                <a:schemeClr val="dk1"/>
              </a:buClr>
              <a:buFont typeface="Arial"/>
              <a:buNone/>
            </a:pPr>
            <a:r>
              <a:rPr lang="en">
                <a:solidFill>
                  <a:schemeClr val="dk1"/>
                </a:solidFill>
              </a:rPr>
              <a:t> </a:t>
            </a:r>
            <a:endParaRPr b="1" sz="2000">
              <a:solidFill>
                <a:srgbClr val="E84B36"/>
              </a:solidFill>
            </a:endParaRPr>
          </a:p>
          <a:p>
            <a:pPr indent="-317500" lvl="0" marL="457200" rtl="0" algn="l">
              <a:spcBef>
                <a:spcPts val="0"/>
              </a:spcBef>
              <a:spcAft>
                <a:spcPts val="0"/>
              </a:spcAft>
              <a:buClr>
                <a:schemeClr val="dk1"/>
              </a:buClr>
              <a:buSzPts val="1400"/>
              <a:buChar char="●"/>
            </a:pPr>
            <a:r>
              <a:rPr lang="en">
                <a:solidFill>
                  <a:schemeClr val="dk1"/>
                </a:solidFill>
              </a:rPr>
              <a:t>Implemented algorithm to detect power drop in solar panel; flag for cleaning</a:t>
            </a:r>
            <a:endParaRPr/>
          </a:p>
        </p:txBody>
      </p:sp>
      <p:sp>
        <p:nvSpPr>
          <p:cNvPr id="561" name="Google Shape;561;p48"/>
          <p:cNvSpPr txBox="1"/>
          <p:nvPr/>
        </p:nvSpPr>
        <p:spPr>
          <a:xfrm>
            <a:off x="282600" y="2612325"/>
            <a:ext cx="4081500" cy="1525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Programmable Motor Movement</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a:t>Achieved motion along </a:t>
            </a:r>
            <a:r>
              <a:rPr lang="en"/>
              <a:t>predetermined</a:t>
            </a:r>
            <a:r>
              <a:rPr lang="en"/>
              <a:t> paths</a:t>
            </a:r>
            <a:endParaRPr/>
          </a:p>
          <a:p>
            <a:pPr indent="-317500" lvl="0" marL="457200" marR="0" rtl="0" algn="l">
              <a:lnSpc>
                <a:spcPct val="100000"/>
              </a:lnSpc>
              <a:spcBef>
                <a:spcPts val="1000"/>
              </a:spcBef>
              <a:spcAft>
                <a:spcPts val="1000"/>
              </a:spcAft>
              <a:buSzPts val="1400"/>
              <a:buChar char="●"/>
            </a:pPr>
            <a:r>
              <a:rPr lang="en"/>
              <a:t>Can move in horizontal and vertical directions at once</a:t>
            </a:r>
            <a:endParaRPr b="1" i="0" sz="1400" u="none" cap="none" strike="noStrike">
              <a:solidFill>
                <a:schemeClr val="dk1"/>
              </a:solidFill>
              <a:latin typeface="Arial"/>
              <a:ea typeface="Arial"/>
              <a:cs typeface="Arial"/>
              <a:sym typeface="Arial"/>
            </a:endParaRPr>
          </a:p>
        </p:txBody>
      </p:sp>
      <p:sp>
        <p:nvSpPr>
          <p:cNvPr id="562" name="Google Shape;562;p4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68" name="Google Shape;568;p49"/>
          <p:cNvSpPr txBox="1"/>
          <p:nvPr/>
        </p:nvSpPr>
        <p:spPr>
          <a:xfrm>
            <a:off x="282600" y="1000700"/>
            <a:ext cx="4081500" cy="1902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Voltage Collapse</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a:t>Solar panel voltage adds linearly for no load</a:t>
            </a:r>
            <a:endParaRPr/>
          </a:p>
          <a:p>
            <a:pPr indent="-317500" lvl="0" marL="457200" marR="0" rtl="0" algn="l">
              <a:lnSpc>
                <a:spcPct val="100000"/>
              </a:lnSpc>
              <a:spcBef>
                <a:spcPts val="1000"/>
              </a:spcBef>
              <a:spcAft>
                <a:spcPts val="0"/>
              </a:spcAft>
              <a:buSzPts val="1400"/>
              <a:buChar char="●"/>
            </a:pPr>
            <a:r>
              <a:rPr lang="en"/>
              <a:t>“Collapse” upon seeing load</a:t>
            </a:r>
            <a:endParaRPr/>
          </a:p>
          <a:p>
            <a:pPr indent="-317500" lvl="1" marL="914400" marR="0" rtl="0" algn="l">
              <a:lnSpc>
                <a:spcPct val="100000"/>
              </a:lnSpc>
              <a:spcBef>
                <a:spcPts val="1000"/>
              </a:spcBef>
              <a:spcAft>
                <a:spcPts val="0"/>
              </a:spcAft>
              <a:buSzPts val="1400"/>
              <a:buChar char="○"/>
            </a:pPr>
            <a:r>
              <a:rPr lang="en"/>
              <a:t>Expected: lower, but positive voltage</a:t>
            </a:r>
            <a:endParaRPr/>
          </a:p>
          <a:p>
            <a:pPr indent="-317500" lvl="1" marL="914400" marR="0" rtl="0" algn="l">
              <a:lnSpc>
                <a:spcPct val="100000"/>
              </a:lnSpc>
              <a:spcBef>
                <a:spcPts val="1000"/>
              </a:spcBef>
              <a:spcAft>
                <a:spcPts val="0"/>
              </a:spcAft>
              <a:buSzPts val="1400"/>
              <a:buChar char="○"/>
            </a:pPr>
            <a:r>
              <a:rPr lang="en"/>
              <a:t>One panel has a </a:t>
            </a:r>
            <a:r>
              <a:rPr b="1" lang="en"/>
              <a:t>negative </a:t>
            </a:r>
            <a:r>
              <a:rPr lang="en"/>
              <a:t>voltage</a:t>
            </a:r>
            <a:endParaRPr/>
          </a:p>
          <a:p>
            <a:pPr indent="-317500" lvl="0" marL="457200" marR="0" rtl="0" algn="l">
              <a:lnSpc>
                <a:spcPct val="100000"/>
              </a:lnSpc>
              <a:spcBef>
                <a:spcPts val="1000"/>
              </a:spcBef>
              <a:spcAft>
                <a:spcPts val="0"/>
              </a:spcAft>
              <a:buSzPts val="1400"/>
              <a:buChar char="●"/>
            </a:pPr>
            <a:r>
              <a:rPr lang="en"/>
              <a:t>Fix: add bypass diodes</a:t>
            </a:r>
            <a:endParaRPr/>
          </a:p>
          <a:p>
            <a:pPr indent="0" lvl="0" marL="0" marR="0" rtl="0" algn="l">
              <a:lnSpc>
                <a:spcPct val="100000"/>
              </a:lnSpc>
              <a:spcBef>
                <a:spcPts val="100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p:txBody>
      </p:sp>
      <p:sp>
        <p:nvSpPr>
          <p:cNvPr id="569" name="Google Shape;569;p4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Issues</a:t>
            </a:r>
            <a:endParaRPr b="0" i="0" sz="1800" u="none" cap="none" strike="noStrike">
              <a:solidFill>
                <a:schemeClr val="lt1"/>
              </a:solidFill>
              <a:latin typeface="Arial"/>
              <a:ea typeface="Arial"/>
              <a:cs typeface="Arial"/>
              <a:sym typeface="Arial"/>
            </a:endParaRPr>
          </a:p>
        </p:txBody>
      </p:sp>
      <p:pic>
        <p:nvPicPr>
          <p:cNvPr id="570" name="Google Shape;570;p4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71" name="Google Shape;571;p49"/>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72" name="Google Shape;572;p49"/>
          <p:cNvGrpSpPr/>
          <p:nvPr/>
        </p:nvGrpSpPr>
        <p:grpSpPr>
          <a:xfrm>
            <a:off x="3046069" y="4951153"/>
            <a:ext cx="3929036" cy="52875"/>
            <a:chOff x="4028175" y="6601537"/>
            <a:chExt cx="5238715" cy="70500"/>
          </a:xfrm>
        </p:grpSpPr>
        <p:cxnSp>
          <p:nvCxnSpPr>
            <p:cNvPr id="573" name="Google Shape;573;p4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74" name="Google Shape;574;p4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75" name="Google Shape;575;p49"/>
          <p:cNvSpPr txBox="1"/>
          <p:nvPr/>
        </p:nvSpPr>
        <p:spPr>
          <a:xfrm>
            <a:off x="4572000" y="1000700"/>
            <a:ext cx="40815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Brush Motor Current Draw</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SzPts val="1400"/>
              <a:buChar char="●"/>
            </a:pPr>
            <a:r>
              <a:rPr lang="en"/>
              <a:t>24V - 12V LDO overheated when brush motor ran</a:t>
            </a:r>
            <a:endParaRPr/>
          </a:p>
          <a:p>
            <a:pPr indent="-317500" lvl="0" marL="457200" marR="0" rtl="0" algn="l">
              <a:lnSpc>
                <a:spcPct val="100000"/>
              </a:lnSpc>
              <a:spcBef>
                <a:spcPts val="1000"/>
              </a:spcBef>
              <a:spcAft>
                <a:spcPts val="0"/>
              </a:spcAft>
              <a:buSzPts val="1400"/>
              <a:buChar char="●"/>
            </a:pPr>
            <a:r>
              <a:rPr lang="en"/>
              <a:t>Had to remove brush motor</a:t>
            </a:r>
            <a:endParaRPr/>
          </a:p>
          <a:p>
            <a:pPr indent="-317500" lvl="0" marL="457200" marR="0" rtl="0" algn="l">
              <a:lnSpc>
                <a:spcPct val="100000"/>
              </a:lnSpc>
              <a:spcBef>
                <a:spcPts val="1000"/>
              </a:spcBef>
              <a:spcAft>
                <a:spcPts val="0"/>
              </a:spcAft>
              <a:buSzPts val="1400"/>
              <a:buChar char="●"/>
            </a:pPr>
            <a:r>
              <a:rPr lang="en"/>
              <a:t>Fix: replace the LDO with a buck converter</a:t>
            </a:r>
            <a:endParaRPr/>
          </a:p>
          <a:p>
            <a:pPr indent="0" lvl="0" marL="0" rtl="0" algn="l">
              <a:spcBef>
                <a:spcPts val="1000"/>
              </a:spcBef>
              <a:spcAft>
                <a:spcPts val="0"/>
              </a:spcAft>
              <a:buNone/>
            </a:pPr>
            <a:r>
              <a:rPr b="1" lang="en" sz="2000">
                <a:solidFill>
                  <a:srgbClr val="E84B36"/>
                </a:solidFill>
              </a:rPr>
              <a:t>Sprayer Current Draw</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SzPts val="1400"/>
              <a:buChar char="●"/>
            </a:pPr>
            <a:r>
              <a:rPr lang="en"/>
              <a:t>Sprayer drew inrush current up to 0.8 A</a:t>
            </a:r>
            <a:endParaRPr/>
          </a:p>
          <a:p>
            <a:pPr indent="-317500" lvl="0" marL="457200" rtl="0" algn="l">
              <a:spcBef>
                <a:spcPts val="1000"/>
              </a:spcBef>
              <a:spcAft>
                <a:spcPts val="1000"/>
              </a:spcAft>
              <a:buSzPts val="1400"/>
              <a:buChar char="●"/>
            </a:pPr>
            <a:r>
              <a:rPr lang="en"/>
              <a:t>Fix: Add switch instead of trying to provide 5V to sprayer through level shifter</a:t>
            </a:r>
            <a:endParaRPr/>
          </a:p>
        </p:txBody>
      </p:sp>
      <p:graphicFrame>
        <p:nvGraphicFramePr>
          <p:cNvPr id="576" name="Google Shape;576;p49"/>
          <p:cNvGraphicFramePr/>
          <p:nvPr/>
        </p:nvGraphicFramePr>
        <p:xfrm>
          <a:off x="677875" y="3212250"/>
          <a:ext cx="3000000" cy="3000000"/>
        </p:xfrm>
        <a:graphic>
          <a:graphicData uri="http://schemas.openxmlformats.org/drawingml/2006/table">
            <a:tbl>
              <a:tblPr>
                <a:noFill/>
                <a:tableStyleId>{E92F0803-5D07-4928-B67D-265BBBBC156D}</a:tableStyleId>
              </a:tblPr>
              <a:tblGrid>
                <a:gridCol w="1540125"/>
                <a:gridCol w="1750825"/>
              </a:tblGrid>
              <a:tr h="398500">
                <a:tc>
                  <a:txBody>
                    <a:bodyPr/>
                    <a:lstStyle/>
                    <a:p>
                      <a:pPr indent="0" lvl="0" marL="0" rtl="0" algn="l">
                        <a:spcBef>
                          <a:spcPts val="0"/>
                        </a:spcBef>
                        <a:spcAft>
                          <a:spcPts val="0"/>
                        </a:spcAft>
                        <a:buNone/>
                      </a:pPr>
                      <a:r>
                        <a:rPr lang="en">
                          <a:solidFill>
                            <a:schemeClr val="dk1"/>
                          </a:solidFill>
                        </a:rPr>
                        <a:t>Indoor</a:t>
                      </a:r>
                      <a:r>
                        <a:rPr lang="en">
                          <a:solidFill>
                            <a:schemeClr val="dk1"/>
                          </a:solidFill>
                        </a:rPr>
                        <a:t>, halogen lamp</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t>Indoor, ambient room light</a:t>
                      </a:r>
                      <a:endParaRPr/>
                    </a:p>
                  </a:txBody>
                  <a:tcPr marT="91425" marB="91425" marR="91425" marL="91425">
                    <a:lnB cap="flat" cmpd="sng" w="9525">
                      <a:solidFill>
                        <a:srgbClr val="9E9E9E"/>
                      </a:solidFill>
                      <a:prstDash val="solid"/>
                      <a:round/>
                      <a:headEnd len="sm" w="sm" type="none"/>
                      <a:tailEnd len="sm" w="sm" type="none"/>
                    </a:lnB>
                  </a:tcPr>
                </a:tc>
              </a:tr>
              <a:tr h="205250">
                <a:tc>
                  <a:txBody>
                    <a:bodyPr/>
                    <a:lstStyle/>
                    <a:p>
                      <a:pPr indent="0" lvl="0" marL="0" rtl="0" algn="l">
                        <a:spcBef>
                          <a:spcPts val="0"/>
                        </a:spcBef>
                        <a:spcAft>
                          <a:spcPts val="0"/>
                        </a:spcAft>
                        <a:buClr>
                          <a:schemeClr val="dk1"/>
                        </a:buClr>
                        <a:buSzPts val="1100"/>
                        <a:buFont typeface="Arial"/>
                        <a:buNone/>
                      </a:pPr>
                      <a:r>
                        <a:rPr lang="en">
                          <a:solidFill>
                            <a:schemeClr val="dk1"/>
                          </a:solidFill>
                        </a:rPr>
                        <a:t>V</a:t>
                      </a:r>
                      <a:r>
                        <a:rPr baseline="-25000" lang="en">
                          <a:solidFill>
                            <a:schemeClr val="dk1"/>
                          </a:solidFill>
                        </a:rPr>
                        <a:t>no load</a:t>
                      </a:r>
                      <a:r>
                        <a:rPr lang="en">
                          <a:solidFill>
                            <a:schemeClr val="dk1"/>
                          </a:solidFill>
                        </a:rPr>
                        <a:t> = ~25 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V</a:t>
                      </a:r>
                      <a:r>
                        <a:rPr baseline="-25000" lang="en">
                          <a:solidFill>
                            <a:schemeClr val="dk1"/>
                          </a:solidFill>
                        </a:rPr>
                        <a:t>no load</a:t>
                      </a:r>
                      <a:r>
                        <a:rPr lang="en">
                          <a:solidFill>
                            <a:schemeClr val="dk1"/>
                          </a:solidFill>
                        </a:rPr>
                        <a:t> = ~15 V</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8500">
                <a:tc>
                  <a:txBody>
                    <a:bodyPr/>
                    <a:lstStyle/>
                    <a:p>
                      <a:pPr indent="0" lvl="0" marL="0" rtl="0" algn="l">
                        <a:spcBef>
                          <a:spcPts val="0"/>
                        </a:spcBef>
                        <a:spcAft>
                          <a:spcPts val="0"/>
                        </a:spcAft>
                        <a:buClr>
                          <a:schemeClr val="dk1"/>
                        </a:buClr>
                        <a:buSzPts val="1100"/>
                        <a:buFont typeface="Arial"/>
                        <a:buNone/>
                      </a:pPr>
                      <a:r>
                        <a:rPr lang="en">
                          <a:solidFill>
                            <a:schemeClr val="dk1"/>
                          </a:solidFill>
                        </a:rPr>
                        <a:t>V</a:t>
                      </a:r>
                      <a:r>
                        <a:rPr baseline="-25000" lang="en">
                          <a:solidFill>
                            <a:schemeClr val="dk1"/>
                          </a:solidFill>
                        </a:rPr>
                        <a:t>buck load</a:t>
                      </a:r>
                      <a:r>
                        <a:rPr lang="en">
                          <a:solidFill>
                            <a:schemeClr val="dk1"/>
                          </a:solidFill>
                        </a:rPr>
                        <a:t> = ~7 V</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V</a:t>
                      </a:r>
                      <a:r>
                        <a:rPr baseline="-25000" lang="en">
                          <a:solidFill>
                            <a:schemeClr val="dk1"/>
                          </a:solidFill>
                        </a:rPr>
                        <a:t>buck </a:t>
                      </a:r>
                      <a:r>
                        <a:rPr baseline="-25000" lang="en">
                          <a:solidFill>
                            <a:schemeClr val="dk1"/>
                          </a:solidFill>
                        </a:rPr>
                        <a:t>load</a:t>
                      </a:r>
                      <a:r>
                        <a:rPr lang="en">
                          <a:solidFill>
                            <a:schemeClr val="dk1"/>
                          </a:solidFill>
                        </a:rPr>
                        <a:t> = ~2 V</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577" name="Google Shape;577;p4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83" name="Google Shape;583;p50"/>
          <p:cNvSpPr txBox="1"/>
          <p:nvPr/>
        </p:nvSpPr>
        <p:spPr>
          <a:xfrm>
            <a:off x="282600" y="1000700"/>
            <a:ext cx="4081500" cy="3766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Font typeface="Arial"/>
              <a:buNone/>
            </a:pPr>
            <a:r>
              <a:rPr b="1" lang="en" sz="2000">
                <a:solidFill>
                  <a:srgbClr val="E84B36"/>
                </a:solidFill>
              </a:rPr>
              <a:t>Redesign</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Add </a:t>
            </a:r>
            <a:r>
              <a:rPr lang="en">
                <a:solidFill>
                  <a:schemeClr val="dk1"/>
                </a:solidFill>
              </a:rPr>
              <a:t>24V</a:t>
            </a:r>
            <a:r>
              <a:rPr lang="en">
                <a:solidFill>
                  <a:schemeClr val="dk1"/>
                </a:solidFill>
              </a:rPr>
              <a:t> - </a:t>
            </a:r>
            <a:r>
              <a:rPr lang="en">
                <a:solidFill>
                  <a:schemeClr val="dk1"/>
                </a:solidFill>
              </a:rPr>
              <a:t>12V</a:t>
            </a:r>
            <a:r>
              <a:rPr lang="en">
                <a:solidFill>
                  <a:schemeClr val="dk1"/>
                </a:solidFill>
              </a:rPr>
              <a:t> buck converter chip instead of LDO</a:t>
            </a:r>
            <a:endParaRPr>
              <a:solidFill>
                <a:schemeClr val="dk1"/>
              </a:solidFill>
            </a:endParaRPr>
          </a:p>
          <a:p>
            <a:pPr indent="-317500" lvl="0" marL="457200" rtl="0" algn="l">
              <a:spcBef>
                <a:spcPts val="1000"/>
              </a:spcBef>
              <a:spcAft>
                <a:spcPts val="0"/>
              </a:spcAft>
              <a:buClr>
                <a:schemeClr val="dk1"/>
              </a:buClr>
              <a:buSzPts val="1400"/>
              <a:buChar char="●"/>
            </a:pPr>
            <a:r>
              <a:rPr lang="en">
                <a:solidFill>
                  <a:schemeClr val="dk1"/>
                </a:solidFill>
              </a:rPr>
              <a:t>Add FET to trigger sprayer</a:t>
            </a:r>
            <a:endParaRPr>
              <a:solidFill>
                <a:schemeClr val="dk1"/>
              </a:solidFill>
            </a:endParaRPr>
          </a:p>
          <a:p>
            <a:pPr indent="-317500" lvl="0" marL="457200" rtl="0" algn="l">
              <a:spcBef>
                <a:spcPts val="1000"/>
              </a:spcBef>
              <a:spcAft>
                <a:spcPts val="0"/>
              </a:spcAft>
              <a:buClr>
                <a:schemeClr val="dk1"/>
              </a:buClr>
              <a:buSzPts val="1400"/>
              <a:buChar char="●"/>
            </a:pPr>
            <a:r>
              <a:rPr lang="en">
                <a:solidFill>
                  <a:schemeClr val="dk1"/>
                </a:solidFill>
              </a:rPr>
              <a:t>Change open-loop to closed-loop position control</a:t>
            </a:r>
            <a:endParaRPr>
              <a:solidFill>
                <a:schemeClr val="dk1"/>
              </a:solidFill>
            </a:endParaRPr>
          </a:p>
          <a:p>
            <a:pPr indent="-317500" lvl="0" marL="457200" rtl="0" algn="l">
              <a:spcBef>
                <a:spcPts val="1000"/>
              </a:spcBef>
              <a:spcAft>
                <a:spcPts val="0"/>
              </a:spcAft>
              <a:buClr>
                <a:schemeClr val="dk1"/>
              </a:buClr>
              <a:buSzPts val="1400"/>
              <a:buChar char="●"/>
            </a:pPr>
            <a:r>
              <a:rPr lang="en">
                <a:solidFill>
                  <a:schemeClr val="dk1"/>
                </a:solidFill>
              </a:rPr>
              <a:t>Make PCB more compact</a:t>
            </a:r>
            <a:endParaRPr>
              <a:solidFill>
                <a:schemeClr val="dk1"/>
              </a:solidFill>
            </a:endParaRPr>
          </a:p>
          <a:p>
            <a:pPr indent="-317500" lvl="0" marL="457200" rtl="0" algn="l">
              <a:spcBef>
                <a:spcPts val="1000"/>
              </a:spcBef>
              <a:spcAft>
                <a:spcPts val="1000"/>
              </a:spcAft>
              <a:buClr>
                <a:schemeClr val="dk1"/>
              </a:buClr>
              <a:buSzPts val="1400"/>
              <a:buChar char="●"/>
            </a:pPr>
            <a:r>
              <a:rPr lang="en">
                <a:solidFill>
                  <a:schemeClr val="dk1"/>
                </a:solidFill>
              </a:rPr>
              <a:t>Separate PCBs for motor control and buck operation</a:t>
            </a:r>
            <a:endParaRPr>
              <a:solidFill>
                <a:schemeClr val="dk1"/>
              </a:solidFill>
            </a:endParaRPr>
          </a:p>
        </p:txBody>
      </p:sp>
      <p:sp>
        <p:nvSpPr>
          <p:cNvPr id="584" name="Google Shape;584;p5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Redesign and Future Work</a:t>
            </a:r>
            <a:endParaRPr b="0" i="0" sz="1800" u="none" cap="none" strike="noStrike">
              <a:solidFill>
                <a:schemeClr val="lt1"/>
              </a:solidFill>
              <a:latin typeface="Arial"/>
              <a:ea typeface="Arial"/>
              <a:cs typeface="Arial"/>
              <a:sym typeface="Arial"/>
            </a:endParaRPr>
          </a:p>
        </p:txBody>
      </p:sp>
      <p:pic>
        <p:nvPicPr>
          <p:cNvPr id="585" name="Google Shape;585;p5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586" name="Google Shape;586;p5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587" name="Google Shape;587;p50"/>
          <p:cNvGrpSpPr/>
          <p:nvPr/>
        </p:nvGrpSpPr>
        <p:grpSpPr>
          <a:xfrm>
            <a:off x="3046069" y="4951153"/>
            <a:ext cx="3929036" cy="52875"/>
            <a:chOff x="4028175" y="6601537"/>
            <a:chExt cx="5238715" cy="70500"/>
          </a:xfrm>
        </p:grpSpPr>
        <p:cxnSp>
          <p:nvCxnSpPr>
            <p:cNvPr id="588" name="Google Shape;588;p5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89" name="Google Shape;589;p5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590" name="Google Shape;590;p5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591" name="Google Shape;591;p50"/>
          <p:cNvSpPr txBox="1"/>
          <p:nvPr/>
        </p:nvSpPr>
        <p:spPr>
          <a:xfrm>
            <a:off x="4779975" y="1000700"/>
            <a:ext cx="3929100" cy="1325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2000">
                <a:solidFill>
                  <a:srgbClr val="E84B36"/>
                </a:solidFill>
              </a:rPr>
              <a:t>Possible Future Work</a:t>
            </a:r>
            <a:endParaRPr b="1" sz="2000">
              <a:solidFill>
                <a:srgbClr val="E84B36"/>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Web app for easy viewing when away</a:t>
            </a:r>
            <a:endParaRPr>
              <a:solidFill>
                <a:schemeClr val="dk1"/>
              </a:solidFill>
            </a:endParaRPr>
          </a:p>
          <a:p>
            <a:pPr indent="-317500" lvl="0" marL="457200" rtl="0" algn="l">
              <a:spcBef>
                <a:spcPts val="1000"/>
              </a:spcBef>
              <a:spcAft>
                <a:spcPts val="1000"/>
              </a:spcAft>
              <a:buClr>
                <a:schemeClr val="dk1"/>
              </a:buClr>
              <a:buSzPts val="1400"/>
              <a:buChar char="●"/>
            </a:pPr>
            <a:r>
              <a:rPr lang="en">
                <a:solidFill>
                  <a:schemeClr val="dk1"/>
                </a:solidFill>
              </a:rPr>
              <a:t>Optimize MPPT algorithm</a:t>
            </a:r>
            <a:endParaRPr>
              <a:solidFill>
                <a:schemeClr val="dk1"/>
              </a:solidFill>
            </a:endParaRPr>
          </a:p>
        </p:txBody>
      </p:sp>
      <p:pic>
        <p:nvPicPr>
          <p:cNvPr id="592" name="Google Shape;592;p50"/>
          <p:cNvPicPr preferRelativeResize="0"/>
          <p:nvPr/>
        </p:nvPicPr>
        <p:blipFill rotWithShape="1">
          <a:blip r:embed="rId4">
            <a:alphaModFix/>
          </a:blip>
          <a:srcRect b="29483" l="0" r="0" t="0"/>
          <a:stretch/>
        </p:blipFill>
        <p:spPr>
          <a:xfrm>
            <a:off x="5424325" y="2326400"/>
            <a:ext cx="2487861" cy="23360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6" name="Shape 596"/>
        <p:cNvGrpSpPr/>
        <p:nvPr/>
      </p:nvGrpSpPr>
      <p:grpSpPr>
        <a:xfrm>
          <a:off x="0" y="0"/>
          <a:ext cx="0" cy="0"/>
          <a:chOff x="0" y="0"/>
          <a:chExt cx="0" cy="0"/>
        </a:xfrm>
      </p:grpSpPr>
      <p:sp>
        <p:nvSpPr>
          <p:cNvPr id="597" name="Google Shape;597;p51"/>
          <p:cNvSpPr txBox="1"/>
          <p:nvPr/>
        </p:nvSpPr>
        <p:spPr>
          <a:xfrm>
            <a:off x="1706711" y="946355"/>
            <a:ext cx="5730600" cy="3250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lang="en" sz="4500">
                <a:solidFill>
                  <a:schemeClr val="lt1"/>
                </a:solidFill>
              </a:rPr>
              <a:t>Thank you!</a:t>
            </a:r>
            <a:endParaRPr b="1" sz="4500">
              <a:solidFill>
                <a:schemeClr val="lt1"/>
              </a:solidFill>
            </a:endParaRPr>
          </a:p>
          <a:p>
            <a:pPr indent="0" lvl="0" marL="0" marR="0" rtl="0" algn="ctr">
              <a:lnSpc>
                <a:spcPct val="100000"/>
              </a:lnSpc>
              <a:spcBef>
                <a:spcPts val="0"/>
              </a:spcBef>
              <a:spcAft>
                <a:spcPts val="0"/>
              </a:spcAft>
              <a:buNone/>
            </a:pPr>
            <a:r>
              <a:t/>
            </a:r>
            <a:endParaRPr b="1" sz="4500">
              <a:solidFill>
                <a:schemeClr val="lt1"/>
              </a:solidFill>
            </a:endParaRPr>
          </a:p>
          <a:p>
            <a:pPr indent="0" lvl="0" marL="0" marR="0" rtl="0" algn="ctr">
              <a:lnSpc>
                <a:spcPct val="100000"/>
              </a:lnSpc>
              <a:spcBef>
                <a:spcPts val="0"/>
              </a:spcBef>
              <a:spcAft>
                <a:spcPts val="0"/>
              </a:spcAft>
              <a:buNone/>
            </a:pPr>
            <a:r>
              <a:rPr b="1" lang="en" sz="4500">
                <a:solidFill>
                  <a:schemeClr val="lt1"/>
                </a:solidFill>
              </a:rPr>
              <a:t>Questions are welcome.</a:t>
            </a:r>
            <a:endParaRPr b="1" sz="4500">
              <a:solidFill>
                <a:schemeClr val="lt1"/>
              </a:solidFill>
            </a:endParaRPr>
          </a:p>
        </p:txBody>
      </p:sp>
      <p:pic>
        <p:nvPicPr>
          <p:cNvPr id="598" name="Google Shape;598;p51"/>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599" name="Google Shape;599;p5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600" name="Google Shape;600;p51"/>
          <p:cNvGrpSpPr/>
          <p:nvPr/>
        </p:nvGrpSpPr>
        <p:grpSpPr>
          <a:xfrm>
            <a:off x="3046069" y="4951153"/>
            <a:ext cx="3929036" cy="52875"/>
            <a:chOff x="4028175" y="6601537"/>
            <a:chExt cx="5238715" cy="70500"/>
          </a:xfrm>
        </p:grpSpPr>
        <p:cxnSp>
          <p:nvCxnSpPr>
            <p:cNvPr id="601" name="Google Shape;601;p5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02" name="Google Shape;602;p51"/>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03" name="Google Shape;603;p5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7" name="Shape 607"/>
        <p:cNvGrpSpPr/>
        <p:nvPr/>
      </p:nvGrpSpPr>
      <p:grpSpPr>
        <a:xfrm>
          <a:off x="0" y="0"/>
          <a:ext cx="0" cy="0"/>
          <a:chOff x="0" y="0"/>
          <a:chExt cx="0" cy="0"/>
        </a:xfrm>
      </p:grpSpPr>
      <p:pic>
        <p:nvPicPr>
          <p:cNvPr id="608" name="Google Shape;608;p52"/>
          <p:cNvPicPr preferRelativeResize="0"/>
          <p:nvPr/>
        </p:nvPicPr>
        <p:blipFill rotWithShape="1">
          <a:blip r:embed="rId4">
            <a:alphaModFix/>
          </a:blip>
          <a:srcRect b="0" l="0" r="0" t="0"/>
          <a:stretch/>
        </p:blipFill>
        <p:spPr>
          <a:xfrm>
            <a:off x="1694512" y="2093631"/>
            <a:ext cx="4060646" cy="956238"/>
          </a:xfrm>
          <a:prstGeom prst="rect">
            <a:avLst/>
          </a:prstGeom>
          <a:noFill/>
          <a:ln>
            <a:noFill/>
          </a:ln>
        </p:spPr>
      </p:pic>
      <p:sp>
        <p:nvSpPr>
          <p:cNvPr id="609" name="Google Shape;609;p5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26"/>
          <p:cNvSpPr txBox="1"/>
          <p:nvPr/>
        </p:nvSpPr>
        <p:spPr>
          <a:xfrm>
            <a:off x="1706711" y="946355"/>
            <a:ext cx="5730600" cy="3250800"/>
          </a:xfrm>
          <a:prstGeom prst="rect">
            <a:avLst/>
          </a:prstGeom>
          <a:noFill/>
          <a:ln>
            <a:noFill/>
          </a:ln>
        </p:spPr>
        <p:txBody>
          <a:bodyPr anchorCtr="0" anchor="t" bIns="34275" lIns="68575" spcFirstLastPara="1" rIns="68575" wrap="square" tIns="34275">
            <a:noAutofit/>
          </a:bodyPr>
          <a:lstStyle/>
          <a:p>
            <a:pPr indent="0" lvl="0" marL="0" rtl="0" algn="ctr">
              <a:spcBef>
                <a:spcPts val="500"/>
              </a:spcBef>
              <a:spcAft>
                <a:spcPts val="0"/>
              </a:spcAft>
              <a:buSzPts val="3400"/>
              <a:buNone/>
            </a:pPr>
            <a:r>
              <a:rPr b="1" lang="en" sz="3400">
                <a:solidFill>
                  <a:schemeClr val="lt1"/>
                </a:solidFill>
              </a:rPr>
              <a:t>Table of Contents</a:t>
            </a:r>
            <a:endParaRPr b="1" sz="3400">
              <a:solidFill>
                <a:schemeClr val="lt1"/>
              </a:solidFill>
            </a:endParaRPr>
          </a:p>
          <a:p>
            <a:pPr indent="0" lvl="0" marL="0" rtl="0" algn="ctr">
              <a:lnSpc>
                <a:spcPct val="200000"/>
              </a:lnSpc>
              <a:spcBef>
                <a:spcPts val="500"/>
              </a:spcBef>
              <a:spcAft>
                <a:spcPts val="0"/>
              </a:spcAft>
              <a:buSzPts val="3400"/>
              <a:buNone/>
            </a:pPr>
            <a:r>
              <a:t/>
            </a:r>
            <a:endParaRPr b="1" sz="1800">
              <a:solidFill>
                <a:schemeClr val="lt1"/>
              </a:solidFill>
            </a:endParaRPr>
          </a:p>
          <a:p>
            <a:pPr indent="-342900" lvl="0" marL="457200" rtl="0" algn="l">
              <a:lnSpc>
                <a:spcPct val="200000"/>
              </a:lnSpc>
              <a:spcBef>
                <a:spcPts val="0"/>
              </a:spcBef>
              <a:spcAft>
                <a:spcPts val="0"/>
              </a:spcAft>
              <a:buClr>
                <a:schemeClr val="lt1"/>
              </a:buClr>
              <a:buSzPts val="1800"/>
              <a:buAutoNum type="arabicPeriod"/>
            </a:pPr>
            <a:r>
              <a:rPr lang="en" sz="1800">
                <a:solidFill>
                  <a:schemeClr val="lt1"/>
                </a:solidFill>
              </a:rPr>
              <a:t>Introduction &amp; Motivation</a:t>
            </a:r>
            <a:endParaRPr sz="1800">
              <a:solidFill>
                <a:schemeClr val="lt1"/>
              </a:solidFill>
            </a:endParaRPr>
          </a:p>
          <a:p>
            <a:pPr indent="-342900" lvl="0" marL="457200" rtl="0" algn="l">
              <a:lnSpc>
                <a:spcPct val="200000"/>
              </a:lnSpc>
              <a:spcBef>
                <a:spcPts val="0"/>
              </a:spcBef>
              <a:spcAft>
                <a:spcPts val="0"/>
              </a:spcAft>
              <a:buClr>
                <a:schemeClr val="lt1"/>
              </a:buClr>
              <a:buSzPts val="1800"/>
              <a:buAutoNum type="arabicPeriod"/>
            </a:pPr>
            <a:r>
              <a:rPr lang="en" sz="1800">
                <a:solidFill>
                  <a:schemeClr val="lt1"/>
                </a:solidFill>
              </a:rPr>
              <a:t>Design Process</a:t>
            </a:r>
            <a:endParaRPr sz="1800">
              <a:solidFill>
                <a:schemeClr val="lt1"/>
              </a:solidFill>
            </a:endParaRPr>
          </a:p>
          <a:p>
            <a:pPr indent="-342900" lvl="0" marL="457200" rtl="0" algn="l">
              <a:lnSpc>
                <a:spcPct val="200000"/>
              </a:lnSpc>
              <a:spcBef>
                <a:spcPts val="0"/>
              </a:spcBef>
              <a:spcAft>
                <a:spcPts val="0"/>
              </a:spcAft>
              <a:buClr>
                <a:schemeClr val="lt1"/>
              </a:buClr>
              <a:buSzPts val="1800"/>
              <a:buAutoNum type="arabicPeriod"/>
            </a:pPr>
            <a:r>
              <a:rPr lang="en" sz="1800">
                <a:solidFill>
                  <a:schemeClr val="lt1"/>
                </a:solidFill>
              </a:rPr>
              <a:t>Functional Results</a:t>
            </a:r>
            <a:endParaRPr sz="1800">
              <a:solidFill>
                <a:schemeClr val="lt1"/>
              </a:solidFill>
            </a:endParaRPr>
          </a:p>
          <a:p>
            <a:pPr indent="-342900" lvl="0" marL="457200" rtl="0" algn="l">
              <a:lnSpc>
                <a:spcPct val="200000"/>
              </a:lnSpc>
              <a:spcBef>
                <a:spcPts val="0"/>
              </a:spcBef>
              <a:spcAft>
                <a:spcPts val="0"/>
              </a:spcAft>
              <a:buClr>
                <a:schemeClr val="lt1"/>
              </a:buClr>
              <a:buSzPts val="1800"/>
              <a:buAutoNum type="arabicPeriod"/>
            </a:pPr>
            <a:r>
              <a:rPr lang="en" sz="1800">
                <a:solidFill>
                  <a:schemeClr val="lt1"/>
                </a:solidFill>
              </a:rPr>
              <a:t>Conclusions and Questions</a:t>
            </a:r>
            <a:endParaRPr b="1" sz="3400">
              <a:solidFill>
                <a:schemeClr val="lt1"/>
              </a:solidFill>
            </a:endParaRPr>
          </a:p>
        </p:txBody>
      </p:sp>
      <p:pic>
        <p:nvPicPr>
          <p:cNvPr id="150" name="Google Shape;150;p26"/>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51" name="Google Shape;151;p26"/>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152" name="Google Shape;152;p26"/>
          <p:cNvGrpSpPr/>
          <p:nvPr/>
        </p:nvGrpSpPr>
        <p:grpSpPr>
          <a:xfrm>
            <a:off x="3046069" y="4951153"/>
            <a:ext cx="3929036" cy="52875"/>
            <a:chOff x="4028175" y="6601537"/>
            <a:chExt cx="5238715" cy="70500"/>
          </a:xfrm>
        </p:grpSpPr>
        <p:cxnSp>
          <p:nvCxnSpPr>
            <p:cNvPr id="153" name="Google Shape;153;p2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54" name="Google Shape;154;p26"/>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55" name="Google Shape;155;p2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13" name="Shape 613"/>
        <p:cNvGrpSpPr/>
        <p:nvPr/>
      </p:nvGrpSpPr>
      <p:grpSpPr>
        <a:xfrm>
          <a:off x="0" y="0"/>
          <a:ext cx="0" cy="0"/>
          <a:chOff x="0" y="0"/>
          <a:chExt cx="0" cy="0"/>
        </a:xfrm>
      </p:grpSpPr>
      <p:sp>
        <p:nvSpPr>
          <p:cNvPr id="614" name="Google Shape;614;p53"/>
          <p:cNvSpPr txBox="1"/>
          <p:nvPr/>
        </p:nvSpPr>
        <p:spPr>
          <a:xfrm>
            <a:off x="971550" y="2211368"/>
            <a:ext cx="7200900" cy="1004091"/>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15264B"/>
                </a:solidFill>
                <a:latin typeface="Arial"/>
                <a:ea typeface="Arial"/>
                <a:cs typeface="Arial"/>
                <a:sym typeface="Arial"/>
              </a:rPr>
              <a:t>Heading</a:t>
            </a:r>
            <a:endParaRPr sz="1100"/>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rPr b="0" i="0" lang="en" sz="1400" u="none" cap="none" strike="noStrike">
                <a:solidFill>
                  <a:srgbClr val="15264B"/>
                </a:solidFill>
                <a:latin typeface="Arial"/>
                <a:ea typeface="Arial"/>
                <a:cs typeface="Arial"/>
                <a:sym typeface="Arial"/>
              </a:rPr>
              <a:t>(Main section divider slide option two, or transition slide.)</a:t>
            </a:r>
            <a:endParaRPr b="0" i="0" sz="1400" u="none" cap="none" strike="noStrike">
              <a:solidFill>
                <a:srgbClr val="15264B"/>
              </a:solidFill>
              <a:latin typeface="Arial"/>
              <a:ea typeface="Arial"/>
              <a:cs typeface="Arial"/>
              <a:sym typeface="Arial"/>
            </a:endParaRPr>
          </a:p>
        </p:txBody>
      </p:sp>
      <p:grpSp>
        <p:nvGrpSpPr>
          <p:cNvPr id="615" name="Google Shape;615;p53"/>
          <p:cNvGrpSpPr/>
          <p:nvPr/>
        </p:nvGrpSpPr>
        <p:grpSpPr>
          <a:xfrm>
            <a:off x="2957843" y="2007704"/>
            <a:ext cx="2896305" cy="242134"/>
            <a:chOff x="3943790" y="2676939"/>
            <a:chExt cx="3861740" cy="322845"/>
          </a:xfrm>
        </p:grpSpPr>
        <p:cxnSp>
          <p:nvCxnSpPr>
            <p:cNvPr id="616" name="Google Shape;616;p53"/>
            <p:cNvCxnSpPr/>
            <p:nvPr/>
          </p:nvCxnSpPr>
          <p:spPr>
            <a:xfrm>
              <a:off x="4426226" y="2676939"/>
              <a:ext cx="3379304" cy="0"/>
            </a:xfrm>
            <a:prstGeom prst="straightConnector1">
              <a:avLst/>
            </a:prstGeom>
            <a:noFill/>
            <a:ln cap="flat" cmpd="sng" w="19050">
              <a:solidFill>
                <a:schemeClr val="lt1"/>
              </a:solidFill>
              <a:prstDash val="solid"/>
              <a:round/>
              <a:headEnd len="sm" w="sm" type="none"/>
              <a:tailEnd len="sm" w="sm" type="none"/>
            </a:ln>
          </p:spPr>
        </p:cxnSp>
        <p:cxnSp>
          <p:nvCxnSpPr>
            <p:cNvPr id="617" name="Google Shape;617;p53"/>
            <p:cNvCxnSpPr/>
            <p:nvPr/>
          </p:nvCxnSpPr>
          <p:spPr>
            <a:xfrm flipH="1" rot="10800000">
              <a:off x="3943790" y="2676939"/>
              <a:ext cx="482436" cy="322845"/>
            </a:xfrm>
            <a:prstGeom prst="straightConnector1">
              <a:avLst/>
            </a:prstGeom>
            <a:noFill/>
            <a:ln cap="flat" cmpd="sng" w="19050">
              <a:solidFill>
                <a:schemeClr val="lt1"/>
              </a:solidFill>
              <a:prstDash val="solid"/>
              <a:round/>
              <a:headEnd len="sm" w="sm" type="none"/>
              <a:tailEnd len="sm" w="sm" type="none"/>
            </a:ln>
          </p:spPr>
        </p:cxnSp>
      </p:grpSp>
      <p:pic>
        <p:nvPicPr>
          <p:cNvPr id="618" name="Google Shape;618;p53"/>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619" name="Google Shape;619;p53"/>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20" name="Google Shape;620;p53"/>
          <p:cNvGrpSpPr/>
          <p:nvPr/>
        </p:nvGrpSpPr>
        <p:grpSpPr>
          <a:xfrm>
            <a:off x="3046021" y="4951153"/>
            <a:ext cx="3929044" cy="52835"/>
            <a:chOff x="4028111" y="6601537"/>
            <a:chExt cx="5238725" cy="70446"/>
          </a:xfrm>
        </p:grpSpPr>
        <p:cxnSp>
          <p:nvCxnSpPr>
            <p:cNvPr id="621" name="Google Shape;621;p53"/>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22" name="Google Shape;622;p53"/>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23" name="Google Shape;623;p5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27" name="Shape 627"/>
        <p:cNvGrpSpPr/>
        <p:nvPr/>
      </p:nvGrpSpPr>
      <p:grpSpPr>
        <a:xfrm>
          <a:off x="0" y="0"/>
          <a:ext cx="0" cy="0"/>
          <a:chOff x="0" y="0"/>
          <a:chExt cx="0" cy="0"/>
        </a:xfrm>
      </p:grpSpPr>
      <p:sp>
        <p:nvSpPr>
          <p:cNvPr id="628" name="Google Shape;628;p54"/>
          <p:cNvSpPr txBox="1"/>
          <p:nvPr/>
        </p:nvSpPr>
        <p:spPr>
          <a:xfrm>
            <a:off x="1655179" y="1118280"/>
            <a:ext cx="5833640" cy="76174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lt1"/>
                </a:solidFill>
                <a:latin typeface="Arial"/>
                <a:ea typeface="Arial"/>
                <a:cs typeface="Arial"/>
                <a:sym typeface="Arial"/>
              </a:rPr>
              <a:t>HEADING</a:t>
            </a:r>
            <a:endParaRPr b="0" i="0" sz="1100" u="none" cap="none" strike="noStrike">
              <a:solidFill>
                <a:srgbClr val="000000"/>
              </a:solidFill>
              <a:latin typeface="Arial"/>
              <a:ea typeface="Arial"/>
              <a:cs typeface="Arial"/>
              <a:sym typeface="Arial"/>
            </a:endParaRPr>
          </a:p>
        </p:txBody>
      </p:sp>
      <p:sp>
        <p:nvSpPr>
          <p:cNvPr id="629" name="Google Shape;629;p54"/>
          <p:cNvSpPr txBox="1"/>
          <p:nvPr/>
        </p:nvSpPr>
        <p:spPr>
          <a:xfrm>
            <a:off x="1081146" y="2424173"/>
            <a:ext cx="6981706" cy="156963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Lorem ipsum dolor sit amet, consectetur adipiscing elit. Nullam ut orci condimentum, commodo dui quis, faucibus mauris. Praesent nec sapien sed nunc sollicitudin.</a:t>
            </a:r>
            <a:endParaRPr sz="1100"/>
          </a:p>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(Main section divider slide option one.)</a:t>
            </a:r>
            <a:endParaRPr b="0" i="0" sz="1400" u="none" cap="none" strike="noStrike">
              <a:solidFill>
                <a:schemeClr val="lt1"/>
              </a:solidFill>
              <a:latin typeface="Arial"/>
              <a:ea typeface="Arial"/>
              <a:cs typeface="Arial"/>
              <a:sym typeface="Arial"/>
            </a:endParaRPr>
          </a:p>
        </p:txBody>
      </p:sp>
      <p:grpSp>
        <p:nvGrpSpPr>
          <p:cNvPr id="630" name="Google Shape;630;p54"/>
          <p:cNvGrpSpPr/>
          <p:nvPr/>
        </p:nvGrpSpPr>
        <p:grpSpPr>
          <a:xfrm>
            <a:off x="2957843" y="2007704"/>
            <a:ext cx="2896305" cy="242134"/>
            <a:chOff x="3943790" y="2676939"/>
            <a:chExt cx="3861740" cy="322845"/>
          </a:xfrm>
        </p:grpSpPr>
        <p:cxnSp>
          <p:nvCxnSpPr>
            <p:cNvPr id="631" name="Google Shape;631;p54"/>
            <p:cNvCxnSpPr/>
            <p:nvPr/>
          </p:nvCxnSpPr>
          <p:spPr>
            <a:xfrm>
              <a:off x="4426226" y="2676939"/>
              <a:ext cx="3379304" cy="0"/>
            </a:xfrm>
            <a:prstGeom prst="straightConnector1">
              <a:avLst/>
            </a:prstGeom>
            <a:noFill/>
            <a:ln cap="flat" cmpd="sng" w="19050">
              <a:solidFill>
                <a:srgbClr val="E84B36"/>
              </a:solidFill>
              <a:prstDash val="solid"/>
              <a:round/>
              <a:headEnd len="sm" w="sm" type="none"/>
              <a:tailEnd len="sm" w="sm" type="none"/>
            </a:ln>
          </p:spPr>
        </p:cxnSp>
        <p:cxnSp>
          <p:nvCxnSpPr>
            <p:cNvPr id="632" name="Google Shape;632;p54"/>
            <p:cNvCxnSpPr/>
            <p:nvPr/>
          </p:nvCxnSpPr>
          <p:spPr>
            <a:xfrm flipH="1" rot="10800000">
              <a:off x="3943790" y="2676939"/>
              <a:ext cx="482436" cy="322845"/>
            </a:xfrm>
            <a:prstGeom prst="straightConnector1">
              <a:avLst/>
            </a:prstGeom>
            <a:noFill/>
            <a:ln cap="flat" cmpd="sng" w="19050">
              <a:solidFill>
                <a:srgbClr val="E84B36"/>
              </a:solidFill>
              <a:prstDash val="solid"/>
              <a:round/>
              <a:headEnd len="sm" w="sm" type="none"/>
              <a:tailEnd len="sm" w="sm" type="none"/>
            </a:ln>
          </p:spPr>
        </p:cxnSp>
      </p:grpSp>
      <p:pic>
        <p:nvPicPr>
          <p:cNvPr id="633" name="Google Shape;633;p54"/>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634" name="Google Shape;634;p54"/>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635" name="Google Shape;635;p54"/>
          <p:cNvGrpSpPr/>
          <p:nvPr/>
        </p:nvGrpSpPr>
        <p:grpSpPr>
          <a:xfrm>
            <a:off x="3046021" y="4951153"/>
            <a:ext cx="3929044" cy="52835"/>
            <a:chOff x="4028111" y="6601537"/>
            <a:chExt cx="5238725" cy="70446"/>
          </a:xfrm>
        </p:grpSpPr>
        <p:cxnSp>
          <p:nvCxnSpPr>
            <p:cNvPr id="636" name="Google Shape;636;p54"/>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637" name="Google Shape;637;p54"/>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38" name="Google Shape;638;p5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2" name="Shape 642"/>
        <p:cNvGrpSpPr/>
        <p:nvPr/>
      </p:nvGrpSpPr>
      <p:grpSpPr>
        <a:xfrm>
          <a:off x="0" y="0"/>
          <a:ext cx="0" cy="0"/>
          <a:chOff x="0" y="0"/>
          <a:chExt cx="0" cy="0"/>
        </a:xfrm>
      </p:grpSpPr>
      <p:sp>
        <p:nvSpPr>
          <p:cNvPr id="643" name="Google Shape;643;p55"/>
          <p:cNvSpPr txBox="1"/>
          <p:nvPr>
            <p:ph idx="1" type="body"/>
          </p:nvPr>
        </p:nvSpPr>
        <p:spPr>
          <a:xfrm>
            <a:off x="282607" y="1000709"/>
            <a:ext cx="8383051" cy="361582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Lorem Ipsum Dolor Sit Amet Consectetur Adipiscing</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b="1" lang="en" sz="1500">
                <a:solidFill>
                  <a:srgbClr val="15264B"/>
                </a:solidFill>
                <a:latin typeface="Arial"/>
                <a:ea typeface="Arial"/>
                <a:cs typeface="Arial"/>
                <a:sym typeface="Arial"/>
              </a:rPr>
              <a:t>Lorem Ipsum Dolor Sit Amet Consectetur Adipiscing</a:t>
            </a:r>
            <a:endParaRPr b="1" sz="1500">
              <a:solidFill>
                <a:srgbClr val="15264B"/>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Lorem ipsum dolor sit amet, consectetur adipiscing elit, sed do eiusmod tempor incididunt ut labore et dolore magna aliqua.</a:t>
            </a:r>
            <a:endParaRPr b="1" sz="1400">
              <a:solidFill>
                <a:schemeClr val="dk1"/>
              </a:solidFill>
              <a:latin typeface="Arial"/>
              <a:ea typeface="Arial"/>
              <a:cs typeface="Arial"/>
              <a:sym typeface="Arial"/>
            </a:endParaRPr>
          </a:p>
        </p:txBody>
      </p:sp>
      <p:sp>
        <p:nvSpPr>
          <p:cNvPr id="644" name="Google Shape;644;p55"/>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45" name="Google Shape;645;p55"/>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646" name="Google Shape;646;p5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47" name="Google Shape;647;p5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48" name="Google Shape;648;p55"/>
          <p:cNvGrpSpPr/>
          <p:nvPr/>
        </p:nvGrpSpPr>
        <p:grpSpPr>
          <a:xfrm>
            <a:off x="3046021" y="4951153"/>
            <a:ext cx="3929044" cy="52835"/>
            <a:chOff x="4028111" y="6601537"/>
            <a:chExt cx="5238725" cy="70446"/>
          </a:xfrm>
        </p:grpSpPr>
        <p:cxnSp>
          <p:nvCxnSpPr>
            <p:cNvPr id="649" name="Google Shape;649;p55"/>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50" name="Google Shape;650;p55"/>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51" name="Google Shape;651;p5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5" name="Shape 655"/>
        <p:cNvGrpSpPr/>
        <p:nvPr/>
      </p:nvGrpSpPr>
      <p:grpSpPr>
        <a:xfrm>
          <a:off x="0" y="0"/>
          <a:ext cx="0" cy="0"/>
          <a:chOff x="0" y="0"/>
          <a:chExt cx="0" cy="0"/>
        </a:xfrm>
      </p:grpSpPr>
      <p:sp>
        <p:nvSpPr>
          <p:cNvPr id="656" name="Google Shape;656;p56"/>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57" name="Google Shape;657;p56"/>
          <p:cNvSpPr txBox="1"/>
          <p:nvPr/>
        </p:nvSpPr>
        <p:spPr>
          <a:xfrm>
            <a:off x="282608" y="1000709"/>
            <a:ext cx="4081575"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400" u="none" cap="none" strike="noStrike">
              <a:solidFill>
                <a:schemeClr val="dk1"/>
              </a:solidFill>
              <a:latin typeface="Arial"/>
              <a:ea typeface="Arial"/>
              <a:cs typeface="Arial"/>
              <a:sym typeface="Arial"/>
            </a:endParaRPr>
          </a:p>
        </p:txBody>
      </p:sp>
      <p:sp>
        <p:nvSpPr>
          <p:cNvPr id="658" name="Google Shape;658;p56"/>
          <p:cNvSpPr txBox="1"/>
          <p:nvPr/>
        </p:nvSpPr>
        <p:spPr>
          <a:xfrm>
            <a:off x="4619080" y="1000709"/>
            <a:ext cx="4081575"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400" u="none" cap="none" strike="noStrike">
              <a:solidFill>
                <a:schemeClr val="dk1"/>
              </a:solidFill>
              <a:latin typeface="Arial"/>
              <a:ea typeface="Arial"/>
              <a:cs typeface="Arial"/>
              <a:sym typeface="Arial"/>
            </a:endParaRPr>
          </a:p>
        </p:txBody>
      </p:sp>
      <p:sp>
        <p:nvSpPr>
          <p:cNvPr id="659" name="Google Shape;659;p56"/>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660" name="Google Shape;660;p5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61" name="Google Shape;661;p56"/>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62" name="Google Shape;662;p56"/>
          <p:cNvGrpSpPr/>
          <p:nvPr/>
        </p:nvGrpSpPr>
        <p:grpSpPr>
          <a:xfrm>
            <a:off x="3046021" y="4951153"/>
            <a:ext cx="3929044" cy="52835"/>
            <a:chOff x="4028111" y="6601537"/>
            <a:chExt cx="5238725" cy="70446"/>
          </a:xfrm>
        </p:grpSpPr>
        <p:cxnSp>
          <p:nvCxnSpPr>
            <p:cNvPr id="663" name="Google Shape;663;p56"/>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64" name="Google Shape;664;p56"/>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65" name="Google Shape;665;p5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9" name="Shape 669"/>
        <p:cNvGrpSpPr/>
        <p:nvPr/>
      </p:nvGrpSpPr>
      <p:grpSpPr>
        <a:xfrm>
          <a:off x="0" y="0"/>
          <a:ext cx="0" cy="0"/>
          <a:chOff x="0" y="0"/>
          <a:chExt cx="0" cy="0"/>
        </a:xfrm>
      </p:grpSpPr>
      <p:sp>
        <p:nvSpPr>
          <p:cNvPr id="670" name="Google Shape;670;p57"/>
          <p:cNvSpPr/>
          <p:nvPr/>
        </p:nvSpPr>
        <p:spPr>
          <a:xfrm>
            <a:off x="356674" y="947788"/>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1" name="Google Shape;671;p57"/>
          <p:cNvSpPr txBox="1"/>
          <p:nvPr/>
        </p:nvSpPr>
        <p:spPr>
          <a:xfrm>
            <a:off x="1120586" y="167967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672" name="Google Shape;672;p57"/>
          <p:cNvSpPr/>
          <p:nvPr/>
        </p:nvSpPr>
        <p:spPr>
          <a:xfrm>
            <a:off x="356674" y="2830551"/>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3" name="Google Shape;673;p57"/>
          <p:cNvSpPr txBox="1"/>
          <p:nvPr/>
        </p:nvSpPr>
        <p:spPr>
          <a:xfrm>
            <a:off x="1120586" y="356041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674" name="Google Shape;674;p57"/>
          <p:cNvSpPr txBox="1"/>
          <p:nvPr/>
        </p:nvSpPr>
        <p:spPr>
          <a:xfrm>
            <a:off x="3841911" y="1000709"/>
            <a:ext cx="5014848"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675" name="Google Shape;675;p57"/>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76" name="Google Shape;676;p57"/>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677" name="Google Shape;677;p5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78" name="Google Shape;678;p57"/>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79" name="Google Shape;679;p57"/>
          <p:cNvGrpSpPr/>
          <p:nvPr/>
        </p:nvGrpSpPr>
        <p:grpSpPr>
          <a:xfrm>
            <a:off x="3046021" y="4951153"/>
            <a:ext cx="3929044" cy="52835"/>
            <a:chOff x="4028111" y="6601537"/>
            <a:chExt cx="5238725" cy="70446"/>
          </a:xfrm>
        </p:grpSpPr>
        <p:cxnSp>
          <p:nvCxnSpPr>
            <p:cNvPr id="680" name="Google Shape;680;p57"/>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81" name="Google Shape;681;p57"/>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82" name="Google Shape;682;p5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6" name="Shape 686"/>
        <p:cNvGrpSpPr/>
        <p:nvPr/>
      </p:nvGrpSpPr>
      <p:grpSpPr>
        <a:xfrm>
          <a:off x="0" y="0"/>
          <a:ext cx="0" cy="0"/>
          <a:chOff x="0" y="0"/>
          <a:chExt cx="0" cy="0"/>
        </a:xfrm>
      </p:grpSpPr>
      <p:sp>
        <p:nvSpPr>
          <p:cNvPr id="687" name="Google Shape;687;p58"/>
          <p:cNvSpPr/>
          <p:nvPr/>
        </p:nvSpPr>
        <p:spPr>
          <a:xfrm>
            <a:off x="5606592" y="947788"/>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8" name="Google Shape;688;p58"/>
          <p:cNvSpPr txBox="1"/>
          <p:nvPr/>
        </p:nvSpPr>
        <p:spPr>
          <a:xfrm>
            <a:off x="6370504" y="167967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689" name="Google Shape;689;p58"/>
          <p:cNvSpPr/>
          <p:nvPr/>
        </p:nvSpPr>
        <p:spPr>
          <a:xfrm>
            <a:off x="5606592" y="2830551"/>
            <a:ext cx="3267495" cy="1736735"/>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0" name="Google Shape;690;p58"/>
          <p:cNvSpPr txBox="1"/>
          <p:nvPr/>
        </p:nvSpPr>
        <p:spPr>
          <a:xfrm>
            <a:off x="6370504" y="356041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691" name="Google Shape;691;p58"/>
          <p:cNvSpPr txBox="1"/>
          <p:nvPr>
            <p:ph idx="1" type="body"/>
          </p:nvPr>
        </p:nvSpPr>
        <p:spPr>
          <a:xfrm>
            <a:off x="282608" y="1000709"/>
            <a:ext cx="5014848" cy="361582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Lorem Ipsum Dolor Sit Amet Consectetur Adipiscing</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b="1" lang="en" sz="1500">
                <a:solidFill>
                  <a:srgbClr val="15264B"/>
                </a:solidFill>
                <a:latin typeface="Arial"/>
                <a:ea typeface="Arial"/>
                <a:cs typeface="Arial"/>
                <a:sym typeface="Arial"/>
              </a:rPr>
              <a:t>Lorem Ipsum Dolor Sit Amet Consectetur Adipiscing</a:t>
            </a:r>
            <a:endParaRPr b="1" sz="1500">
              <a:solidFill>
                <a:srgbClr val="15264B"/>
              </a:solidFil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rPr lang="en" sz="1400">
                <a:latin typeface="Arial"/>
                <a:ea typeface="Arial"/>
                <a:cs typeface="Arial"/>
                <a:sym typeface="Arial"/>
              </a:rPr>
              <a:t>Lorem ipsum dolor sit amet, consectetur adipiscing elit, sed do eiusmod tempor incididunt ut labore et dolore magna aliqua.</a:t>
            </a:r>
            <a:endParaRPr b="1" sz="1400">
              <a:solidFill>
                <a:schemeClr val="dk1"/>
              </a:solidFill>
              <a:latin typeface="Arial"/>
              <a:ea typeface="Arial"/>
              <a:cs typeface="Arial"/>
              <a:sym typeface="Arial"/>
            </a:endParaRPr>
          </a:p>
        </p:txBody>
      </p:sp>
      <p:sp>
        <p:nvSpPr>
          <p:cNvPr id="692" name="Google Shape;692;p58"/>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693" name="Google Shape;693;p58"/>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694" name="Google Shape;694;p5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695" name="Google Shape;695;p58"/>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696" name="Google Shape;696;p58"/>
          <p:cNvGrpSpPr/>
          <p:nvPr/>
        </p:nvGrpSpPr>
        <p:grpSpPr>
          <a:xfrm>
            <a:off x="3046021" y="4951153"/>
            <a:ext cx="3929044" cy="52835"/>
            <a:chOff x="4028111" y="6601537"/>
            <a:chExt cx="5238725" cy="70446"/>
          </a:xfrm>
        </p:grpSpPr>
        <p:cxnSp>
          <p:nvCxnSpPr>
            <p:cNvPr id="697" name="Google Shape;697;p5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98" name="Google Shape;698;p58"/>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99" name="Google Shape;699;p5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3" name="Shape 703"/>
        <p:cNvGrpSpPr/>
        <p:nvPr/>
      </p:nvGrpSpPr>
      <p:grpSpPr>
        <a:xfrm>
          <a:off x="0" y="0"/>
          <a:ext cx="0" cy="0"/>
          <a:chOff x="0" y="0"/>
          <a:chExt cx="0" cy="0"/>
        </a:xfrm>
      </p:grpSpPr>
      <p:sp>
        <p:nvSpPr>
          <p:cNvPr id="704" name="Google Shape;704;p59"/>
          <p:cNvSpPr/>
          <p:nvPr/>
        </p:nvSpPr>
        <p:spPr>
          <a:xfrm>
            <a:off x="323394" y="947789"/>
            <a:ext cx="3267495" cy="3619499"/>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5" name="Google Shape;705;p59"/>
          <p:cNvSpPr txBox="1"/>
          <p:nvPr/>
        </p:nvSpPr>
        <p:spPr>
          <a:xfrm>
            <a:off x="1101957" y="2619918"/>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706" name="Google Shape;706;p59"/>
          <p:cNvSpPr txBox="1"/>
          <p:nvPr/>
        </p:nvSpPr>
        <p:spPr>
          <a:xfrm>
            <a:off x="3848878" y="1000709"/>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707" name="Google Shape;707;p59"/>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08" name="Google Shape;708;p59"/>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709" name="Google Shape;709;p5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10" name="Google Shape;710;p59"/>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11" name="Google Shape;711;p59"/>
          <p:cNvGrpSpPr/>
          <p:nvPr/>
        </p:nvGrpSpPr>
        <p:grpSpPr>
          <a:xfrm>
            <a:off x="3046021" y="4951153"/>
            <a:ext cx="3929044" cy="52835"/>
            <a:chOff x="4028111" y="6601537"/>
            <a:chExt cx="5238725" cy="70446"/>
          </a:xfrm>
        </p:grpSpPr>
        <p:cxnSp>
          <p:nvCxnSpPr>
            <p:cNvPr id="712" name="Google Shape;712;p5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713" name="Google Shape;713;p59"/>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14" name="Google Shape;714;p5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8" name="Shape 718"/>
        <p:cNvGrpSpPr/>
        <p:nvPr/>
      </p:nvGrpSpPr>
      <p:grpSpPr>
        <a:xfrm>
          <a:off x="0" y="0"/>
          <a:ext cx="0" cy="0"/>
          <a:chOff x="0" y="0"/>
          <a:chExt cx="0" cy="0"/>
        </a:xfrm>
      </p:grpSpPr>
      <p:sp>
        <p:nvSpPr>
          <p:cNvPr id="719" name="Google Shape;719;p60"/>
          <p:cNvSpPr/>
          <p:nvPr/>
        </p:nvSpPr>
        <p:spPr>
          <a:xfrm>
            <a:off x="5589264" y="947789"/>
            <a:ext cx="3267495" cy="3619499"/>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0" name="Google Shape;720;p60"/>
          <p:cNvSpPr txBox="1"/>
          <p:nvPr/>
        </p:nvSpPr>
        <p:spPr>
          <a:xfrm>
            <a:off x="6367827" y="2619918"/>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721" name="Google Shape;721;p60"/>
          <p:cNvSpPr txBox="1"/>
          <p:nvPr/>
        </p:nvSpPr>
        <p:spPr>
          <a:xfrm>
            <a:off x="282606" y="1000709"/>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rgbClr val="E84B36"/>
                </a:solidFill>
                <a:latin typeface="Arial"/>
                <a:ea typeface="Arial"/>
                <a:cs typeface="Arial"/>
                <a:sym typeface="Arial"/>
              </a:rPr>
              <a:t>Lorem Ipsum Dolor Sit Amet Consectetur Adipiscing</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rgbClr val="15264B"/>
                </a:solidFill>
                <a:latin typeface="Arial"/>
                <a:ea typeface="Arial"/>
                <a:cs typeface="Arial"/>
                <a:sym typeface="Arial"/>
              </a:rPr>
              <a:t>Lorem Ipsum Dolor Sit Amet Consectetur </a:t>
            </a:r>
            <a:r>
              <a:rPr b="1" i="0" lang="en" sz="1500" u="none" cap="none" strike="noStrike">
                <a:solidFill>
                  <a:srgbClr val="15264B"/>
                </a:solidFill>
                <a:latin typeface="Arial"/>
                <a:ea typeface="Arial"/>
                <a:cs typeface="Arial"/>
                <a:sym typeface="Arial"/>
              </a:rPr>
              <a:t>Adipiscing</a:t>
            </a:r>
            <a:endParaRPr b="1" i="0" sz="15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dk1"/>
              </a:solidFill>
              <a:latin typeface="Arial"/>
              <a:ea typeface="Arial"/>
              <a:cs typeface="Arial"/>
              <a:sym typeface="Arial"/>
            </a:endParaRPr>
          </a:p>
        </p:txBody>
      </p:sp>
      <p:sp>
        <p:nvSpPr>
          <p:cNvPr id="722" name="Google Shape;722;p60"/>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23" name="Google Shape;723;p60"/>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724" name="Google Shape;724;p6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25" name="Google Shape;725;p60"/>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26" name="Google Shape;726;p60"/>
          <p:cNvGrpSpPr/>
          <p:nvPr/>
        </p:nvGrpSpPr>
        <p:grpSpPr>
          <a:xfrm>
            <a:off x="3046021" y="4951153"/>
            <a:ext cx="3929044" cy="52835"/>
            <a:chOff x="4028111" y="6601537"/>
            <a:chExt cx="5238725" cy="70446"/>
          </a:xfrm>
        </p:grpSpPr>
        <p:cxnSp>
          <p:nvCxnSpPr>
            <p:cNvPr id="727" name="Google Shape;727;p60"/>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728" name="Google Shape;728;p60"/>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29" name="Google Shape;729;p6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3" name="Shape 733"/>
        <p:cNvGrpSpPr/>
        <p:nvPr/>
      </p:nvGrpSpPr>
      <p:grpSpPr>
        <a:xfrm>
          <a:off x="0" y="0"/>
          <a:ext cx="0" cy="0"/>
          <a:chOff x="0" y="0"/>
          <a:chExt cx="0" cy="0"/>
        </a:xfrm>
      </p:grpSpPr>
      <p:sp>
        <p:nvSpPr>
          <p:cNvPr id="734" name="Google Shape;734;p61"/>
          <p:cNvSpPr/>
          <p:nvPr/>
        </p:nvSpPr>
        <p:spPr>
          <a:xfrm>
            <a:off x="1700201" y="1093601"/>
            <a:ext cx="5743598" cy="2766317"/>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5" name="Google Shape;735;p61"/>
          <p:cNvSpPr txBox="1"/>
          <p:nvPr/>
        </p:nvSpPr>
        <p:spPr>
          <a:xfrm>
            <a:off x="3411313" y="2342919"/>
            <a:ext cx="2321373"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736" name="Google Shape;736;p61"/>
          <p:cNvSpPr txBox="1"/>
          <p:nvPr/>
        </p:nvSpPr>
        <p:spPr>
          <a:xfrm>
            <a:off x="437936" y="4098548"/>
            <a:ext cx="8268128" cy="490585"/>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0" lang="en" sz="1200" u="none" cap="none" strike="noStrike">
                <a:solidFill>
                  <a:schemeClr val="dk1"/>
                </a:solidFill>
                <a:latin typeface="Arial"/>
                <a:ea typeface="Arial"/>
                <a:cs typeface="Arial"/>
                <a:sym typeface="Arial"/>
              </a:rPr>
              <a:t>(Short commentary or relevant information about the contents of the chart/graph.)</a:t>
            </a:r>
            <a:endParaRPr b="0" i="0" sz="1200" u="none" cap="none" strike="noStrike">
              <a:solidFill>
                <a:srgbClr val="000000"/>
              </a:solidFill>
              <a:latin typeface="Arial"/>
              <a:ea typeface="Arial"/>
              <a:cs typeface="Arial"/>
              <a:sym typeface="Arial"/>
            </a:endParaRPr>
          </a:p>
        </p:txBody>
      </p:sp>
      <p:sp>
        <p:nvSpPr>
          <p:cNvPr id="737" name="Google Shape;737;p61"/>
          <p:cNvSpPr/>
          <p:nvPr/>
        </p:nvSpPr>
        <p:spPr>
          <a:xfrm flipH="1" rot="10800000">
            <a:off x="0" y="0"/>
            <a:ext cx="9144000" cy="651165"/>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38" name="Google Shape;738;p61"/>
          <p:cNvSpPr txBox="1"/>
          <p:nvPr/>
        </p:nvSpPr>
        <p:spPr>
          <a:xfrm>
            <a:off x="282607" y="153038"/>
            <a:ext cx="8182520" cy="34621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Slide Title</a:t>
            </a:r>
            <a:endParaRPr b="0" i="0" sz="1800" u="none" cap="none" strike="noStrike">
              <a:solidFill>
                <a:schemeClr val="lt1"/>
              </a:solidFill>
              <a:latin typeface="Arial"/>
              <a:ea typeface="Arial"/>
              <a:cs typeface="Arial"/>
              <a:sym typeface="Arial"/>
            </a:endParaRPr>
          </a:p>
        </p:txBody>
      </p:sp>
      <p:pic>
        <p:nvPicPr>
          <p:cNvPr id="739" name="Google Shape;739;p6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40" name="Google Shape;740;p61"/>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41" name="Google Shape;741;p61"/>
          <p:cNvGrpSpPr/>
          <p:nvPr/>
        </p:nvGrpSpPr>
        <p:grpSpPr>
          <a:xfrm>
            <a:off x="3046021" y="4951153"/>
            <a:ext cx="3929044" cy="52835"/>
            <a:chOff x="4028111" y="6601537"/>
            <a:chExt cx="5238725" cy="70446"/>
          </a:xfrm>
        </p:grpSpPr>
        <p:cxnSp>
          <p:nvCxnSpPr>
            <p:cNvPr id="742" name="Google Shape;742;p61"/>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743" name="Google Shape;743;p61"/>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44" name="Google Shape;744;p6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8" name="Shape 748"/>
        <p:cNvGrpSpPr/>
        <p:nvPr/>
      </p:nvGrpSpPr>
      <p:grpSpPr>
        <a:xfrm>
          <a:off x="0" y="0"/>
          <a:ext cx="0" cy="0"/>
          <a:chOff x="0" y="0"/>
          <a:chExt cx="0" cy="0"/>
        </a:xfrm>
      </p:grpSpPr>
      <p:sp>
        <p:nvSpPr>
          <p:cNvPr id="749" name="Google Shape;749;p62"/>
          <p:cNvSpPr/>
          <p:nvPr/>
        </p:nvSpPr>
        <p:spPr>
          <a:xfrm>
            <a:off x="1" y="0"/>
            <a:ext cx="9143999" cy="346304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50" name="Google Shape;750;p62"/>
          <p:cNvSpPr txBox="1"/>
          <p:nvPr/>
        </p:nvSpPr>
        <p:spPr>
          <a:xfrm>
            <a:off x="2634972" y="1731520"/>
            <a:ext cx="3855395" cy="27696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(Send to back so Block I is not covered.)</a:t>
            </a:r>
            <a:endParaRPr b="0" i="0" sz="1100" u="none" cap="none" strike="noStrike">
              <a:solidFill>
                <a:srgbClr val="000000"/>
              </a:solidFill>
              <a:latin typeface="Arial"/>
              <a:ea typeface="Arial"/>
              <a:cs typeface="Arial"/>
              <a:sym typeface="Arial"/>
            </a:endParaRPr>
          </a:p>
        </p:txBody>
      </p:sp>
      <p:sp>
        <p:nvSpPr>
          <p:cNvPr id="751" name="Google Shape;751;p62"/>
          <p:cNvSpPr txBox="1"/>
          <p:nvPr/>
        </p:nvSpPr>
        <p:spPr>
          <a:xfrm>
            <a:off x="282607" y="3787840"/>
            <a:ext cx="8383050" cy="715123"/>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b="0" i="0" lang="en" sz="1700" u="none" cap="none" strike="noStrike">
                <a:solidFill>
                  <a:schemeClr val="dk1"/>
                </a:solidFill>
                <a:latin typeface="Arial"/>
                <a:ea typeface="Arial"/>
                <a:cs typeface="Arial"/>
                <a:sym typeface="Arial"/>
              </a:rPr>
              <a:t>(Text here relevant to the photo for a larger call out on a given idea or message.) </a:t>
            </a:r>
            <a:endParaRPr sz="1100"/>
          </a:p>
          <a:p>
            <a:pPr indent="0" lvl="0" marL="0" marR="0" rtl="0" algn="ctr">
              <a:lnSpc>
                <a:spcPct val="100000"/>
              </a:lnSpc>
              <a:spcBef>
                <a:spcPts val="0"/>
              </a:spcBef>
              <a:spcAft>
                <a:spcPts val="0"/>
              </a:spcAft>
              <a:buClr>
                <a:schemeClr val="dk1"/>
              </a:buClr>
              <a:buSzPts val="1500"/>
              <a:buFont typeface="Helvetica Neue Light"/>
              <a:buNone/>
            </a:pPr>
            <a:r>
              <a:rPr b="0" i="0" lang="en" sz="1700" u="none" cap="none" strike="noStrike">
                <a:solidFill>
                  <a:schemeClr val="dk1"/>
                </a:solidFill>
                <a:latin typeface="Arial"/>
                <a:ea typeface="Arial"/>
                <a:cs typeface="Arial"/>
                <a:sym typeface="Arial"/>
              </a:rPr>
              <a:t>(Keep this text simple and short on one or two lines.)</a:t>
            </a:r>
            <a:endParaRPr b="0" i="0" sz="1700" u="none" cap="none" strike="noStrike">
              <a:solidFill>
                <a:srgbClr val="000000"/>
              </a:solidFill>
              <a:latin typeface="Arial"/>
              <a:ea typeface="Arial"/>
              <a:cs typeface="Arial"/>
              <a:sym typeface="Arial"/>
            </a:endParaRPr>
          </a:p>
        </p:txBody>
      </p:sp>
      <p:pic>
        <p:nvPicPr>
          <p:cNvPr id="752" name="Google Shape;752;p6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53" name="Google Shape;753;p62"/>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754" name="Google Shape;754;p62"/>
          <p:cNvGrpSpPr/>
          <p:nvPr/>
        </p:nvGrpSpPr>
        <p:grpSpPr>
          <a:xfrm>
            <a:off x="3046021" y="4951153"/>
            <a:ext cx="3929044" cy="52835"/>
            <a:chOff x="4028111" y="6601537"/>
            <a:chExt cx="5238725" cy="70446"/>
          </a:xfrm>
        </p:grpSpPr>
        <p:cxnSp>
          <p:nvCxnSpPr>
            <p:cNvPr id="755" name="Google Shape;755;p62"/>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756" name="Google Shape;756;p62"/>
            <p:cNvSpPr/>
            <p:nvPr/>
          </p:nvSpPr>
          <p:spPr>
            <a:xfrm>
              <a:off x="9196390" y="6601537"/>
              <a:ext cx="70446" cy="70446"/>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57" name="Google Shape;757;p6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27"/>
          <p:cNvSpPr txBox="1"/>
          <p:nvPr/>
        </p:nvSpPr>
        <p:spPr>
          <a:xfrm>
            <a:off x="397050" y="1979300"/>
            <a:ext cx="83499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Introduction &amp; Motivation</a:t>
            </a:r>
            <a:endParaRPr b="0" i="0" sz="1100" u="none" cap="none" strike="noStrike">
              <a:solidFill>
                <a:srgbClr val="000000"/>
              </a:solidFill>
              <a:latin typeface="Arial"/>
              <a:ea typeface="Arial"/>
              <a:cs typeface="Arial"/>
              <a:sym typeface="Arial"/>
            </a:endParaRPr>
          </a:p>
        </p:txBody>
      </p:sp>
      <p:grpSp>
        <p:nvGrpSpPr>
          <p:cNvPr id="161" name="Google Shape;161;p27"/>
          <p:cNvGrpSpPr/>
          <p:nvPr/>
        </p:nvGrpSpPr>
        <p:grpSpPr>
          <a:xfrm>
            <a:off x="2957892" y="2922054"/>
            <a:ext cx="2896227" cy="242134"/>
            <a:chOff x="3943790" y="2676939"/>
            <a:chExt cx="3861636" cy="322845"/>
          </a:xfrm>
        </p:grpSpPr>
        <p:cxnSp>
          <p:nvCxnSpPr>
            <p:cNvPr id="162" name="Google Shape;162;p27"/>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63" name="Google Shape;163;p27"/>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64" name="Google Shape;164;p27"/>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65" name="Google Shape;165;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166" name="Google Shape;166;p27"/>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167" name="Google Shape;167;p27"/>
          <p:cNvGrpSpPr/>
          <p:nvPr/>
        </p:nvGrpSpPr>
        <p:grpSpPr>
          <a:xfrm>
            <a:off x="3046069" y="4951153"/>
            <a:ext cx="3929036" cy="52875"/>
            <a:chOff x="4028175" y="6601537"/>
            <a:chExt cx="5238715" cy="70500"/>
          </a:xfrm>
        </p:grpSpPr>
        <p:cxnSp>
          <p:nvCxnSpPr>
            <p:cNvPr id="168" name="Google Shape;168;p2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69" name="Google Shape;169;p27"/>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3294B"/>
        </a:solidFill>
      </p:bgPr>
    </p:bg>
    <p:spTree>
      <p:nvGrpSpPr>
        <p:cNvPr id="761" name="Shape 761"/>
        <p:cNvGrpSpPr/>
        <p:nvPr/>
      </p:nvGrpSpPr>
      <p:grpSpPr>
        <a:xfrm>
          <a:off x="0" y="0"/>
          <a:ext cx="0" cy="0"/>
          <a:chOff x="0" y="0"/>
          <a:chExt cx="0" cy="0"/>
        </a:xfrm>
      </p:grpSpPr>
      <p:sp>
        <p:nvSpPr>
          <p:cNvPr id="762" name="Google Shape;762;p63"/>
          <p:cNvSpPr txBox="1"/>
          <p:nvPr/>
        </p:nvSpPr>
        <p:spPr>
          <a:xfrm>
            <a:off x="3848878" y="757965"/>
            <a:ext cx="4816780" cy="361582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Lorem ipsum dolor sit amet consectetur adipiscing elit</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sz="1100"/>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1500" u="none" cap="none" strike="noStrike">
                <a:solidFill>
                  <a:schemeClr val="lt1"/>
                </a:solidFill>
                <a:latin typeface="Arial"/>
                <a:ea typeface="Arial"/>
                <a:cs typeface="Arial"/>
                <a:sym typeface="Arial"/>
              </a:rPr>
              <a:t>Lorem ipsum dolor sit amet consectetur adipiscing</a:t>
            </a:r>
            <a:endParaRPr b="1" i="0" sz="15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lt1"/>
              </a:solidFill>
              <a:latin typeface="Arial"/>
              <a:ea typeface="Arial"/>
              <a:cs typeface="Arial"/>
              <a:sym typeface="Arial"/>
            </a:endParaRPr>
          </a:p>
        </p:txBody>
      </p:sp>
      <p:sp>
        <p:nvSpPr>
          <p:cNvPr id="763" name="Google Shape;763;p63"/>
          <p:cNvSpPr/>
          <p:nvPr/>
        </p:nvSpPr>
        <p:spPr>
          <a:xfrm>
            <a:off x="315586" y="258715"/>
            <a:ext cx="3082418" cy="4465686"/>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64" name="Google Shape;764;p63"/>
          <p:cNvSpPr txBox="1"/>
          <p:nvPr/>
        </p:nvSpPr>
        <p:spPr>
          <a:xfrm>
            <a:off x="1001611" y="2427379"/>
            <a:ext cx="1710368" cy="2769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a:t>
            </a:r>
            <a:endParaRPr b="0" i="0" sz="1100" u="none" cap="none" strike="noStrike">
              <a:solidFill>
                <a:srgbClr val="000000"/>
              </a:solidFill>
              <a:latin typeface="Arial"/>
              <a:ea typeface="Arial"/>
              <a:cs typeface="Arial"/>
              <a:sym typeface="Arial"/>
            </a:endParaRPr>
          </a:p>
        </p:txBody>
      </p:sp>
      <p:pic>
        <p:nvPicPr>
          <p:cNvPr id="765" name="Google Shape;765;p6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66" name="Google Shape;766;p63"/>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767" name="Google Shape;767;p63"/>
          <p:cNvGrpSpPr/>
          <p:nvPr/>
        </p:nvGrpSpPr>
        <p:grpSpPr>
          <a:xfrm>
            <a:off x="3046021" y="4951153"/>
            <a:ext cx="3929044" cy="52835"/>
            <a:chOff x="4028111" y="6601537"/>
            <a:chExt cx="5238725" cy="70446"/>
          </a:xfrm>
        </p:grpSpPr>
        <p:cxnSp>
          <p:nvCxnSpPr>
            <p:cNvPr id="768" name="Google Shape;768;p63"/>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769" name="Google Shape;769;p63"/>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70" name="Google Shape;770;p6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4" name="Shape 774"/>
        <p:cNvGrpSpPr/>
        <p:nvPr/>
      </p:nvGrpSpPr>
      <p:grpSpPr>
        <a:xfrm>
          <a:off x="0" y="0"/>
          <a:ext cx="0" cy="0"/>
          <a:chOff x="0" y="0"/>
          <a:chExt cx="0" cy="0"/>
        </a:xfrm>
      </p:grpSpPr>
      <p:pic>
        <p:nvPicPr>
          <p:cNvPr descr="Text, letter, whiteboard&#10;&#10;Description automatically generated" id="775" name="Google Shape;775;p6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76" name="Google Shape;776;p64"/>
          <p:cNvSpPr/>
          <p:nvPr/>
        </p:nvSpPr>
        <p:spPr>
          <a:xfrm>
            <a:off x="0" y="0"/>
            <a:ext cx="4572000" cy="5143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77" name="Google Shape;777;p64"/>
          <p:cNvSpPr txBox="1"/>
          <p:nvPr/>
        </p:nvSpPr>
        <p:spPr>
          <a:xfrm>
            <a:off x="443753" y="2686488"/>
            <a:ext cx="3650876" cy="145421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(Slide the blue box and the text left or right to fit over your background image. Use this text box for a call out or caption to the image.)</a:t>
            </a:r>
            <a:endParaRPr b="1" i="0" sz="1800" u="none" cap="none" strike="noStrike">
              <a:solidFill>
                <a:schemeClr val="lt1"/>
              </a:solidFill>
              <a:latin typeface="Arial"/>
              <a:ea typeface="Arial"/>
              <a:cs typeface="Arial"/>
              <a:sym typeface="Arial"/>
            </a:endParaRPr>
          </a:p>
        </p:txBody>
      </p:sp>
      <p:sp>
        <p:nvSpPr>
          <p:cNvPr id="778" name="Google Shape;778;p64"/>
          <p:cNvSpPr txBox="1"/>
          <p:nvPr/>
        </p:nvSpPr>
        <p:spPr>
          <a:xfrm>
            <a:off x="526474" y="1066939"/>
            <a:ext cx="3456708" cy="131571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IMAGE</a:t>
            </a:r>
            <a:endParaRPr sz="1100"/>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(Use a photo for the entire slide like the example shown here. Send the photo to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the back so the Block I and footer text </a:t>
            </a:r>
            <a:endParaRPr sz="1100"/>
          </a:p>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is not covered.)</a:t>
            </a:r>
            <a:endParaRPr b="0" i="0" sz="1100" u="none" cap="none" strike="noStrike">
              <a:solidFill>
                <a:schemeClr val="lt1"/>
              </a:solidFill>
              <a:latin typeface="Arial"/>
              <a:ea typeface="Arial"/>
              <a:cs typeface="Arial"/>
              <a:sym typeface="Arial"/>
            </a:endParaRPr>
          </a:p>
        </p:txBody>
      </p:sp>
      <p:pic>
        <p:nvPicPr>
          <p:cNvPr id="779" name="Google Shape;779;p64"/>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780" name="Google Shape;780;p64"/>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781" name="Google Shape;781;p64"/>
          <p:cNvGrpSpPr/>
          <p:nvPr/>
        </p:nvGrpSpPr>
        <p:grpSpPr>
          <a:xfrm>
            <a:off x="3046021" y="4951153"/>
            <a:ext cx="3929044" cy="52835"/>
            <a:chOff x="4028111" y="6601537"/>
            <a:chExt cx="5238725" cy="70446"/>
          </a:xfrm>
        </p:grpSpPr>
        <p:cxnSp>
          <p:nvCxnSpPr>
            <p:cNvPr id="782" name="Google Shape;782;p64"/>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783" name="Google Shape;783;p64"/>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84" name="Google Shape;784;p6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88" name="Shape 788"/>
        <p:cNvGrpSpPr/>
        <p:nvPr/>
      </p:nvGrpSpPr>
      <p:grpSpPr>
        <a:xfrm>
          <a:off x="0" y="0"/>
          <a:ext cx="0" cy="0"/>
          <a:chOff x="0" y="0"/>
          <a:chExt cx="0" cy="0"/>
        </a:xfrm>
      </p:grpSpPr>
      <p:sp>
        <p:nvSpPr>
          <p:cNvPr id="789" name="Google Shape;789;p65"/>
          <p:cNvSpPr txBox="1"/>
          <p:nvPr/>
        </p:nvSpPr>
        <p:spPr>
          <a:xfrm>
            <a:off x="1706636" y="1333605"/>
            <a:ext cx="5730727" cy="3250657"/>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(Closing slide option. Suggestions for last slide)</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Summary</a:t>
            </a:r>
            <a:endParaRPr sz="1100"/>
          </a:p>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Thank You</a:t>
            </a:r>
            <a:endParaRPr sz="1100"/>
          </a:p>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Questions</a:t>
            </a:r>
            <a:endParaRPr sz="1100"/>
          </a:p>
          <a:p>
            <a:pPr indent="0" lvl="0" marL="0" marR="0" rtl="0" algn="l">
              <a:lnSpc>
                <a:spcPct val="100000"/>
              </a:lnSpc>
              <a:spcBef>
                <a:spcPts val="0"/>
              </a:spcBef>
              <a:spcAft>
                <a:spcPts val="0"/>
              </a:spcAft>
              <a:buNone/>
            </a:pPr>
            <a:r>
              <a:rPr b="1" i="0" lang="en" sz="2000" u="none" cap="none" strike="noStrike">
                <a:solidFill>
                  <a:schemeClr val="lt1"/>
                </a:solidFill>
                <a:latin typeface="Arial"/>
                <a:ea typeface="Arial"/>
                <a:cs typeface="Arial"/>
                <a:sym typeface="Arial"/>
              </a:rPr>
              <a:t>Contact Information</a:t>
            </a:r>
            <a:endParaRPr sz="1100"/>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400" u="none" cap="none" strike="noStrike">
              <a:solidFill>
                <a:schemeClr val="lt1"/>
              </a:solidFill>
              <a:latin typeface="Arial"/>
              <a:ea typeface="Arial"/>
              <a:cs typeface="Arial"/>
              <a:sym typeface="Arial"/>
            </a:endParaRPr>
          </a:p>
        </p:txBody>
      </p:sp>
      <p:pic>
        <p:nvPicPr>
          <p:cNvPr id="790" name="Google Shape;790;p65"/>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791" name="Google Shape;791;p65"/>
          <p:cNvSpPr txBox="1"/>
          <p:nvPr/>
        </p:nvSpPr>
        <p:spPr>
          <a:xfrm>
            <a:off x="282605" y="4893286"/>
            <a:ext cx="5993503" cy="17309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792" name="Google Shape;792;p65"/>
          <p:cNvGrpSpPr/>
          <p:nvPr/>
        </p:nvGrpSpPr>
        <p:grpSpPr>
          <a:xfrm>
            <a:off x="3046021" y="4951153"/>
            <a:ext cx="3929044" cy="52835"/>
            <a:chOff x="4028111" y="6601537"/>
            <a:chExt cx="5238725" cy="70446"/>
          </a:xfrm>
        </p:grpSpPr>
        <p:cxnSp>
          <p:nvCxnSpPr>
            <p:cNvPr id="793" name="Google Shape;793;p65"/>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794" name="Google Shape;794;p65"/>
            <p:cNvSpPr/>
            <p:nvPr/>
          </p:nvSpPr>
          <p:spPr>
            <a:xfrm>
              <a:off x="9196390" y="6601537"/>
              <a:ext cx="70446" cy="70446"/>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795" name="Google Shape;795;p6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799" name="Shape 799"/>
        <p:cNvGrpSpPr/>
        <p:nvPr/>
      </p:nvGrpSpPr>
      <p:grpSpPr>
        <a:xfrm>
          <a:off x="0" y="0"/>
          <a:ext cx="0" cy="0"/>
          <a:chOff x="0" y="0"/>
          <a:chExt cx="0" cy="0"/>
        </a:xfrm>
      </p:grpSpPr>
      <p:pic>
        <p:nvPicPr>
          <p:cNvPr id="800" name="Google Shape;800;p66"/>
          <p:cNvPicPr preferRelativeResize="0"/>
          <p:nvPr/>
        </p:nvPicPr>
        <p:blipFill rotWithShape="1">
          <a:blip r:embed="rId4">
            <a:alphaModFix/>
          </a:blip>
          <a:srcRect b="0" l="0" r="0" t="0"/>
          <a:stretch/>
        </p:blipFill>
        <p:spPr>
          <a:xfrm>
            <a:off x="1694513" y="2093631"/>
            <a:ext cx="4060645" cy="956238"/>
          </a:xfrm>
          <a:prstGeom prst="rect">
            <a:avLst/>
          </a:prstGeom>
          <a:noFill/>
          <a:ln>
            <a:noFill/>
          </a:ln>
        </p:spPr>
      </p:pic>
      <p:sp>
        <p:nvSpPr>
          <p:cNvPr id="801" name="Google Shape;801;p6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idx="1" type="body"/>
          </p:nvPr>
        </p:nvSpPr>
        <p:spPr>
          <a:xfrm>
            <a:off x="282600" y="1000700"/>
            <a:ext cx="4522200" cy="26679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chemeClr val="dk1"/>
              </a:buClr>
              <a:buSzPts val="1800"/>
              <a:buFont typeface="Arial"/>
              <a:buChar char="●"/>
            </a:pPr>
            <a:r>
              <a:rPr lang="en" sz="1800">
                <a:latin typeface="Arial"/>
                <a:ea typeface="Arial"/>
                <a:cs typeface="Arial"/>
                <a:sym typeface="Arial"/>
              </a:rPr>
              <a:t>Project ideas that combine interests / focus areas of each member</a:t>
            </a:r>
            <a:endParaRPr sz="1800">
              <a:latin typeface="Arial"/>
              <a:ea typeface="Arial"/>
              <a:cs typeface="Arial"/>
              <a:sym typeface="Arial"/>
            </a:endParaRPr>
          </a:p>
          <a:p>
            <a:pPr indent="-342900" lvl="1" marL="914400" rtl="0" algn="l">
              <a:lnSpc>
                <a:spcPct val="115000"/>
              </a:lnSpc>
              <a:spcBef>
                <a:spcPts val="1000"/>
              </a:spcBef>
              <a:spcAft>
                <a:spcPts val="0"/>
              </a:spcAft>
              <a:buSzPts val="1800"/>
              <a:buFont typeface="Arial"/>
              <a:buChar char="○"/>
            </a:pPr>
            <a:r>
              <a:rPr lang="en">
                <a:latin typeface="Arial"/>
                <a:ea typeface="Arial"/>
                <a:cs typeface="Arial"/>
                <a:sym typeface="Arial"/>
              </a:rPr>
              <a:t>Robotics, power electronics, power systems</a:t>
            </a:r>
            <a:endParaRPr>
              <a:latin typeface="Arial"/>
              <a:ea typeface="Arial"/>
              <a:cs typeface="Arial"/>
              <a:sym typeface="Arial"/>
            </a:endParaRPr>
          </a:p>
          <a:p>
            <a:pPr indent="-342900" lvl="0" marL="457200" rtl="0" algn="l">
              <a:lnSpc>
                <a:spcPct val="115000"/>
              </a:lnSpc>
              <a:spcBef>
                <a:spcPts val="1000"/>
              </a:spcBef>
              <a:spcAft>
                <a:spcPts val="0"/>
              </a:spcAft>
              <a:buSzPts val="1800"/>
              <a:buFont typeface="Arial"/>
              <a:buChar char="●"/>
            </a:pPr>
            <a:r>
              <a:rPr lang="en" sz="1800">
                <a:latin typeface="Arial"/>
                <a:ea typeface="Arial"/>
                <a:cs typeface="Arial"/>
                <a:sym typeface="Arial"/>
              </a:rPr>
              <a:t>Projects that address a real problem and can be a net good for the world</a:t>
            </a:r>
            <a:endParaRPr sz="1800">
              <a:latin typeface="Arial"/>
              <a:ea typeface="Arial"/>
              <a:cs typeface="Arial"/>
              <a:sym typeface="Arial"/>
            </a:endParaRPr>
          </a:p>
          <a:p>
            <a:pPr indent="-342900" lvl="0" marL="457200" rtl="0" algn="l">
              <a:lnSpc>
                <a:spcPct val="115000"/>
              </a:lnSpc>
              <a:spcBef>
                <a:spcPts val="1000"/>
              </a:spcBef>
              <a:spcAft>
                <a:spcPts val="0"/>
              </a:spcAft>
              <a:buSzPts val="1800"/>
              <a:buFont typeface="Arial"/>
              <a:buChar char="●"/>
            </a:pPr>
            <a:r>
              <a:rPr lang="en" sz="1800">
                <a:latin typeface="Arial"/>
                <a:ea typeface="Arial"/>
                <a:cs typeface="Arial"/>
                <a:sym typeface="Arial"/>
              </a:rPr>
              <a:t>Automatic solar panel cleaner</a:t>
            </a:r>
            <a:endParaRPr sz="1800">
              <a:latin typeface="Arial"/>
              <a:ea typeface="Arial"/>
              <a:cs typeface="Arial"/>
              <a:sym typeface="Arial"/>
            </a:endParaRPr>
          </a:p>
          <a:p>
            <a:pPr indent="0" lvl="0" marL="0" rtl="0" algn="l">
              <a:lnSpc>
                <a:spcPct val="115000"/>
              </a:lnSpc>
              <a:spcBef>
                <a:spcPts val="1000"/>
              </a:spcBef>
              <a:spcAft>
                <a:spcPts val="0"/>
              </a:spcAft>
              <a:buNone/>
            </a:pPr>
            <a:r>
              <a:t/>
            </a:r>
            <a:endParaRPr sz="1800">
              <a:latin typeface="Arial"/>
              <a:ea typeface="Arial"/>
              <a:cs typeface="Arial"/>
              <a:sym typeface="Arial"/>
            </a:endParaRPr>
          </a:p>
        </p:txBody>
      </p:sp>
      <p:sp>
        <p:nvSpPr>
          <p:cNvPr id="175" name="Google Shape;175;p28"/>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6" name="Google Shape;176;p2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Project Introduction</a:t>
            </a:r>
            <a:endParaRPr b="0" i="0" sz="1800" u="none" cap="none" strike="noStrike">
              <a:solidFill>
                <a:schemeClr val="lt1"/>
              </a:solidFill>
              <a:latin typeface="Arial"/>
              <a:ea typeface="Arial"/>
              <a:cs typeface="Arial"/>
              <a:sym typeface="Arial"/>
            </a:endParaRPr>
          </a:p>
        </p:txBody>
      </p:sp>
      <p:pic>
        <p:nvPicPr>
          <p:cNvPr id="177" name="Google Shape;177;p2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78" name="Google Shape;178;p28"/>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179" name="Google Shape;179;p28"/>
          <p:cNvGrpSpPr/>
          <p:nvPr/>
        </p:nvGrpSpPr>
        <p:grpSpPr>
          <a:xfrm>
            <a:off x="3046069" y="4951153"/>
            <a:ext cx="3929036" cy="52875"/>
            <a:chOff x="4028175" y="6601537"/>
            <a:chExt cx="5238715" cy="70500"/>
          </a:xfrm>
        </p:grpSpPr>
        <p:cxnSp>
          <p:nvCxnSpPr>
            <p:cNvPr id="180" name="Google Shape;180;p2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81" name="Google Shape;181;p2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182" name="Google Shape;182;p28"/>
          <p:cNvSpPr txBox="1"/>
          <p:nvPr/>
        </p:nvSpPr>
        <p:spPr>
          <a:xfrm>
            <a:off x="282600" y="4400025"/>
            <a:ext cx="8589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i="1" lang="en" sz="900">
                <a:solidFill>
                  <a:schemeClr val="dk1"/>
                </a:solidFill>
              </a:rPr>
              <a:t>[1] </a:t>
            </a:r>
            <a:r>
              <a:rPr i="1" lang="en" sz="900">
                <a:solidFill>
                  <a:schemeClr val="dk1"/>
                </a:solidFill>
              </a:rPr>
              <a:t>Rodriguez, B. (2022, February 23). Solar Service. https://solarservice-tx.com/solar-cleaning/should-i-clean-my-solar-panels/</a:t>
            </a:r>
            <a:endParaRPr i="1" sz="900">
              <a:solidFill>
                <a:schemeClr val="dk1"/>
              </a:solidFill>
            </a:endParaRPr>
          </a:p>
        </p:txBody>
      </p:sp>
      <p:pic>
        <p:nvPicPr>
          <p:cNvPr id="183" name="Google Shape;183;p28"/>
          <p:cNvPicPr preferRelativeResize="0"/>
          <p:nvPr/>
        </p:nvPicPr>
        <p:blipFill>
          <a:blip r:embed="rId4">
            <a:alphaModFix/>
          </a:blip>
          <a:stretch>
            <a:fillRect/>
          </a:stretch>
        </p:blipFill>
        <p:spPr>
          <a:xfrm>
            <a:off x="4837225" y="1213965"/>
            <a:ext cx="4034399" cy="2715576"/>
          </a:xfrm>
          <a:prstGeom prst="rect">
            <a:avLst/>
          </a:prstGeom>
          <a:noFill/>
          <a:ln>
            <a:noFill/>
          </a:ln>
        </p:spPr>
      </p:pic>
      <p:sp>
        <p:nvSpPr>
          <p:cNvPr id="184" name="Google Shape;184;p2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idx="1" type="body"/>
          </p:nvPr>
        </p:nvSpPr>
        <p:spPr>
          <a:xfrm>
            <a:off x="282600" y="1000700"/>
            <a:ext cx="4522200" cy="30225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Transitions to cleaner energy sources brings new engineering challenges</a:t>
            </a:r>
            <a:endParaRPr sz="1800">
              <a:latin typeface="Arial"/>
              <a:ea typeface="Arial"/>
              <a:cs typeface="Arial"/>
              <a:sym typeface="Arial"/>
            </a:endParaRPr>
          </a:p>
          <a:p>
            <a:pPr indent="0" lvl="0" marL="0" rtl="0" algn="l">
              <a:lnSpc>
                <a:spcPct val="115000"/>
              </a:lnSpc>
              <a:spcBef>
                <a:spcPts val="0"/>
              </a:spcBef>
              <a:spcAft>
                <a:spcPts val="0"/>
              </a:spcAft>
              <a:buNone/>
            </a:pPr>
            <a:r>
              <a:t/>
            </a:r>
            <a:endParaRPr sz="18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Solar panels experience power drop of 25% on average</a:t>
            </a:r>
            <a:r>
              <a:rPr baseline="30000" lang="en" sz="1800">
                <a:latin typeface="Arial"/>
                <a:ea typeface="Arial"/>
                <a:cs typeface="Arial"/>
                <a:sym typeface="Arial"/>
              </a:rPr>
              <a:t>[1]</a:t>
            </a:r>
            <a:r>
              <a:rPr lang="en" sz="1800">
                <a:latin typeface="Arial"/>
                <a:ea typeface="Arial"/>
                <a:cs typeface="Arial"/>
                <a:sym typeface="Arial"/>
              </a:rPr>
              <a:t> when dirty</a:t>
            </a:r>
            <a:endParaRPr sz="1800">
              <a:latin typeface="Arial"/>
              <a:ea typeface="Arial"/>
              <a:cs typeface="Arial"/>
              <a:sym typeface="Arial"/>
            </a:endParaRPr>
          </a:p>
          <a:p>
            <a:pPr indent="0" lvl="0" marL="457200" rtl="0" algn="l">
              <a:lnSpc>
                <a:spcPct val="115000"/>
              </a:lnSpc>
              <a:spcBef>
                <a:spcPts val="0"/>
              </a:spcBef>
              <a:spcAft>
                <a:spcPts val="0"/>
              </a:spcAft>
              <a:buNone/>
            </a:pPr>
            <a:r>
              <a:t/>
            </a:r>
            <a:endParaRPr sz="18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Aim to make renewable energy more appealing by reducing manual maintenance and increasing efficiency</a:t>
            </a:r>
            <a:endParaRPr sz="1800">
              <a:latin typeface="Arial"/>
              <a:ea typeface="Arial"/>
              <a:cs typeface="Arial"/>
              <a:sym typeface="Arial"/>
            </a:endParaRPr>
          </a:p>
        </p:txBody>
      </p:sp>
      <p:sp>
        <p:nvSpPr>
          <p:cNvPr id="190" name="Google Shape;190;p29"/>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1" name="Google Shape;191;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Objectives</a:t>
            </a:r>
            <a:endParaRPr b="0" i="0" sz="1800" u="none" cap="none" strike="noStrike">
              <a:solidFill>
                <a:schemeClr val="lt1"/>
              </a:solidFill>
              <a:latin typeface="Arial"/>
              <a:ea typeface="Arial"/>
              <a:cs typeface="Arial"/>
              <a:sym typeface="Arial"/>
            </a:endParaRPr>
          </a:p>
        </p:txBody>
      </p:sp>
      <p:pic>
        <p:nvPicPr>
          <p:cNvPr id="192" name="Google Shape;192;p2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93" name="Google Shape;193;p29"/>
          <p:cNvSpPr txBox="1"/>
          <p:nvPr/>
        </p:nvSpPr>
        <p:spPr>
          <a:xfrm>
            <a:off x="282604" y="4893277"/>
            <a:ext cx="19986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pic>
        <p:nvPicPr>
          <p:cNvPr id="194" name="Google Shape;194;p29" title="panel2covered.jpg"/>
          <p:cNvPicPr preferRelativeResize="0"/>
          <p:nvPr/>
        </p:nvPicPr>
        <p:blipFill>
          <a:blip r:embed="rId4">
            <a:alphaModFix/>
          </a:blip>
          <a:stretch>
            <a:fillRect/>
          </a:stretch>
        </p:blipFill>
        <p:spPr>
          <a:xfrm>
            <a:off x="4896438" y="2950925"/>
            <a:ext cx="4076074" cy="1753813"/>
          </a:xfrm>
          <a:prstGeom prst="rect">
            <a:avLst/>
          </a:prstGeom>
          <a:noFill/>
          <a:ln>
            <a:noFill/>
          </a:ln>
        </p:spPr>
      </p:pic>
      <p:pic>
        <p:nvPicPr>
          <p:cNvPr id="195" name="Google Shape;195;p29" title="maxlightpower.jpg"/>
          <p:cNvPicPr preferRelativeResize="0"/>
          <p:nvPr/>
        </p:nvPicPr>
        <p:blipFill>
          <a:blip r:embed="rId5">
            <a:alphaModFix/>
          </a:blip>
          <a:stretch>
            <a:fillRect/>
          </a:stretch>
        </p:blipFill>
        <p:spPr>
          <a:xfrm>
            <a:off x="4907556" y="817950"/>
            <a:ext cx="4053845" cy="1753800"/>
          </a:xfrm>
          <a:prstGeom prst="rect">
            <a:avLst/>
          </a:prstGeom>
          <a:noFill/>
          <a:ln>
            <a:noFill/>
          </a:ln>
        </p:spPr>
      </p:pic>
      <p:sp>
        <p:nvSpPr>
          <p:cNvPr id="196" name="Google Shape;196;p29"/>
          <p:cNvSpPr txBox="1"/>
          <p:nvPr>
            <p:ph idx="12" type="sldNum"/>
          </p:nvPr>
        </p:nvSpPr>
        <p:spPr>
          <a:xfrm>
            <a:off x="8184575" y="4767275"/>
            <a:ext cx="330900" cy="2925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197" name="Google Shape;197;p29"/>
          <p:cNvSpPr txBox="1"/>
          <p:nvPr/>
        </p:nvSpPr>
        <p:spPr>
          <a:xfrm>
            <a:off x="7396600" y="2471700"/>
            <a:ext cx="15648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i="1" lang="en" sz="900">
                <a:solidFill>
                  <a:schemeClr val="dk1"/>
                </a:solidFill>
              </a:rPr>
              <a:t>Both panels uncovered</a:t>
            </a:r>
            <a:endParaRPr i="1" sz="900">
              <a:solidFill>
                <a:schemeClr val="dk1"/>
              </a:solidFill>
            </a:endParaRPr>
          </a:p>
        </p:txBody>
      </p:sp>
      <p:sp>
        <p:nvSpPr>
          <p:cNvPr id="198" name="Google Shape;198;p29"/>
          <p:cNvSpPr txBox="1"/>
          <p:nvPr/>
        </p:nvSpPr>
        <p:spPr>
          <a:xfrm>
            <a:off x="5107425" y="4615350"/>
            <a:ext cx="15648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i="1" lang="en" sz="900">
                <a:solidFill>
                  <a:schemeClr val="dk1"/>
                </a:solidFill>
              </a:rPr>
              <a:t>P</a:t>
            </a:r>
            <a:r>
              <a:rPr i="1" lang="en" sz="900">
                <a:solidFill>
                  <a:schemeClr val="dk1"/>
                </a:solidFill>
              </a:rPr>
              <a:t>anel 1 covered</a:t>
            </a:r>
            <a:endParaRPr i="1" sz="9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idx="1" type="body"/>
          </p:nvPr>
        </p:nvSpPr>
        <p:spPr>
          <a:xfrm>
            <a:off x="282600" y="1000700"/>
            <a:ext cx="3709200" cy="32781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ECE 445 Spring 2025 Team 26: “Solar Panel Cleaner” </a:t>
            </a:r>
            <a:r>
              <a:rPr baseline="30000" lang="en" sz="1800">
                <a:latin typeface="Arial"/>
                <a:ea typeface="Arial"/>
                <a:cs typeface="Arial"/>
                <a:sym typeface="Arial"/>
              </a:rPr>
              <a:t>[2]</a:t>
            </a:r>
            <a:endParaRPr baseline="30000" sz="1800">
              <a:latin typeface="Arial"/>
              <a:ea typeface="Arial"/>
              <a:cs typeface="Arial"/>
              <a:sym typeface="Arial"/>
            </a:endParaRPr>
          </a:p>
          <a:p>
            <a:pPr indent="-342900" lvl="0" marL="457200" rtl="0" algn="l">
              <a:lnSpc>
                <a:spcPct val="115000"/>
              </a:lnSpc>
              <a:spcBef>
                <a:spcPts val="1000"/>
              </a:spcBef>
              <a:spcAft>
                <a:spcPts val="0"/>
              </a:spcAft>
              <a:buSzPts val="1800"/>
              <a:buChar char="●"/>
            </a:pPr>
            <a:r>
              <a:rPr lang="en" sz="1800">
                <a:latin typeface="Arial"/>
                <a:ea typeface="Arial"/>
                <a:cs typeface="Arial"/>
                <a:sym typeface="Arial"/>
              </a:rPr>
              <a:t>Repurposed mechanical parts (stepper motors, pulleys)</a:t>
            </a:r>
            <a:endParaRPr sz="1800">
              <a:latin typeface="Arial"/>
              <a:ea typeface="Arial"/>
              <a:cs typeface="Arial"/>
              <a:sym typeface="Arial"/>
            </a:endParaRPr>
          </a:p>
          <a:p>
            <a:pPr indent="-342900" lvl="0" marL="457200" rtl="0" algn="l">
              <a:lnSpc>
                <a:spcPct val="115000"/>
              </a:lnSpc>
              <a:spcBef>
                <a:spcPts val="1000"/>
              </a:spcBef>
              <a:spcAft>
                <a:spcPts val="0"/>
              </a:spcAft>
              <a:buSzPts val="1800"/>
              <a:buFont typeface="Arial"/>
              <a:buChar char="●"/>
            </a:pPr>
            <a:r>
              <a:rPr lang="en" sz="1800">
                <a:latin typeface="Arial"/>
                <a:ea typeface="Arial"/>
                <a:cs typeface="Arial"/>
                <a:sym typeface="Arial"/>
              </a:rPr>
              <a:t>Major differences: </a:t>
            </a:r>
            <a:endParaRPr sz="1800">
              <a:latin typeface="Arial"/>
              <a:ea typeface="Arial"/>
              <a:cs typeface="Arial"/>
              <a:sym typeface="Arial"/>
            </a:endParaRPr>
          </a:p>
          <a:p>
            <a:pPr indent="-342900" lvl="1" marL="914400" rtl="0" algn="l">
              <a:lnSpc>
                <a:spcPct val="115000"/>
              </a:lnSpc>
              <a:spcBef>
                <a:spcPts val="1000"/>
              </a:spcBef>
              <a:spcAft>
                <a:spcPts val="0"/>
              </a:spcAft>
              <a:buSzPts val="1800"/>
              <a:buFont typeface="Arial"/>
              <a:buChar char="○"/>
            </a:pPr>
            <a:r>
              <a:rPr lang="en">
                <a:latin typeface="Arial"/>
                <a:ea typeface="Arial"/>
                <a:cs typeface="Arial"/>
                <a:sym typeface="Arial"/>
              </a:rPr>
              <a:t>S</a:t>
            </a:r>
            <a:r>
              <a:rPr lang="en" sz="1800">
                <a:latin typeface="Arial"/>
                <a:ea typeface="Arial"/>
                <a:cs typeface="Arial"/>
                <a:sym typeface="Arial"/>
              </a:rPr>
              <a:t>ensing &amp; control module</a:t>
            </a:r>
            <a:endParaRPr>
              <a:latin typeface="Arial"/>
              <a:ea typeface="Arial"/>
              <a:cs typeface="Arial"/>
              <a:sym typeface="Arial"/>
            </a:endParaRPr>
          </a:p>
          <a:p>
            <a:pPr indent="-342900" lvl="1" marL="914400" rtl="0" algn="l">
              <a:lnSpc>
                <a:spcPct val="115000"/>
              </a:lnSpc>
              <a:spcBef>
                <a:spcPts val="1000"/>
              </a:spcBef>
              <a:spcAft>
                <a:spcPts val="0"/>
              </a:spcAft>
              <a:buSzPts val="1800"/>
              <a:buFont typeface="Arial"/>
              <a:buChar char="○"/>
            </a:pPr>
            <a:r>
              <a:rPr lang="en">
                <a:latin typeface="Arial"/>
                <a:ea typeface="Arial"/>
                <a:cs typeface="Arial"/>
                <a:sym typeface="Arial"/>
              </a:rPr>
              <a:t>Maximum power point tracking for panel output</a:t>
            </a:r>
            <a:endParaRPr sz="1800">
              <a:latin typeface="Arial"/>
              <a:ea typeface="Arial"/>
              <a:cs typeface="Arial"/>
              <a:sym typeface="Arial"/>
            </a:endParaRPr>
          </a:p>
          <a:p>
            <a:pPr indent="0" lvl="0" marL="0" rtl="0" algn="l">
              <a:lnSpc>
                <a:spcPct val="115000"/>
              </a:lnSpc>
              <a:spcBef>
                <a:spcPts val="1000"/>
              </a:spcBef>
              <a:spcAft>
                <a:spcPts val="0"/>
              </a:spcAft>
              <a:buNone/>
            </a:pPr>
            <a:r>
              <a:t/>
            </a:r>
            <a:endParaRPr sz="1800">
              <a:latin typeface="Arial"/>
              <a:ea typeface="Arial"/>
              <a:cs typeface="Arial"/>
              <a:sym typeface="Arial"/>
            </a:endParaRPr>
          </a:p>
        </p:txBody>
      </p:sp>
      <p:sp>
        <p:nvSpPr>
          <p:cNvPr id="204" name="Google Shape;204;p30"/>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5" name="Google Shape;205;p3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Past Project Summary</a:t>
            </a:r>
            <a:endParaRPr b="0" i="0" sz="1800" u="none" cap="none" strike="noStrike">
              <a:solidFill>
                <a:schemeClr val="lt1"/>
              </a:solidFill>
              <a:latin typeface="Arial"/>
              <a:ea typeface="Arial"/>
              <a:cs typeface="Arial"/>
              <a:sym typeface="Arial"/>
            </a:endParaRPr>
          </a:p>
        </p:txBody>
      </p:sp>
      <p:pic>
        <p:nvPicPr>
          <p:cNvPr id="206" name="Google Shape;206;p3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07" name="Google Shape;207;p30"/>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08" name="Google Shape;208;p30"/>
          <p:cNvGrpSpPr/>
          <p:nvPr/>
        </p:nvGrpSpPr>
        <p:grpSpPr>
          <a:xfrm>
            <a:off x="3046069" y="4951153"/>
            <a:ext cx="3929036" cy="52875"/>
            <a:chOff x="4028175" y="6601537"/>
            <a:chExt cx="5238715" cy="70500"/>
          </a:xfrm>
        </p:grpSpPr>
        <p:cxnSp>
          <p:nvCxnSpPr>
            <p:cNvPr id="209" name="Google Shape;209;p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10" name="Google Shape;210;p3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11" name="Google Shape;211;p30"/>
          <p:cNvSpPr txBox="1"/>
          <p:nvPr/>
        </p:nvSpPr>
        <p:spPr>
          <a:xfrm>
            <a:off x="282600" y="4278650"/>
            <a:ext cx="37092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i="1" lang="en" sz="900">
                <a:solidFill>
                  <a:schemeClr val="dk1"/>
                </a:solidFill>
              </a:rPr>
              <a:t>[2] Little, Cameron; Swisher, Geoffrey; Cai, Thomas. (</a:t>
            </a:r>
            <a:r>
              <a:rPr i="1" lang="en" sz="900">
                <a:solidFill>
                  <a:schemeClr val="dk1"/>
                </a:solidFill>
              </a:rPr>
              <a:t>2025, May 6). </a:t>
            </a:r>
            <a:endParaRPr i="1" sz="900">
              <a:solidFill>
                <a:schemeClr val="dk1"/>
              </a:solidFill>
            </a:endParaRPr>
          </a:p>
        </p:txBody>
      </p:sp>
      <p:sp>
        <p:nvSpPr>
          <p:cNvPr id="212" name="Google Shape;212;p30"/>
          <p:cNvSpPr txBox="1"/>
          <p:nvPr/>
        </p:nvSpPr>
        <p:spPr>
          <a:xfrm>
            <a:off x="4143625" y="4122150"/>
            <a:ext cx="4728000" cy="3693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None/>
            </a:pPr>
            <a:r>
              <a:rPr lang="en" sz="1200">
                <a:solidFill>
                  <a:schemeClr val="dk1"/>
                </a:solidFill>
              </a:rPr>
              <a:t>Similarities to previous board [2] in green</a:t>
            </a:r>
            <a:endParaRPr sz="1300"/>
          </a:p>
        </p:txBody>
      </p:sp>
      <p:sp>
        <p:nvSpPr>
          <p:cNvPr id="213" name="Google Shape;213;p3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14" name="Google Shape;214;p30"/>
          <p:cNvPicPr preferRelativeResize="0"/>
          <p:nvPr/>
        </p:nvPicPr>
        <p:blipFill>
          <a:blip r:embed="rId4">
            <a:alphaModFix/>
          </a:blip>
          <a:stretch>
            <a:fillRect/>
          </a:stretch>
        </p:blipFill>
        <p:spPr>
          <a:xfrm>
            <a:off x="5695250" y="798075"/>
            <a:ext cx="2359361" cy="327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31"/>
          <p:cNvSpPr txBox="1"/>
          <p:nvPr/>
        </p:nvSpPr>
        <p:spPr>
          <a:xfrm>
            <a:off x="397050" y="1979300"/>
            <a:ext cx="83499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Arial"/>
              <a:buNone/>
            </a:pPr>
            <a:r>
              <a:rPr b="1" lang="en" sz="4500">
                <a:solidFill>
                  <a:schemeClr val="lt1"/>
                </a:solidFill>
              </a:rPr>
              <a:t>Design Process</a:t>
            </a:r>
            <a:endParaRPr b="0" i="0" sz="1100" u="none" cap="none" strike="noStrike">
              <a:solidFill>
                <a:srgbClr val="000000"/>
              </a:solidFill>
              <a:latin typeface="Arial"/>
              <a:ea typeface="Arial"/>
              <a:cs typeface="Arial"/>
              <a:sym typeface="Arial"/>
            </a:endParaRPr>
          </a:p>
        </p:txBody>
      </p:sp>
      <p:grpSp>
        <p:nvGrpSpPr>
          <p:cNvPr id="220" name="Google Shape;220;p31"/>
          <p:cNvGrpSpPr/>
          <p:nvPr/>
        </p:nvGrpSpPr>
        <p:grpSpPr>
          <a:xfrm>
            <a:off x="2957892" y="2922054"/>
            <a:ext cx="2896227" cy="242134"/>
            <a:chOff x="3943790" y="2676939"/>
            <a:chExt cx="3861636" cy="322845"/>
          </a:xfrm>
        </p:grpSpPr>
        <p:cxnSp>
          <p:nvCxnSpPr>
            <p:cNvPr id="221" name="Google Shape;221;p31"/>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222" name="Google Shape;222;p31"/>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223" name="Google Shape;223;p31"/>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224" name="Google Shape;224;p31"/>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pSp>
        <p:nvGrpSpPr>
          <p:cNvPr id="225" name="Google Shape;225;p31"/>
          <p:cNvGrpSpPr/>
          <p:nvPr/>
        </p:nvGrpSpPr>
        <p:grpSpPr>
          <a:xfrm>
            <a:off x="3046069" y="4951153"/>
            <a:ext cx="3929036" cy="52875"/>
            <a:chOff x="4028175" y="6601537"/>
            <a:chExt cx="5238715" cy="70500"/>
          </a:xfrm>
        </p:grpSpPr>
        <p:cxnSp>
          <p:nvCxnSpPr>
            <p:cNvPr id="226" name="Google Shape;226;p3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227" name="Google Shape;227;p31"/>
            <p:cNvSpPr/>
            <p:nvPr/>
          </p:nvSpPr>
          <p:spPr>
            <a:xfrm>
              <a:off x="9196390" y="6601537"/>
              <a:ext cx="70500" cy="70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228" name="Google Shape;228;p3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p:nvPr/>
        </p:nvSpPr>
        <p:spPr>
          <a:xfrm flipH="1" rot="10800000">
            <a:off x="0" y="-135"/>
            <a:ext cx="9144000" cy="6513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34" name="Google Shape;234;p32"/>
          <p:cNvSpPr txBox="1"/>
          <p:nvPr/>
        </p:nvSpPr>
        <p:spPr>
          <a:xfrm>
            <a:off x="4793500" y="839325"/>
            <a:ext cx="3929100" cy="429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Initial Design</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p:txBody>
      </p:sp>
      <p:sp>
        <p:nvSpPr>
          <p:cNvPr id="235" name="Google Shape;235;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Design Process</a:t>
            </a:r>
            <a:endParaRPr b="0" i="0" sz="1800" u="none" cap="none" strike="noStrike">
              <a:solidFill>
                <a:schemeClr val="lt1"/>
              </a:solidFill>
              <a:latin typeface="Arial"/>
              <a:ea typeface="Arial"/>
              <a:cs typeface="Arial"/>
              <a:sym typeface="Arial"/>
            </a:endParaRPr>
          </a:p>
        </p:txBody>
      </p:sp>
      <p:pic>
        <p:nvPicPr>
          <p:cNvPr id="236" name="Google Shape;236;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37" name="Google Shape;237;p32"/>
          <p:cNvSpPr txBox="1"/>
          <p:nvPr/>
        </p:nvSpPr>
        <p:spPr>
          <a:xfrm>
            <a:off x="282605" y="4893286"/>
            <a:ext cx="59934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rgbClr val="13294B"/>
                </a:solidFill>
                <a:latin typeface="Arial"/>
                <a:ea typeface="Arial"/>
                <a:cs typeface="Arial"/>
                <a:sym typeface="Arial"/>
              </a:rPr>
              <a:t>ELECTRICAL &amp; COMPUTER ENGINEERING</a:t>
            </a:r>
            <a:endParaRPr sz="1100"/>
          </a:p>
        </p:txBody>
      </p:sp>
      <p:grpSp>
        <p:nvGrpSpPr>
          <p:cNvPr id="238" name="Google Shape;238;p32"/>
          <p:cNvGrpSpPr/>
          <p:nvPr/>
        </p:nvGrpSpPr>
        <p:grpSpPr>
          <a:xfrm>
            <a:off x="3046069" y="4951153"/>
            <a:ext cx="3929036" cy="52875"/>
            <a:chOff x="4028175" y="6601537"/>
            <a:chExt cx="5238715" cy="70500"/>
          </a:xfrm>
        </p:grpSpPr>
        <p:cxnSp>
          <p:nvCxnSpPr>
            <p:cNvPr id="239" name="Google Shape;239;p3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40" name="Google Shape;240;p3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grpSp>
        <p:nvGrpSpPr>
          <p:cNvPr id="241" name="Google Shape;241;p32"/>
          <p:cNvGrpSpPr/>
          <p:nvPr/>
        </p:nvGrpSpPr>
        <p:grpSpPr>
          <a:xfrm>
            <a:off x="184733" y="869742"/>
            <a:ext cx="4209937" cy="3804965"/>
            <a:chOff x="282600" y="1502575"/>
            <a:chExt cx="3517661" cy="3179282"/>
          </a:xfrm>
        </p:grpSpPr>
        <p:sp>
          <p:nvSpPr>
            <p:cNvPr id="242" name="Google Shape;242;p32"/>
            <p:cNvSpPr/>
            <p:nvPr/>
          </p:nvSpPr>
          <p:spPr>
            <a:xfrm>
              <a:off x="300380" y="3504357"/>
              <a:ext cx="1034100" cy="1177500"/>
            </a:xfrm>
            <a:prstGeom prst="rect">
              <a:avLst/>
            </a:prstGeom>
            <a:noFill/>
            <a:ln cap="flat" cmpd="sng" w="38250">
              <a:solidFill>
                <a:srgbClr val="E06666"/>
              </a:solidFill>
              <a:prstDash val="solid"/>
              <a:round/>
              <a:headEnd len="sm" w="sm" type="none"/>
              <a:tailEnd len="sm" w="sm" type="none"/>
            </a:ln>
          </p:spPr>
          <p:txBody>
            <a:bodyPr anchorCtr="0" anchor="b" bIns="45875" lIns="45875" spcFirstLastPara="1" rIns="45875" wrap="square" tIns="45875">
              <a:noAutofit/>
            </a:bodyPr>
            <a:lstStyle/>
            <a:p>
              <a:pPr indent="0" lvl="0" marL="0" rtl="0" algn="ctr">
                <a:spcBef>
                  <a:spcPts val="0"/>
                </a:spcBef>
                <a:spcAft>
                  <a:spcPts val="0"/>
                </a:spcAft>
                <a:buNone/>
              </a:pPr>
              <a:r>
                <a:rPr lang="en" sz="703"/>
                <a:t>Cleaning Subsystem</a:t>
              </a:r>
              <a:endParaRPr sz="703"/>
            </a:p>
          </p:txBody>
        </p:sp>
        <p:sp>
          <p:nvSpPr>
            <p:cNvPr id="243" name="Google Shape;243;p32"/>
            <p:cNvSpPr txBox="1"/>
            <p:nvPr/>
          </p:nvSpPr>
          <p:spPr>
            <a:xfrm>
              <a:off x="2070161" y="2196559"/>
              <a:ext cx="1730100" cy="2003700"/>
            </a:xfrm>
            <a:prstGeom prst="rect">
              <a:avLst/>
            </a:prstGeom>
            <a:noFill/>
            <a:ln cap="flat" cmpd="sng" w="38250">
              <a:solidFill>
                <a:srgbClr val="6AA84F"/>
              </a:solidFill>
              <a:prstDash val="solid"/>
              <a:round/>
              <a:headEnd len="sm" w="sm" type="none"/>
              <a:tailEnd len="sm" w="sm" type="none"/>
            </a:ln>
          </p:spPr>
          <p:txBody>
            <a:bodyPr anchorCtr="0" anchor="b" bIns="45875" lIns="45875" spcFirstLastPara="1" rIns="45875" wrap="square" tIns="45875">
              <a:noAutofit/>
            </a:bodyPr>
            <a:lstStyle/>
            <a:p>
              <a:pPr indent="0" lvl="0" marL="0" rtl="0" algn="l">
                <a:spcBef>
                  <a:spcPts val="0"/>
                </a:spcBef>
                <a:spcAft>
                  <a:spcPts val="0"/>
                </a:spcAft>
                <a:buNone/>
              </a:pPr>
              <a:r>
                <a:rPr lang="en" sz="703"/>
                <a:t>Sensing and </a:t>
              </a:r>
              <a:br>
                <a:rPr lang="en" sz="703"/>
              </a:br>
              <a:r>
                <a:rPr lang="en" sz="703"/>
                <a:t>Control</a:t>
              </a:r>
              <a:br>
                <a:rPr lang="en" sz="703"/>
              </a:br>
              <a:r>
                <a:rPr lang="en" sz="703"/>
                <a:t>Subsystem</a:t>
              </a:r>
              <a:endParaRPr sz="703"/>
            </a:p>
          </p:txBody>
        </p:sp>
        <p:sp>
          <p:nvSpPr>
            <p:cNvPr id="244" name="Google Shape;244;p32"/>
            <p:cNvSpPr/>
            <p:nvPr/>
          </p:nvSpPr>
          <p:spPr>
            <a:xfrm>
              <a:off x="298567" y="2320622"/>
              <a:ext cx="1034100" cy="1114500"/>
            </a:xfrm>
            <a:prstGeom prst="rect">
              <a:avLst/>
            </a:prstGeom>
            <a:noFill/>
            <a:ln cap="flat" cmpd="sng" w="38250">
              <a:solidFill>
                <a:srgbClr val="4A86E8"/>
              </a:solidFill>
              <a:prstDash val="solid"/>
              <a:round/>
              <a:headEnd len="sm" w="sm" type="none"/>
              <a:tailEnd len="sm" w="sm" type="none"/>
            </a:ln>
          </p:spPr>
          <p:txBody>
            <a:bodyPr anchorCtr="0" anchor="b" bIns="45875" lIns="45875" spcFirstLastPara="1" rIns="45875" wrap="square" tIns="45875">
              <a:noAutofit/>
            </a:bodyPr>
            <a:lstStyle/>
            <a:p>
              <a:pPr indent="0" lvl="0" marL="0" rtl="0" algn="ctr">
                <a:spcBef>
                  <a:spcPts val="0"/>
                </a:spcBef>
                <a:spcAft>
                  <a:spcPts val="0"/>
                </a:spcAft>
                <a:buNone/>
              </a:pPr>
              <a:r>
                <a:rPr lang="en" sz="703"/>
                <a:t>Movement Subsystem</a:t>
              </a:r>
              <a:endParaRPr sz="703"/>
            </a:p>
          </p:txBody>
        </p:sp>
        <p:sp>
          <p:nvSpPr>
            <p:cNvPr id="245" name="Google Shape;245;p32"/>
            <p:cNvSpPr/>
            <p:nvPr/>
          </p:nvSpPr>
          <p:spPr>
            <a:xfrm>
              <a:off x="282600" y="1502575"/>
              <a:ext cx="3104700" cy="627900"/>
            </a:xfrm>
            <a:prstGeom prst="rect">
              <a:avLst/>
            </a:prstGeom>
            <a:noFill/>
            <a:ln cap="flat" cmpd="sng" w="38250">
              <a:solidFill>
                <a:srgbClr val="BF9000"/>
              </a:solidFill>
              <a:prstDash val="solid"/>
              <a:round/>
              <a:headEnd len="sm" w="sm" type="none"/>
              <a:tailEnd len="sm" w="sm" type="none"/>
            </a:ln>
          </p:spPr>
          <p:txBody>
            <a:bodyPr anchorCtr="0" anchor="t" bIns="45875" lIns="45875" spcFirstLastPara="1" rIns="45875" wrap="square" tIns="45875">
              <a:noAutofit/>
            </a:bodyPr>
            <a:lstStyle/>
            <a:p>
              <a:pPr indent="0" lvl="0" marL="0" rtl="0" algn="l">
                <a:spcBef>
                  <a:spcPts val="0"/>
                </a:spcBef>
                <a:spcAft>
                  <a:spcPts val="0"/>
                </a:spcAft>
                <a:buNone/>
              </a:pPr>
              <a:r>
                <a:rPr lang="en" sz="703"/>
                <a:t>Power Subsystem</a:t>
              </a:r>
              <a:endParaRPr sz="703"/>
            </a:p>
          </p:txBody>
        </p:sp>
        <p:sp>
          <p:nvSpPr>
            <p:cNvPr id="246" name="Google Shape;246;p32"/>
            <p:cNvSpPr/>
            <p:nvPr/>
          </p:nvSpPr>
          <p:spPr>
            <a:xfrm>
              <a:off x="2211910" y="2530346"/>
              <a:ext cx="507000" cy="454800"/>
            </a:xfrm>
            <a:prstGeom prst="roundRect">
              <a:avLst>
                <a:gd fmla="val 16667" name="adj"/>
              </a:avLst>
            </a:prstGeom>
            <a:solidFill>
              <a:srgbClr val="EAD1DC"/>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MCU</a:t>
              </a:r>
              <a:endParaRPr sz="703"/>
            </a:p>
            <a:p>
              <a:pPr indent="0" lvl="0" marL="0" rtl="0" algn="ctr">
                <a:spcBef>
                  <a:spcPts val="0"/>
                </a:spcBef>
                <a:spcAft>
                  <a:spcPts val="0"/>
                </a:spcAft>
                <a:buNone/>
              </a:pPr>
              <a:r>
                <a:rPr lang="en" sz="703"/>
                <a:t>ESP32</a:t>
              </a:r>
              <a:endParaRPr sz="703"/>
            </a:p>
          </p:txBody>
        </p:sp>
        <p:sp>
          <p:nvSpPr>
            <p:cNvPr id="247" name="Google Shape;247;p32"/>
            <p:cNvSpPr/>
            <p:nvPr/>
          </p:nvSpPr>
          <p:spPr>
            <a:xfrm>
              <a:off x="353543" y="1697759"/>
              <a:ext cx="442200" cy="313200"/>
            </a:xfrm>
            <a:prstGeom prst="roundRect">
              <a:avLst>
                <a:gd fmla="val 16667" name="adj"/>
              </a:avLst>
            </a:prstGeom>
            <a:solidFill>
              <a:srgbClr val="FFE599"/>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120V, 60 Hz AC Outlet</a:t>
              </a:r>
              <a:endParaRPr sz="703"/>
            </a:p>
          </p:txBody>
        </p:sp>
        <p:sp>
          <p:nvSpPr>
            <p:cNvPr id="248" name="Google Shape;248;p32"/>
            <p:cNvSpPr/>
            <p:nvPr/>
          </p:nvSpPr>
          <p:spPr>
            <a:xfrm>
              <a:off x="933447" y="1697759"/>
              <a:ext cx="570600" cy="313200"/>
            </a:xfrm>
            <a:prstGeom prst="roundRect">
              <a:avLst>
                <a:gd fmla="val 16667" name="adj"/>
              </a:avLst>
            </a:prstGeom>
            <a:solidFill>
              <a:srgbClr val="FFE599"/>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120V AC -&gt; 12V DC Converter</a:t>
              </a:r>
              <a:endParaRPr sz="703"/>
            </a:p>
          </p:txBody>
        </p:sp>
        <p:sp>
          <p:nvSpPr>
            <p:cNvPr id="249" name="Google Shape;249;p32"/>
            <p:cNvSpPr/>
            <p:nvPr/>
          </p:nvSpPr>
          <p:spPr>
            <a:xfrm>
              <a:off x="522989" y="2482163"/>
              <a:ext cx="588900" cy="313200"/>
            </a:xfrm>
            <a:prstGeom prst="roundRect">
              <a:avLst>
                <a:gd fmla="val 16667" name="adj"/>
              </a:avLst>
            </a:prstGeom>
            <a:solidFill>
              <a:srgbClr val="CFE2F3"/>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Horizontal Stepper Motor (x2)</a:t>
              </a:r>
              <a:endParaRPr sz="703"/>
            </a:p>
          </p:txBody>
        </p:sp>
        <p:cxnSp>
          <p:nvCxnSpPr>
            <p:cNvPr id="250" name="Google Shape;250;p32"/>
            <p:cNvCxnSpPr>
              <a:stCxn id="247" idx="3"/>
              <a:endCxn id="248" idx="1"/>
            </p:cNvCxnSpPr>
            <p:nvPr/>
          </p:nvCxnSpPr>
          <p:spPr>
            <a:xfrm>
              <a:off x="795743" y="1854359"/>
              <a:ext cx="137700" cy="0"/>
            </a:xfrm>
            <a:prstGeom prst="straightConnector1">
              <a:avLst/>
            </a:prstGeom>
            <a:noFill/>
            <a:ln cap="flat" cmpd="sng" w="4750">
              <a:solidFill>
                <a:srgbClr val="000000"/>
              </a:solidFill>
              <a:prstDash val="solid"/>
              <a:round/>
              <a:headEnd len="med" w="med" type="none"/>
              <a:tailEnd len="med" w="med" type="triangle"/>
            </a:ln>
          </p:spPr>
        </p:cxnSp>
        <p:sp>
          <p:nvSpPr>
            <p:cNvPr id="251" name="Google Shape;251;p32"/>
            <p:cNvSpPr/>
            <p:nvPr/>
          </p:nvSpPr>
          <p:spPr>
            <a:xfrm>
              <a:off x="1741594" y="1555816"/>
              <a:ext cx="570600" cy="454800"/>
            </a:xfrm>
            <a:prstGeom prst="roundRect">
              <a:avLst>
                <a:gd fmla="val 16667" name="adj"/>
              </a:avLst>
            </a:prstGeom>
            <a:solidFill>
              <a:srgbClr val="FFE599"/>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5 V bus</a:t>
              </a:r>
              <a:endParaRPr sz="703"/>
            </a:p>
            <a:p>
              <a:pPr indent="0" lvl="0" marL="0" rtl="0" algn="ctr">
                <a:spcBef>
                  <a:spcPts val="0"/>
                </a:spcBef>
                <a:spcAft>
                  <a:spcPts val="0"/>
                </a:spcAft>
                <a:buNone/>
              </a:pPr>
              <a:r>
                <a:rPr lang="en" sz="703"/>
                <a:t>Input from USB-C &amp; 12V-5V Converter</a:t>
              </a:r>
              <a:endParaRPr sz="703"/>
            </a:p>
          </p:txBody>
        </p:sp>
        <p:cxnSp>
          <p:nvCxnSpPr>
            <p:cNvPr id="252" name="Google Shape;252;p32"/>
            <p:cNvCxnSpPr>
              <a:stCxn id="251" idx="3"/>
              <a:endCxn id="253" idx="1"/>
            </p:cNvCxnSpPr>
            <p:nvPr/>
          </p:nvCxnSpPr>
          <p:spPr>
            <a:xfrm>
              <a:off x="2312194" y="1783216"/>
              <a:ext cx="251400" cy="71100"/>
            </a:xfrm>
            <a:prstGeom prst="straightConnector1">
              <a:avLst/>
            </a:prstGeom>
            <a:noFill/>
            <a:ln cap="flat" cmpd="sng" w="4750">
              <a:solidFill>
                <a:srgbClr val="000000"/>
              </a:solidFill>
              <a:prstDash val="solid"/>
              <a:round/>
              <a:headEnd len="med" w="med" type="none"/>
              <a:tailEnd len="med" w="med" type="triangle"/>
            </a:ln>
          </p:spPr>
        </p:cxnSp>
        <p:sp>
          <p:nvSpPr>
            <p:cNvPr id="253" name="Google Shape;253;p32"/>
            <p:cNvSpPr/>
            <p:nvPr/>
          </p:nvSpPr>
          <p:spPr>
            <a:xfrm>
              <a:off x="2563688" y="1697759"/>
              <a:ext cx="570600" cy="313200"/>
            </a:xfrm>
            <a:prstGeom prst="roundRect">
              <a:avLst>
                <a:gd fmla="val 16667" name="adj"/>
              </a:avLst>
            </a:prstGeom>
            <a:solidFill>
              <a:srgbClr val="FFE599"/>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5V -&gt; 3.3V Converter</a:t>
              </a:r>
              <a:endParaRPr sz="703"/>
            </a:p>
          </p:txBody>
        </p:sp>
        <p:sp>
          <p:nvSpPr>
            <p:cNvPr id="254" name="Google Shape;254;p32"/>
            <p:cNvSpPr/>
            <p:nvPr/>
          </p:nvSpPr>
          <p:spPr>
            <a:xfrm>
              <a:off x="522989" y="2915004"/>
              <a:ext cx="588900" cy="313200"/>
            </a:xfrm>
            <a:prstGeom prst="roundRect">
              <a:avLst>
                <a:gd fmla="val 16667" name="adj"/>
              </a:avLst>
            </a:prstGeom>
            <a:solidFill>
              <a:srgbClr val="CFE2F3"/>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Vertical Stepper Motor</a:t>
              </a:r>
              <a:endParaRPr sz="703"/>
            </a:p>
          </p:txBody>
        </p:sp>
        <p:cxnSp>
          <p:nvCxnSpPr>
            <p:cNvPr id="255" name="Google Shape;255;p32"/>
            <p:cNvCxnSpPr>
              <a:stCxn id="248" idx="2"/>
              <a:endCxn id="249" idx="1"/>
            </p:cNvCxnSpPr>
            <p:nvPr/>
          </p:nvCxnSpPr>
          <p:spPr>
            <a:xfrm rot="5400000">
              <a:off x="556947" y="1977059"/>
              <a:ext cx="627900" cy="695700"/>
            </a:xfrm>
            <a:prstGeom prst="bentConnector4">
              <a:avLst>
                <a:gd fmla="val 37539" name="adj1"/>
                <a:gd fmla="val 123282" name="adj2"/>
              </a:avLst>
            </a:prstGeom>
            <a:noFill/>
            <a:ln cap="flat" cmpd="sng" w="4750">
              <a:solidFill>
                <a:srgbClr val="000000"/>
              </a:solidFill>
              <a:prstDash val="solid"/>
              <a:round/>
              <a:headEnd len="med" w="med" type="none"/>
              <a:tailEnd len="med" w="med" type="triangle"/>
            </a:ln>
          </p:spPr>
        </p:cxnSp>
        <p:cxnSp>
          <p:nvCxnSpPr>
            <p:cNvPr id="256" name="Google Shape;256;p32"/>
            <p:cNvCxnSpPr>
              <a:stCxn id="248" idx="2"/>
              <a:endCxn id="254" idx="1"/>
            </p:cNvCxnSpPr>
            <p:nvPr/>
          </p:nvCxnSpPr>
          <p:spPr>
            <a:xfrm rot="5400000">
              <a:off x="340647" y="2193359"/>
              <a:ext cx="1060500" cy="695700"/>
            </a:xfrm>
            <a:prstGeom prst="bentConnector4">
              <a:avLst>
                <a:gd fmla="val 22547" name="adj1"/>
                <a:gd fmla="val 122861" name="adj2"/>
              </a:avLst>
            </a:prstGeom>
            <a:noFill/>
            <a:ln cap="flat" cmpd="sng" w="4750">
              <a:solidFill>
                <a:srgbClr val="000000"/>
              </a:solidFill>
              <a:prstDash val="solid"/>
              <a:round/>
              <a:headEnd len="med" w="med" type="none"/>
              <a:tailEnd len="med" w="med" type="triangle"/>
            </a:ln>
          </p:spPr>
        </p:cxnSp>
        <p:sp>
          <p:nvSpPr>
            <p:cNvPr id="257" name="Google Shape;257;p32"/>
            <p:cNvSpPr/>
            <p:nvPr/>
          </p:nvSpPr>
          <p:spPr>
            <a:xfrm>
              <a:off x="3255984" y="2475287"/>
              <a:ext cx="383700" cy="288000"/>
            </a:xfrm>
            <a:prstGeom prst="roundRect">
              <a:avLst>
                <a:gd fmla="val 16667" name="adj"/>
              </a:avLst>
            </a:prstGeom>
            <a:solidFill>
              <a:srgbClr val="B6D7A8"/>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Light Sensor</a:t>
              </a:r>
              <a:endParaRPr sz="703"/>
            </a:p>
          </p:txBody>
        </p:sp>
        <p:cxnSp>
          <p:nvCxnSpPr>
            <p:cNvPr id="258" name="Google Shape;258;p32"/>
            <p:cNvCxnSpPr/>
            <p:nvPr/>
          </p:nvCxnSpPr>
          <p:spPr>
            <a:xfrm flipH="1">
              <a:off x="2719735" y="2559386"/>
              <a:ext cx="536700" cy="138300"/>
            </a:xfrm>
            <a:prstGeom prst="bentConnector3">
              <a:avLst>
                <a:gd fmla="val 50000" name="adj1"/>
              </a:avLst>
            </a:prstGeom>
            <a:noFill/>
            <a:ln cap="flat" cmpd="sng" w="4750">
              <a:solidFill>
                <a:srgbClr val="000000"/>
              </a:solidFill>
              <a:prstDash val="solid"/>
              <a:round/>
              <a:headEnd len="med" w="med" type="none"/>
              <a:tailEnd len="med" w="med" type="triangle"/>
            </a:ln>
          </p:spPr>
        </p:cxnSp>
        <p:cxnSp>
          <p:nvCxnSpPr>
            <p:cNvPr id="259" name="Google Shape;259;p32"/>
            <p:cNvCxnSpPr>
              <a:stCxn id="253" idx="2"/>
              <a:endCxn id="246" idx="0"/>
            </p:cNvCxnSpPr>
            <p:nvPr/>
          </p:nvCxnSpPr>
          <p:spPr>
            <a:xfrm rot="5400000">
              <a:off x="2397488" y="2078759"/>
              <a:ext cx="519300" cy="383700"/>
            </a:xfrm>
            <a:prstGeom prst="bentConnector3">
              <a:avLst>
                <a:gd fmla="val 50002" name="adj1"/>
              </a:avLst>
            </a:prstGeom>
            <a:noFill/>
            <a:ln cap="flat" cmpd="sng" w="4750">
              <a:solidFill>
                <a:srgbClr val="000000"/>
              </a:solidFill>
              <a:prstDash val="solid"/>
              <a:round/>
              <a:headEnd len="med" w="med" type="none"/>
              <a:tailEnd len="med" w="med" type="triangle"/>
            </a:ln>
          </p:spPr>
        </p:cxnSp>
        <p:sp>
          <p:nvSpPr>
            <p:cNvPr id="260" name="Google Shape;260;p32"/>
            <p:cNvSpPr/>
            <p:nvPr/>
          </p:nvSpPr>
          <p:spPr>
            <a:xfrm>
              <a:off x="532299" y="3567165"/>
              <a:ext cx="570600" cy="313200"/>
            </a:xfrm>
            <a:prstGeom prst="roundRect">
              <a:avLst>
                <a:gd fmla="val 16667" name="adj"/>
              </a:avLst>
            </a:prstGeom>
            <a:solidFill>
              <a:srgbClr val="DD7E6B"/>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Spinning Brush Motor</a:t>
              </a:r>
              <a:endParaRPr sz="703"/>
            </a:p>
          </p:txBody>
        </p:sp>
        <p:sp>
          <p:nvSpPr>
            <p:cNvPr id="261" name="Google Shape;261;p32"/>
            <p:cNvSpPr/>
            <p:nvPr/>
          </p:nvSpPr>
          <p:spPr>
            <a:xfrm>
              <a:off x="530485" y="4050679"/>
              <a:ext cx="570600" cy="313200"/>
            </a:xfrm>
            <a:prstGeom prst="roundRect">
              <a:avLst>
                <a:gd fmla="val 16667" name="adj"/>
              </a:avLst>
            </a:prstGeom>
            <a:solidFill>
              <a:srgbClr val="DD7E6B"/>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Water sprayer</a:t>
              </a:r>
              <a:endParaRPr sz="703"/>
            </a:p>
          </p:txBody>
        </p:sp>
        <p:sp>
          <p:nvSpPr>
            <p:cNvPr id="262" name="Google Shape;262;p32"/>
            <p:cNvSpPr/>
            <p:nvPr/>
          </p:nvSpPr>
          <p:spPr>
            <a:xfrm>
              <a:off x="3153203" y="3622717"/>
              <a:ext cx="588900" cy="519300"/>
            </a:xfrm>
            <a:prstGeom prst="roundRect">
              <a:avLst>
                <a:gd fmla="val 16667" name="adj"/>
              </a:avLst>
            </a:prstGeom>
            <a:solidFill>
              <a:srgbClr val="B6D7A8"/>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Solar Panels (x3)</a:t>
              </a:r>
              <a:endParaRPr sz="703"/>
            </a:p>
          </p:txBody>
        </p:sp>
        <p:cxnSp>
          <p:nvCxnSpPr>
            <p:cNvPr id="263" name="Google Shape;263;p32"/>
            <p:cNvCxnSpPr/>
            <p:nvPr/>
          </p:nvCxnSpPr>
          <p:spPr>
            <a:xfrm rot="10800000">
              <a:off x="3230446" y="3435217"/>
              <a:ext cx="0" cy="187500"/>
            </a:xfrm>
            <a:prstGeom prst="straightConnector1">
              <a:avLst/>
            </a:prstGeom>
            <a:noFill/>
            <a:ln cap="flat" cmpd="sng" w="4750">
              <a:solidFill>
                <a:srgbClr val="000000"/>
              </a:solidFill>
              <a:prstDash val="solid"/>
              <a:round/>
              <a:headEnd len="med" w="med" type="none"/>
              <a:tailEnd len="med" w="med" type="triangle"/>
            </a:ln>
          </p:spPr>
        </p:cxnSp>
        <p:cxnSp>
          <p:nvCxnSpPr>
            <p:cNvPr id="264" name="Google Shape;264;p32"/>
            <p:cNvCxnSpPr/>
            <p:nvPr/>
          </p:nvCxnSpPr>
          <p:spPr>
            <a:xfrm rot="10800000">
              <a:off x="2723903" y="2856462"/>
              <a:ext cx="429300" cy="387000"/>
            </a:xfrm>
            <a:prstGeom prst="bentConnector3">
              <a:avLst>
                <a:gd fmla="val 50000" name="adj1"/>
              </a:avLst>
            </a:prstGeom>
            <a:noFill/>
            <a:ln cap="flat" cmpd="sng" w="4750">
              <a:solidFill>
                <a:srgbClr val="000000"/>
              </a:solidFill>
              <a:prstDash val="solid"/>
              <a:round/>
              <a:headEnd len="med" w="med" type="none"/>
              <a:tailEnd len="med" w="med" type="triangle"/>
            </a:ln>
          </p:spPr>
        </p:cxnSp>
        <p:cxnSp>
          <p:nvCxnSpPr>
            <p:cNvPr id="265" name="Google Shape;265;p32"/>
            <p:cNvCxnSpPr>
              <a:stCxn id="253" idx="2"/>
              <a:endCxn id="257" idx="0"/>
            </p:cNvCxnSpPr>
            <p:nvPr/>
          </p:nvCxnSpPr>
          <p:spPr>
            <a:xfrm flipH="1" rot="-5400000">
              <a:off x="2916188" y="1943759"/>
              <a:ext cx="464400" cy="598800"/>
            </a:xfrm>
            <a:prstGeom prst="bentConnector3">
              <a:avLst>
                <a:gd fmla="val 49993" name="adj1"/>
              </a:avLst>
            </a:prstGeom>
            <a:noFill/>
            <a:ln cap="flat" cmpd="sng" w="4750">
              <a:solidFill>
                <a:srgbClr val="000000"/>
              </a:solidFill>
              <a:prstDash val="solid"/>
              <a:round/>
              <a:headEnd len="med" w="med" type="none"/>
              <a:tailEnd len="med" w="med" type="triangle"/>
            </a:ln>
          </p:spPr>
        </p:cxnSp>
        <p:cxnSp>
          <p:nvCxnSpPr>
            <p:cNvPr id="266" name="Google Shape;266;p32"/>
            <p:cNvCxnSpPr>
              <a:endCxn id="249" idx="3"/>
            </p:cNvCxnSpPr>
            <p:nvPr/>
          </p:nvCxnSpPr>
          <p:spPr>
            <a:xfrm flipH="1">
              <a:off x="1111889" y="2608163"/>
              <a:ext cx="1099200" cy="30600"/>
            </a:xfrm>
            <a:prstGeom prst="bentConnector3">
              <a:avLst>
                <a:gd fmla="val 50000" name="adj1"/>
              </a:avLst>
            </a:prstGeom>
            <a:noFill/>
            <a:ln cap="flat" cmpd="sng" w="4750">
              <a:solidFill>
                <a:srgbClr val="000000"/>
              </a:solidFill>
              <a:prstDash val="solid"/>
              <a:round/>
              <a:headEnd len="med" w="med" type="none"/>
              <a:tailEnd len="med" w="med" type="triangle"/>
            </a:ln>
          </p:spPr>
        </p:cxnSp>
        <p:cxnSp>
          <p:nvCxnSpPr>
            <p:cNvPr id="267" name="Google Shape;267;p32"/>
            <p:cNvCxnSpPr>
              <a:endCxn id="254" idx="3"/>
            </p:cNvCxnSpPr>
            <p:nvPr/>
          </p:nvCxnSpPr>
          <p:spPr>
            <a:xfrm flipH="1">
              <a:off x="1111889" y="2697804"/>
              <a:ext cx="1099200" cy="373800"/>
            </a:xfrm>
            <a:prstGeom prst="bentConnector3">
              <a:avLst>
                <a:gd fmla="val 50000" name="adj1"/>
              </a:avLst>
            </a:prstGeom>
            <a:noFill/>
            <a:ln cap="flat" cmpd="sng" w="4750">
              <a:solidFill>
                <a:srgbClr val="000000"/>
              </a:solidFill>
              <a:prstDash val="solid"/>
              <a:round/>
              <a:headEnd len="med" w="med" type="none"/>
              <a:tailEnd len="med" w="med" type="triangle"/>
            </a:ln>
          </p:spPr>
        </p:cxnSp>
        <p:cxnSp>
          <p:nvCxnSpPr>
            <p:cNvPr id="268" name="Google Shape;268;p32"/>
            <p:cNvCxnSpPr>
              <a:stCxn id="248" idx="2"/>
              <a:endCxn id="260" idx="1"/>
            </p:cNvCxnSpPr>
            <p:nvPr/>
          </p:nvCxnSpPr>
          <p:spPr>
            <a:xfrm rot="5400000">
              <a:off x="19197" y="2524109"/>
              <a:ext cx="1712700" cy="686400"/>
            </a:xfrm>
            <a:prstGeom prst="bentConnector4">
              <a:avLst>
                <a:gd fmla="val 14144" name="adj1"/>
                <a:gd fmla="val 124526" name="adj2"/>
              </a:avLst>
            </a:prstGeom>
            <a:noFill/>
            <a:ln cap="flat" cmpd="sng" w="4750">
              <a:solidFill>
                <a:srgbClr val="000000"/>
              </a:solidFill>
              <a:prstDash val="solid"/>
              <a:round/>
              <a:headEnd len="med" w="med" type="none"/>
              <a:tailEnd len="med" w="med" type="triangle"/>
            </a:ln>
          </p:spPr>
        </p:cxnSp>
        <p:cxnSp>
          <p:nvCxnSpPr>
            <p:cNvPr id="269" name="Google Shape;269;p32"/>
            <p:cNvCxnSpPr>
              <a:endCxn id="260" idx="3"/>
            </p:cNvCxnSpPr>
            <p:nvPr/>
          </p:nvCxnSpPr>
          <p:spPr>
            <a:xfrm flipH="1">
              <a:off x="1102899" y="2852565"/>
              <a:ext cx="1112100" cy="871200"/>
            </a:xfrm>
            <a:prstGeom prst="bentConnector3">
              <a:avLst>
                <a:gd fmla="val 50000" name="adj1"/>
              </a:avLst>
            </a:prstGeom>
            <a:noFill/>
            <a:ln cap="flat" cmpd="sng" w="4750">
              <a:solidFill>
                <a:srgbClr val="000000"/>
              </a:solidFill>
              <a:prstDash val="solid"/>
              <a:round/>
              <a:headEnd len="med" w="med" type="none"/>
              <a:tailEnd len="med" w="med" type="triangle"/>
            </a:ln>
          </p:spPr>
        </p:cxnSp>
        <p:sp>
          <p:nvSpPr>
            <p:cNvPr id="270" name="Google Shape;270;p32"/>
            <p:cNvSpPr/>
            <p:nvPr/>
          </p:nvSpPr>
          <p:spPr>
            <a:xfrm>
              <a:off x="2211910" y="3227999"/>
              <a:ext cx="588900" cy="313200"/>
            </a:xfrm>
            <a:prstGeom prst="roundRect">
              <a:avLst>
                <a:gd fmla="val 16667" name="adj"/>
              </a:avLst>
            </a:prstGeom>
            <a:solidFill>
              <a:srgbClr val="B6D7A8"/>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Position Encoders (x2)</a:t>
              </a:r>
              <a:endParaRPr sz="703"/>
            </a:p>
          </p:txBody>
        </p:sp>
        <p:cxnSp>
          <p:nvCxnSpPr>
            <p:cNvPr id="271" name="Google Shape;271;p32"/>
            <p:cNvCxnSpPr/>
            <p:nvPr/>
          </p:nvCxnSpPr>
          <p:spPr>
            <a:xfrm rot="10800000">
              <a:off x="3293977" y="3435217"/>
              <a:ext cx="0" cy="187500"/>
            </a:xfrm>
            <a:prstGeom prst="straightConnector1">
              <a:avLst/>
            </a:prstGeom>
            <a:noFill/>
            <a:ln cap="flat" cmpd="sng" w="4750">
              <a:solidFill>
                <a:srgbClr val="000000"/>
              </a:solidFill>
              <a:prstDash val="solid"/>
              <a:round/>
              <a:headEnd len="med" w="med" type="none"/>
              <a:tailEnd len="med" w="med" type="triangle"/>
            </a:ln>
          </p:spPr>
        </p:cxnSp>
        <p:cxnSp>
          <p:nvCxnSpPr>
            <p:cNvPr id="272" name="Google Shape;272;p32"/>
            <p:cNvCxnSpPr/>
            <p:nvPr/>
          </p:nvCxnSpPr>
          <p:spPr>
            <a:xfrm flipH="1" rot="10800000">
              <a:off x="3181676" y="3434323"/>
              <a:ext cx="3600" cy="211500"/>
            </a:xfrm>
            <a:prstGeom prst="straightConnector1">
              <a:avLst/>
            </a:prstGeom>
            <a:noFill/>
            <a:ln cap="flat" cmpd="sng" w="4750">
              <a:solidFill>
                <a:srgbClr val="000000"/>
              </a:solidFill>
              <a:prstDash val="solid"/>
              <a:round/>
              <a:headEnd len="med" w="med" type="none"/>
              <a:tailEnd len="med" w="med" type="triangle"/>
            </a:ln>
          </p:spPr>
        </p:cxnSp>
        <p:cxnSp>
          <p:nvCxnSpPr>
            <p:cNvPr id="273" name="Google Shape;273;p32"/>
            <p:cNvCxnSpPr>
              <a:stCxn id="253" idx="2"/>
              <a:endCxn id="270" idx="0"/>
            </p:cNvCxnSpPr>
            <p:nvPr/>
          </p:nvCxnSpPr>
          <p:spPr>
            <a:xfrm rot="5400000">
              <a:off x="2069138" y="2448209"/>
              <a:ext cx="1217100" cy="342600"/>
            </a:xfrm>
            <a:prstGeom prst="bentConnector3">
              <a:avLst>
                <a:gd fmla="val 90729" name="adj1"/>
              </a:avLst>
            </a:prstGeom>
            <a:noFill/>
            <a:ln cap="flat" cmpd="sng" w="4750">
              <a:solidFill>
                <a:srgbClr val="000000"/>
              </a:solidFill>
              <a:prstDash val="solid"/>
              <a:round/>
              <a:headEnd len="med" w="med" type="none"/>
              <a:tailEnd len="med" w="med" type="triangle"/>
            </a:ln>
          </p:spPr>
        </p:cxnSp>
        <p:cxnSp>
          <p:nvCxnSpPr>
            <p:cNvPr id="274" name="Google Shape;274;p32"/>
            <p:cNvCxnSpPr/>
            <p:nvPr/>
          </p:nvCxnSpPr>
          <p:spPr>
            <a:xfrm rot="10800000">
              <a:off x="2339873" y="2986088"/>
              <a:ext cx="0" cy="246000"/>
            </a:xfrm>
            <a:prstGeom prst="straightConnector1">
              <a:avLst/>
            </a:prstGeom>
            <a:noFill/>
            <a:ln cap="flat" cmpd="sng" w="4750">
              <a:solidFill>
                <a:srgbClr val="000000"/>
              </a:solidFill>
              <a:prstDash val="solid"/>
              <a:round/>
              <a:headEnd len="med" w="med" type="none"/>
              <a:tailEnd len="med" w="med" type="triangle"/>
            </a:ln>
          </p:spPr>
        </p:cxnSp>
        <p:cxnSp>
          <p:nvCxnSpPr>
            <p:cNvPr id="275" name="Google Shape;275;p32"/>
            <p:cNvCxnSpPr>
              <a:stCxn id="246" idx="1"/>
              <a:endCxn id="261" idx="3"/>
            </p:cNvCxnSpPr>
            <p:nvPr/>
          </p:nvCxnSpPr>
          <p:spPr>
            <a:xfrm flipH="1">
              <a:off x="1101010" y="2757746"/>
              <a:ext cx="1110900" cy="1449600"/>
            </a:xfrm>
            <a:prstGeom prst="bentConnector3">
              <a:avLst>
                <a:gd fmla="val 50003" name="adj1"/>
              </a:avLst>
            </a:prstGeom>
            <a:noFill/>
            <a:ln cap="flat" cmpd="sng" w="4750">
              <a:solidFill>
                <a:srgbClr val="000000"/>
              </a:solidFill>
              <a:prstDash val="solid"/>
              <a:round/>
              <a:headEnd len="med" w="med" type="none"/>
              <a:tailEnd len="med" w="med" type="triangle"/>
            </a:ln>
          </p:spPr>
        </p:cxnSp>
        <p:cxnSp>
          <p:nvCxnSpPr>
            <p:cNvPr id="276" name="Google Shape;276;p32"/>
            <p:cNvCxnSpPr>
              <a:stCxn id="251" idx="2"/>
            </p:cNvCxnSpPr>
            <p:nvPr/>
          </p:nvCxnSpPr>
          <p:spPr>
            <a:xfrm rot="5400000">
              <a:off x="1732144" y="1774366"/>
              <a:ext cx="58500" cy="531000"/>
            </a:xfrm>
            <a:prstGeom prst="bentConnector2">
              <a:avLst/>
            </a:prstGeom>
            <a:noFill/>
            <a:ln cap="flat" cmpd="sng" w="4750">
              <a:solidFill>
                <a:srgbClr val="000000"/>
              </a:solidFill>
              <a:prstDash val="solid"/>
              <a:round/>
              <a:headEnd len="med" w="med" type="none"/>
              <a:tailEnd len="med" w="med" type="none"/>
            </a:ln>
          </p:spPr>
        </p:cxnSp>
        <p:cxnSp>
          <p:nvCxnSpPr>
            <p:cNvPr id="277" name="Google Shape;277;p32"/>
            <p:cNvCxnSpPr>
              <a:endCxn id="261" idx="2"/>
            </p:cNvCxnSpPr>
            <p:nvPr/>
          </p:nvCxnSpPr>
          <p:spPr>
            <a:xfrm rot="5400000">
              <a:off x="5035" y="2879029"/>
              <a:ext cx="2295600" cy="674100"/>
            </a:xfrm>
            <a:prstGeom prst="bentConnector3">
              <a:avLst>
                <a:gd fmla="val 106005" name="adj1"/>
              </a:avLst>
            </a:prstGeom>
            <a:noFill/>
            <a:ln cap="flat" cmpd="sng" w="4750">
              <a:solidFill>
                <a:srgbClr val="000000"/>
              </a:solidFill>
              <a:prstDash val="solid"/>
              <a:round/>
              <a:headEnd len="med" w="med" type="none"/>
              <a:tailEnd len="med" w="med" type="triangle"/>
            </a:ln>
          </p:spPr>
        </p:cxnSp>
        <p:sp>
          <p:nvSpPr>
            <p:cNvPr id="278" name="Google Shape;278;p32"/>
            <p:cNvSpPr/>
            <p:nvPr/>
          </p:nvSpPr>
          <p:spPr>
            <a:xfrm>
              <a:off x="3059228" y="3143899"/>
              <a:ext cx="342300" cy="288000"/>
            </a:xfrm>
            <a:prstGeom prst="rect">
              <a:avLst/>
            </a:prstGeom>
            <a:solidFill>
              <a:srgbClr val="B6D7A8"/>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Voltage Sense x3</a:t>
              </a:r>
              <a:endParaRPr sz="703"/>
            </a:p>
          </p:txBody>
        </p:sp>
        <p:sp>
          <p:nvSpPr>
            <p:cNvPr id="279" name="Google Shape;279;p32"/>
            <p:cNvSpPr/>
            <p:nvPr/>
          </p:nvSpPr>
          <p:spPr>
            <a:xfrm>
              <a:off x="3447709" y="3143899"/>
              <a:ext cx="342300" cy="288000"/>
            </a:xfrm>
            <a:prstGeom prst="rect">
              <a:avLst/>
            </a:prstGeom>
            <a:solidFill>
              <a:srgbClr val="B6D7A8"/>
            </a:solidFill>
            <a:ln cap="flat" cmpd="sng" w="4750">
              <a:solidFill>
                <a:srgbClr val="000000"/>
              </a:solidFill>
              <a:prstDash val="solid"/>
              <a:round/>
              <a:headEnd len="sm" w="sm" type="none"/>
              <a:tailEnd len="sm" w="sm" type="none"/>
            </a:ln>
          </p:spPr>
          <p:txBody>
            <a:bodyPr anchorCtr="0" anchor="ctr" bIns="45875" lIns="45875" spcFirstLastPara="1" rIns="45875" wrap="square" tIns="45875">
              <a:noAutofit/>
            </a:bodyPr>
            <a:lstStyle/>
            <a:p>
              <a:pPr indent="0" lvl="0" marL="0" rtl="0" algn="ctr">
                <a:spcBef>
                  <a:spcPts val="0"/>
                </a:spcBef>
                <a:spcAft>
                  <a:spcPts val="0"/>
                </a:spcAft>
                <a:buNone/>
              </a:pPr>
              <a:r>
                <a:rPr lang="en" sz="703"/>
                <a:t>Current Sense</a:t>
              </a:r>
              <a:endParaRPr sz="703"/>
            </a:p>
          </p:txBody>
        </p:sp>
        <p:cxnSp>
          <p:nvCxnSpPr>
            <p:cNvPr id="280" name="Google Shape;280;p32"/>
            <p:cNvCxnSpPr>
              <a:endCxn id="279" idx="2"/>
            </p:cNvCxnSpPr>
            <p:nvPr/>
          </p:nvCxnSpPr>
          <p:spPr>
            <a:xfrm rot="10800000">
              <a:off x="3618859" y="3431899"/>
              <a:ext cx="7500" cy="213900"/>
            </a:xfrm>
            <a:prstGeom prst="straightConnector1">
              <a:avLst/>
            </a:prstGeom>
            <a:noFill/>
            <a:ln cap="flat" cmpd="sng" w="4750">
              <a:solidFill>
                <a:srgbClr val="000000"/>
              </a:solidFill>
              <a:prstDash val="solid"/>
              <a:round/>
              <a:headEnd len="med" w="med" type="none"/>
              <a:tailEnd len="med" w="med" type="triangle"/>
            </a:ln>
          </p:spPr>
        </p:cxnSp>
        <p:cxnSp>
          <p:nvCxnSpPr>
            <p:cNvPr id="281" name="Google Shape;281;p32"/>
            <p:cNvCxnSpPr>
              <a:stCxn id="279" idx="0"/>
            </p:cNvCxnSpPr>
            <p:nvPr/>
          </p:nvCxnSpPr>
          <p:spPr>
            <a:xfrm flipH="1" rot="5400000">
              <a:off x="3320059" y="2845099"/>
              <a:ext cx="185700" cy="411900"/>
            </a:xfrm>
            <a:prstGeom prst="bentConnector2">
              <a:avLst/>
            </a:prstGeom>
            <a:noFill/>
            <a:ln cap="flat" cmpd="sng" w="4750">
              <a:solidFill>
                <a:srgbClr val="000000"/>
              </a:solidFill>
              <a:prstDash val="solid"/>
              <a:round/>
              <a:headEnd len="med" w="med" type="none"/>
              <a:tailEnd len="med" w="med" type="none"/>
            </a:ln>
          </p:spPr>
        </p:cxnSp>
        <p:cxnSp>
          <p:nvCxnSpPr>
            <p:cNvPr id="282" name="Google Shape;282;p32"/>
            <p:cNvCxnSpPr>
              <a:endCxn id="246" idx="3"/>
            </p:cNvCxnSpPr>
            <p:nvPr/>
          </p:nvCxnSpPr>
          <p:spPr>
            <a:xfrm rot="10800000">
              <a:off x="2718910" y="2757746"/>
              <a:ext cx="503100" cy="205800"/>
            </a:xfrm>
            <a:prstGeom prst="bentConnector3">
              <a:avLst>
                <a:gd fmla="val 50000" name="adj1"/>
              </a:avLst>
            </a:prstGeom>
            <a:noFill/>
            <a:ln cap="flat" cmpd="sng" w="4750">
              <a:solidFill>
                <a:srgbClr val="000000"/>
              </a:solidFill>
              <a:prstDash val="solid"/>
              <a:round/>
              <a:headEnd len="med" w="med" type="none"/>
              <a:tailEnd len="med" w="med" type="none"/>
            </a:ln>
          </p:spPr>
        </p:cxnSp>
        <p:cxnSp>
          <p:nvCxnSpPr>
            <p:cNvPr id="283" name="Google Shape;283;p32"/>
            <p:cNvCxnSpPr>
              <a:endCxn id="246" idx="3"/>
            </p:cNvCxnSpPr>
            <p:nvPr/>
          </p:nvCxnSpPr>
          <p:spPr>
            <a:xfrm rot="10800000">
              <a:off x="2718910" y="2757746"/>
              <a:ext cx="134400" cy="3600"/>
            </a:xfrm>
            <a:prstGeom prst="straightConnector1">
              <a:avLst/>
            </a:prstGeom>
            <a:noFill/>
            <a:ln cap="flat" cmpd="sng" w="4750">
              <a:solidFill>
                <a:srgbClr val="000000"/>
              </a:solidFill>
              <a:prstDash val="solid"/>
              <a:round/>
              <a:headEnd len="med" w="med" type="none"/>
              <a:tailEnd len="med" w="med" type="triangle"/>
            </a:ln>
          </p:spPr>
        </p:cxnSp>
        <p:cxnSp>
          <p:nvCxnSpPr>
            <p:cNvPr id="284" name="Google Shape;284;p32"/>
            <p:cNvCxnSpPr>
              <a:stCxn id="248" idx="3"/>
              <a:endCxn id="251" idx="1"/>
            </p:cNvCxnSpPr>
            <p:nvPr/>
          </p:nvCxnSpPr>
          <p:spPr>
            <a:xfrm flipH="1" rot="10800000">
              <a:off x="1504047" y="1783259"/>
              <a:ext cx="237600" cy="71100"/>
            </a:xfrm>
            <a:prstGeom prst="straightConnector1">
              <a:avLst/>
            </a:prstGeom>
            <a:noFill/>
            <a:ln cap="flat" cmpd="sng" w="4750">
              <a:solidFill>
                <a:srgbClr val="000000"/>
              </a:solidFill>
              <a:prstDash val="solid"/>
              <a:round/>
              <a:headEnd len="med" w="med" type="none"/>
              <a:tailEnd len="med" w="med" type="triangle"/>
            </a:ln>
          </p:spPr>
        </p:cxnSp>
      </p:grpSp>
      <p:pic>
        <p:nvPicPr>
          <p:cNvPr id="285" name="Google Shape;285;p32"/>
          <p:cNvPicPr preferRelativeResize="0"/>
          <p:nvPr/>
        </p:nvPicPr>
        <p:blipFill>
          <a:blip r:embed="rId4">
            <a:alphaModFix/>
          </a:blip>
          <a:stretch>
            <a:fillRect/>
          </a:stretch>
        </p:blipFill>
        <p:spPr>
          <a:xfrm>
            <a:off x="4618050" y="2682775"/>
            <a:ext cx="2801250" cy="2006650"/>
          </a:xfrm>
          <a:prstGeom prst="rect">
            <a:avLst/>
          </a:prstGeom>
          <a:noFill/>
          <a:ln>
            <a:noFill/>
          </a:ln>
        </p:spPr>
      </p:pic>
      <p:sp>
        <p:nvSpPr>
          <p:cNvPr id="286" name="Google Shape;286;p32"/>
          <p:cNvSpPr txBox="1"/>
          <p:nvPr/>
        </p:nvSpPr>
        <p:spPr>
          <a:xfrm>
            <a:off x="4793500" y="1256850"/>
            <a:ext cx="3517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Subsystems: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Power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Movement / Locomotion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Cleaning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Sensing and Control</a:t>
            </a:r>
            <a:endParaRPr>
              <a:solidFill>
                <a:schemeClr val="dk1"/>
              </a:solidFill>
            </a:endParaRPr>
          </a:p>
        </p:txBody>
      </p:sp>
      <p:sp>
        <p:nvSpPr>
          <p:cNvPr id="287" name="Google Shape;287;p3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