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aZRx5e9YSv3IQuY+ikpLLlTRU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CDB1EE1-3F28-4004-BFC4-0C63C8EE10B2}">
  <a:tblStyle styleId="{3CDB1EE1-3F28-4004-BFC4-0C63C8EE10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Lee</a:t>
            </a:r>
            <a:endParaRPr/>
          </a:p>
        </p:txBody>
      </p:sp>
      <p:sp>
        <p:nvSpPr>
          <p:cNvPr id="80" name="Google Shape;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db82f4a74a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Lee</a:t>
            </a:r>
            <a:endParaRPr/>
          </a:p>
        </p:txBody>
      </p:sp>
      <p:sp>
        <p:nvSpPr>
          <p:cNvPr id="216" name="Google Shape;216;g3db82f4a74a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dba7c1a0cb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Lee</a:t>
            </a:r>
            <a:endParaRPr/>
          </a:p>
        </p:txBody>
      </p:sp>
      <p:sp>
        <p:nvSpPr>
          <p:cNvPr id="231" name="Google Shape;231;g3dba7c1a0cb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ba69729b8_0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Lee</a:t>
            </a:r>
            <a:endParaRPr/>
          </a:p>
        </p:txBody>
      </p:sp>
      <p:sp>
        <p:nvSpPr>
          <p:cNvPr id="246" name="Google Shape;246;g3dba69729b8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b82f4a74a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Lee</a:t>
            </a:r>
            <a:endParaRPr/>
          </a:p>
        </p:txBody>
      </p:sp>
      <p:sp>
        <p:nvSpPr>
          <p:cNvPr id="261" name="Google Shape;261;g3db82f4a74a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Lee</a:t>
            </a:r>
            <a:endParaRPr/>
          </a:p>
        </p:txBody>
      </p:sp>
      <p:sp>
        <p:nvSpPr>
          <p:cNvPr id="277" name="Google Shape;27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ba69729b8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Lee</a:t>
            </a:r>
            <a:endParaRPr/>
          </a:p>
        </p:txBody>
      </p:sp>
      <p:sp>
        <p:nvSpPr>
          <p:cNvPr id="292" name="Google Shape;292;g3dba69729b8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dba69729b8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John</a:t>
            </a:r>
            <a:endParaRPr/>
          </a:p>
        </p:txBody>
      </p:sp>
      <p:sp>
        <p:nvSpPr>
          <p:cNvPr id="307" name="Google Shape;307;g3dba69729b8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db82f4a74a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John</a:t>
            </a:r>
            <a:endParaRPr/>
          </a:p>
        </p:txBody>
      </p:sp>
      <p:sp>
        <p:nvSpPr>
          <p:cNvPr id="323" name="Google Shape;323;g3db82f4a74a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db82f4a74a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John</a:t>
            </a:r>
            <a:endParaRPr/>
          </a:p>
        </p:txBody>
      </p:sp>
      <p:sp>
        <p:nvSpPr>
          <p:cNvPr id="343" name="Google Shape;343;g3db82f4a74a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dba7c1a0cb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John</a:t>
            </a:r>
            <a:endParaRPr/>
          </a:p>
        </p:txBody>
      </p:sp>
      <p:sp>
        <p:nvSpPr>
          <p:cNvPr id="359" name="Google Shape;359;g3dba7c1a0cb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Lee</a:t>
            </a:r>
            <a:endParaRPr/>
          </a:p>
        </p:txBody>
      </p:sp>
      <p:sp>
        <p:nvSpPr>
          <p:cNvPr id="87" name="Google Shape;8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db82f4a74a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Nick</a:t>
            </a:r>
            <a:endParaRPr/>
          </a:p>
        </p:txBody>
      </p:sp>
      <p:sp>
        <p:nvSpPr>
          <p:cNvPr id="374" name="Google Shape;374;g3db82f4a74a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dba7c1a0cb_2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Nick</a:t>
            </a:r>
            <a:endParaRPr/>
          </a:p>
        </p:txBody>
      </p:sp>
      <p:sp>
        <p:nvSpPr>
          <p:cNvPr id="390" name="Google Shape;390;g3dba7c1a0cb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db82f4a74a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Nick</a:t>
            </a:r>
            <a:endParaRPr/>
          </a:p>
        </p:txBody>
      </p:sp>
      <p:sp>
        <p:nvSpPr>
          <p:cNvPr id="407" name="Google Shape;407;g3db82f4a74a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dba69729b8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Nick</a:t>
            </a:r>
            <a:endParaRPr/>
          </a:p>
        </p:txBody>
      </p:sp>
      <p:sp>
        <p:nvSpPr>
          <p:cNvPr id="425" name="Google Shape;425;g3dba69729b8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440" name="Google Shape;4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dba7c1a0cb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John</a:t>
            </a:r>
            <a:endParaRPr/>
          </a:p>
        </p:txBody>
      </p:sp>
      <p:sp>
        <p:nvSpPr>
          <p:cNvPr id="452" name="Google Shape;452;g3dba7c1a0cb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dba7c1a0cb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John</a:t>
            </a:r>
            <a:endParaRPr/>
          </a:p>
        </p:txBody>
      </p:sp>
      <p:sp>
        <p:nvSpPr>
          <p:cNvPr id="466" name="Google Shape;466;g3dba7c1a0cb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dba7c1a0cb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2000">
                <a:solidFill>
                  <a:srgbClr val="15264B"/>
                </a:solidFill>
                <a:latin typeface="Arial"/>
                <a:ea typeface="Arial"/>
                <a:cs typeface="Arial"/>
                <a:sym typeface="Arial"/>
              </a:rPr>
              <a:t>John</a:t>
            </a:r>
            <a:endParaRPr/>
          </a:p>
        </p:txBody>
      </p:sp>
      <p:sp>
        <p:nvSpPr>
          <p:cNvPr id="483" name="Google Shape;483;g3dba7c1a0cb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db82f4a74a_0_2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John</a:t>
            </a:r>
            <a:endParaRPr/>
          </a:p>
        </p:txBody>
      </p:sp>
      <p:sp>
        <p:nvSpPr>
          <p:cNvPr id="502" name="Google Shape;502;g3db82f4a74a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db82f4a74a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John</a:t>
            </a:r>
            <a:endParaRPr/>
          </a:p>
        </p:txBody>
      </p:sp>
      <p:sp>
        <p:nvSpPr>
          <p:cNvPr id="516" name="Google Shape;516;g3db82f4a74a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Lee</a:t>
            </a:r>
            <a:endParaRPr/>
          </a:p>
        </p:txBody>
      </p:sp>
      <p:sp>
        <p:nvSpPr>
          <p:cNvPr id="104" name="Google Shape;10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dba69729b8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Nick</a:t>
            </a:r>
            <a:endParaRPr/>
          </a:p>
        </p:txBody>
      </p:sp>
      <p:sp>
        <p:nvSpPr>
          <p:cNvPr id="534" name="Google Shape;534;g3dba69729b8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db82f4a74a_0_2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552" name="Google Shape;552;g3db82f4a74a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dba69729b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Nick</a:t>
            </a:r>
            <a:endParaRPr/>
          </a:p>
        </p:txBody>
      </p:sp>
      <p:sp>
        <p:nvSpPr>
          <p:cNvPr id="566" name="Google Shape;566;g3dba69729b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579" name="Google Shape;57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dba69729b8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591" name="Google Shape;591;g3dba69729b8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dc23556b03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3dc23556b03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800">
                <a:latin typeface="Arial"/>
                <a:ea typeface="Arial"/>
                <a:cs typeface="Arial"/>
                <a:sym typeface="Arial"/>
              </a:rPr>
              <a:t>We want to design a system that automates the tuning process, increases accuracy, reduces user effort, and enables fast switching between tuning configurations.</a:t>
            </a:r>
            <a:endParaRPr sz="18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1800">
              <a:latin typeface="Arial"/>
              <a:ea typeface="Arial"/>
              <a:cs typeface="Arial"/>
              <a:sym typeface="Arial"/>
            </a:endParaRPr>
          </a:p>
          <a:p>
            <a:pPr indent="0" lvl="0" marL="0" rtl="0" algn="l">
              <a:spcBef>
                <a:spcPts val="0"/>
              </a:spcBef>
              <a:spcAft>
                <a:spcPts val="0"/>
              </a:spcAft>
              <a:buClr>
                <a:schemeClr val="dk1"/>
              </a:buClr>
              <a:buFont typeface="Arial"/>
              <a:buNone/>
            </a:pPr>
            <a:r>
              <a:rPr lang="en-US" sz="1800">
                <a:latin typeface="Arial"/>
                <a:ea typeface="Arial"/>
                <a:cs typeface="Arial"/>
                <a:sym typeface="Arial"/>
              </a:rPr>
              <a:t>Lee</a:t>
            </a:r>
            <a:endParaRPr sz="1800">
              <a:latin typeface="Arial"/>
              <a:ea typeface="Arial"/>
              <a:cs typeface="Arial"/>
              <a:sym typeface="Arial"/>
            </a:endParaRPr>
          </a:p>
          <a:p>
            <a:pPr indent="0" lvl="0" marL="0" rtl="0" algn="l">
              <a:spcBef>
                <a:spcPts val="0"/>
              </a:spcBef>
              <a:spcAft>
                <a:spcPts val="0"/>
              </a:spcAft>
              <a:buNone/>
            </a:pPr>
            <a:r>
              <a:t/>
            </a:r>
            <a:endParaRPr/>
          </a:p>
        </p:txBody>
      </p:sp>
      <p:sp>
        <p:nvSpPr>
          <p:cNvPr id="118" name="Google Shape;11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db82f4a74a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John</a:t>
            </a:r>
            <a:endParaRPr/>
          </a:p>
        </p:txBody>
      </p:sp>
      <p:sp>
        <p:nvSpPr>
          <p:cNvPr id="138" name="Google Shape;138;g3db82f4a74a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John-</a:t>
            </a:r>
            <a:r>
              <a:rPr lang="en-US" sz="1800">
                <a:latin typeface="Arial"/>
                <a:ea typeface="Arial"/>
                <a:cs typeface="Arial"/>
                <a:sym typeface="Arial"/>
              </a:rPr>
              <a:t>The tuner should be able to attach to the head of the guitar easily and should include some sort of user interface that allows the user to observe the progress of the guitar tuning while being able to interact through the use of buttons</a:t>
            </a:r>
            <a:endParaRPr/>
          </a:p>
        </p:txBody>
      </p:sp>
      <p:sp>
        <p:nvSpPr>
          <p:cNvPr id="152" name="Google Shape;15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Nick</a:t>
            </a:r>
            <a:endParaRPr/>
          </a:p>
        </p:txBody>
      </p:sp>
      <p:sp>
        <p:nvSpPr>
          <p:cNvPr id="169" name="Google Shape;16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Lee</a:t>
            </a:r>
            <a:endParaRPr/>
          </a:p>
        </p:txBody>
      </p:sp>
      <p:sp>
        <p:nvSpPr>
          <p:cNvPr id="187" name="Google Shape;18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dba7c1a0cb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Lee</a:t>
            </a:r>
            <a:endParaRPr/>
          </a:p>
        </p:txBody>
      </p:sp>
      <p:sp>
        <p:nvSpPr>
          <p:cNvPr id="202" name="Google Shape;202;g3dba7c1a0cb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hyperlink" Target="http://www.youtube.com/watch?v=lLxUBxfWDNg" TargetMode="External"/><Relationship Id="rId5"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6.png"/><Relationship Id="rId6"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39.png"/><Relationship Id="rId7" Type="http://schemas.openxmlformats.org/officeDocument/2006/relationships/image" Target="../media/image19.png"/><Relationship Id="rId8"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41.jpg"/><Relationship Id="rId5" Type="http://schemas.openxmlformats.org/officeDocument/2006/relationships/image" Target="../media/image40.jpg"/><Relationship Id="rId6" Type="http://schemas.openxmlformats.org/officeDocument/2006/relationships/image" Target="../media/image37.png"/><Relationship Id="rId7"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34.png"/><Relationship Id="rId5"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jp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 Id="rId4" Type="http://schemas.openxmlformats.org/officeDocument/2006/relationships/hyperlink" Target="https://commons.wikimedia.org/wiki/File:Tuning_the_12-string_-_accordare_due_mani_chitarra.jpg" TargetMode="External"/><Relationship Id="rId5" Type="http://schemas.openxmlformats.org/officeDocument/2006/relationships/hyperlink" Target="https://www.amazon.com/T2-Automatic-Multi-functional-Instrument-Rechargeable/dp/B0C492RT4K" TargetMode="External"/><Relationship Id="rId6" Type="http://schemas.openxmlformats.org/officeDocument/2006/relationships/hyperlink" Target="https://www.jhucochlearcenter.org/infographic-hearing-loss-prevalence-us" TargetMode="External"/><Relationship Id="rId7" Type="http://schemas.openxmlformats.org/officeDocument/2006/relationships/hyperlink" Target="https://skycraftsurplus.com/products/piezo-element-buzzer-sounder-trigger-drum-disc-100pcs.html" TargetMode="External"/><Relationship Id="rId8"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jpg"/><Relationship Id="rId4" Type="http://schemas.openxmlformats.org/officeDocument/2006/relationships/hyperlink" Target="https://www.oyostepper.com/goods-504-Dual-Shaft-Nema-11-Bipolar-18deg-7Ncm-991ozin-067A-375V-28x28x315mm-4-Wires.html" TargetMode="External"/><Relationship Id="rId5" Type="http://schemas.openxmlformats.org/officeDocument/2006/relationships/hyperlink" Target="https://www.printables.com/model/1151682-desk-arm" TargetMode="External"/><Relationship Id="rId6" Type="http://schemas.openxmlformats.org/officeDocument/2006/relationships/hyperlink" Target="https://courses.physics.illinois.edu/phys406/sp2017/Lecture_Notes/P406POM_Lecture_Notes/P406POM_Lect3.pdf" TargetMode="External"/><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
        <p:nvSpPr>
          <p:cNvPr id="82" name="Google Shape;82;p26"/>
          <p:cNvSpPr txBox="1"/>
          <p:nvPr/>
        </p:nvSpPr>
        <p:spPr>
          <a:xfrm>
            <a:off x="1134035" y="2553964"/>
            <a:ext cx="9924000" cy="3340200"/>
          </a:xfrm>
          <a:prstGeom prst="rect">
            <a:avLst/>
          </a:prstGeom>
          <a:noFill/>
          <a:ln>
            <a:noFill/>
          </a:ln>
        </p:spPr>
        <p:txBody>
          <a:bodyPr anchorCtr="0" anchor="t" bIns="45700" lIns="91425" spcFirstLastPara="1" rIns="91425" wrap="square" tIns="45700">
            <a:spAutoFit/>
          </a:bodyPr>
          <a:lstStyle/>
          <a:p>
            <a:pPr indent="0" lvl="0" marL="0" rtl="0" algn="ctr">
              <a:spcBef>
                <a:spcPts val="600"/>
              </a:spcBef>
              <a:spcAft>
                <a:spcPts val="0"/>
              </a:spcAft>
              <a:buClr>
                <a:schemeClr val="dk1"/>
              </a:buClr>
              <a:buSzPts val="1100"/>
              <a:buFont typeface="Arial"/>
              <a:buNone/>
            </a:pPr>
            <a:r>
              <a:rPr b="1" lang="en-US" sz="4500">
                <a:solidFill>
                  <a:schemeClr val="lt1"/>
                </a:solidFill>
              </a:rPr>
              <a:t>Auto-Tuner with LCD Display</a:t>
            </a:r>
            <a:endParaRPr b="1" sz="4500">
              <a:solidFill>
                <a:schemeClr val="lt1"/>
              </a:solidFill>
            </a:endParaRPr>
          </a:p>
          <a:p>
            <a:pPr indent="0" lvl="0" marL="0" rtl="0" algn="ctr">
              <a:spcBef>
                <a:spcPts val="600"/>
              </a:spcBef>
              <a:spcAft>
                <a:spcPts val="0"/>
              </a:spcAft>
              <a:buSzPts val="1100"/>
              <a:buNone/>
            </a:pPr>
            <a:r>
              <a:rPr lang="en-US" sz="2500">
                <a:solidFill>
                  <a:schemeClr val="lt1"/>
                </a:solidFill>
              </a:rPr>
              <a:t>ECE 445</a:t>
            </a:r>
            <a:endParaRPr sz="2500">
              <a:solidFill>
                <a:schemeClr val="lt1"/>
              </a:solidFill>
            </a:endParaRPr>
          </a:p>
          <a:p>
            <a:pPr indent="0" lvl="0" marL="0" rtl="0" algn="ctr">
              <a:spcBef>
                <a:spcPts val="600"/>
              </a:spcBef>
              <a:spcAft>
                <a:spcPts val="0"/>
              </a:spcAft>
              <a:buSzPts val="1100"/>
              <a:buNone/>
            </a:pPr>
            <a:r>
              <a:rPr lang="en-US" sz="2500">
                <a:solidFill>
                  <a:schemeClr val="lt1"/>
                </a:solidFill>
              </a:rPr>
              <a:t>By Group 39: </a:t>
            </a:r>
            <a:endParaRPr sz="2500">
              <a:solidFill>
                <a:schemeClr val="lt1"/>
              </a:solidFill>
            </a:endParaRPr>
          </a:p>
          <a:p>
            <a:pPr indent="0" lvl="0" marL="0" rtl="0" algn="ctr">
              <a:spcBef>
                <a:spcPts val="600"/>
              </a:spcBef>
              <a:spcAft>
                <a:spcPts val="0"/>
              </a:spcAft>
              <a:buSzPts val="1100"/>
              <a:buNone/>
            </a:pPr>
            <a:r>
              <a:rPr lang="en-US" sz="2500">
                <a:solidFill>
                  <a:schemeClr val="lt1"/>
                </a:solidFill>
              </a:rPr>
              <a:t>Nicholas Chan, John Driscoll, and </a:t>
            </a:r>
            <a:endParaRPr sz="2500">
              <a:solidFill>
                <a:schemeClr val="lt1"/>
              </a:solidFill>
            </a:endParaRPr>
          </a:p>
          <a:p>
            <a:pPr indent="0" lvl="0" marL="0" rtl="0" algn="ctr">
              <a:spcBef>
                <a:spcPts val="600"/>
              </a:spcBef>
              <a:spcAft>
                <a:spcPts val="0"/>
              </a:spcAft>
              <a:buSzPts val="1100"/>
              <a:buNone/>
            </a:pPr>
            <a:r>
              <a:rPr lang="en-US" sz="2500">
                <a:solidFill>
                  <a:schemeClr val="lt1"/>
                </a:solidFill>
              </a:rPr>
              <a:t>Lee Susara</a:t>
            </a:r>
            <a:endParaRPr sz="2500">
              <a:solidFill>
                <a:schemeClr val="lt1"/>
              </a:solidFill>
            </a:endParaRPr>
          </a:p>
          <a:p>
            <a:pPr indent="0" lvl="0" marL="0" marR="0" rtl="0" algn="ctr">
              <a:lnSpc>
                <a:spcPct val="100000"/>
              </a:lnSpc>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3" name="Google Shape;83;p26"/>
          <p:cNvSpPr txBox="1"/>
          <p:nvPr/>
        </p:nvSpPr>
        <p:spPr>
          <a:xfrm>
            <a:off x="3922059" y="5413888"/>
            <a:ext cx="43478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84" name="Google Shape;84;p26"/>
          <p:cNvPicPr preferRelativeResize="0"/>
          <p:nvPr/>
        </p:nvPicPr>
        <p:blipFill rotWithShape="1">
          <a:blip r:embed="rId4">
            <a:alphaModFix/>
          </a:blip>
          <a:srcRect b="0" l="0" r="0" t="0"/>
          <a:stretch/>
        </p:blipFill>
        <p:spPr>
          <a:xfrm>
            <a:off x="4641007" y="1004743"/>
            <a:ext cx="2909982" cy="7546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3db82f4a74a_0_94"/>
          <p:cNvSpPr txBox="1"/>
          <p:nvPr>
            <p:ph idx="1" type="body"/>
          </p:nvPr>
        </p:nvSpPr>
        <p:spPr>
          <a:xfrm>
            <a:off x="376801" y="1334275"/>
            <a:ext cx="33030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Power Supply:</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Font typeface="Arial"/>
              <a:buChar char="•"/>
            </a:pPr>
            <a:r>
              <a:rPr lang="en-US" sz="2100">
                <a:latin typeface="Arial"/>
                <a:ea typeface="Arial"/>
                <a:cs typeface="Arial"/>
                <a:sym typeface="Arial"/>
              </a:rPr>
              <a:t>Lithium-Ion  Battery</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US" sz="2100">
                <a:latin typeface="Arial"/>
                <a:ea typeface="Arial"/>
                <a:cs typeface="Arial"/>
                <a:sym typeface="Arial"/>
              </a:rPr>
              <a:t>Adjustable Buck Converter</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US" sz="2100">
                <a:latin typeface="Arial"/>
                <a:ea typeface="Arial"/>
                <a:cs typeface="Arial"/>
                <a:sym typeface="Arial"/>
              </a:rPr>
              <a:t>LM3940IT 3.3V LDO Voltage Regulator</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19" name="Google Shape;219;g3db82f4a74a_0_9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0" name="Google Shape;220;g3db82f4a74a_0_94"/>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Subsystem</a:t>
            </a:r>
            <a:endParaRPr b="0" i="0" sz="2400" u="none" cap="none" strike="noStrike">
              <a:solidFill>
                <a:schemeClr val="lt1"/>
              </a:solidFill>
              <a:latin typeface="Arial"/>
              <a:ea typeface="Arial"/>
              <a:cs typeface="Arial"/>
              <a:sym typeface="Arial"/>
            </a:endParaRPr>
          </a:p>
        </p:txBody>
      </p:sp>
      <p:pic>
        <p:nvPicPr>
          <p:cNvPr id="221" name="Google Shape;221;g3db82f4a74a_0_94"/>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22" name="Google Shape;222;g3db82f4a74a_0_9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23" name="Google Shape;223;g3db82f4a74a_0_9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24" name="Google Shape;224;g3db82f4a74a_0_94"/>
          <p:cNvGrpSpPr/>
          <p:nvPr/>
        </p:nvGrpSpPr>
        <p:grpSpPr>
          <a:xfrm>
            <a:off x="4061425" y="6601537"/>
            <a:ext cx="5238715" cy="70500"/>
            <a:chOff x="4028175" y="6601537"/>
            <a:chExt cx="5238715" cy="70500"/>
          </a:xfrm>
        </p:grpSpPr>
        <p:cxnSp>
          <p:nvCxnSpPr>
            <p:cNvPr id="225" name="Google Shape;225;g3db82f4a74a_0_9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26" name="Google Shape;226;g3db82f4a74a_0_9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27" name="Google Shape;227;g3db82f4a74a_0_94"/>
          <p:cNvSpPr txBox="1"/>
          <p:nvPr/>
        </p:nvSpPr>
        <p:spPr>
          <a:xfrm>
            <a:off x="3679800" y="1341700"/>
            <a:ext cx="43479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361950" lvl="0" marL="457200" rtl="0" algn="l">
              <a:spcBef>
                <a:spcPts val="0"/>
              </a:spcBef>
              <a:spcAft>
                <a:spcPts val="0"/>
              </a:spcAft>
              <a:buClr>
                <a:srgbClr val="15264B"/>
              </a:buClr>
              <a:buSzPts val="2100"/>
              <a:buChar char="•"/>
            </a:pPr>
            <a:r>
              <a:rPr lang="en-US" sz="2100">
                <a:solidFill>
                  <a:schemeClr val="dk1"/>
                </a:solidFill>
              </a:rPr>
              <a:t>Output voltage 12.0 V +- 0.1V</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rgbClr val="15264B"/>
              </a:buClr>
              <a:buSzPts val="2100"/>
              <a:buChar char="•"/>
            </a:pPr>
            <a:r>
              <a:rPr lang="en-US" sz="2100">
                <a:solidFill>
                  <a:schemeClr val="dk1"/>
                </a:solidFill>
              </a:rPr>
              <a:t>Supply &gt;= 500 mA</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rgbClr val="15264B"/>
              </a:buClr>
              <a:buSzPts val="2100"/>
              <a:buChar char="•"/>
            </a:pPr>
            <a:r>
              <a:rPr lang="en-US" sz="2100">
                <a:solidFill>
                  <a:schemeClr val="dk1"/>
                </a:solidFill>
              </a:rPr>
              <a:t>Ensure no significant voltage drops across the system when motors are running</a:t>
            </a:r>
            <a:endParaRPr sz="2100">
              <a:solidFill>
                <a:schemeClr val="dk1"/>
              </a:solidFill>
            </a:endParaRPr>
          </a:p>
        </p:txBody>
      </p:sp>
      <p:sp>
        <p:nvSpPr>
          <p:cNvPr id="228" name="Google Shape;228;g3db82f4a74a_0_94"/>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b="1" lang="en-US" sz="2000">
                <a:solidFill>
                  <a:srgbClr val="15264B"/>
                </a:solidFill>
              </a:rPr>
              <a:t>Verification:</a:t>
            </a:r>
            <a:endParaRPr b="1" sz="2000">
              <a:solidFill>
                <a:srgbClr val="15264B"/>
              </a:solidFill>
            </a:endParaRPr>
          </a:p>
          <a:p>
            <a:pPr indent="0" lvl="0" marL="0" rtl="0" algn="l">
              <a:spcBef>
                <a:spcPts val="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361950" lvl="0" marL="457200" rtl="0" algn="l">
              <a:spcBef>
                <a:spcPts val="0"/>
              </a:spcBef>
              <a:spcAft>
                <a:spcPts val="0"/>
              </a:spcAft>
              <a:buClr>
                <a:srgbClr val="15264B"/>
              </a:buClr>
              <a:buSzPts val="2100"/>
              <a:buChar char="•"/>
            </a:pPr>
            <a:r>
              <a:rPr lang="en-US" sz="2100">
                <a:solidFill>
                  <a:schemeClr val="dk1"/>
                </a:solidFill>
              </a:rPr>
              <a:t>Measure using multimeter</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rgbClr val="15264B"/>
              </a:buClr>
              <a:buSzPts val="2100"/>
              <a:buChar char="•"/>
            </a:pPr>
            <a:r>
              <a:rPr lang="en-US" sz="2100">
                <a:solidFill>
                  <a:schemeClr val="dk1"/>
                </a:solidFill>
              </a:rPr>
              <a:t>Measure using multimeter</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rgbClr val="15264B"/>
              </a:buClr>
              <a:buSzPts val="2100"/>
              <a:buChar char="•"/>
            </a:pPr>
            <a:r>
              <a:rPr lang="en-US" sz="2100">
                <a:solidFill>
                  <a:schemeClr val="dk1"/>
                </a:solidFill>
              </a:rPr>
              <a:t>Use multimeter at various points while motor is continuously spinning</a:t>
            </a:r>
            <a:endParaRPr sz="2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dba7c1a0cb_0_33"/>
          <p:cNvSpPr txBox="1"/>
          <p:nvPr/>
        </p:nvSpPr>
        <p:spPr>
          <a:xfrm>
            <a:off x="439500" y="5204076"/>
            <a:ext cx="110241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lang="en-US" sz="2200">
                <a:solidFill>
                  <a:schemeClr val="dk1"/>
                </a:solidFill>
              </a:rPr>
              <a:t>Voltage drop from source voltage when different components are on</a:t>
            </a:r>
            <a:endParaRPr b="0" i="0" sz="2200" u="none" cap="none" strike="noStrike">
              <a:solidFill>
                <a:srgbClr val="000000"/>
              </a:solidFill>
              <a:latin typeface="Arial"/>
              <a:ea typeface="Arial"/>
              <a:cs typeface="Arial"/>
              <a:sym typeface="Arial"/>
            </a:endParaRPr>
          </a:p>
        </p:txBody>
      </p:sp>
      <p:sp>
        <p:nvSpPr>
          <p:cNvPr id="234" name="Google Shape;234;g3dba7c1a0cb_0_3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5" name="Google Shape;235;g3dba7c1a0cb_0_3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Voltage Drop Table</a:t>
            </a:r>
            <a:endParaRPr b="0" i="0" sz="2400" u="none" cap="none" strike="noStrike">
              <a:solidFill>
                <a:schemeClr val="lt1"/>
              </a:solidFill>
              <a:latin typeface="Arial"/>
              <a:ea typeface="Arial"/>
              <a:cs typeface="Arial"/>
              <a:sym typeface="Arial"/>
            </a:endParaRPr>
          </a:p>
        </p:txBody>
      </p:sp>
      <p:pic>
        <p:nvPicPr>
          <p:cNvPr id="236" name="Google Shape;236;g3dba7c1a0cb_0_3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37" name="Google Shape;237;g3dba7c1a0cb_0_3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38" name="Google Shape;238;g3dba7c1a0cb_0_3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39" name="Google Shape;239;g3dba7c1a0cb_0_33"/>
          <p:cNvGrpSpPr/>
          <p:nvPr/>
        </p:nvGrpSpPr>
        <p:grpSpPr>
          <a:xfrm>
            <a:off x="4061425" y="6601537"/>
            <a:ext cx="5238715" cy="70500"/>
            <a:chOff x="4028175" y="6601537"/>
            <a:chExt cx="5238715" cy="70500"/>
          </a:xfrm>
        </p:grpSpPr>
        <p:cxnSp>
          <p:nvCxnSpPr>
            <p:cNvPr id="240" name="Google Shape;240;g3dba7c1a0cb_0_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41" name="Google Shape;241;g3dba7c1a0cb_0_3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242" name="Google Shape;242;g3dba7c1a0cb_0_33"/>
          <p:cNvGraphicFramePr/>
          <p:nvPr/>
        </p:nvGraphicFramePr>
        <p:xfrm>
          <a:off x="3379800" y="1874638"/>
          <a:ext cx="3000000" cy="3000000"/>
        </p:xfrm>
        <a:graphic>
          <a:graphicData uri="http://schemas.openxmlformats.org/drawingml/2006/table">
            <a:tbl>
              <a:tblPr>
                <a:noFill/>
                <a:tableStyleId>{3CDB1EE1-3F28-4004-BFC4-0C63C8EE10B2}</a:tableStyleId>
              </a:tblPr>
              <a:tblGrid>
                <a:gridCol w="2571750"/>
                <a:gridCol w="2571750"/>
              </a:tblGrid>
              <a:tr h="381000">
                <a:tc>
                  <a:txBody>
                    <a:bodyPr/>
                    <a:lstStyle/>
                    <a:p>
                      <a:pPr indent="0" lvl="0" marL="0" rtl="0" algn="l">
                        <a:spcBef>
                          <a:spcPts val="0"/>
                        </a:spcBef>
                        <a:spcAft>
                          <a:spcPts val="0"/>
                        </a:spcAft>
                        <a:buNone/>
                      </a:pPr>
                      <a:r>
                        <a:rPr lang="en-US" sz="1800"/>
                        <a:t>Action being done</a:t>
                      </a:r>
                      <a:endParaRPr sz="1800"/>
                    </a:p>
                  </a:txBody>
                  <a:tcPr marT="91425" marB="91425" marR="91425" marL="91425"/>
                </a:tc>
                <a:tc>
                  <a:txBody>
                    <a:bodyPr/>
                    <a:lstStyle/>
                    <a:p>
                      <a:pPr indent="0" lvl="0" marL="0" rtl="0" algn="l">
                        <a:spcBef>
                          <a:spcPts val="0"/>
                        </a:spcBef>
                        <a:spcAft>
                          <a:spcPts val="0"/>
                        </a:spcAft>
                        <a:buNone/>
                      </a:pPr>
                      <a:r>
                        <a:rPr lang="en-US" sz="1800">
                          <a:solidFill>
                            <a:schemeClr val="dk1"/>
                          </a:solidFill>
                        </a:rPr>
                        <a:t>Voltage Value (V)</a:t>
                      </a:r>
                      <a:endParaRPr sz="1800"/>
                    </a:p>
                  </a:txBody>
                  <a:tcPr marT="91425" marB="91425" marR="91425" marL="91425"/>
                </a:tc>
              </a:tr>
              <a:tr h="381000">
                <a:tc>
                  <a:txBody>
                    <a:bodyPr/>
                    <a:lstStyle/>
                    <a:p>
                      <a:pPr indent="0" lvl="0" marL="0" rtl="0" algn="l">
                        <a:spcBef>
                          <a:spcPts val="0"/>
                        </a:spcBef>
                        <a:spcAft>
                          <a:spcPts val="0"/>
                        </a:spcAft>
                        <a:buNone/>
                      </a:pPr>
                      <a:r>
                        <a:rPr lang="en-US" sz="1800"/>
                        <a:t>Raw Voltage</a:t>
                      </a:r>
                      <a:endParaRPr sz="1800"/>
                    </a:p>
                  </a:txBody>
                  <a:tcPr marT="91425" marB="91425" marR="91425" marL="91425"/>
                </a:tc>
                <a:tc>
                  <a:txBody>
                    <a:bodyPr/>
                    <a:lstStyle/>
                    <a:p>
                      <a:pPr indent="0" lvl="0" marL="0" rtl="0" algn="l">
                        <a:spcBef>
                          <a:spcPts val="0"/>
                        </a:spcBef>
                        <a:spcAft>
                          <a:spcPts val="0"/>
                        </a:spcAft>
                        <a:buNone/>
                      </a:pPr>
                      <a:r>
                        <a:rPr lang="en-US" sz="1800"/>
                        <a:t>12.01</a:t>
                      </a:r>
                      <a:endParaRPr sz="1800"/>
                    </a:p>
                  </a:txBody>
                  <a:tcPr marT="91425" marB="91425" marR="91425" marL="91425"/>
                </a:tc>
              </a:tr>
              <a:tr h="381000">
                <a:tc>
                  <a:txBody>
                    <a:bodyPr/>
                    <a:lstStyle/>
                    <a:p>
                      <a:pPr indent="0" lvl="0" marL="0" rtl="0" algn="l">
                        <a:spcBef>
                          <a:spcPts val="0"/>
                        </a:spcBef>
                        <a:spcAft>
                          <a:spcPts val="0"/>
                        </a:spcAft>
                        <a:buNone/>
                      </a:pPr>
                      <a:r>
                        <a:rPr lang="en-US" sz="1800"/>
                        <a:t>Raw Voltage w/ LCD on</a:t>
                      </a:r>
                      <a:endParaRPr sz="1800"/>
                    </a:p>
                  </a:txBody>
                  <a:tcPr marT="91425" marB="91425" marR="91425" marL="91425"/>
                </a:tc>
                <a:tc>
                  <a:txBody>
                    <a:bodyPr/>
                    <a:lstStyle/>
                    <a:p>
                      <a:pPr indent="0" lvl="0" marL="0" rtl="0" algn="l">
                        <a:spcBef>
                          <a:spcPts val="0"/>
                        </a:spcBef>
                        <a:spcAft>
                          <a:spcPts val="0"/>
                        </a:spcAft>
                        <a:buNone/>
                      </a:pPr>
                      <a:r>
                        <a:rPr lang="en-US" sz="1800"/>
                        <a:t>11.98</a:t>
                      </a:r>
                      <a:endParaRPr sz="1800"/>
                    </a:p>
                  </a:txBody>
                  <a:tcPr marT="91425" marB="91425" marR="91425" marL="91425"/>
                </a:tc>
              </a:tr>
              <a:tr h="381000">
                <a:tc>
                  <a:txBody>
                    <a:bodyPr/>
                    <a:lstStyle/>
                    <a:p>
                      <a:pPr indent="0" lvl="0" marL="0" rtl="0" algn="l">
                        <a:spcBef>
                          <a:spcPts val="0"/>
                        </a:spcBef>
                        <a:spcAft>
                          <a:spcPts val="0"/>
                        </a:spcAft>
                        <a:buNone/>
                      </a:pPr>
                      <a:r>
                        <a:rPr lang="en-US" sz="1800"/>
                        <a:t>Raw Voltage w/ motor on</a:t>
                      </a:r>
                      <a:endParaRPr sz="1800"/>
                    </a:p>
                  </a:txBody>
                  <a:tcPr marT="91425" marB="91425" marR="91425" marL="91425"/>
                </a:tc>
                <a:tc>
                  <a:txBody>
                    <a:bodyPr/>
                    <a:lstStyle/>
                    <a:p>
                      <a:pPr indent="0" lvl="0" marL="0" rtl="0" algn="l">
                        <a:spcBef>
                          <a:spcPts val="0"/>
                        </a:spcBef>
                        <a:spcAft>
                          <a:spcPts val="0"/>
                        </a:spcAft>
                        <a:buNone/>
                      </a:pPr>
                      <a:r>
                        <a:rPr lang="en-US" sz="1800"/>
                        <a:t>11.82</a:t>
                      </a:r>
                      <a:endParaRPr sz="1800"/>
                    </a:p>
                  </a:txBody>
                  <a:tcPr marT="91425" marB="91425" marR="91425" marL="91425"/>
                </a:tc>
              </a:tr>
              <a:tr h="381000">
                <a:tc>
                  <a:txBody>
                    <a:bodyPr/>
                    <a:lstStyle/>
                    <a:p>
                      <a:pPr indent="0" lvl="0" marL="0" rtl="0" algn="l">
                        <a:spcBef>
                          <a:spcPts val="0"/>
                        </a:spcBef>
                        <a:spcAft>
                          <a:spcPts val="0"/>
                        </a:spcAft>
                        <a:buNone/>
                      </a:pPr>
                      <a:r>
                        <a:rPr lang="en-US" sz="1800"/>
                        <a:t>Raw Voltage w/ LCD and motor on</a:t>
                      </a:r>
                      <a:endParaRPr sz="1800"/>
                    </a:p>
                  </a:txBody>
                  <a:tcPr marT="91425" marB="91425" marR="91425" marL="91425"/>
                </a:tc>
                <a:tc>
                  <a:txBody>
                    <a:bodyPr/>
                    <a:lstStyle/>
                    <a:p>
                      <a:pPr indent="0" lvl="0" marL="0" rtl="0" algn="l">
                        <a:spcBef>
                          <a:spcPts val="0"/>
                        </a:spcBef>
                        <a:spcAft>
                          <a:spcPts val="0"/>
                        </a:spcAft>
                        <a:buNone/>
                      </a:pPr>
                      <a:r>
                        <a:rPr lang="en-US" sz="1800"/>
                        <a:t>11.79</a:t>
                      </a:r>
                      <a:endParaRPr sz="1800"/>
                    </a:p>
                  </a:txBody>
                  <a:tcPr marT="91425" marB="91425" marR="91425" marL="91425"/>
                </a:tc>
              </a:tr>
            </a:tbl>
          </a:graphicData>
        </a:graphic>
      </p:graphicFrame>
      <p:sp>
        <p:nvSpPr>
          <p:cNvPr id="243" name="Google Shape;243;g3dba7c1a0cb_0_33"/>
          <p:cNvSpPr txBox="1"/>
          <p:nvPr/>
        </p:nvSpPr>
        <p:spPr>
          <a:xfrm>
            <a:off x="4553700" y="588647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10: Voltage Drop Table</a:t>
            </a:r>
            <a:endParaRPr i="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3dba69729b8_0_22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49" name="Google Shape;249;g3dba69729b8_0_226"/>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50" name="Google Shape;250;g3dba69729b8_0_226"/>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51" name="Google Shape;251;g3dba69729b8_0_22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52" name="Google Shape;252;g3dba69729b8_0_22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53" name="Google Shape;253;g3dba69729b8_0_226"/>
          <p:cNvGrpSpPr/>
          <p:nvPr/>
        </p:nvGrpSpPr>
        <p:grpSpPr>
          <a:xfrm>
            <a:off x="4061425" y="6601537"/>
            <a:ext cx="5238715" cy="70500"/>
            <a:chOff x="4028175" y="6601537"/>
            <a:chExt cx="5238715" cy="70500"/>
          </a:xfrm>
        </p:grpSpPr>
        <p:cxnSp>
          <p:nvCxnSpPr>
            <p:cNvPr id="254" name="Google Shape;254;g3dba69729b8_0_2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55" name="Google Shape;255;g3dba69729b8_0_22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6" name="Google Shape;256;g3dba69729b8_0_226"/>
          <p:cNvSpPr txBox="1"/>
          <p:nvPr>
            <p:ph idx="1" type="body"/>
          </p:nvPr>
        </p:nvSpPr>
        <p:spPr>
          <a:xfrm>
            <a:off x="3193200" y="1203800"/>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Power </a:t>
            </a:r>
            <a:r>
              <a:rPr b="1" lang="en-US" sz="2600">
                <a:solidFill>
                  <a:srgbClr val="E84B36"/>
                </a:solidFill>
                <a:latin typeface="Arial"/>
                <a:ea typeface="Arial"/>
                <a:cs typeface="Arial"/>
                <a:sym typeface="Arial"/>
              </a:rPr>
              <a:t>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257" name="Google Shape;257;g3dba69729b8_0_226"/>
          <p:cNvPicPr preferRelativeResize="0"/>
          <p:nvPr/>
        </p:nvPicPr>
        <p:blipFill rotWithShape="1">
          <a:blip r:embed="rId4">
            <a:alphaModFix/>
          </a:blip>
          <a:srcRect b="20084" l="53158" r="12530" t="56257"/>
          <a:stretch/>
        </p:blipFill>
        <p:spPr>
          <a:xfrm>
            <a:off x="2516425" y="1862600"/>
            <a:ext cx="7159150" cy="3526175"/>
          </a:xfrm>
          <a:prstGeom prst="rect">
            <a:avLst/>
          </a:prstGeom>
          <a:noFill/>
          <a:ln>
            <a:noFill/>
          </a:ln>
        </p:spPr>
      </p:pic>
      <p:sp>
        <p:nvSpPr>
          <p:cNvPr id="258" name="Google Shape;258;g3dba69729b8_0_226"/>
          <p:cNvSpPr txBox="1"/>
          <p:nvPr/>
        </p:nvSpPr>
        <p:spPr>
          <a:xfrm>
            <a:off x="4553700" y="581557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11: Power Subsystem</a:t>
            </a:r>
            <a:endParaRPr i="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db82f4a74a_0_106"/>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2400">
                <a:solidFill>
                  <a:schemeClr val="lt1"/>
                </a:solidFill>
                <a:latin typeface="Arial"/>
                <a:ea typeface="Arial"/>
                <a:cs typeface="Arial"/>
                <a:sym typeface="Arial"/>
              </a:rPr>
              <a:t>Requirements</a:t>
            </a:r>
            <a:endParaRPr sz="2400">
              <a:solidFill>
                <a:schemeClr val="lt1"/>
              </a:solidFill>
              <a:latin typeface="Arial"/>
              <a:ea typeface="Arial"/>
              <a:cs typeface="Arial"/>
              <a:sym typeface="Arial"/>
            </a:endParaRPr>
          </a:p>
        </p:txBody>
      </p:sp>
      <p:sp>
        <p:nvSpPr>
          <p:cNvPr id="264" name="Google Shape;264;g3db82f4a74a_0_10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5" name="Google Shape;265;g3db82f4a74a_0_106"/>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66" name="Google Shape;266;g3db82f4a74a_0_106"/>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67" name="Google Shape;267;g3db82f4a74a_0_10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68" name="Google Shape;268;g3db82f4a74a_0_10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69" name="Google Shape;269;g3db82f4a74a_0_106"/>
          <p:cNvGrpSpPr/>
          <p:nvPr/>
        </p:nvGrpSpPr>
        <p:grpSpPr>
          <a:xfrm>
            <a:off x="4061425" y="6601537"/>
            <a:ext cx="5238715" cy="70500"/>
            <a:chOff x="4028175" y="6601537"/>
            <a:chExt cx="5238715" cy="70500"/>
          </a:xfrm>
        </p:grpSpPr>
        <p:cxnSp>
          <p:nvCxnSpPr>
            <p:cNvPr id="270" name="Google Shape;270;g3db82f4a74a_0_10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71" name="Google Shape;271;g3db82f4a74a_0_10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72" name="Google Shape;272;g3db82f4a74a_0_106"/>
          <p:cNvSpPr txBox="1"/>
          <p:nvPr>
            <p:ph idx="1" type="body"/>
          </p:nvPr>
        </p:nvSpPr>
        <p:spPr>
          <a:xfrm>
            <a:off x="376800" y="1334275"/>
            <a:ext cx="29526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Control Unit</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lang="en-US" sz="2100">
                <a:latin typeface="Arial"/>
                <a:ea typeface="Arial"/>
                <a:cs typeface="Arial"/>
                <a:sym typeface="Arial"/>
              </a:rPr>
              <a:t>STM32 MCU Microcontroller</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US" sz="2100">
                <a:latin typeface="Arial"/>
                <a:ea typeface="Arial"/>
                <a:cs typeface="Arial"/>
                <a:sym typeface="Arial"/>
              </a:rPr>
              <a:t>Code</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273" name="Google Shape;273;g3db82f4a74a_0_106"/>
          <p:cNvSpPr txBox="1"/>
          <p:nvPr/>
        </p:nvSpPr>
        <p:spPr>
          <a:xfrm>
            <a:off x="3329400" y="1341700"/>
            <a:ext cx="45009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Clr>
                <a:schemeClr val="dk1"/>
              </a:buClr>
              <a:buSzPts val="1100"/>
              <a:buFont typeface="Arial"/>
              <a:buNone/>
            </a:pPr>
            <a:r>
              <a:t/>
            </a:r>
            <a:endParaRPr sz="2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rgbClr val="15264B"/>
              </a:buClr>
              <a:buSzPts val="2100"/>
              <a:buChar char="•"/>
            </a:pPr>
            <a:r>
              <a:rPr lang="en-US" sz="2100">
                <a:solidFill>
                  <a:schemeClr val="dk1"/>
                </a:solidFill>
              </a:rPr>
              <a:t>Frequency detection latency &lt;= 250 ms</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Button Press should be detected within 100 ms</a:t>
            </a:r>
            <a:endParaRPr sz="2100">
              <a:solidFill>
                <a:schemeClr val="dk1"/>
              </a:solidFill>
            </a:endParaRPr>
          </a:p>
          <a:p>
            <a:pPr indent="0" lvl="0" marL="457200" rtl="0" algn="l">
              <a:spcBef>
                <a:spcPts val="0"/>
              </a:spcBef>
              <a:spcAft>
                <a:spcPts val="0"/>
              </a:spcAft>
              <a:buClr>
                <a:schemeClr val="dk1"/>
              </a:buClr>
              <a:buSzPts val="1100"/>
              <a:buFont typeface="Arial"/>
              <a:buNone/>
            </a:pPr>
            <a:r>
              <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LCD should refresh information every 200 ms</a:t>
            </a:r>
            <a:endParaRPr sz="2100">
              <a:solidFill>
                <a:schemeClr val="dk1"/>
              </a:solidFill>
            </a:endParaRPr>
          </a:p>
        </p:txBody>
      </p:sp>
      <p:sp>
        <p:nvSpPr>
          <p:cNvPr id="274" name="Google Shape;274;g3db82f4a74a_0_106"/>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000">
                <a:solidFill>
                  <a:srgbClr val="15264B"/>
                </a:solidFill>
              </a:rPr>
              <a:t>Verification:</a:t>
            </a:r>
            <a:endParaRPr b="1" sz="2000">
              <a:solidFill>
                <a:srgbClr val="15264B"/>
              </a:solidFill>
            </a:endParaRPr>
          </a:p>
          <a:p>
            <a:pPr indent="0" lvl="0" marL="0" rtl="0" algn="l">
              <a:spcBef>
                <a:spcPts val="0"/>
              </a:spcBef>
              <a:spcAft>
                <a:spcPts val="0"/>
              </a:spcAft>
              <a:buClr>
                <a:schemeClr val="dk1"/>
              </a:buClr>
              <a:buSzPts val="1100"/>
              <a:buFont typeface="Arial"/>
              <a:buNone/>
            </a:pPr>
            <a:r>
              <a:t/>
            </a:r>
            <a:endParaRPr b="1" sz="2000">
              <a:solidFill>
                <a:srgbClr val="15264B"/>
              </a:solidFill>
            </a:endParaRPr>
          </a:p>
          <a:p>
            <a:pPr indent="0" lvl="0" marL="0" rtl="0" algn="l">
              <a:spcBef>
                <a:spcPts val="0"/>
              </a:spcBef>
              <a:spcAft>
                <a:spcPts val="0"/>
              </a:spcAft>
              <a:buClr>
                <a:schemeClr val="dk1"/>
              </a:buClr>
              <a:buSzPts val="1100"/>
              <a:buFont typeface="Arial"/>
              <a:buNone/>
            </a:pPr>
            <a:r>
              <a:t/>
            </a:r>
            <a:endParaRPr b="1" sz="2000">
              <a:solidFill>
                <a:srgbClr val="15264B"/>
              </a:solidFill>
            </a:endParaRPr>
          </a:p>
          <a:p>
            <a:pPr indent="-361950" lvl="0" marL="457200" rtl="0" algn="l">
              <a:spcBef>
                <a:spcPts val="0"/>
              </a:spcBef>
              <a:spcAft>
                <a:spcPts val="0"/>
              </a:spcAft>
              <a:buClr>
                <a:schemeClr val="dk1"/>
              </a:buClr>
              <a:buSzPts val="2100"/>
              <a:buChar char="●"/>
            </a:pPr>
            <a:r>
              <a:rPr lang="en-US" sz="2100">
                <a:solidFill>
                  <a:schemeClr val="dk1"/>
                </a:solidFill>
              </a:rPr>
              <a:t>Used test code to print latency statements</a:t>
            </a:r>
            <a:endParaRPr sz="2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8"/>
          <p:cNvSpPr txBox="1"/>
          <p:nvPr/>
        </p:nvSpPr>
        <p:spPr>
          <a:xfrm>
            <a:off x="583950" y="5594276"/>
            <a:ext cx="110241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lang="en-US" sz="1600">
                <a:solidFill>
                  <a:schemeClr val="dk1"/>
                </a:solidFill>
              </a:rPr>
              <a:t>50 samples that measure the time it takes for the correct note to be recognized</a:t>
            </a:r>
            <a:endParaRPr b="0" i="0" sz="1600" u="none" cap="none" strike="noStrike">
              <a:solidFill>
                <a:srgbClr val="000000"/>
              </a:solidFill>
              <a:latin typeface="Arial"/>
              <a:ea typeface="Arial"/>
              <a:cs typeface="Arial"/>
              <a:sym typeface="Arial"/>
            </a:endParaRPr>
          </a:p>
        </p:txBody>
      </p:sp>
      <p:sp>
        <p:nvSpPr>
          <p:cNvPr id="280" name="Google Shape;280;p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81" name="Google Shape;281;p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Latency Chart</a:t>
            </a:r>
            <a:endParaRPr b="0" i="0" sz="2400" u="none" cap="none" strike="noStrike">
              <a:solidFill>
                <a:schemeClr val="lt1"/>
              </a:solidFill>
              <a:latin typeface="Arial"/>
              <a:ea typeface="Arial"/>
              <a:cs typeface="Arial"/>
              <a:sym typeface="Arial"/>
            </a:endParaRPr>
          </a:p>
        </p:txBody>
      </p:sp>
      <p:pic>
        <p:nvPicPr>
          <p:cNvPr id="282" name="Google Shape;282;p8"/>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283" name="Google Shape;283;p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84" name="Google Shape;284;p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85" name="Google Shape;285;p8"/>
          <p:cNvGrpSpPr/>
          <p:nvPr/>
        </p:nvGrpSpPr>
        <p:grpSpPr>
          <a:xfrm>
            <a:off x="4061361" y="6601537"/>
            <a:ext cx="5238725" cy="70446"/>
            <a:chOff x="4028111" y="6601537"/>
            <a:chExt cx="5238725" cy="70446"/>
          </a:xfrm>
        </p:grpSpPr>
        <p:cxnSp>
          <p:nvCxnSpPr>
            <p:cNvPr id="286" name="Google Shape;286;p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287" name="Google Shape;287;p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88" name="Google Shape;288;p8"/>
          <p:cNvPicPr preferRelativeResize="0"/>
          <p:nvPr/>
        </p:nvPicPr>
        <p:blipFill>
          <a:blip r:embed="rId4">
            <a:alphaModFix/>
          </a:blip>
          <a:stretch>
            <a:fillRect/>
          </a:stretch>
        </p:blipFill>
        <p:spPr>
          <a:xfrm>
            <a:off x="3286125" y="1336607"/>
            <a:ext cx="5619750" cy="4257675"/>
          </a:xfrm>
          <a:prstGeom prst="rect">
            <a:avLst/>
          </a:prstGeom>
          <a:noFill/>
          <a:ln>
            <a:noFill/>
          </a:ln>
        </p:spPr>
      </p:pic>
      <p:sp>
        <p:nvSpPr>
          <p:cNvPr id="289" name="Google Shape;289;p8"/>
          <p:cNvSpPr txBox="1"/>
          <p:nvPr/>
        </p:nvSpPr>
        <p:spPr>
          <a:xfrm>
            <a:off x="4817850" y="59183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12: Pluck Response Time Chart</a:t>
            </a:r>
            <a:endParaRPr i="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dba69729b8_0_23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95" name="Google Shape;295;g3dba69729b8_0_239"/>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296" name="Google Shape;296;g3dba69729b8_0_239"/>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97" name="Google Shape;297;g3dba69729b8_0_23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98" name="Google Shape;298;g3dba69729b8_0_23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99" name="Google Shape;299;g3dba69729b8_0_239"/>
          <p:cNvGrpSpPr/>
          <p:nvPr/>
        </p:nvGrpSpPr>
        <p:grpSpPr>
          <a:xfrm>
            <a:off x="4061425" y="6601537"/>
            <a:ext cx="5238715" cy="70500"/>
            <a:chOff x="4028175" y="6601537"/>
            <a:chExt cx="5238715" cy="70500"/>
          </a:xfrm>
        </p:grpSpPr>
        <p:cxnSp>
          <p:nvCxnSpPr>
            <p:cNvPr id="300" name="Google Shape;300;g3dba69729b8_0_23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01" name="Google Shape;301;g3dba69729b8_0_23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02" name="Google Shape;302;g3dba69729b8_0_239"/>
          <p:cNvSpPr txBox="1"/>
          <p:nvPr>
            <p:ph idx="1" type="body"/>
          </p:nvPr>
        </p:nvSpPr>
        <p:spPr>
          <a:xfrm>
            <a:off x="3193200" y="1203800"/>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Control </a:t>
            </a:r>
            <a:r>
              <a:rPr b="1" lang="en-US" sz="2600">
                <a:solidFill>
                  <a:srgbClr val="E84B36"/>
                </a:solidFill>
                <a:latin typeface="Arial"/>
                <a:ea typeface="Arial"/>
                <a:cs typeface="Arial"/>
                <a:sym typeface="Arial"/>
              </a:rPr>
              <a:t>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303" name="Google Shape;303;g3dba69729b8_0_239"/>
          <p:cNvPicPr preferRelativeResize="0"/>
          <p:nvPr/>
        </p:nvPicPr>
        <p:blipFill>
          <a:blip r:embed="rId4">
            <a:alphaModFix/>
          </a:blip>
          <a:stretch>
            <a:fillRect/>
          </a:stretch>
        </p:blipFill>
        <p:spPr>
          <a:xfrm>
            <a:off x="4806290" y="1685926"/>
            <a:ext cx="2051125" cy="4264724"/>
          </a:xfrm>
          <a:prstGeom prst="rect">
            <a:avLst/>
          </a:prstGeom>
          <a:noFill/>
          <a:ln>
            <a:noFill/>
          </a:ln>
        </p:spPr>
      </p:pic>
      <p:sp>
        <p:nvSpPr>
          <p:cNvPr id="304" name="Google Shape;304;g3dba69729b8_0_239"/>
          <p:cNvSpPr txBox="1"/>
          <p:nvPr/>
        </p:nvSpPr>
        <p:spPr>
          <a:xfrm>
            <a:off x="4817850" y="609650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13: Control  </a:t>
            </a:r>
            <a:r>
              <a:rPr i="1" lang="en-US">
                <a:solidFill>
                  <a:schemeClr val="dk1"/>
                </a:solidFill>
                <a:latin typeface="Calibri"/>
                <a:ea typeface="Calibri"/>
                <a:cs typeface="Calibri"/>
                <a:sym typeface="Calibri"/>
              </a:rPr>
              <a:t>Subsystem</a:t>
            </a:r>
            <a:r>
              <a:rPr i="1" lang="en-US">
                <a:solidFill>
                  <a:schemeClr val="dk1"/>
                </a:solidFill>
                <a:latin typeface="Calibri"/>
                <a:ea typeface="Calibri"/>
                <a:cs typeface="Calibri"/>
                <a:sym typeface="Calibri"/>
              </a:rPr>
              <a:t> Schematic</a:t>
            </a:r>
            <a:endParaRPr i="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dba69729b8_0_252"/>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2400">
                <a:solidFill>
                  <a:schemeClr val="lt1"/>
                </a:solidFill>
                <a:latin typeface="Arial"/>
                <a:ea typeface="Arial"/>
                <a:cs typeface="Arial"/>
                <a:sym typeface="Arial"/>
              </a:rPr>
              <a:t>Requirements</a:t>
            </a:r>
            <a:endParaRPr sz="2400">
              <a:solidFill>
                <a:schemeClr val="lt1"/>
              </a:solidFill>
              <a:latin typeface="Arial"/>
              <a:ea typeface="Arial"/>
              <a:cs typeface="Arial"/>
              <a:sym typeface="Arial"/>
            </a:endParaRPr>
          </a:p>
        </p:txBody>
      </p:sp>
      <p:sp>
        <p:nvSpPr>
          <p:cNvPr id="310" name="Google Shape;310;g3dba69729b8_0_25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11" name="Google Shape;311;g3dba69729b8_0_252"/>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12" name="Google Shape;312;g3dba69729b8_0_25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13" name="Google Shape;313;g3dba69729b8_0_25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14" name="Google Shape;314;g3dba69729b8_0_25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15" name="Google Shape;315;g3dba69729b8_0_252"/>
          <p:cNvGrpSpPr/>
          <p:nvPr/>
        </p:nvGrpSpPr>
        <p:grpSpPr>
          <a:xfrm>
            <a:off x="4061425" y="6601537"/>
            <a:ext cx="5238715" cy="70500"/>
            <a:chOff x="4028175" y="6601537"/>
            <a:chExt cx="5238715" cy="70500"/>
          </a:xfrm>
        </p:grpSpPr>
        <p:cxnSp>
          <p:nvCxnSpPr>
            <p:cNvPr id="316" name="Google Shape;316;g3dba69729b8_0_25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7" name="Google Shape;317;g3dba69729b8_0_25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18" name="Google Shape;318;g3dba69729b8_0_252"/>
          <p:cNvSpPr txBox="1"/>
          <p:nvPr>
            <p:ph idx="1" type="body"/>
          </p:nvPr>
        </p:nvSpPr>
        <p:spPr>
          <a:xfrm>
            <a:off x="376800" y="1334275"/>
            <a:ext cx="29526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Vibration Subsystem</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lang="en-US" sz="2100">
                <a:latin typeface="Arial"/>
                <a:ea typeface="Arial"/>
                <a:cs typeface="Arial"/>
                <a:sym typeface="Arial"/>
              </a:rPr>
              <a:t>Piezo Discs</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US" sz="2100">
                <a:latin typeface="Arial"/>
                <a:ea typeface="Arial"/>
                <a:cs typeface="Arial"/>
                <a:sym typeface="Arial"/>
              </a:rPr>
              <a:t>Low-Pass Filter</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319" name="Google Shape;319;g3dba69729b8_0_252"/>
          <p:cNvSpPr txBox="1"/>
          <p:nvPr/>
        </p:nvSpPr>
        <p:spPr>
          <a:xfrm>
            <a:off x="3329400" y="1341700"/>
            <a:ext cx="45009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None/>
            </a:pPr>
            <a:r>
              <a:t/>
            </a:r>
            <a:endParaRPr b="1" sz="2000">
              <a:solidFill>
                <a:srgbClr val="15264B"/>
              </a:solidFill>
            </a:endParaRPr>
          </a:p>
          <a:p>
            <a:pPr indent="-374650" lvl="0" marL="457200" rtl="0" algn="l">
              <a:spcBef>
                <a:spcPts val="0"/>
              </a:spcBef>
              <a:spcAft>
                <a:spcPts val="0"/>
              </a:spcAft>
              <a:buClr>
                <a:srgbClr val="15264B"/>
              </a:buClr>
              <a:buSzPts val="2300"/>
              <a:buChar char="•"/>
            </a:pPr>
            <a:r>
              <a:rPr b="1" lang="en-US" sz="2100">
                <a:solidFill>
                  <a:schemeClr val="dk1"/>
                </a:solidFill>
              </a:rPr>
              <a:t>Detect frequencies from 50 Hz - 500 Hz</a:t>
            </a:r>
            <a:endParaRPr b="1" sz="2100">
              <a:solidFill>
                <a:schemeClr val="dk1"/>
              </a:solidFill>
            </a:endParaRPr>
          </a:p>
          <a:p>
            <a:pPr indent="0" lvl="0" marL="0" rtl="0" algn="l">
              <a:spcBef>
                <a:spcPts val="0"/>
              </a:spcBef>
              <a:spcAft>
                <a:spcPts val="0"/>
              </a:spcAft>
              <a:buNone/>
            </a:pPr>
            <a:r>
              <a:t/>
            </a:r>
            <a:endParaRPr b="1" sz="2100">
              <a:solidFill>
                <a:schemeClr val="dk1"/>
              </a:solidFill>
            </a:endParaRPr>
          </a:p>
          <a:p>
            <a:pPr indent="-361950" lvl="0" marL="457200" rtl="0" algn="l">
              <a:spcBef>
                <a:spcPts val="0"/>
              </a:spcBef>
              <a:spcAft>
                <a:spcPts val="0"/>
              </a:spcAft>
              <a:buClr>
                <a:schemeClr val="dk1"/>
              </a:buClr>
              <a:buSzPts val="2100"/>
              <a:buChar char="•"/>
            </a:pPr>
            <a:r>
              <a:rPr b="1" lang="en-US" sz="2100">
                <a:solidFill>
                  <a:schemeClr val="dk1"/>
                </a:solidFill>
              </a:rPr>
              <a:t>Prevent resonant frequency avoidance (other components vibrating)</a:t>
            </a:r>
            <a:endParaRPr b="1" sz="2100">
              <a:solidFill>
                <a:schemeClr val="dk1"/>
              </a:solidFill>
            </a:endParaRPr>
          </a:p>
          <a:p>
            <a:pPr indent="0" lvl="0" marL="457200" rtl="0" algn="l">
              <a:spcBef>
                <a:spcPts val="0"/>
              </a:spcBef>
              <a:spcAft>
                <a:spcPts val="0"/>
              </a:spcAft>
              <a:buNone/>
            </a:pPr>
            <a:r>
              <a:t/>
            </a:r>
            <a:endParaRPr b="1" sz="2100">
              <a:solidFill>
                <a:schemeClr val="dk1"/>
              </a:solidFill>
            </a:endParaRPr>
          </a:p>
          <a:p>
            <a:pPr indent="-361950" lvl="0" marL="457200" rtl="0" algn="l">
              <a:spcBef>
                <a:spcPts val="0"/>
              </a:spcBef>
              <a:spcAft>
                <a:spcPts val="0"/>
              </a:spcAft>
              <a:buClr>
                <a:schemeClr val="dk1"/>
              </a:buClr>
              <a:buSzPts val="2100"/>
              <a:buChar char="•"/>
            </a:pPr>
            <a:r>
              <a:rPr b="1" lang="en-US" sz="2100">
                <a:solidFill>
                  <a:schemeClr val="dk1"/>
                </a:solidFill>
              </a:rPr>
              <a:t>A</a:t>
            </a:r>
            <a:r>
              <a:rPr b="1" lang="en-US" sz="2100">
                <a:solidFill>
                  <a:schemeClr val="dk1"/>
                </a:solidFill>
              </a:rPr>
              <a:t>chieve pitch detection accuracy within +- 2Hz</a:t>
            </a:r>
            <a:endParaRPr b="1" sz="2100">
              <a:solidFill>
                <a:schemeClr val="dk1"/>
              </a:solidFill>
            </a:endParaRPr>
          </a:p>
        </p:txBody>
      </p:sp>
      <p:sp>
        <p:nvSpPr>
          <p:cNvPr id="320" name="Google Shape;320;g3dba69729b8_0_252"/>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100">
                <a:solidFill>
                  <a:srgbClr val="15264B"/>
                </a:solidFill>
              </a:rPr>
              <a:t>Verification:</a:t>
            </a:r>
            <a:endParaRPr b="1" sz="2100">
              <a:solidFill>
                <a:srgbClr val="15264B"/>
              </a:solidFill>
            </a:endParaRPr>
          </a:p>
          <a:p>
            <a:pPr indent="-361950" lvl="0" marL="457200" rtl="0" algn="l">
              <a:lnSpc>
                <a:spcPct val="100000"/>
              </a:lnSpc>
              <a:spcBef>
                <a:spcPts val="0"/>
              </a:spcBef>
              <a:spcAft>
                <a:spcPts val="0"/>
              </a:spcAft>
              <a:buClr>
                <a:srgbClr val="15264B"/>
              </a:buClr>
              <a:buSzPts val="2100"/>
              <a:buChar char="●"/>
            </a:pPr>
            <a:r>
              <a:rPr lang="en-US" sz="2100">
                <a:solidFill>
                  <a:schemeClr val="dk1"/>
                </a:solidFill>
              </a:rPr>
              <a:t>Inject known sine wave signals through low-pass filter and verify correct detection</a:t>
            </a:r>
            <a:endParaRPr sz="2100">
              <a:solidFill>
                <a:schemeClr val="dk1"/>
              </a:solidFill>
            </a:endParaRPr>
          </a:p>
          <a:p>
            <a:pPr indent="0" lvl="0" marL="457200" rtl="0" algn="l">
              <a:lnSpc>
                <a:spcPct val="100000"/>
              </a:lnSpc>
              <a:spcBef>
                <a:spcPts val="0"/>
              </a:spcBef>
              <a:spcAft>
                <a:spcPts val="0"/>
              </a:spcAft>
              <a:buNone/>
            </a:pPr>
            <a:r>
              <a:t/>
            </a:r>
            <a:endParaRPr sz="2100">
              <a:solidFill>
                <a:schemeClr val="dk1"/>
              </a:solidFill>
            </a:endParaRPr>
          </a:p>
          <a:p>
            <a:pPr indent="-361950" lvl="0" marL="457200" rtl="0" algn="l">
              <a:lnSpc>
                <a:spcPct val="100000"/>
              </a:lnSpc>
              <a:spcBef>
                <a:spcPts val="0"/>
              </a:spcBef>
              <a:spcAft>
                <a:spcPts val="0"/>
              </a:spcAft>
              <a:buClr>
                <a:schemeClr val="dk1"/>
              </a:buClr>
              <a:buSzPts val="2100"/>
              <a:buChar char="●"/>
            </a:pPr>
            <a:r>
              <a:rPr lang="en-US" sz="2100">
                <a:solidFill>
                  <a:schemeClr val="dk1"/>
                </a:solidFill>
              </a:rPr>
              <a:t>Ensure components don’t vibrate using rubber feet on breadboard (measure voltage on oscilloscope)</a:t>
            </a:r>
            <a:endParaRPr sz="2100">
              <a:solidFill>
                <a:schemeClr val="dk1"/>
              </a:solidFill>
            </a:endParaRPr>
          </a:p>
          <a:p>
            <a:pPr indent="0" lvl="0" marL="457200" rtl="0" algn="l">
              <a:lnSpc>
                <a:spcPct val="100000"/>
              </a:lnSpc>
              <a:spcBef>
                <a:spcPts val="0"/>
              </a:spcBef>
              <a:spcAft>
                <a:spcPts val="0"/>
              </a:spcAft>
              <a:buNone/>
            </a:pPr>
            <a:r>
              <a:t/>
            </a:r>
            <a:endParaRPr sz="2100">
              <a:solidFill>
                <a:schemeClr val="dk1"/>
              </a:solidFill>
            </a:endParaRPr>
          </a:p>
          <a:p>
            <a:pPr indent="-361950" lvl="0" marL="457200" rtl="0" algn="l">
              <a:lnSpc>
                <a:spcPct val="100000"/>
              </a:lnSpc>
              <a:spcBef>
                <a:spcPts val="0"/>
              </a:spcBef>
              <a:spcAft>
                <a:spcPts val="0"/>
              </a:spcAft>
              <a:buClr>
                <a:schemeClr val="dk1"/>
              </a:buClr>
              <a:buSzPts val="2100"/>
              <a:buChar char="●"/>
            </a:pPr>
            <a:r>
              <a:rPr lang="en-US" sz="2100">
                <a:solidFill>
                  <a:schemeClr val="dk1"/>
                </a:solidFill>
              </a:rPr>
              <a:t>Tune each string and measure final pitch using reference tuner</a:t>
            </a:r>
            <a:endParaRPr sz="21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3db82f4a74a_0_15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26" name="Google Shape;326;g3db82f4a74a_0_153"/>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27" name="Google Shape;327;g3db82f4a74a_0_15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28" name="Google Shape;328;g3db82f4a74a_0_15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29" name="Google Shape;329;g3db82f4a74a_0_15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30" name="Google Shape;330;g3db82f4a74a_0_153"/>
          <p:cNvGrpSpPr/>
          <p:nvPr/>
        </p:nvGrpSpPr>
        <p:grpSpPr>
          <a:xfrm>
            <a:off x="4061425" y="6601537"/>
            <a:ext cx="5238715" cy="70500"/>
            <a:chOff x="4028175" y="6601537"/>
            <a:chExt cx="5238715" cy="70500"/>
          </a:xfrm>
        </p:grpSpPr>
        <p:cxnSp>
          <p:nvCxnSpPr>
            <p:cNvPr id="331" name="Google Shape;331;g3db82f4a74a_0_15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32" name="Google Shape;332;g3db82f4a74a_0_15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33" name="Google Shape;333;g3db82f4a74a_0_153"/>
          <p:cNvSpPr txBox="1"/>
          <p:nvPr>
            <p:ph idx="1" type="body"/>
          </p:nvPr>
        </p:nvSpPr>
        <p:spPr>
          <a:xfrm>
            <a:off x="3193200" y="1203800"/>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Vibration Subsystem</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334" name="Google Shape;334;g3db82f4a74a_0_153" title="positionSubsystem.png"/>
          <p:cNvPicPr preferRelativeResize="0"/>
          <p:nvPr/>
        </p:nvPicPr>
        <p:blipFill>
          <a:blip r:embed="rId4">
            <a:alphaModFix/>
          </a:blip>
          <a:stretch>
            <a:fillRect/>
          </a:stretch>
        </p:blipFill>
        <p:spPr>
          <a:xfrm>
            <a:off x="104621" y="2437775"/>
            <a:ext cx="5475729" cy="3511438"/>
          </a:xfrm>
          <a:prstGeom prst="rect">
            <a:avLst/>
          </a:prstGeom>
          <a:noFill/>
          <a:ln>
            <a:noFill/>
          </a:ln>
        </p:spPr>
      </p:pic>
      <p:sp>
        <p:nvSpPr>
          <p:cNvPr id="335" name="Google Shape;335;g3db82f4a74a_0_153"/>
          <p:cNvSpPr/>
          <p:nvPr/>
        </p:nvSpPr>
        <p:spPr>
          <a:xfrm>
            <a:off x="5709150" y="3843457"/>
            <a:ext cx="773700" cy="4704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6" name="Google Shape;336;g3db82f4a74a_0_153"/>
          <p:cNvSpPr txBox="1"/>
          <p:nvPr/>
        </p:nvSpPr>
        <p:spPr>
          <a:xfrm>
            <a:off x="254988" y="1955338"/>
            <a:ext cx="5175000" cy="3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Previous Design</a:t>
            </a:r>
            <a:endParaRPr sz="2800">
              <a:solidFill>
                <a:schemeClr val="dk1"/>
              </a:solidFill>
              <a:latin typeface="Calibri"/>
              <a:ea typeface="Calibri"/>
              <a:cs typeface="Calibri"/>
              <a:sym typeface="Calibri"/>
            </a:endParaRPr>
          </a:p>
        </p:txBody>
      </p:sp>
      <p:sp>
        <p:nvSpPr>
          <p:cNvPr id="337" name="Google Shape;337;g3db82f4a74a_0_153"/>
          <p:cNvSpPr txBox="1"/>
          <p:nvPr/>
        </p:nvSpPr>
        <p:spPr>
          <a:xfrm>
            <a:off x="6762000" y="1974613"/>
            <a:ext cx="5175000" cy="3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Updated Design</a:t>
            </a:r>
            <a:endParaRPr sz="2800">
              <a:solidFill>
                <a:schemeClr val="dk1"/>
              </a:solidFill>
              <a:latin typeface="Calibri"/>
              <a:ea typeface="Calibri"/>
              <a:cs typeface="Calibri"/>
              <a:sym typeface="Calibri"/>
            </a:endParaRPr>
          </a:p>
        </p:txBody>
      </p:sp>
      <p:pic>
        <p:nvPicPr>
          <p:cNvPr id="338" name="Google Shape;338;g3db82f4a74a_0_153"/>
          <p:cNvPicPr preferRelativeResize="0"/>
          <p:nvPr/>
        </p:nvPicPr>
        <p:blipFill rotWithShape="1">
          <a:blip r:embed="rId5">
            <a:alphaModFix/>
          </a:blip>
          <a:srcRect b="0" l="0" r="0" t="1029"/>
          <a:stretch/>
        </p:blipFill>
        <p:spPr>
          <a:xfrm>
            <a:off x="7056700" y="2473762"/>
            <a:ext cx="4230199" cy="3475437"/>
          </a:xfrm>
          <a:prstGeom prst="rect">
            <a:avLst/>
          </a:prstGeom>
          <a:noFill/>
          <a:ln>
            <a:noFill/>
          </a:ln>
        </p:spPr>
      </p:pic>
      <p:sp>
        <p:nvSpPr>
          <p:cNvPr id="339" name="Google Shape;339;g3db82f4a74a_0_153"/>
          <p:cNvSpPr txBox="1"/>
          <p:nvPr/>
        </p:nvSpPr>
        <p:spPr>
          <a:xfrm>
            <a:off x="1564338" y="60419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14: Old Vibration Subsystem</a:t>
            </a:r>
            <a:endParaRPr i="1">
              <a:solidFill>
                <a:schemeClr val="dk1"/>
              </a:solidFill>
              <a:latin typeface="Calibri"/>
              <a:ea typeface="Calibri"/>
              <a:cs typeface="Calibri"/>
              <a:sym typeface="Calibri"/>
            </a:endParaRPr>
          </a:p>
        </p:txBody>
      </p:sp>
      <p:sp>
        <p:nvSpPr>
          <p:cNvPr id="340" name="Google Shape;340;g3db82f4a74a_0_153"/>
          <p:cNvSpPr txBox="1"/>
          <p:nvPr/>
        </p:nvSpPr>
        <p:spPr>
          <a:xfrm>
            <a:off x="7893638" y="6095788"/>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15: Updated Vibration Subsystem</a:t>
            </a:r>
            <a:endParaRPr i="1">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db82f4a74a_0_168"/>
          <p:cNvSpPr txBox="1"/>
          <p:nvPr>
            <p:ph idx="1" type="body"/>
          </p:nvPr>
        </p:nvSpPr>
        <p:spPr>
          <a:xfrm>
            <a:off x="376807" y="1334275"/>
            <a:ext cx="28755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latin typeface="Arial"/>
                <a:ea typeface="Arial"/>
                <a:cs typeface="Arial"/>
                <a:sym typeface="Arial"/>
              </a:rPr>
              <a:t>Requirements</a:t>
            </a:r>
            <a:endParaRPr sz="2400">
              <a:solidFill>
                <a:schemeClr val="lt1"/>
              </a:solidFill>
              <a:latin typeface="Arial"/>
              <a:ea typeface="Arial"/>
              <a:cs typeface="Arial"/>
              <a:sym typeface="Arial"/>
            </a:endParaRPr>
          </a:p>
        </p:txBody>
      </p:sp>
      <p:sp>
        <p:nvSpPr>
          <p:cNvPr id="346" name="Google Shape;346;g3db82f4a74a_0_16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47" name="Google Shape;347;g3db82f4a74a_0_168"/>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48" name="Google Shape;348;g3db82f4a74a_0_168"/>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49" name="Google Shape;349;g3db82f4a74a_0_16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50" name="Google Shape;350;g3db82f4a74a_0_16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51" name="Google Shape;351;g3db82f4a74a_0_168"/>
          <p:cNvGrpSpPr/>
          <p:nvPr/>
        </p:nvGrpSpPr>
        <p:grpSpPr>
          <a:xfrm>
            <a:off x="4061425" y="6601537"/>
            <a:ext cx="5238715" cy="70500"/>
            <a:chOff x="4028175" y="6601537"/>
            <a:chExt cx="5238715" cy="70500"/>
          </a:xfrm>
        </p:grpSpPr>
        <p:cxnSp>
          <p:nvCxnSpPr>
            <p:cNvPr id="352" name="Google Shape;352;g3db82f4a74a_0_16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53" name="Google Shape;353;g3db82f4a74a_0_16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54" name="Google Shape;354;g3db82f4a74a_0_168"/>
          <p:cNvSpPr txBox="1"/>
          <p:nvPr>
            <p:ph idx="1" type="body"/>
          </p:nvPr>
        </p:nvSpPr>
        <p:spPr>
          <a:xfrm>
            <a:off x="376800" y="1334275"/>
            <a:ext cx="28206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Position</a:t>
            </a:r>
            <a:r>
              <a:rPr b="1" lang="en-US" sz="2600">
                <a:solidFill>
                  <a:srgbClr val="E84B36"/>
                </a:solidFill>
                <a:latin typeface="Arial"/>
                <a:ea typeface="Arial"/>
                <a:cs typeface="Arial"/>
                <a:sym typeface="Arial"/>
              </a:rPr>
              <a:t>:</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361950" lvl="0" marL="457200" rtl="0" algn="l">
              <a:lnSpc>
                <a:spcPct val="150000"/>
              </a:lnSpc>
              <a:spcBef>
                <a:spcPts val="0"/>
              </a:spcBef>
              <a:spcAft>
                <a:spcPts val="0"/>
              </a:spcAft>
              <a:buSzPts val="2100"/>
              <a:buFont typeface="Arial"/>
              <a:buChar char="•"/>
            </a:pPr>
            <a:r>
              <a:rPr lang="en-US" sz="2100">
                <a:latin typeface="Arial"/>
                <a:ea typeface="Arial"/>
                <a:cs typeface="Arial"/>
                <a:sym typeface="Arial"/>
              </a:rPr>
              <a:t>AS5600 Magnetic Angle Sensors</a:t>
            </a:r>
            <a:endParaRPr sz="2100">
              <a:latin typeface="Arial"/>
              <a:ea typeface="Arial"/>
              <a:cs typeface="Arial"/>
              <a:sym typeface="Arial"/>
            </a:endParaRPr>
          </a:p>
          <a:p>
            <a:pPr indent="0" lvl="0" marL="457200" rtl="0" algn="l">
              <a:lnSpc>
                <a:spcPct val="150000"/>
              </a:lnSpc>
              <a:spcBef>
                <a:spcPts val="0"/>
              </a:spcBef>
              <a:spcAft>
                <a:spcPts val="0"/>
              </a:spcAft>
              <a:buNone/>
            </a:pPr>
            <a:r>
              <a:t/>
            </a:r>
            <a:endParaRPr sz="2100">
              <a:latin typeface="Arial"/>
              <a:ea typeface="Arial"/>
              <a:cs typeface="Arial"/>
              <a:sym typeface="Arial"/>
            </a:endParaRPr>
          </a:p>
          <a:p>
            <a:pPr indent="-361950" lvl="0" marL="457200" rtl="0" algn="l">
              <a:lnSpc>
                <a:spcPct val="150000"/>
              </a:lnSpc>
              <a:spcBef>
                <a:spcPts val="0"/>
              </a:spcBef>
              <a:spcAft>
                <a:spcPts val="0"/>
              </a:spcAft>
              <a:buSzPts val="2100"/>
              <a:buFont typeface="Arial"/>
              <a:buChar char="•"/>
            </a:pPr>
            <a:r>
              <a:rPr lang="en-US" sz="2100">
                <a:latin typeface="Arial"/>
                <a:ea typeface="Arial"/>
                <a:cs typeface="Arial"/>
                <a:sym typeface="Arial"/>
              </a:rPr>
              <a:t>TCA9548 I2C Mux</a:t>
            </a:r>
            <a:endParaRPr sz="21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355" name="Google Shape;355;g3db82f4a74a_0_168"/>
          <p:cNvSpPr txBox="1"/>
          <p:nvPr/>
        </p:nvSpPr>
        <p:spPr>
          <a:xfrm>
            <a:off x="3197400" y="1341700"/>
            <a:ext cx="44544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None/>
            </a:pPr>
            <a:r>
              <a:t/>
            </a:r>
            <a:endParaRPr b="1" sz="2000">
              <a:solidFill>
                <a:srgbClr val="15264B"/>
              </a:solidFill>
            </a:endParaRPr>
          </a:p>
          <a:p>
            <a:pPr indent="-355600" lvl="0" marL="457200" rtl="0" algn="l">
              <a:spcBef>
                <a:spcPts val="0"/>
              </a:spcBef>
              <a:spcAft>
                <a:spcPts val="0"/>
              </a:spcAft>
              <a:buClr>
                <a:schemeClr val="dk1"/>
              </a:buClr>
              <a:buSzPts val="2000"/>
              <a:buChar char="●"/>
            </a:pPr>
            <a:r>
              <a:rPr b="1" lang="en-US" sz="2000">
                <a:solidFill>
                  <a:schemeClr val="dk1"/>
                </a:solidFill>
              </a:rPr>
              <a:t>Achieve angular measurement accuracy within 2 degrees of actual shaft position</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355600" lvl="0" marL="457200" rtl="0" algn="l">
              <a:spcBef>
                <a:spcPts val="0"/>
              </a:spcBef>
              <a:spcAft>
                <a:spcPts val="0"/>
              </a:spcAft>
              <a:buClr>
                <a:schemeClr val="dk1"/>
              </a:buClr>
              <a:buSzPts val="2000"/>
              <a:buChar char="●"/>
            </a:pPr>
            <a:r>
              <a:rPr b="1" lang="en-US" sz="2000">
                <a:solidFill>
                  <a:schemeClr val="dk1"/>
                </a:solidFill>
              </a:rPr>
              <a:t>Allow independent selection of at least 6 encoders using the I2C multiplexer</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355600" lvl="0" marL="457200" rtl="0" algn="l">
              <a:spcBef>
                <a:spcPts val="0"/>
              </a:spcBef>
              <a:spcAft>
                <a:spcPts val="0"/>
              </a:spcAft>
              <a:buClr>
                <a:schemeClr val="dk1"/>
              </a:buClr>
              <a:buSzPts val="2000"/>
              <a:buChar char="●"/>
            </a:pPr>
            <a:r>
              <a:rPr b="1" lang="en-US" sz="2000">
                <a:solidFill>
                  <a:schemeClr val="dk1"/>
                </a:solidFill>
              </a:rPr>
              <a:t>The subsystem shall measure angular position over a full 360 degree rotation</a:t>
            </a:r>
            <a:endParaRPr b="1" sz="2000">
              <a:solidFill>
                <a:schemeClr val="dk1"/>
              </a:solidFill>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endParaRPr>
          </a:p>
        </p:txBody>
      </p:sp>
      <p:sp>
        <p:nvSpPr>
          <p:cNvPr id="356" name="Google Shape;356;g3db82f4a74a_0_168"/>
          <p:cNvSpPr txBox="1"/>
          <p:nvPr/>
        </p:nvSpPr>
        <p:spPr>
          <a:xfrm>
            <a:off x="8027625" y="1341700"/>
            <a:ext cx="3529800" cy="51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Verification:</a:t>
            </a:r>
            <a:endParaRPr b="1" sz="2000">
              <a:solidFill>
                <a:srgbClr val="15264B"/>
              </a:solidFill>
            </a:endParaRPr>
          </a:p>
          <a:p>
            <a:pPr indent="0" lvl="0" marL="457200" rtl="0" algn="l">
              <a:spcBef>
                <a:spcPts val="0"/>
              </a:spcBef>
              <a:spcAft>
                <a:spcPts val="0"/>
              </a:spcAft>
              <a:buNone/>
            </a:pPr>
            <a:r>
              <a:t/>
            </a:r>
            <a:endParaRPr b="1" sz="1800">
              <a:solidFill>
                <a:srgbClr val="15264B"/>
              </a:solidFill>
            </a:endParaRPr>
          </a:p>
          <a:p>
            <a:pPr indent="-342900" lvl="0" marL="457200" rtl="0" algn="l">
              <a:spcBef>
                <a:spcPts val="0"/>
              </a:spcBef>
              <a:spcAft>
                <a:spcPts val="0"/>
              </a:spcAft>
              <a:buClr>
                <a:schemeClr val="dk1"/>
              </a:buClr>
              <a:buSzPts val="1800"/>
              <a:buChar char="●"/>
            </a:pPr>
            <a:r>
              <a:rPr lang="en-US" sz="1800">
                <a:solidFill>
                  <a:schemeClr val="dk1"/>
                </a:solidFill>
              </a:rPr>
              <a:t>Mark a spot on motor and step 50 times. Measure that the angle is within 2 degrees of 45</a:t>
            </a:r>
            <a:r>
              <a:rPr baseline="30000" lang="en-US" sz="1800">
                <a:solidFill>
                  <a:schemeClr val="dk1"/>
                </a:solidFill>
              </a:rPr>
              <a:t>O</a:t>
            </a:r>
            <a:r>
              <a:rPr lang="en-US" sz="1800">
                <a:solidFill>
                  <a:schemeClr val="dk1"/>
                </a:solidFill>
              </a:rPr>
              <a:t> when step size is 0.9</a:t>
            </a:r>
            <a:r>
              <a:rPr baseline="30000" lang="en-US" sz="1800">
                <a:solidFill>
                  <a:schemeClr val="dk1"/>
                </a:solidFill>
              </a:rPr>
              <a:t>O</a:t>
            </a:r>
            <a:r>
              <a:rPr lang="en-US" sz="1800">
                <a:solidFill>
                  <a:schemeClr val="dk1"/>
                </a:solidFill>
              </a:rPr>
              <a:t>. Repeat 8 times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Rotate 1 motor and run code to ensure only one input is being read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Rotate the motor shaft through a full revolution and log sensor output values. Verify count range and confirm step size = 0.9</a:t>
            </a:r>
            <a:r>
              <a:rPr baseline="30000" lang="en-US" sz="1800">
                <a:solidFill>
                  <a:schemeClr val="dk1"/>
                </a:solidFill>
              </a:rPr>
              <a:t>O</a:t>
            </a:r>
            <a:endParaRPr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dba7c1a0cb_2_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62" name="Google Shape;362;g3dba7c1a0cb_2_0"/>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63" name="Google Shape;363;g3dba7c1a0cb_2_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64" name="Google Shape;364;g3dba7c1a0cb_2_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65" name="Google Shape;365;g3dba7c1a0cb_2_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66" name="Google Shape;366;g3dba7c1a0cb_2_0"/>
          <p:cNvGrpSpPr/>
          <p:nvPr/>
        </p:nvGrpSpPr>
        <p:grpSpPr>
          <a:xfrm>
            <a:off x="4061425" y="6601537"/>
            <a:ext cx="5238715" cy="70500"/>
            <a:chOff x="4028175" y="6601537"/>
            <a:chExt cx="5238715" cy="70500"/>
          </a:xfrm>
        </p:grpSpPr>
        <p:cxnSp>
          <p:nvCxnSpPr>
            <p:cNvPr id="367" name="Google Shape;367;g3dba7c1a0cb_2_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68" name="Google Shape;368;g3dba7c1a0cb_2_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69" name="Google Shape;369;g3dba7c1a0cb_2_0"/>
          <p:cNvSpPr txBox="1"/>
          <p:nvPr>
            <p:ph idx="1" type="body"/>
          </p:nvPr>
        </p:nvSpPr>
        <p:spPr>
          <a:xfrm>
            <a:off x="3244350" y="1119425"/>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Position </a:t>
            </a:r>
            <a:r>
              <a:rPr b="1" lang="en-US" sz="2600">
                <a:solidFill>
                  <a:srgbClr val="E84B36"/>
                </a:solidFill>
                <a:latin typeface="Arial"/>
                <a:ea typeface="Arial"/>
                <a:cs typeface="Arial"/>
                <a:sym typeface="Arial"/>
              </a:rPr>
              <a:t>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370" name="Google Shape;370;g3dba7c1a0cb_2_0"/>
          <p:cNvPicPr preferRelativeResize="0"/>
          <p:nvPr/>
        </p:nvPicPr>
        <p:blipFill>
          <a:blip r:embed="rId4">
            <a:alphaModFix/>
          </a:blip>
          <a:stretch>
            <a:fillRect/>
          </a:stretch>
        </p:blipFill>
        <p:spPr>
          <a:xfrm>
            <a:off x="4437262" y="1651051"/>
            <a:ext cx="3317476" cy="4644466"/>
          </a:xfrm>
          <a:prstGeom prst="rect">
            <a:avLst/>
          </a:prstGeom>
          <a:noFill/>
          <a:ln>
            <a:noFill/>
          </a:ln>
        </p:spPr>
      </p:pic>
      <p:sp>
        <p:nvSpPr>
          <p:cNvPr id="371" name="Google Shape;371;g3dba7c1a0cb_2_0"/>
          <p:cNvSpPr txBox="1"/>
          <p:nvPr/>
        </p:nvSpPr>
        <p:spPr>
          <a:xfrm>
            <a:off x="4437304" y="6295525"/>
            <a:ext cx="33174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16(left): Position  Subsystem</a:t>
            </a:r>
            <a:endParaRPr i="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9"/>
          <p:cNvSpPr txBox="1"/>
          <p:nvPr>
            <p:ph idx="1" type="body"/>
          </p:nvPr>
        </p:nvSpPr>
        <p:spPr>
          <a:xfrm>
            <a:off x="5874030" y="1334275"/>
            <a:ext cx="56802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t/>
            </a:r>
            <a:endParaRPr b="1"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Our project’s goal is to build an automated tuning device for guitars</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1"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Tuner: Device that returns the note being played by an instrument by measuring its frequencies</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1" sz="2000">
              <a:solidFill>
                <a:srgbClr val="15264B"/>
              </a:solidFill>
              <a:latin typeface="Arial"/>
              <a:ea typeface="Arial"/>
              <a:cs typeface="Arial"/>
              <a:sym typeface="Arial"/>
            </a:endParaRPr>
          </a:p>
          <a:p>
            <a:pPr indent="-355600" lvl="0" marL="457200" rtl="0" algn="l">
              <a:lnSpc>
                <a:spcPct val="100000"/>
              </a:lnSpc>
              <a:spcBef>
                <a:spcPts val="0"/>
              </a:spcBef>
              <a:spcAft>
                <a:spcPts val="0"/>
              </a:spcAft>
              <a:buClr>
                <a:srgbClr val="15264B"/>
              </a:buClr>
              <a:buSzPts val="2000"/>
              <a:buFont typeface="Arial"/>
              <a:buChar char="•"/>
            </a:pPr>
            <a:r>
              <a:rPr b="1" lang="en-US" sz="2000">
                <a:solidFill>
                  <a:srgbClr val="15264B"/>
                </a:solidFill>
                <a:latin typeface="Arial"/>
                <a:ea typeface="Arial"/>
                <a:cs typeface="Arial"/>
                <a:sym typeface="Arial"/>
              </a:rPr>
              <a:t>An LCD Display will allow for multiple tunings to be provided for the user to select</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sp>
        <p:nvSpPr>
          <p:cNvPr id="90" name="Google Shape;90;p29"/>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1" name="Google Shape;91;p29"/>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Introduction</a:t>
            </a:r>
            <a:endParaRPr b="0" i="0" sz="2400" u="none" cap="none" strike="noStrike">
              <a:solidFill>
                <a:schemeClr val="lt1"/>
              </a:solidFill>
              <a:latin typeface="Arial"/>
              <a:ea typeface="Arial"/>
              <a:cs typeface="Arial"/>
              <a:sym typeface="Arial"/>
            </a:endParaRPr>
          </a:p>
        </p:txBody>
      </p:sp>
      <p:pic>
        <p:nvPicPr>
          <p:cNvPr id="92" name="Google Shape;92;p29"/>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3" name="Google Shape;93;p2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4" name="Google Shape;94;p2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5" name="Google Shape;95;p29"/>
          <p:cNvGrpSpPr/>
          <p:nvPr/>
        </p:nvGrpSpPr>
        <p:grpSpPr>
          <a:xfrm>
            <a:off x="4061361" y="6601537"/>
            <a:ext cx="5238725" cy="70446"/>
            <a:chOff x="4028111" y="6601537"/>
            <a:chExt cx="5238725" cy="70446"/>
          </a:xfrm>
        </p:grpSpPr>
        <p:cxnSp>
          <p:nvCxnSpPr>
            <p:cNvPr id="96" name="Google Shape;96;p2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97" name="Google Shape;97;p29"/>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98" name="Google Shape;98;p29"/>
          <p:cNvPicPr preferRelativeResize="0"/>
          <p:nvPr/>
        </p:nvPicPr>
        <p:blipFill rotWithShape="1">
          <a:blip r:embed="rId4">
            <a:alphaModFix/>
          </a:blip>
          <a:srcRect b="0" l="56455" r="0" t="0"/>
          <a:stretch/>
        </p:blipFill>
        <p:spPr>
          <a:xfrm>
            <a:off x="376800" y="1469475"/>
            <a:ext cx="2908962" cy="4453650"/>
          </a:xfrm>
          <a:prstGeom prst="rect">
            <a:avLst/>
          </a:prstGeom>
          <a:noFill/>
          <a:ln>
            <a:noFill/>
          </a:ln>
        </p:spPr>
      </p:pic>
      <p:pic>
        <p:nvPicPr>
          <p:cNvPr id="99" name="Google Shape;99;p29"/>
          <p:cNvPicPr preferRelativeResize="0"/>
          <p:nvPr/>
        </p:nvPicPr>
        <p:blipFill>
          <a:blip r:embed="rId5">
            <a:alphaModFix/>
          </a:blip>
          <a:stretch>
            <a:fillRect/>
          </a:stretch>
        </p:blipFill>
        <p:spPr>
          <a:xfrm>
            <a:off x="3505237" y="2466333"/>
            <a:ext cx="2283468" cy="2257371"/>
          </a:xfrm>
          <a:prstGeom prst="rect">
            <a:avLst/>
          </a:prstGeom>
          <a:noFill/>
          <a:ln>
            <a:noFill/>
          </a:ln>
        </p:spPr>
      </p:pic>
      <p:sp>
        <p:nvSpPr>
          <p:cNvPr id="100" name="Google Shape;100;p29"/>
          <p:cNvSpPr txBox="1"/>
          <p:nvPr/>
        </p:nvSpPr>
        <p:spPr>
          <a:xfrm>
            <a:off x="497150" y="60188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 Guitar Tuner on Guitar</a:t>
            </a:r>
            <a:endParaRPr i="1">
              <a:solidFill>
                <a:schemeClr val="dk1"/>
              </a:solidFill>
              <a:latin typeface="Calibri"/>
              <a:ea typeface="Calibri"/>
              <a:cs typeface="Calibri"/>
              <a:sym typeface="Calibri"/>
            </a:endParaRPr>
          </a:p>
        </p:txBody>
      </p:sp>
      <p:sp>
        <p:nvSpPr>
          <p:cNvPr id="101" name="Google Shape;101;p29"/>
          <p:cNvSpPr txBox="1"/>
          <p:nvPr/>
        </p:nvSpPr>
        <p:spPr>
          <a:xfrm>
            <a:off x="3368800" y="60188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2: Handheld Key </a:t>
            </a:r>
            <a:r>
              <a:rPr i="1" lang="en-US">
                <a:solidFill>
                  <a:schemeClr val="dk1"/>
                </a:solidFill>
                <a:latin typeface="Calibri"/>
                <a:ea typeface="Calibri"/>
                <a:cs typeface="Calibri"/>
                <a:sym typeface="Calibri"/>
              </a:rPr>
              <a:t>Rotator</a:t>
            </a:r>
            <a:endParaRPr i="1">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3db82f4a74a_0_183"/>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latin typeface="Arial"/>
                <a:ea typeface="Arial"/>
                <a:cs typeface="Arial"/>
                <a:sym typeface="Arial"/>
              </a:rPr>
              <a:t>Requirements</a:t>
            </a:r>
            <a:endParaRPr sz="2400">
              <a:solidFill>
                <a:schemeClr val="lt1"/>
              </a:solidFill>
              <a:latin typeface="Arial"/>
              <a:ea typeface="Arial"/>
              <a:cs typeface="Arial"/>
              <a:sym typeface="Arial"/>
            </a:endParaRPr>
          </a:p>
        </p:txBody>
      </p:sp>
      <p:sp>
        <p:nvSpPr>
          <p:cNvPr id="377" name="Google Shape;377;g3db82f4a74a_0_18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78" name="Google Shape;378;g3db82f4a74a_0_183"/>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79" name="Google Shape;379;g3db82f4a74a_0_18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80" name="Google Shape;380;g3db82f4a74a_0_18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81" name="Google Shape;381;g3db82f4a74a_0_18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82" name="Google Shape;382;g3db82f4a74a_0_183"/>
          <p:cNvGrpSpPr/>
          <p:nvPr/>
        </p:nvGrpSpPr>
        <p:grpSpPr>
          <a:xfrm>
            <a:off x="4061425" y="6601537"/>
            <a:ext cx="5238715" cy="70500"/>
            <a:chOff x="4028175" y="6601537"/>
            <a:chExt cx="5238715" cy="70500"/>
          </a:xfrm>
        </p:grpSpPr>
        <p:cxnSp>
          <p:nvCxnSpPr>
            <p:cNvPr id="383" name="Google Shape;383;g3db82f4a74a_0_18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84" name="Google Shape;384;g3db82f4a74a_0_18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385" name="Google Shape;385;g3db82f4a74a_0_183"/>
          <p:cNvSpPr txBox="1"/>
          <p:nvPr>
            <p:ph idx="1" type="body"/>
          </p:nvPr>
        </p:nvSpPr>
        <p:spPr>
          <a:xfrm>
            <a:off x="376801" y="1334275"/>
            <a:ext cx="33030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User Interface</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b="1" lang="en-US" sz="1800">
                <a:latin typeface="Arial"/>
                <a:ea typeface="Arial"/>
                <a:cs typeface="Arial"/>
                <a:sym typeface="Arial"/>
              </a:rPr>
              <a:t>LCD Display with Buttons and LEDs</a:t>
            </a:r>
            <a:endParaRPr b="1" sz="1800">
              <a:latin typeface="Arial"/>
              <a:ea typeface="Arial"/>
              <a:cs typeface="Arial"/>
              <a:sym typeface="Arial"/>
            </a:endParaRPr>
          </a:p>
        </p:txBody>
      </p:sp>
      <p:sp>
        <p:nvSpPr>
          <p:cNvPr id="386" name="Google Shape;386;g3db82f4a74a_0_183"/>
          <p:cNvSpPr txBox="1"/>
          <p:nvPr/>
        </p:nvSpPr>
        <p:spPr>
          <a:xfrm>
            <a:off x="3214975" y="1341700"/>
            <a:ext cx="44367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74650" lvl="0" marL="457200" rtl="0" algn="l">
              <a:spcBef>
                <a:spcPts val="0"/>
              </a:spcBef>
              <a:spcAft>
                <a:spcPts val="0"/>
              </a:spcAft>
              <a:buClr>
                <a:srgbClr val="15264B"/>
              </a:buClr>
              <a:buSzPts val="2300"/>
              <a:buChar char="•"/>
            </a:pPr>
            <a:r>
              <a:rPr b="1" lang="en-US" sz="1800">
                <a:solidFill>
                  <a:schemeClr val="dk1"/>
                </a:solidFill>
              </a:rPr>
              <a:t>Display tuning information including detected frequency and target note on a 2×16 character LCD.</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US" sz="1800">
                <a:solidFill>
                  <a:schemeClr val="dk1"/>
                </a:solidFill>
              </a:rPr>
              <a:t>Allow user input through at least four push buttons to navigate menus and select tuning profiles.</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US" sz="1800">
                <a:solidFill>
                  <a:schemeClr val="dk1"/>
                </a:solidFill>
              </a:rPr>
              <a:t>Operate from a 5V supply (LCD) and interface safely with the 3.3V MCU logic.</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p:txBody>
      </p:sp>
      <p:sp>
        <p:nvSpPr>
          <p:cNvPr id="387" name="Google Shape;387;g3db82f4a74a_0_183"/>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Verification:</a:t>
            </a:r>
            <a:endParaRPr b="1" sz="2000">
              <a:solidFill>
                <a:srgbClr val="15264B"/>
              </a:solidFill>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1800">
                <a:solidFill>
                  <a:schemeClr val="dk1"/>
                </a:solidFill>
              </a:rPr>
              <a:t>Input known sine wave frequencies and verify correct frequency and note are displayed on the LCD and are readable</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Press each button and verify correct menu navigation and selection</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Measure voltage levels on LCD input pins when driven by MCU</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3dba7c1a0cb_2_1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93" name="Google Shape;393;g3dba7c1a0cb_2_13"/>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394" name="Google Shape;394;g3dba7c1a0cb_2_1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95" name="Google Shape;395;g3dba7c1a0cb_2_1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96" name="Google Shape;396;g3dba7c1a0cb_2_1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97" name="Google Shape;397;g3dba7c1a0cb_2_13"/>
          <p:cNvGrpSpPr/>
          <p:nvPr/>
        </p:nvGrpSpPr>
        <p:grpSpPr>
          <a:xfrm>
            <a:off x="4061425" y="6601537"/>
            <a:ext cx="5238715" cy="70500"/>
            <a:chOff x="4028175" y="6601537"/>
            <a:chExt cx="5238715" cy="70500"/>
          </a:xfrm>
        </p:grpSpPr>
        <p:cxnSp>
          <p:nvCxnSpPr>
            <p:cNvPr id="398" name="Google Shape;398;g3dba7c1a0cb_2_1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9" name="Google Shape;399;g3dba7c1a0cb_2_1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00" name="Google Shape;400;g3dba7c1a0cb_2_13"/>
          <p:cNvSpPr txBox="1"/>
          <p:nvPr>
            <p:ph idx="1" type="body"/>
          </p:nvPr>
        </p:nvSpPr>
        <p:spPr>
          <a:xfrm>
            <a:off x="3193200" y="1203800"/>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User Interface </a:t>
            </a:r>
            <a:r>
              <a:rPr b="1" lang="en-US" sz="2600">
                <a:solidFill>
                  <a:srgbClr val="E84B36"/>
                </a:solidFill>
                <a:latin typeface="Arial"/>
                <a:ea typeface="Arial"/>
                <a:cs typeface="Arial"/>
                <a:sym typeface="Arial"/>
              </a:rPr>
              <a:t>Subsystem:</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401" name="Google Shape;401;g3dba7c1a0cb_2_13"/>
          <p:cNvPicPr preferRelativeResize="0"/>
          <p:nvPr/>
        </p:nvPicPr>
        <p:blipFill>
          <a:blip r:embed="rId4">
            <a:alphaModFix/>
          </a:blip>
          <a:stretch>
            <a:fillRect/>
          </a:stretch>
        </p:blipFill>
        <p:spPr>
          <a:xfrm>
            <a:off x="7223625" y="1872485"/>
            <a:ext cx="2918700" cy="3891600"/>
          </a:xfrm>
          <a:prstGeom prst="rect">
            <a:avLst/>
          </a:prstGeom>
          <a:noFill/>
          <a:ln>
            <a:noFill/>
          </a:ln>
        </p:spPr>
      </p:pic>
      <p:pic>
        <p:nvPicPr>
          <p:cNvPr id="402" name="Google Shape;402;g3dba7c1a0cb_2_13"/>
          <p:cNvPicPr preferRelativeResize="0"/>
          <p:nvPr/>
        </p:nvPicPr>
        <p:blipFill>
          <a:blip r:embed="rId5">
            <a:alphaModFix/>
          </a:blip>
          <a:stretch>
            <a:fillRect/>
          </a:stretch>
        </p:blipFill>
        <p:spPr>
          <a:xfrm>
            <a:off x="3477505" y="1666925"/>
            <a:ext cx="2257770" cy="4302724"/>
          </a:xfrm>
          <a:prstGeom prst="rect">
            <a:avLst/>
          </a:prstGeom>
          <a:noFill/>
          <a:ln>
            <a:noFill/>
          </a:ln>
        </p:spPr>
      </p:pic>
      <p:sp>
        <p:nvSpPr>
          <p:cNvPr id="403" name="Google Shape;403;g3dba7c1a0cb_2_13"/>
          <p:cNvSpPr txBox="1"/>
          <p:nvPr/>
        </p:nvSpPr>
        <p:spPr>
          <a:xfrm>
            <a:off x="3477488" y="596965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17: User Interface Subsystem</a:t>
            </a:r>
            <a:endParaRPr i="1">
              <a:solidFill>
                <a:schemeClr val="dk1"/>
              </a:solidFill>
              <a:latin typeface="Calibri"/>
              <a:ea typeface="Calibri"/>
              <a:cs typeface="Calibri"/>
              <a:sym typeface="Calibri"/>
            </a:endParaRPr>
          </a:p>
        </p:txBody>
      </p:sp>
      <p:sp>
        <p:nvSpPr>
          <p:cNvPr id="404" name="Google Shape;404;g3dba7c1a0cb_2_13"/>
          <p:cNvSpPr txBox="1"/>
          <p:nvPr/>
        </p:nvSpPr>
        <p:spPr>
          <a:xfrm>
            <a:off x="7404813" y="60032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18: LCD Screen Used</a:t>
            </a:r>
            <a:endParaRPr i="1">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db82f4a74a_0_199"/>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latin typeface="Arial"/>
                <a:ea typeface="Arial"/>
                <a:cs typeface="Arial"/>
                <a:sym typeface="Arial"/>
              </a:rPr>
              <a:t>Requirements</a:t>
            </a:r>
            <a:endParaRPr sz="2400">
              <a:solidFill>
                <a:schemeClr val="lt1"/>
              </a:solidFill>
              <a:latin typeface="Arial"/>
              <a:ea typeface="Arial"/>
              <a:cs typeface="Arial"/>
              <a:sym typeface="Arial"/>
            </a:endParaRPr>
          </a:p>
        </p:txBody>
      </p:sp>
      <p:sp>
        <p:nvSpPr>
          <p:cNvPr id="410" name="Google Shape;410;g3db82f4a74a_0_19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11" name="Google Shape;411;g3db82f4a74a_0_199"/>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12" name="Google Shape;412;g3db82f4a74a_0_199"/>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13" name="Google Shape;413;g3db82f4a74a_0_19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14" name="Google Shape;414;g3db82f4a74a_0_19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15" name="Google Shape;415;g3db82f4a74a_0_199"/>
          <p:cNvGrpSpPr/>
          <p:nvPr/>
        </p:nvGrpSpPr>
        <p:grpSpPr>
          <a:xfrm>
            <a:off x="4061425" y="6601537"/>
            <a:ext cx="5238715" cy="70500"/>
            <a:chOff x="4028175" y="6601537"/>
            <a:chExt cx="5238715" cy="70500"/>
          </a:xfrm>
        </p:grpSpPr>
        <p:cxnSp>
          <p:nvCxnSpPr>
            <p:cNvPr id="416" name="Google Shape;416;g3db82f4a74a_0_19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17" name="Google Shape;417;g3db82f4a74a_0_19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18" name="Google Shape;418;g3db82f4a74a_0_199"/>
          <p:cNvSpPr txBox="1"/>
          <p:nvPr>
            <p:ph idx="1" type="body"/>
          </p:nvPr>
        </p:nvSpPr>
        <p:spPr>
          <a:xfrm>
            <a:off x="376800" y="1285800"/>
            <a:ext cx="28383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Motors</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b="1" lang="en-US" sz="2100">
                <a:latin typeface="Arial"/>
                <a:ea typeface="Arial"/>
                <a:cs typeface="Arial"/>
                <a:sym typeface="Arial"/>
              </a:rPr>
              <a:t>NEMA 11 Stepper Motors</a:t>
            </a:r>
            <a:endParaRPr b="1" sz="2100">
              <a:latin typeface="Arial"/>
              <a:ea typeface="Arial"/>
              <a:cs typeface="Arial"/>
              <a:sym typeface="Arial"/>
            </a:endParaRPr>
          </a:p>
          <a:p>
            <a:pPr indent="0" lvl="0" marL="457200" rtl="0" algn="l">
              <a:lnSpc>
                <a:spcPct val="100000"/>
              </a:lnSpc>
              <a:spcBef>
                <a:spcPts val="0"/>
              </a:spcBef>
              <a:spcAft>
                <a:spcPts val="0"/>
              </a:spcAft>
              <a:buNone/>
            </a:pPr>
            <a:r>
              <a:t/>
            </a:r>
            <a:endParaRPr b="1"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b="1" lang="en-US" sz="2100">
                <a:latin typeface="Arial"/>
                <a:ea typeface="Arial"/>
                <a:cs typeface="Arial"/>
                <a:sym typeface="Arial"/>
              </a:rPr>
              <a:t>A4988 Stepper Motor Driver</a:t>
            </a:r>
            <a:endParaRPr b="1"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p:txBody>
      </p:sp>
      <p:sp>
        <p:nvSpPr>
          <p:cNvPr id="419" name="Google Shape;419;g3db82f4a74a_0_199"/>
          <p:cNvSpPr txBox="1"/>
          <p:nvPr/>
        </p:nvSpPr>
        <p:spPr>
          <a:xfrm>
            <a:off x="3214975" y="1341700"/>
            <a:ext cx="44367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endParaRPr>
          </a:p>
        </p:txBody>
      </p:sp>
      <p:sp>
        <p:nvSpPr>
          <p:cNvPr id="420" name="Google Shape;420;g3db82f4a74a_0_199"/>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421" name="Google Shape;421;g3db82f4a74a_0_199"/>
          <p:cNvSpPr txBox="1"/>
          <p:nvPr/>
        </p:nvSpPr>
        <p:spPr>
          <a:xfrm>
            <a:off x="3214975" y="1341700"/>
            <a:ext cx="4436700" cy="45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Requirements:</a:t>
            </a:r>
            <a:endParaRPr b="1" sz="2000">
              <a:solidFill>
                <a:srgbClr val="15264B"/>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b="1" lang="en-US" sz="1800">
                <a:solidFill>
                  <a:schemeClr val="dk1"/>
                </a:solidFill>
              </a:rPr>
              <a:t>Must allow functionality for all levels of microstepping for precise tuning</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US" sz="1800">
                <a:solidFill>
                  <a:schemeClr val="dk1"/>
                </a:solidFill>
              </a:rPr>
              <a:t>Stall detection triggers shutdown within 2 s</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a:p>
            <a:pPr indent="-342900" lvl="0" marL="457200" rtl="0" algn="l">
              <a:spcBef>
                <a:spcPts val="0"/>
              </a:spcBef>
              <a:spcAft>
                <a:spcPts val="0"/>
              </a:spcAft>
              <a:buClr>
                <a:schemeClr val="dk1"/>
              </a:buClr>
              <a:buSzPts val="1800"/>
              <a:buChar char="•"/>
            </a:pPr>
            <a:r>
              <a:rPr b="1" lang="en-US" sz="1800">
                <a:solidFill>
                  <a:schemeClr val="dk1"/>
                </a:solidFill>
              </a:rPr>
              <a:t>It should be able to provide enough torque (0.0245 Nm) to turn the peg</a:t>
            </a:r>
            <a:endParaRPr b="1" sz="1800">
              <a:solidFill>
                <a:schemeClr val="dk1"/>
              </a:solidFill>
            </a:endParaRPr>
          </a:p>
          <a:p>
            <a:pPr indent="0" lvl="0" marL="457200" rtl="0" algn="l">
              <a:spcBef>
                <a:spcPts val="0"/>
              </a:spcBef>
              <a:spcAft>
                <a:spcPts val="0"/>
              </a:spcAft>
              <a:buNone/>
            </a:pPr>
            <a:r>
              <a:t/>
            </a:r>
            <a:endParaRPr b="1" sz="1800">
              <a:solidFill>
                <a:schemeClr val="dk1"/>
              </a:solidFill>
            </a:endParaRPr>
          </a:p>
        </p:txBody>
      </p:sp>
      <p:sp>
        <p:nvSpPr>
          <p:cNvPr id="422" name="Google Shape;422;g3db82f4a74a_0_199"/>
          <p:cNvSpPr txBox="1"/>
          <p:nvPr/>
        </p:nvSpPr>
        <p:spPr>
          <a:xfrm>
            <a:off x="8027625" y="1341700"/>
            <a:ext cx="3529800" cy="47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15264B"/>
                </a:solidFill>
              </a:rPr>
              <a:t>Verification:</a:t>
            </a:r>
            <a:endParaRPr b="1" sz="2000">
              <a:solidFill>
                <a:srgbClr val="15264B"/>
              </a:solidFill>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1800">
                <a:solidFill>
                  <a:schemeClr val="dk1"/>
                </a:solidFill>
              </a:rPr>
              <a:t>For each level of microstepping, measure how far it rotates using protractor</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Test code for stall detection (physically block motor). If angle doesn’t change after 2 seconds of rotation, stop.</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Check NEMA 11 stepper motor datasheet and verify torque capabilities (0.0588 Nm)</a:t>
            </a: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dba69729b8_0_21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28" name="Google Shape;428;g3dba69729b8_0_213"/>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Subsystem</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29" name="Google Shape;429;g3dba69729b8_0_21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30" name="Google Shape;430;g3dba69729b8_0_21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31" name="Google Shape;431;g3dba69729b8_0_21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32" name="Google Shape;432;g3dba69729b8_0_213"/>
          <p:cNvGrpSpPr/>
          <p:nvPr/>
        </p:nvGrpSpPr>
        <p:grpSpPr>
          <a:xfrm>
            <a:off x="4061425" y="6601537"/>
            <a:ext cx="5238715" cy="70500"/>
            <a:chOff x="4028175" y="6601537"/>
            <a:chExt cx="5238715" cy="70500"/>
          </a:xfrm>
        </p:grpSpPr>
        <p:cxnSp>
          <p:nvCxnSpPr>
            <p:cNvPr id="433" name="Google Shape;433;g3dba69729b8_0_21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34" name="Google Shape;434;g3dba69729b8_0_21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35" name="Google Shape;435;g3dba69729b8_0_213"/>
          <p:cNvSpPr txBox="1"/>
          <p:nvPr>
            <p:ph idx="1" type="body"/>
          </p:nvPr>
        </p:nvSpPr>
        <p:spPr>
          <a:xfrm>
            <a:off x="3193200" y="1203800"/>
            <a:ext cx="5175000" cy="65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000"/>
              <a:buNone/>
            </a:pPr>
            <a:r>
              <a:rPr b="1" lang="en-US" sz="2600">
                <a:solidFill>
                  <a:srgbClr val="E84B36"/>
                </a:solidFill>
                <a:latin typeface="Arial"/>
                <a:ea typeface="Arial"/>
                <a:cs typeface="Arial"/>
                <a:sym typeface="Arial"/>
              </a:rPr>
              <a:t>Motors </a:t>
            </a:r>
            <a:r>
              <a:rPr b="1" lang="en-US" sz="2600">
                <a:solidFill>
                  <a:srgbClr val="E84B36"/>
                </a:solidFill>
                <a:latin typeface="Arial"/>
                <a:ea typeface="Arial"/>
                <a:cs typeface="Arial"/>
                <a:sym typeface="Arial"/>
              </a:rPr>
              <a:t>Subsystem:</a:t>
            </a:r>
            <a:endParaRPr sz="21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p:txBody>
      </p:sp>
      <p:pic>
        <p:nvPicPr>
          <p:cNvPr id="436" name="Google Shape;436;g3dba69729b8_0_213"/>
          <p:cNvPicPr preferRelativeResize="0"/>
          <p:nvPr/>
        </p:nvPicPr>
        <p:blipFill rotWithShape="1">
          <a:blip r:embed="rId4">
            <a:alphaModFix/>
          </a:blip>
          <a:srcRect b="39629" l="50724" r="3877" t="8020"/>
          <a:stretch/>
        </p:blipFill>
        <p:spPr>
          <a:xfrm>
            <a:off x="4061425" y="2025637"/>
            <a:ext cx="4259225" cy="3508151"/>
          </a:xfrm>
          <a:prstGeom prst="rect">
            <a:avLst/>
          </a:prstGeom>
          <a:noFill/>
          <a:ln>
            <a:noFill/>
          </a:ln>
        </p:spPr>
      </p:pic>
      <p:sp>
        <p:nvSpPr>
          <p:cNvPr id="437" name="Google Shape;437;g3dba69729b8_0_213"/>
          <p:cNvSpPr txBox="1"/>
          <p:nvPr/>
        </p:nvSpPr>
        <p:spPr>
          <a:xfrm>
            <a:off x="4912875" y="56968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19: Motor Subsystem</a:t>
            </a:r>
            <a:endParaRPr i="1">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34"/>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443" name="Google Shape;443;p3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44" name="Google Shape;444;p3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45" name="Google Shape;445;p34"/>
          <p:cNvGrpSpPr/>
          <p:nvPr/>
        </p:nvGrpSpPr>
        <p:grpSpPr>
          <a:xfrm>
            <a:off x="4061361" y="6601537"/>
            <a:ext cx="5238725" cy="70446"/>
            <a:chOff x="4028111" y="6601537"/>
            <a:chExt cx="5238725" cy="70446"/>
          </a:xfrm>
        </p:grpSpPr>
        <p:cxnSp>
          <p:nvCxnSpPr>
            <p:cNvPr id="446" name="Google Shape;446;p34"/>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447" name="Google Shape;447;p34"/>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CapCut I made this amazing video with CapCut. Open the link to try it out:  capcut.com/tools/desktop-video-editor" id="448" name="Google Shape;448;p34" title="445 Project Video">
            <a:hlinkClick r:id="rId4"/>
          </p:cNvPr>
          <p:cNvPicPr preferRelativeResize="0"/>
          <p:nvPr/>
        </p:nvPicPr>
        <p:blipFill>
          <a:blip r:embed="rId5">
            <a:alphaModFix/>
          </a:blip>
          <a:stretch>
            <a:fillRect/>
          </a:stretch>
        </p:blipFill>
        <p:spPr>
          <a:xfrm>
            <a:off x="2196950" y="718562"/>
            <a:ext cx="8967500" cy="5044225"/>
          </a:xfrm>
          <a:prstGeom prst="rect">
            <a:avLst/>
          </a:prstGeom>
          <a:noFill/>
          <a:ln>
            <a:noFill/>
          </a:ln>
        </p:spPr>
      </p:pic>
      <p:sp>
        <p:nvSpPr>
          <p:cNvPr id="449" name="Google Shape;449;p34"/>
          <p:cNvSpPr txBox="1"/>
          <p:nvPr/>
        </p:nvSpPr>
        <p:spPr>
          <a:xfrm>
            <a:off x="5402550" y="576280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20: Project Video</a:t>
            </a:r>
            <a:endParaRPr i="1">
              <a:solidFill>
                <a:schemeClr val="dk1"/>
              </a:solidFill>
              <a:latin typeface="Calibri"/>
              <a:ea typeface="Calibri"/>
              <a:cs typeface="Calibri"/>
              <a:sym typeface="Calibri"/>
            </a:endParaRPr>
          </a:p>
          <a:p>
            <a:pPr indent="0" lvl="0" marL="0" rtl="0" algn="ctr">
              <a:spcBef>
                <a:spcPts val="0"/>
              </a:spcBef>
              <a:spcAft>
                <a:spcPts val="0"/>
              </a:spcAft>
              <a:buNone/>
            </a:pPr>
            <a:r>
              <a:t/>
            </a:r>
            <a:endParaRPr i="1">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g3dba7c1a0cb_0_47"/>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3D Modeling</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455" name="Google Shape;455;g3dba7c1a0cb_0_47"/>
          <p:cNvGrpSpPr/>
          <p:nvPr/>
        </p:nvGrpSpPr>
        <p:grpSpPr>
          <a:xfrm>
            <a:off x="3943790" y="2676939"/>
            <a:ext cx="3861636" cy="322845"/>
            <a:chOff x="3943790" y="2676939"/>
            <a:chExt cx="3861636" cy="322845"/>
          </a:xfrm>
        </p:grpSpPr>
        <p:cxnSp>
          <p:nvCxnSpPr>
            <p:cNvPr id="456" name="Google Shape;456;g3dba7c1a0cb_0_47"/>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457" name="Google Shape;457;g3dba7c1a0cb_0_47"/>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458" name="Google Shape;458;g3dba7c1a0cb_0_47"/>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459" name="Google Shape;459;g3dba7c1a0cb_0_4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60" name="Google Shape;460;g3dba7c1a0cb_0_4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61" name="Google Shape;461;g3dba7c1a0cb_0_47"/>
          <p:cNvGrpSpPr/>
          <p:nvPr/>
        </p:nvGrpSpPr>
        <p:grpSpPr>
          <a:xfrm>
            <a:off x="4061425" y="6601537"/>
            <a:ext cx="5238715" cy="70500"/>
            <a:chOff x="4028175" y="6601537"/>
            <a:chExt cx="5238715" cy="70500"/>
          </a:xfrm>
        </p:grpSpPr>
        <p:cxnSp>
          <p:nvCxnSpPr>
            <p:cNvPr id="462" name="Google Shape;462;g3dba7c1a0cb_0_4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63" name="Google Shape;463;g3dba7c1a0cb_0_4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3dba7c1a0cb_0_6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69" name="Google Shape;469;g3dba7c1a0cb_0_60"/>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Connections</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70" name="Google Shape;470;g3dba7c1a0cb_0_6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71" name="Google Shape;471;g3dba7c1a0cb_0_6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72" name="Google Shape;472;g3dba7c1a0cb_0_6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73" name="Google Shape;473;g3dba7c1a0cb_0_60"/>
          <p:cNvGrpSpPr/>
          <p:nvPr/>
        </p:nvGrpSpPr>
        <p:grpSpPr>
          <a:xfrm>
            <a:off x="4061425" y="6601537"/>
            <a:ext cx="5238715" cy="70500"/>
            <a:chOff x="4028175" y="6601537"/>
            <a:chExt cx="5238715" cy="70500"/>
          </a:xfrm>
        </p:grpSpPr>
        <p:cxnSp>
          <p:nvCxnSpPr>
            <p:cNvPr id="474" name="Google Shape;474;g3dba7c1a0cb_0_6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75" name="Google Shape;475;g3dba7c1a0cb_0_6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76" name="Google Shape;476;g3dba7c1a0cb_0_60"/>
          <p:cNvSpPr txBox="1"/>
          <p:nvPr>
            <p:ph idx="1" type="body"/>
          </p:nvPr>
        </p:nvSpPr>
        <p:spPr>
          <a:xfrm>
            <a:off x="376801" y="1334275"/>
            <a:ext cx="33030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Key Holders, Covers, and Motor Holders</a:t>
            </a:r>
            <a:r>
              <a:rPr b="1" lang="en-US" sz="2600">
                <a:solidFill>
                  <a:srgbClr val="E84B36"/>
                </a:solidFill>
                <a:latin typeface="Arial"/>
                <a:ea typeface="Arial"/>
                <a:cs typeface="Arial"/>
                <a:sym typeface="Arial"/>
              </a:rPr>
              <a:t>:</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b="1" lang="en-US" sz="1800">
                <a:latin typeface="Arial"/>
                <a:ea typeface="Arial"/>
                <a:cs typeface="Arial"/>
                <a:sym typeface="Arial"/>
              </a:rPr>
              <a:t>Need a way to connect guitar keys and stepper motors together in an easy and effective manner</a:t>
            </a:r>
            <a:endParaRPr b="1"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b="1" lang="en-US" sz="1800">
                <a:latin typeface="Arial"/>
                <a:ea typeface="Arial"/>
                <a:cs typeface="Arial"/>
                <a:sym typeface="Arial"/>
              </a:rPr>
              <a:t>Need way to easily attach motor to housing to prevent movement and misalignment</a:t>
            </a:r>
            <a:endParaRPr b="1" sz="1800">
              <a:latin typeface="Arial"/>
              <a:ea typeface="Arial"/>
              <a:cs typeface="Arial"/>
              <a:sym typeface="Arial"/>
            </a:endParaRPr>
          </a:p>
        </p:txBody>
      </p:sp>
      <p:pic>
        <p:nvPicPr>
          <p:cNvPr id="477" name="Google Shape;477;g3dba7c1a0cb_0_60"/>
          <p:cNvPicPr preferRelativeResize="0"/>
          <p:nvPr/>
        </p:nvPicPr>
        <p:blipFill>
          <a:blip r:embed="rId4">
            <a:alphaModFix/>
          </a:blip>
          <a:stretch>
            <a:fillRect/>
          </a:stretch>
        </p:blipFill>
        <p:spPr>
          <a:xfrm>
            <a:off x="6483975" y="1035050"/>
            <a:ext cx="3231450" cy="2242725"/>
          </a:xfrm>
          <a:prstGeom prst="rect">
            <a:avLst/>
          </a:prstGeom>
          <a:noFill/>
          <a:ln>
            <a:noFill/>
          </a:ln>
        </p:spPr>
      </p:pic>
      <p:pic>
        <p:nvPicPr>
          <p:cNvPr id="478" name="Google Shape;478;g3dba7c1a0cb_0_60"/>
          <p:cNvPicPr preferRelativeResize="0"/>
          <p:nvPr/>
        </p:nvPicPr>
        <p:blipFill>
          <a:blip r:embed="rId5">
            <a:alphaModFix/>
          </a:blip>
          <a:stretch>
            <a:fillRect/>
          </a:stretch>
        </p:blipFill>
        <p:spPr>
          <a:xfrm>
            <a:off x="3928584" y="3552525"/>
            <a:ext cx="3180841" cy="1938325"/>
          </a:xfrm>
          <a:prstGeom prst="rect">
            <a:avLst/>
          </a:prstGeom>
          <a:noFill/>
          <a:ln>
            <a:noFill/>
          </a:ln>
        </p:spPr>
      </p:pic>
      <p:pic>
        <p:nvPicPr>
          <p:cNvPr id="479" name="Google Shape;479;g3dba7c1a0cb_0_60"/>
          <p:cNvPicPr preferRelativeResize="0"/>
          <p:nvPr/>
        </p:nvPicPr>
        <p:blipFill>
          <a:blip r:embed="rId6">
            <a:alphaModFix/>
          </a:blip>
          <a:stretch>
            <a:fillRect/>
          </a:stretch>
        </p:blipFill>
        <p:spPr>
          <a:xfrm>
            <a:off x="8671426" y="3444612"/>
            <a:ext cx="2886075" cy="2019300"/>
          </a:xfrm>
          <a:prstGeom prst="rect">
            <a:avLst/>
          </a:prstGeom>
          <a:noFill/>
          <a:ln>
            <a:noFill/>
          </a:ln>
        </p:spPr>
      </p:pic>
      <p:sp>
        <p:nvSpPr>
          <p:cNvPr id="480" name="Google Shape;480;g3dba7c1a0cb_0_60"/>
          <p:cNvSpPr txBox="1"/>
          <p:nvPr/>
        </p:nvSpPr>
        <p:spPr>
          <a:xfrm>
            <a:off x="5380622" y="5765600"/>
            <a:ext cx="55887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21(left): Key Holder Cover</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22(above): Motor Holder</a:t>
            </a:r>
            <a:endParaRPr i="1">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i="1" lang="en-US">
                <a:solidFill>
                  <a:schemeClr val="dk1"/>
                </a:solidFill>
                <a:latin typeface="Calibri"/>
                <a:ea typeface="Calibri"/>
                <a:cs typeface="Calibri"/>
                <a:sym typeface="Calibri"/>
              </a:rPr>
              <a:t>Figure 23(right): Key Holder</a:t>
            </a:r>
            <a:endParaRPr i="1">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3dba7c1a0cb_0_7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86" name="Google Shape;486;g3dba7c1a0cb_0_73"/>
          <p:cNvSpPr txBox="1"/>
          <p:nvPr/>
        </p:nvSpPr>
        <p:spPr>
          <a:xfrm>
            <a:off x="376810" y="204051"/>
            <a:ext cx="10910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lang="en-US" sz="2400">
                <a:solidFill>
                  <a:schemeClr val="lt1"/>
                </a:solidFill>
              </a:rPr>
              <a:t>Housing</a:t>
            </a:r>
            <a:endParaRPr sz="24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lt1"/>
              </a:solidFill>
            </a:endParaRPr>
          </a:p>
        </p:txBody>
      </p:sp>
      <p:pic>
        <p:nvPicPr>
          <p:cNvPr id="487" name="Google Shape;487;g3dba7c1a0cb_0_7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88" name="Google Shape;488;g3dba7c1a0cb_0_7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89" name="Google Shape;489;g3dba7c1a0cb_0_7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90" name="Google Shape;490;g3dba7c1a0cb_0_73"/>
          <p:cNvGrpSpPr/>
          <p:nvPr/>
        </p:nvGrpSpPr>
        <p:grpSpPr>
          <a:xfrm>
            <a:off x="4061425" y="6601537"/>
            <a:ext cx="5238715" cy="70500"/>
            <a:chOff x="4028175" y="6601537"/>
            <a:chExt cx="5238715" cy="70500"/>
          </a:xfrm>
        </p:grpSpPr>
        <p:cxnSp>
          <p:nvCxnSpPr>
            <p:cNvPr id="491" name="Google Shape;491;g3dba7c1a0cb_0_7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92" name="Google Shape;492;g3dba7c1a0cb_0_7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93" name="Google Shape;493;g3dba7c1a0cb_0_73"/>
          <p:cNvSpPr txBox="1"/>
          <p:nvPr>
            <p:ph idx="1" type="body"/>
          </p:nvPr>
        </p:nvSpPr>
        <p:spPr>
          <a:xfrm>
            <a:off x="376801" y="1334275"/>
            <a:ext cx="33030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Box</a:t>
            </a:r>
            <a:r>
              <a:rPr b="1" lang="en-US" sz="2600">
                <a:solidFill>
                  <a:srgbClr val="E84B36"/>
                </a:solidFill>
                <a:latin typeface="Arial"/>
                <a:ea typeface="Arial"/>
                <a:cs typeface="Arial"/>
                <a:sym typeface="Arial"/>
              </a:rPr>
              <a:t>, Lid, and Pivotable Arm:</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374650" lvl="0" marL="457200" rtl="0" algn="l">
              <a:lnSpc>
                <a:spcPct val="100000"/>
              </a:lnSpc>
              <a:spcBef>
                <a:spcPts val="0"/>
              </a:spcBef>
              <a:spcAft>
                <a:spcPts val="0"/>
              </a:spcAft>
              <a:buClr>
                <a:srgbClr val="15264B"/>
              </a:buClr>
              <a:buSzPts val="2300"/>
              <a:buChar char="•"/>
            </a:pPr>
            <a:r>
              <a:rPr b="1" lang="en-US" sz="1800">
                <a:latin typeface="Arial"/>
                <a:ea typeface="Arial"/>
                <a:cs typeface="Arial"/>
                <a:sym typeface="Arial"/>
              </a:rPr>
              <a:t>Box and Lid act as main housing that store all mechanical parts that need to be attached to the guitar</a:t>
            </a:r>
            <a:endParaRPr b="1" sz="1800">
              <a:latin typeface="Arial"/>
              <a:ea typeface="Arial"/>
              <a:cs typeface="Arial"/>
              <a:sym typeface="Arial"/>
            </a:endParaRPr>
          </a:p>
          <a:p>
            <a:pPr indent="0" lvl="0" marL="457200" rtl="0" algn="l">
              <a:lnSpc>
                <a:spcPct val="100000"/>
              </a:lnSpc>
              <a:spcBef>
                <a:spcPts val="0"/>
              </a:spcBef>
              <a:spcAft>
                <a:spcPts val="0"/>
              </a:spcAft>
              <a:buNone/>
            </a:pPr>
            <a:r>
              <a:t/>
            </a:r>
            <a:endParaRPr b="1"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b="1" lang="en-US" sz="1800">
                <a:latin typeface="Arial"/>
                <a:ea typeface="Arial"/>
                <a:cs typeface="Arial"/>
                <a:sym typeface="Arial"/>
              </a:rPr>
              <a:t>Pivotable Arm was used to allow ease of viewing of tuner while it is being used</a:t>
            </a:r>
            <a:endParaRPr b="1" sz="1800">
              <a:latin typeface="Arial"/>
              <a:ea typeface="Arial"/>
              <a:cs typeface="Arial"/>
              <a:sym typeface="Arial"/>
            </a:endParaRPr>
          </a:p>
        </p:txBody>
      </p:sp>
      <p:pic>
        <p:nvPicPr>
          <p:cNvPr id="494" name="Google Shape;494;g3dba7c1a0cb_0_73"/>
          <p:cNvPicPr preferRelativeResize="0"/>
          <p:nvPr/>
        </p:nvPicPr>
        <p:blipFill>
          <a:blip r:embed="rId4">
            <a:alphaModFix/>
          </a:blip>
          <a:stretch>
            <a:fillRect/>
          </a:stretch>
        </p:blipFill>
        <p:spPr>
          <a:xfrm>
            <a:off x="3680751" y="1096964"/>
            <a:ext cx="2495550" cy="1828800"/>
          </a:xfrm>
          <a:prstGeom prst="rect">
            <a:avLst/>
          </a:prstGeom>
          <a:noFill/>
          <a:ln>
            <a:noFill/>
          </a:ln>
        </p:spPr>
      </p:pic>
      <p:pic>
        <p:nvPicPr>
          <p:cNvPr id="495" name="Google Shape;495;g3dba7c1a0cb_0_73"/>
          <p:cNvPicPr preferRelativeResize="0"/>
          <p:nvPr/>
        </p:nvPicPr>
        <p:blipFill>
          <a:blip r:embed="rId5">
            <a:alphaModFix/>
          </a:blip>
          <a:stretch>
            <a:fillRect/>
          </a:stretch>
        </p:blipFill>
        <p:spPr>
          <a:xfrm>
            <a:off x="6409801" y="1035051"/>
            <a:ext cx="2486025" cy="1952625"/>
          </a:xfrm>
          <a:prstGeom prst="rect">
            <a:avLst/>
          </a:prstGeom>
          <a:noFill/>
          <a:ln>
            <a:noFill/>
          </a:ln>
        </p:spPr>
      </p:pic>
      <p:pic>
        <p:nvPicPr>
          <p:cNvPr id="496" name="Google Shape;496;g3dba7c1a0cb_0_73"/>
          <p:cNvPicPr preferRelativeResize="0"/>
          <p:nvPr/>
        </p:nvPicPr>
        <p:blipFill>
          <a:blip r:embed="rId6">
            <a:alphaModFix/>
          </a:blip>
          <a:stretch>
            <a:fillRect/>
          </a:stretch>
        </p:blipFill>
        <p:spPr>
          <a:xfrm>
            <a:off x="9129314" y="1054101"/>
            <a:ext cx="2886075" cy="1914525"/>
          </a:xfrm>
          <a:prstGeom prst="rect">
            <a:avLst/>
          </a:prstGeom>
          <a:noFill/>
          <a:ln>
            <a:noFill/>
          </a:ln>
        </p:spPr>
      </p:pic>
      <p:pic>
        <p:nvPicPr>
          <p:cNvPr id="497" name="Google Shape;497;g3dba7c1a0cb_0_73"/>
          <p:cNvPicPr preferRelativeResize="0"/>
          <p:nvPr/>
        </p:nvPicPr>
        <p:blipFill>
          <a:blip r:embed="rId7">
            <a:alphaModFix/>
          </a:blip>
          <a:stretch>
            <a:fillRect/>
          </a:stretch>
        </p:blipFill>
        <p:spPr>
          <a:xfrm>
            <a:off x="8368201" y="3130551"/>
            <a:ext cx="3305229" cy="3231905"/>
          </a:xfrm>
          <a:prstGeom prst="rect">
            <a:avLst/>
          </a:prstGeom>
          <a:noFill/>
          <a:ln>
            <a:noFill/>
          </a:ln>
        </p:spPr>
      </p:pic>
      <p:pic>
        <p:nvPicPr>
          <p:cNvPr id="498" name="Google Shape;498;g3dba7c1a0cb_0_73"/>
          <p:cNvPicPr preferRelativeResize="0"/>
          <p:nvPr/>
        </p:nvPicPr>
        <p:blipFill>
          <a:blip r:embed="rId8">
            <a:alphaModFix/>
          </a:blip>
          <a:stretch>
            <a:fillRect/>
          </a:stretch>
        </p:blipFill>
        <p:spPr>
          <a:xfrm>
            <a:off x="4577874" y="3130538"/>
            <a:ext cx="3494601" cy="1914525"/>
          </a:xfrm>
          <a:prstGeom prst="rect">
            <a:avLst/>
          </a:prstGeom>
          <a:noFill/>
          <a:ln>
            <a:noFill/>
          </a:ln>
        </p:spPr>
      </p:pic>
      <p:sp>
        <p:nvSpPr>
          <p:cNvPr id="499" name="Google Shape;499;g3dba7c1a0cb_0_73"/>
          <p:cNvSpPr txBox="1"/>
          <p:nvPr/>
        </p:nvSpPr>
        <p:spPr>
          <a:xfrm>
            <a:off x="4524000" y="5084538"/>
            <a:ext cx="3000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24(top left): Box Wall Length</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25(top): Box Wall Width</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26(top right): Box Bottom</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27(above): Box Lid</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28(right): Pivotable Arm</a:t>
            </a:r>
            <a:endParaRPr i="1">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g3db82f4a74a_0_250"/>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Successes and Challenges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505" name="Google Shape;505;g3db82f4a74a_0_250"/>
          <p:cNvGrpSpPr/>
          <p:nvPr/>
        </p:nvGrpSpPr>
        <p:grpSpPr>
          <a:xfrm>
            <a:off x="3943790" y="2676939"/>
            <a:ext cx="3861636" cy="322845"/>
            <a:chOff x="3943790" y="2676939"/>
            <a:chExt cx="3861636" cy="322845"/>
          </a:xfrm>
        </p:grpSpPr>
        <p:cxnSp>
          <p:nvCxnSpPr>
            <p:cNvPr id="506" name="Google Shape;506;g3db82f4a74a_0_250"/>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507" name="Google Shape;507;g3db82f4a74a_0_250"/>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508" name="Google Shape;508;g3db82f4a74a_0_250"/>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509" name="Google Shape;509;g3db82f4a74a_0_25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10" name="Google Shape;510;g3db82f4a74a_0_25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11" name="Google Shape;511;g3db82f4a74a_0_250"/>
          <p:cNvGrpSpPr/>
          <p:nvPr/>
        </p:nvGrpSpPr>
        <p:grpSpPr>
          <a:xfrm>
            <a:off x="4061425" y="6601537"/>
            <a:ext cx="5238715" cy="70500"/>
            <a:chOff x="4028175" y="6601537"/>
            <a:chExt cx="5238715" cy="70500"/>
          </a:xfrm>
        </p:grpSpPr>
        <p:cxnSp>
          <p:nvCxnSpPr>
            <p:cNvPr id="512" name="Google Shape;512;g3db82f4a74a_0_25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13" name="Google Shape;513;g3db82f4a74a_0_25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db82f4a74a_0_130"/>
          <p:cNvSpPr txBox="1"/>
          <p:nvPr>
            <p:ph idx="1" type="body"/>
          </p:nvPr>
        </p:nvSpPr>
        <p:spPr>
          <a:xfrm>
            <a:off x="376802" y="1334275"/>
            <a:ext cx="31425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2600">
                <a:solidFill>
                  <a:srgbClr val="E84B36"/>
                </a:solidFill>
                <a:latin typeface="Arial"/>
                <a:ea typeface="Arial"/>
                <a:cs typeface="Arial"/>
                <a:sym typeface="Arial"/>
              </a:rPr>
              <a:t>Successes:</a:t>
            </a:r>
            <a:endParaRPr b="1" sz="2600">
              <a:solidFill>
                <a:srgbClr val="E84B36"/>
              </a:solidFill>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AutoNum type="arabicPeriod"/>
            </a:pPr>
            <a:r>
              <a:rPr lang="en-US" sz="1800">
                <a:latin typeface="Arial"/>
                <a:ea typeface="Arial"/>
                <a:cs typeface="Arial"/>
                <a:sym typeface="Arial"/>
              </a:rPr>
              <a:t>LCD Display</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Tuning Profiles</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Frequency Detection</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Motor Turning</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3D Modeling</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Power distribution</a:t>
            </a:r>
            <a:endParaRPr sz="1800">
              <a:latin typeface="Arial"/>
              <a:ea typeface="Arial"/>
              <a:cs typeface="Arial"/>
              <a:sym typeface="Arial"/>
            </a:endParaRPr>
          </a:p>
        </p:txBody>
      </p:sp>
      <p:sp>
        <p:nvSpPr>
          <p:cNvPr id="519" name="Google Shape;519;g3db82f4a74a_0_13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20" name="Google Shape;520;g3db82f4a74a_0_130"/>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Success and Challenges</a:t>
            </a:r>
            <a:endParaRPr b="0" i="0" sz="2400" u="none" cap="none" strike="noStrike">
              <a:solidFill>
                <a:schemeClr val="lt1"/>
              </a:solidFill>
              <a:latin typeface="Arial"/>
              <a:ea typeface="Arial"/>
              <a:cs typeface="Arial"/>
              <a:sym typeface="Arial"/>
            </a:endParaRPr>
          </a:p>
        </p:txBody>
      </p:sp>
      <p:pic>
        <p:nvPicPr>
          <p:cNvPr id="521" name="Google Shape;521;g3db82f4a74a_0_13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522" name="Google Shape;522;g3db82f4a74a_0_13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23" name="Google Shape;523;g3db82f4a74a_0_13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24" name="Google Shape;524;g3db82f4a74a_0_130"/>
          <p:cNvGrpSpPr/>
          <p:nvPr/>
        </p:nvGrpSpPr>
        <p:grpSpPr>
          <a:xfrm>
            <a:off x="4061425" y="6601537"/>
            <a:ext cx="5238715" cy="70500"/>
            <a:chOff x="4028175" y="6601537"/>
            <a:chExt cx="5238715" cy="70500"/>
          </a:xfrm>
        </p:grpSpPr>
        <p:cxnSp>
          <p:nvCxnSpPr>
            <p:cNvPr id="525" name="Google Shape;525;g3db82f4a74a_0_13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26" name="Google Shape;526;g3db82f4a74a_0_13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527" name="Google Shape;527;g3db82f4a74a_0_130"/>
          <p:cNvPicPr preferRelativeResize="0"/>
          <p:nvPr/>
        </p:nvPicPr>
        <p:blipFill>
          <a:blip r:embed="rId4">
            <a:alphaModFix/>
          </a:blip>
          <a:stretch>
            <a:fillRect/>
          </a:stretch>
        </p:blipFill>
        <p:spPr>
          <a:xfrm>
            <a:off x="3680052" y="1334275"/>
            <a:ext cx="2386703" cy="3182280"/>
          </a:xfrm>
          <a:prstGeom prst="rect">
            <a:avLst/>
          </a:prstGeom>
          <a:noFill/>
          <a:ln>
            <a:noFill/>
          </a:ln>
        </p:spPr>
      </p:pic>
      <p:pic>
        <p:nvPicPr>
          <p:cNvPr id="528" name="Google Shape;528;g3db82f4a74a_0_130"/>
          <p:cNvPicPr preferRelativeResize="0"/>
          <p:nvPr/>
        </p:nvPicPr>
        <p:blipFill>
          <a:blip r:embed="rId5">
            <a:alphaModFix/>
          </a:blip>
          <a:stretch>
            <a:fillRect/>
          </a:stretch>
        </p:blipFill>
        <p:spPr>
          <a:xfrm>
            <a:off x="6227488" y="1334275"/>
            <a:ext cx="2386702" cy="3182290"/>
          </a:xfrm>
          <a:prstGeom prst="rect">
            <a:avLst/>
          </a:prstGeom>
          <a:noFill/>
          <a:ln>
            <a:noFill/>
          </a:ln>
        </p:spPr>
      </p:pic>
      <p:pic>
        <p:nvPicPr>
          <p:cNvPr id="529" name="Google Shape;529;g3db82f4a74a_0_130"/>
          <p:cNvPicPr preferRelativeResize="0"/>
          <p:nvPr/>
        </p:nvPicPr>
        <p:blipFill rotWithShape="1">
          <a:blip r:embed="rId6">
            <a:alphaModFix/>
          </a:blip>
          <a:srcRect b="36151" l="0" r="0" t="0"/>
          <a:stretch/>
        </p:blipFill>
        <p:spPr>
          <a:xfrm>
            <a:off x="8793825" y="3869223"/>
            <a:ext cx="2763675" cy="2352835"/>
          </a:xfrm>
          <a:prstGeom prst="rect">
            <a:avLst/>
          </a:prstGeom>
          <a:solidFill>
            <a:srgbClr val="D8D8D8"/>
          </a:solidFill>
          <a:ln>
            <a:noFill/>
          </a:ln>
        </p:spPr>
      </p:pic>
      <p:pic>
        <p:nvPicPr>
          <p:cNvPr id="530" name="Google Shape;530;g3db82f4a74a_0_130"/>
          <p:cNvPicPr preferRelativeResize="0"/>
          <p:nvPr/>
        </p:nvPicPr>
        <p:blipFill>
          <a:blip r:embed="rId7">
            <a:alphaModFix/>
          </a:blip>
          <a:stretch>
            <a:fillRect/>
          </a:stretch>
        </p:blipFill>
        <p:spPr>
          <a:xfrm>
            <a:off x="8793825" y="1334275"/>
            <a:ext cx="3034998" cy="2276248"/>
          </a:xfrm>
          <a:prstGeom prst="rect">
            <a:avLst/>
          </a:prstGeom>
          <a:noFill/>
          <a:ln>
            <a:noFill/>
          </a:ln>
        </p:spPr>
      </p:pic>
      <p:sp>
        <p:nvSpPr>
          <p:cNvPr id="531" name="Google Shape;531;g3db82f4a74a_0_130"/>
          <p:cNvSpPr txBox="1"/>
          <p:nvPr/>
        </p:nvSpPr>
        <p:spPr>
          <a:xfrm>
            <a:off x="4738325" y="4732463"/>
            <a:ext cx="3000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29(top left): Assembled Box</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30(top): Final Breadboard</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31(top right): Oscilloscope Readings</a:t>
            </a:r>
            <a:endParaRPr i="1">
              <a:solidFill>
                <a:schemeClr val="dk1"/>
              </a:solidFill>
              <a:latin typeface="Calibri"/>
              <a:ea typeface="Calibri"/>
              <a:cs typeface="Calibri"/>
              <a:sym typeface="Calibri"/>
            </a:endParaRPr>
          </a:p>
          <a:p>
            <a:pPr indent="0" lvl="0" marL="0" rtl="0" algn="ctr">
              <a:spcBef>
                <a:spcPts val="0"/>
              </a:spcBef>
              <a:spcAft>
                <a:spcPts val="0"/>
              </a:spcAft>
              <a:buNone/>
            </a:pPr>
            <a:r>
              <a:rPr i="1" lang="en-US">
                <a:solidFill>
                  <a:schemeClr val="dk1"/>
                </a:solidFill>
                <a:latin typeface="Calibri"/>
                <a:ea typeface="Calibri"/>
                <a:cs typeface="Calibri"/>
                <a:sym typeface="Calibri"/>
              </a:rPr>
              <a:t>Figure 32(</a:t>
            </a:r>
            <a:r>
              <a:rPr i="1" lang="en-US">
                <a:solidFill>
                  <a:schemeClr val="dk1"/>
                </a:solidFill>
                <a:latin typeface="Calibri"/>
                <a:ea typeface="Calibri"/>
                <a:cs typeface="Calibri"/>
                <a:sym typeface="Calibri"/>
              </a:rPr>
              <a:t>right</a:t>
            </a:r>
            <a:r>
              <a:rPr i="1" lang="en-US">
                <a:solidFill>
                  <a:schemeClr val="dk1"/>
                </a:solidFill>
                <a:latin typeface="Calibri"/>
                <a:ea typeface="Calibri"/>
                <a:cs typeface="Calibri"/>
                <a:sym typeface="Calibri"/>
              </a:rPr>
              <a:t>): Voltage Regulator</a:t>
            </a:r>
            <a:endParaRPr i="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8"/>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Objective</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107" name="Google Shape;107;p28"/>
          <p:cNvGrpSpPr/>
          <p:nvPr/>
        </p:nvGrpSpPr>
        <p:grpSpPr>
          <a:xfrm>
            <a:off x="3943790" y="2676939"/>
            <a:ext cx="3861740" cy="322845"/>
            <a:chOff x="3943790" y="2676939"/>
            <a:chExt cx="3861740" cy="322845"/>
          </a:xfrm>
        </p:grpSpPr>
        <p:cxnSp>
          <p:nvCxnSpPr>
            <p:cNvPr id="108" name="Google Shape;108;p28"/>
            <p:cNvCxnSpPr/>
            <p:nvPr/>
          </p:nvCxnSpPr>
          <p:spPr>
            <a:xfrm>
              <a:off x="4426226" y="2676939"/>
              <a:ext cx="3379304" cy="0"/>
            </a:xfrm>
            <a:prstGeom prst="straightConnector1">
              <a:avLst/>
            </a:prstGeom>
            <a:noFill/>
            <a:ln cap="flat" cmpd="sng" w="19050">
              <a:solidFill>
                <a:schemeClr val="lt1"/>
              </a:solidFill>
              <a:prstDash val="solid"/>
              <a:round/>
              <a:headEnd len="sm" w="sm" type="none"/>
              <a:tailEnd len="sm" w="sm" type="none"/>
            </a:ln>
          </p:spPr>
        </p:cxnSp>
        <p:cxnSp>
          <p:nvCxnSpPr>
            <p:cNvPr id="109" name="Google Shape;109;p28"/>
            <p:cNvCxnSpPr/>
            <p:nvPr/>
          </p:nvCxnSpPr>
          <p:spPr>
            <a:xfrm flipH="1" rot="10800000">
              <a:off x="3943790" y="2676939"/>
              <a:ext cx="482436" cy="322845"/>
            </a:xfrm>
            <a:prstGeom prst="straightConnector1">
              <a:avLst/>
            </a:prstGeom>
            <a:noFill/>
            <a:ln cap="flat" cmpd="sng" w="19050">
              <a:solidFill>
                <a:schemeClr val="lt1"/>
              </a:solidFill>
              <a:prstDash val="solid"/>
              <a:round/>
              <a:headEnd len="sm" w="sm" type="none"/>
              <a:tailEnd len="sm" w="sm" type="none"/>
            </a:ln>
          </p:spPr>
        </p:cxnSp>
      </p:grpSp>
      <p:pic>
        <p:nvPicPr>
          <p:cNvPr id="110" name="Google Shape;110;p28"/>
          <p:cNvPicPr preferRelativeResize="0"/>
          <p:nvPr/>
        </p:nvPicPr>
        <p:blipFill rotWithShape="1">
          <a:blip r:embed="rId4">
            <a:alphaModFix/>
          </a:blip>
          <a:srcRect b="0" l="0" r="0" t="0"/>
          <a:stretch/>
        </p:blipFill>
        <p:spPr>
          <a:xfrm>
            <a:off x="11557509" y="233819"/>
            <a:ext cx="271308" cy="389811"/>
          </a:xfrm>
          <a:prstGeom prst="rect">
            <a:avLst/>
          </a:prstGeom>
          <a:noFill/>
          <a:ln>
            <a:noFill/>
          </a:ln>
        </p:spPr>
      </p:pic>
      <p:sp>
        <p:nvSpPr>
          <p:cNvPr id="111" name="Google Shape;111;p2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12" name="Google Shape;112;p2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13" name="Google Shape;113;p28"/>
          <p:cNvGrpSpPr/>
          <p:nvPr/>
        </p:nvGrpSpPr>
        <p:grpSpPr>
          <a:xfrm>
            <a:off x="4061361" y="6601537"/>
            <a:ext cx="5238725" cy="70446"/>
            <a:chOff x="4028111" y="6601537"/>
            <a:chExt cx="5238725" cy="70446"/>
          </a:xfrm>
        </p:grpSpPr>
        <p:cxnSp>
          <p:nvCxnSpPr>
            <p:cNvPr id="114" name="Google Shape;114;p2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15" name="Google Shape;115;p2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3dba69729b8_0_86"/>
          <p:cNvSpPr txBox="1"/>
          <p:nvPr>
            <p:ph idx="1" type="body"/>
          </p:nvPr>
        </p:nvSpPr>
        <p:spPr>
          <a:xfrm>
            <a:off x="376800" y="1334275"/>
            <a:ext cx="5945100" cy="231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Challenges:</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Ordering Parts and communication with orderers</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Torque Requirements</a:t>
            </a:r>
            <a:endParaRPr sz="1800">
              <a:latin typeface="Arial"/>
              <a:ea typeface="Arial"/>
              <a:cs typeface="Arial"/>
              <a:sym typeface="Arial"/>
            </a:endParaRPr>
          </a:p>
          <a:p>
            <a:pPr indent="0" lvl="0" marL="457200" rtl="0" algn="l">
              <a:lnSpc>
                <a:spcPct val="100000"/>
              </a:lnSpc>
              <a:spcBef>
                <a:spcPts val="0"/>
              </a:spcBef>
              <a:spcAft>
                <a:spcPts val="0"/>
              </a:spcAft>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AutoNum type="arabicPeriod"/>
            </a:pPr>
            <a:r>
              <a:rPr lang="en-US" sz="1800">
                <a:latin typeface="Arial"/>
                <a:ea typeface="Arial"/>
                <a:cs typeface="Arial"/>
                <a:sym typeface="Arial"/>
              </a:rPr>
              <a:t>PCB Design</a:t>
            </a:r>
            <a:endParaRPr b="1" sz="1800">
              <a:solidFill>
                <a:schemeClr val="dk1"/>
              </a:solidFill>
              <a:latin typeface="Arial"/>
              <a:ea typeface="Arial"/>
              <a:cs typeface="Arial"/>
              <a:sym typeface="Arial"/>
            </a:endParaRPr>
          </a:p>
        </p:txBody>
      </p:sp>
      <p:sp>
        <p:nvSpPr>
          <p:cNvPr id="537" name="Google Shape;537;g3dba69729b8_0_8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38" name="Google Shape;538;g3dba69729b8_0_8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Success and Challenges</a:t>
            </a:r>
            <a:endParaRPr b="0" i="0" sz="2400" u="none" cap="none" strike="noStrike">
              <a:solidFill>
                <a:schemeClr val="lt1"/>
              </a:solidFill>
              <a:latin typeface="Arial"/>
              <a:ea typeface="Arial"/>
              <a:cs typeface="Arial"/>
              <a:sym typeface="Arial"/>
            </a:endParaRPr>
          </a:p>
        </p:txBody>
      </p:sp>
      <p:pic>
        <p:nvPicPr>
          <p:cNvPr id="539" name="Google Shape;539;g3dba69729b8_0_86"/>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540" name="Google Shape;540;g3dba69729b8_0_8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41" name="Google Shape;541;g3dba69729b8_0_8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42" name="Google Shape;542;g3dba69729b8_0_86"/>
          <p:cNvGrpSpPr/>
          <p:nvPr/>
        </p:nvGrpSpPr>
        <p:grpSpPr>
          <a:xfrm>
            <a:off x="4061425" y="6601537"/>
            <a:ext cx="5238715" cy="70500"/>
            <a:chOff x="4028175" y="6601537"/>
            <a:chExt cx="5238715" cy="70500"/>
          </a:xfrm>
        </p:grpSpPr>
        <p:cxnSp>
          <p:nvCxnSpPr>
            <p:cNvPr id="543" name="Google Shape;543;g3dba69729b8_0_8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44" name="Google Shape;544;g3dba69729b8_0_8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545" name="Google Shape;545;g3dba69729b8_0_86"/>
          <p:cNvPicPr preferRelativeResize="0"/>
          <p:nvPr/>
        </p:nvPicPr>
        <p:blipFill>
          <a:blip r:embed="rId4">
            <a:alphaModFix/>
          </a:blip>
          <a:stretch>
            <a:fillRect/>
          </a:stretch>
        </p:blipFill>
        <p:spPr>
          <a:xfrm>
            <a:off x="303099" y="4533050"/>
            <a:ext cx="5491620" cy="1622225"/>
          </a:xfrm>
          <a:prstGeom prst="rect">
            <a:avLst/>
          </a:prstGeom>
          <a:noFill/>
          <a:ln>
            <a:noFill/>
          </a:ln>
        </p:spPr>
      </p:pic>
      <p:pic>
        <p:nvPicPr>
          <p:cNvPr id="546" name="Google Shape;546;g3dba69729b8_0_86"/>
          <p:cNvPicPr preferRelativeResize="0"/>
          <p:nvPr/>
        </p:nvPicPr>
        <p:blipFill>
          <a:blip r:embed="rId5">
            <a:alphaModFix/>
          </a:blip>
          <a:stretch>
            <a:fillRect/>
          </a:stretch>
        </p:blipFill>
        <p:spPr>
          <a:xfrm>
            <a:off x="6713824" y="933487"/>
            <a:ext cx="5019172" cy="4991026"/>
          </a:xfrm>
          <a:prstGeom prst="rect">
            <a:avLst/>
          </a:prstGeom>
          <a:noFill/>
          <a:ln>
            <a:noFill/>
          </a:ln>
        </p:spPr>
      </p:pic>
      <p:sp>
        <p:nvSpPr>
          <p:cNvPr id="547" name="Google Shape;547;g3dba69729b8_0_86"/>
          <p:cNvSpPr txBox="1"/>
          <p:nvPr/>
        </p:nvSpPr>
        <p:spPr>
          <a:xfrm>
            <a:off x="824275" y="4139700"/>
            <a:ext cx="938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548" name="Google Shape;548;g3dba69729b8_0_86"/>
          <p:cNvSpPr txBox="1"/>
          <p:nvPr/>
        </p:nvSpPr>
        <p:spPr>
          <a:xfrm>
            <a:off x="943250" y="4251050"/>
            <a:ext cx="4063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33: Guitar String Tension Proof</a:t>
            </a:r>
            <a:endParaRPr i="1">
              <a:solidFill>
                <a:schemeClr val="dk1"/>
              </a:solidFill>
              <a:latin typeface="Calibri"/>
              <a:ea typeface="Calibri"/>
              <a:cs typeface="Calibri"/>
              <a:sym typeface="Calibri"/>
            </a:endParaRPr>
          </a:p>
        </p:txBody>
      </p:sp>
      <p:sp>
        <p:nvSpPr>
          <p:cNvPr id="549" name="Google Shape;549;g3dba69729b8_0_86"/>
          <p:cNvSpPr txBox="1"/>
          <p:nvPr/>
        </p:nvSpPr>
        <p:spPr>
          <a:xfrm>
            <a:off x="7191513" y="6083450"/>
            <a:ext cx="40638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34: Final PCB</a:t>
            </a:r>
            <a:endParaRPr i="1">
              <a:solidFill>
                <a:schemeClr val="dk1"/>
              </a:solidFill>
              <a:latin typeface="Calibri"/>
              <a:ea typeface="Calibri"/>
              <a:cs typeface="Calibri"/>
              <a:sym typeface="Calibri"/>
            </a:endParaRPr>
          </a:p>
          <a:p>
            <a:pPr indent="0" lvl="0" marL="0" rtl="0" algn="ctr">
              <a:spcBef>
                <a:spcPts val="0"/>
              </a:spcBef>
              <a:spcAft>
                <a:spcPts val="0"/>
              </a:spcAft>
              <a:buNone/>
            </a:pPr>
            <a:r>
              <a:t/>
            </a:r>
            <a:endParaRPr i="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g3db82f4a74a_0_263"/>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Conclusion</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555" name="Google Shape;555;g3db82f4a74a_0_263"/>
          <p:cNvGrpSpPr/>
          <p:nvPr/>
        </p:nvGrpSpPr>
        <p:grpSpPr>
          <a:xfrm>
            <a:off x="3943790" y="2676939"/>
            <a:ext cx="3861636" cy="322845"/>
            <a:chOff x="3943790" y="2676939"/>
            <a:chExt cx="3861636" cy="322845"/>
          </a:xfrm>
        </p:grpSpPr>
        <p:cxnSp>
          <p:nvCxnSpPr>
            <p:cNvPr id="556" name="Google Shape;556;g3db82f4a74a_0_263"/>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557" name="Google Shape;557;g3db82f4a74a_0_263"/>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558" name="Google Shape;558;g3db82f4a74a_0_263"/>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559" name="Google Shape;559;g3db82f4a74a_0_26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60" name="Google Shape;560;g3db82f4a74a_0_26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61" name="Google Shape;561;g3db82f4a74a_0_263"/>
          <p:cNvGrpSpPr/>
          <p:nvPr/>
        </p:nvGrpSpPr>
        <p:grpSpPr>
          <a:xfrm>
            <a:off x="4061425" y="6601537"/>
            <a:ext cx="5238715" cy="70500"/>
            <a:chOff x="4028175" y="6601537"/>
            <a:chExt cx="5238715" cy="70500"/>
          </a:xfrm>
        </p:grpSpPr>
        <p:cxnSp>
          <p:nvCxnSpPr>
            <p:cNvPr id="562" name="Google Shape;562;g3db82f4a74a_0_26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63" name="Google Shape;563;g3db82f4a74a_0_26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3dba69729b8_0_277"/>
          <p:cNvSpPr txBox="1"/>
          <p:nvPr>
            <p:ph idx="1" type="body"/>
          </p:nvPr>
        </p:nvSpPr>
        <p:spPr>
          <a:xfrm>
            <a:off x="376809" y="1334279"/>
            <a:ext cx="11177400" cy="482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What we learned</a:t>
            </a:r>
            <a:r>
              <a:rPr b="1" lang="en-US" sz="2600">
                <a:solidFill>
                  <a:srgbClr val="E84B36"/>
                </a:solidFill>
                <a:latin typeface="Arial"/>
                <a:ea typeface="Arial"/>
                <a:cs typeface="Arial"/>
                <a:sym typeface="Arial"/>
              </a:rPr>
              <a:t>:</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Different guitars have different torques for the pegs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Designing a PCB is a very tedious process</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What we would do differently:</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a:p>
            <a:pPr indent="-342900" lvl="0" marL="457200" rtl="0" algn="l">
              <a:lnSpc>
                <a:spcPct val="100000"/>
              </a:lnSpc>
              <a:spcBef>
                <a:spcPts val="0"/>
              </a:spcBef>
              <a:spcAft>
                <a:spcPts val="0"/>
              </a:spcAft>
              <a:buSzPts val="1800"/>
              <a:buChar char="•"/>
            </a:pPr>
            <a:r>
              <a:rPr lang="en-US" sz="1800">
                <a:latin typeface="Arial"/>
                <a:ea typeface="Arial"/>
                <a:cs typeface="Arial"/>
                <a:sym typeface="Arial"/>
              </a:rPr>
              <a:t>Order from a more reputable store for parts</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US" sz="1800">
                <a:latin typeface="Arial"/>
                <a:ea typeface="Arial"/>
                <a:cs typeface="Arial"/>
                <a:sym typeface="Arial"/>
              </a:rPr>
              <a:t>For future projects, give ourselves more time to work on breadboard prototype</a:t>
            </a:r>
            <a:endParaRPr sz="1800">
              <a:latin typeface="Arial"/>
              <a:ea typeface="Arial"/>
              <a:cs typeface="Arial"/>
              <a:sym typeface="Arial"/>
            </a:endParaRPr>
          </a:p>
          <a:p>
            <a:pPr indent="0" lvl="0" marL="0" rtl="0" algn="l">
              <a:lnSpc>
                <a:spcPct val="100000"/>
              </a:lnSpc>
              <a:spcBef>
                <a:spcPts val="0"/>
              </a:spcBef>
              <a:spcAft>
                <a:spcPts val="0"/>
              </a:spcAft>
              <a:buSzPts val="3000"/>
              <a:buNone/>
            </a:pPr>
            <a:r>
              <a:t/>
            </a:r>
            <a:endParaRPr b="1" sz="2600">
              <a:solidFill>
                <a:srgbClr val="E84B36"/>
              </a:solidFill>
              <a:latin typeface="Arial"/>
              <a:ea typeface="Arial"/>
              <a:cs typeface="Arial"/>
              <a:sym typeface="Arial"/>
            </a:endParaRPr>
          </a:p>
        </p:txBody>
      </p:sp>
      <p:sp>
        <p:nvSpPr>
          <p:cNvPr id="569" name="Google Shape;569;g3dba69729b8_0_27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70" name="Google Shape;570;g3dba69729b8_0_277"/>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Conclusion</a:t>
            </a:r>
            <a:endParaRPr b="0" i="0" sz="2400" u="none" cap="none" strike="noStrike">
              <a:solidFill>
                <a:schemeClr val="lt1"/>
              </a:solidFill>
              <a:latin typeface="Arial"/>
              <a:ea typeface="Arial"/>
              <a:cs typeface="Arial"/>
              <a:sym typeface="Arial"/>
            </a:endParaRPr>
          </a:p>
        </p:txBody>
      </p:sp>
      <p:pic>
        <p:nvPicPr>
          <p:cNvPr id="571" name="Google Shape;571;g3dba69729b8_0_277"/>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572" name="Google Shape;572;g3dba69729b8_0_27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573" name="Google Shape;573;g3dba69729b8_0_27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574" name="Google Shape;574;g3dba69729b8_0_277"/>
          <p:cNvGrpSpPr/>
          <p:nvPr/>
        </p:nvGrpSpPr>
        <p:grpSpPr>
          <a:xfrm>
            <a:off x="4061425" y="6601537"/>
            <a:ext cx="5238715" cy="70500"/>
            <a:chOff x="4028175" y="6601537"/>
            <a:chExt cx="5238715" cy="70500"/>
          </a:xfrm>
        </p:grpSpPr>
        <p:cxnSp>
          <p:nvCxnSpPr>
            <p:cNvPr id="575" name="Google Shape;575;g3dba69729b8_0_27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576" name="Google Shape;576;g3dba69729b8_0_27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37"/>
          <p:cNvSpPr/>
          <p:nvPr/>
        </p:nvSpPr>
        <p:spPr>
          <a:xfrm flipH="1" rot="10800000">
            <a:off x="-1" y="0"/>
            <a:ext cx="12192000" cy="6866164"/>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82" name="Google Shape;582;p37"/>
          <p:cNvSpPr txBox="1"/>
          <p:nvPr/>
        </p:nvSpPr>
        <p:spPr>
          <a:xfrm>
            <a:off x="3913241" y="1334279"/>
            <a:ext cx="7640969"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Thank You</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sz="2600">
              <a:solidFill>
                <a:schemeClr val="lt1"/>
              </a:solidFill>
            </a:endParaRPr>
          </a:p>
          <a:p>
            <a:pPr indent="0" lvl="0" marL="0" marR="0" rtl="0" algn="l">
              <a:lnSpc>
                <a:spcPct val="100000"/>
              </a:lnSpc>
              <a:spcBef>
                <a:spcPts val="0"/>
              </a:spcBef>
              <a:spcAft>
                <a:spcPts val="0"/>
              </a:spcAft>
              <a:buNone/>
            </a:pPr>
            <a:r>
              <a:t/>
            </a:r>
            <a:endParaRPr b="1" sz="2600">
              <a:solidFill>
                <a:schemeClr val="lt1"/>
              </a:solidFil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Questions</a:t>
            </a:r>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pic>
        <p:nvPicPr>
          <p:cNvPr id="583" name="Google Shape;583;p37"/>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584" name="Google Shape;584;p3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585" name="Google Shape;585;p3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586" name="Google Shape;586;p37"/>
          <p:cNvGrpSpPr/>
          <p:nvPr/>
        </p:nvGrpSpPr>
        <p:grpSpPr>
          <a:xfrm>
            <a:off x="4061361" y="6601537"/>
            <a:ext cx="5238725" cy="70446"/>
            <a:chOff x="4028111" y="6601537"/>
            <a:chExt cx="5238725" cy="70446"/>
          </a:xfrm>
        </p:grpSpPr>
        <p:cxnSp>
          <p:nvCxnSpPr>
            <p:cNvPr id="587" name="Google Shape;587;p37"/>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588" name="Google Shape;588;p37"/>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3dba69729b8_0_4"/>
          <p:cNvSpPr/>
          <p:nvPr/>
        </p:nvSpPr>
        <p:spPr>
          <a:xfrm flipH="1" rot="10800000">
            <a:off x="-1" y="64"/>
            <a:ext cx="12192000" cy="68661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594" name="Google Shape;594;g3dba69729b8_0_4"/>
          <p:cNvSpPr txBox="1"/>
          <p:nvPr/>
        </p:nvSpPr>
        <p:spPr>
          <a:xfrm>
            <a:off x="3871450" y="233825"/>
            <a:ext cx="81423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chemeClr val="lt1"/>
                </a:solidFill>
              </a:rPr>
              <a:t>Citations</a:t>
            </a:r>
            <a:endParaRPr b="1" sz="2600">
              <a:solidFill>
                <a:schemeClr val="lt1"/>
              </a:solidFill>
            </a:endParaRPr>
          </a:p>
          <a:p>
            <a:pPr indent="0" lvl="0" marL="0" marR="0" rtl="0" algn="l">
              <a:lnSpc>
                <a:spcPct val="100000"/>
              </a:lnSpc>
              <a:spcBef>
                <a:spcPts val="0"/>
              </a:spcBef>
              <a:spcAft>
                <a:spcPts val="0"/>
              </a:spcAft>
              <a:buNone/>
            </a:pPr>
            <a:r>
              <a:t/>
            </a:r>
            <a:endParaRPr b="1" sz="1100">
              <a:solidFill>
                <a:schemeClr val="lt1"/>
              </a:solidFill>
            </a:endParaRPr>
          </a:p>
          <a:p>
            <a:pPr indent="0" lvl="0" marL="0" rtl="0" algn="l">
              <a:spcBef>
                <a:spcPts val="0"/>
              </a:spcBef>
              <a:spcAft>
                <a:spcPts val="0"/>
              </a:spcAft>
              <a:buClr>
                <a:schemeClr val="dk1"/>
              </a:buClr>
              <a:buSzPts val="1100"/>
              <a:buFont typeface="Arial"/>
              <a:buNone/>
            </a:pPr>
            <a:r>
              <a:rPr b="1" lang="en-US" sz="1800">
                <a:solidFill>
                  <a:schemeClr val="lt1"/>
                </a:solidFill>
              </a:rPr>
              <a:t>[1] mhx. (n.d.). Tuning the 12-string - accordare due mani chitarra [Photograph]. Wikimedia Commons. </a:t>
            </a:r>
            <a:r>
              <a:rPr b="1" lang="en-US" sz="1500" u="sng">
                <a:solidFill>
                  <a:schemeClr val="hlink"/>
                </a:solidFill>
                <a:hlinkClick r:id="rId4"/>
              </a:rPr>
              <a:t>https://commons.wikimedia.org/wiki/File:Tuning_the_12-string_-_accordare_due_mani_chitarra.jpg</a:t>
            </a:r>
            <a:endParaRPr b="1">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rPr b="1" lang="en-US" sz="1800">
                <a:solidFill>
                  <a:schemeClr val="lt1"/>
                </a:solidFill>
              </a:rPr>
              <a:t>[2] Jowoom. T2 Smart Guitar Tuner &amp; Automatic Peg String Winder [Product image]. Amazon, </a:t>
            </a:r>
            <a:r>
              <a:rPr b="1" lang="en-US" u="sng">
                <a:solidFill>
                  <a:schemeClr val="hlink"/>
                </a:solidFill>
                <a:hlinkClick r:id="rId5"/>
              </a:rPr>
              <a:t>https://www.amazon.com/T2-Automatic-Multi-functional-Instrument-Rechargeable/dp/B0C492RT4K</a:t>
            </a:r>
            <a:endParaRPr b="1">
              <a:solidFill>
                <a:schemeClr val="lt1"/>
              </a:solidFill>
            </a:endParaRPr>
          </a:p>
          <a:p>
            <a:pPr indent="0" lvl="0" marL="0" rtl="0" algn="l">
              <a:spcBef>
                <a:spcPts val="0"/>
              </a:spcBef>
              <a:spcAft>
                <a:spcPts val="0"/>
              </a:spcAft>
              <a:buClr>
                <a:schemeClr val="dk1"/>
              </a:buClr>
              <a:buSzPts val="1100"/>
              <a:buFont typeface="Arial"/>
              <a:buNone/>
            </a:pPr>
            <a:r>
              <a:t/>
            </a:r>
            <a:endParaRPr b="1">
              <a:solidFill>
                <a:schemeClr val="lt1"/>
              </a:solidFill>
            </a:endParaRPr>
          </a:p>
          <a:p>
            <a:pPr indent="0" lvl="0" marL="0" rtl="0" algn="l">
              <a:spcBef>
                <a:spcPts val="0"/>
              </a:spcBef>
              <a:spcAft>
                <a:spcPts val="0"/>
              </a:spcAft>
              <a:buSzPts val="1100"/>
              <a:buNone/>
            </a:pPr>
            <a:r>
              <a:rPr b="1" lang="en-US" sz="1800">
                <a:solidFill>
                  <a:schemeClr val="lt1"/>
                </a:solidFill>
              </a:rPr>
              <a:t>[3] “Infographic: Hearing Loss Prevalence in the U.S.” Johns Hopkins Cochlear Center for Hearing and Public Health, </a:t>
            </a:r>
            <a:r>
              <a:rPr b="1" lang="en-US" u="sng">
                <a:solidFill>
                  <a:schemeClr val="hlink"/>
                </a:solidFill>
                <a:hlinkClick r:id="rId6"/>
              </a:rPr>
              <a:t>https://www.jhucochlearcenter.org/infographic-hearing-loss-prevalence-us</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rPr b="1" lang="en-US" sz="1800">
                <a:solidFill>
                  <a:schemeClr val="lt1"/>
                </a:solidFill>
              </a:rPr>
              <a:t>[4] Piezo Transducer, Buzzer Sounder Trigger Drum Disc, 100pcs [Product image]. Skycraft Parts &amp; Surplus, </a:t>
            </a:r>
            <a:r>
              <a:rPr b="1" lang="en-US" u="sng">
                <a:solidFill>
                  <a:schemeClr val="hlink"/>
                </a:solidFill>
                <a:hlinkClick r:id="rId7"/>
              </a:rPr>
              <a:t>https://skycraftsurplus.com/products/piezo-element-buzzer-sounder-trigger-drum-disc-100pcs.html</a:t>
            </a:r>
            <a:endParaRPr b="1">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t/>
            </a:r>
            <a:endParaRPr b="1" sz="1500">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pic>
        <p:nvPicPr>
          <p:cNvPr id="595" name="Google Shape;595;g3dba69729b8_0_4"/>
          <p:cNvPicPr preferRelativeResize="0"/>
          <p:nvPr/>
        </p:nvPicPr>
        <p:blipFill rotWithShape="1">
          <a:blip r:embed="rId8">
            <a:alphaModFix/>
          </a:blip>
          <a:srcRect b="0" l="0" r="0" t="0"/>
          <a:stretch/>
        </p:blipFill>
        <p:spPr>
          <a:xfrm>
            <a:off x="11557509" y="233819"/>
            <a:ext cx="271309" cy="389810"/>
          </a:xfrm>
          <a:prstGeom prst="rect">
            <a:avLst/>
          </a:prstGeom>
          <a:noFill/>
          <a:ln>
            <a:noFill/>
          </a:ln>
        </p:spPr>
      </p:pic>
      <p:sp>
        <p:nvSpPr>
          <p:cNvPr id="596" name="Google Shape;596;g3dba69729b8_0_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597" name="Google Shape;597;g3dba69729b8_0_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598" name="Google Shape;598;g3dba69729b8_0_4"/>
          <p:cNvGrpSpPr/>
          <p:nvPr/>
        </p:nvGrpSpPr>
        <p:grpSpPr>
          <a:xfrm>
            <a:off x="4061425" y="6601537"/>
            <a:ext cx="5238715" cy="70500"/>
            <a:chOff x="4028175" y="6601537"/>
            <a:chExt cx="5238715" cy="70500"/>
          </a:xfrm>
        </p:grpSpPr>
        <p:cxnSp>
          <p:nvCxnSpPr>
            <p:cNvPr id="599" name="Google Shape;599;g3dba69729b8_0_4"/>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00" name="Google Shape;600;g3dba69729b8_0_4"/>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3dc23556b03_0_31"/>
          <p:cNvSpPr/>
          <p:nvPr/>
        </p:nvSpPr>
        <p:spPr>
          <a:xfrm flipH="1" rot="10800000">
            <a:off x="-1" y="64"/>
            <a:ext cx="12192000" cy="68661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606" name="Google Shape;606;g3dc23556b03_0_31"/>
          <p:cNvSpPr txBox="1"/>
          <p:nvPr/>
        </p:nvSpPr>
        <p:spPr>
          <a:xfrm>
            <a:off x="3871450" y="233825"/>
            <a:ext cx="8142300" cy="482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chemeClr val="lt1"/>
                </a:solidFill>
              </a:rPr>
              <a:t>Citations</a:t>
            </a:r>
            <a:endParaRPr b="1" sz="2600">
              <a:solidFill>
                <a:schemeClr val="lt1"/>
              </a:solidFill>
            </a:endParaRPr>
          </a:p>
          <a:p>
            <a:pPr indent="0" lvl="0" marL="0" rtl="0" algn="l">
              <a:spcBef>
                <a:spcPts val="0"/>
              </a:spcBef>
              <a:spcAft>
                <a:spcPts val="0"/>
              </a:spcAft>
              <a:buSzPts val="1100"/>
              <a:buNone/>
            </a:pPr>
            <a:r>
              <a:t/>
            </a:r>
            <a:endParaRPr b="1" sz="1100">
              <a:solidFill>
                <a:schemeClr val="lt1"/>
              </a:solidFill>
            </a:endParaRPr>
          </a:p>
          <a:p>
            <a:pPr indent="0" lvl="0" marL="0" rtl="0" algn="l">
              <a:spcBef>
                <a:spcPts val="0"/>
              </a:spcBef>
              <a:spcAft>
                <a:spcPts val="0"/>
              </a:spcAft>
              <a:buSzPts val="1100"/>
              <a:buNone/>
            </a:pPr>
            <a:r>
              <a:rPr b="1" lang="en-US" sz="1800">
                <a:solidFill>
                  <a:schemeClr val="lt1"/>
                </a:solidFill>
              </a:rPr>
              <a:t>[5] Dual Shaft Nema 11 Bipolar 1.8° 7N·cm Stepper Motor (4 Wires) [Product image]. Oyostepper, </a:t>
            </a:r>
            <a:r>
              <a:rPr b="1" lang="en-US" u="sng">
                <a:solidFill>
                  <a:schemeClr val="hlink"/>
                </a:solidFill>
                <a:hlinkClick r:id="rId4"/>
              </a:rPr>
              <a:t>https://www.oyostepper.com/goods-504-Dual-Shaft-Nema-11-Bipolar-18deg-7Ncm-991ozin-067A-375V-28x28x315mm-4-Wires.html</a:t>
            </a:r>
            <a:endParaRPr b="1">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SzPts val="1100"/>
              <a:buNone/>
            </a:pPr>
            <a:r>
              <a:rPr b="1" lang="en-US" sz="1500">
                <a:solidFill>
                  <a:schemeClr val="lt1"/>
                </a:solidFill>
              </a:rPr>
              <a:t>[28] Desk Arm [3D model image]. Printables, </a:t>
            </a:r>
            <a:r>
              <a:rPr b="1" lang="en-US" u="sng">
                <a:solidFill>
                  <a:schemeClr val="hlink"/>
                </a:solidFill>
                <a:hlinkClick r:id="rId5"/>
              </a:rPr>
              <a:t>https://www.printables.com/model/1151682-desk-arm</a:t>
            </a:r>
            <a:endParaRPr b="1">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rPr b="1" lang="en-US" sz="1800">
                <a:solidFill>
                  <a:schemeClr val="lt1"/>
                </a:solidFill>
              </a:rPr>
              <a:t>[33] “Acoustical Physics of Music: Lecture Notes,” Department of Physics, University of Illinois Urbana-Champaign, 2017. Available: </a:t>
            </a:r>
            <a:r>
              <a:rPr b="1" lang="en-US" u="sng">
                <a:solidFill>
                  <a:schemeClr val="hlink"/>
                </a:solidFill>
                <a:hlinkClick r:id="rId6"/>
              </a:rPr>
              <a:t>https://courses.physics.illinois.edu/phys406/sp2017/Lecture_Notes/P406POM_Lecture_Notes/P406POM_Lect3.pdf</a:t>
            </a:r>
            <a:endParaRPr b="1" sz="1800">
              <a:solidFill>
                <a:schemeClr val="lt1"/>
              </a:solidFill>
            </a:endParaRPr>
          </a:p>
          <a:p>
            <a:pPr indent="0" lvl="0" marL="0" rtl="0" algn="l">
              <a:spcBef>
                <a:spcPts val="0"/>
              </a:spcBef>
              <a:spcAft>
                <a:spcPts val="0"/>
              </a:spcAft>
              <a:buSzPts val="1100"/>
              <a:buNone/>
            </a:pPr>
            <a:r>
              <a:t/>
            </a:r>
            <a:endParaRPr b="1" sz="1800">
              <a:solidFill>
                <a:schemeClr val="lt1"/>
              </a:solidFill>
            </a:endParaRPr>
          </a:p>
          <a:p>
            <a:pPr indent="0" lvl="0" marL="0" rtl="0" algn="l">
              <a:spcBef>
                <a:spcPts val="0"/>
              </a:spcBef>
              <a:spcAft>
                <a:spcPts val="0"/>
              </a:spcAft>
              <a:buClr>
                <a:schemeClr val="dk1"/>
              </a:buClr>
              <a:buSzPts val="1100"/>
              <a:buFont typeface="Arial"/>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sz="1800">
              <a:solidFill>
                <a:schemeClr val="lt1"/>
              </a:solidFil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pic>
        <p:nvPicPr>
          <p:cNvPr id="607" name="Google Shape;607;g3dc23556b03_0_31"/>
          <p:cNvPicPr preferRelativeResize="0"/>
          <p:nvPr/>
        </p:nvPicPr>
        <p:blipFill rotWithShape="1">
          <a:blip r:embed="rId7">
            <a:alphaModFix/>
          </a:blip>
          <a:srcRect b="0" l="0" r="0" t="0"/>
          <a:stretch/>
        </p:blipFill>
        <p:spPr>
          <a:xfrm>
            <a:off x="11557509" y="233819"/>
            <a:ext cx="271309" cy="389810"/>
          </a:xfrm>
          <a:prstGeom prst="rect">
            <a:avLst/>
          </a:prstGeom>
          <a:noFill/>
          <a:ln>
            <a:noFill/>
          </a:ln>
        </p:spPr>
      </p:pic>
      <p:sp>
        <p:nvSpPr>
          <p:cNvPr id="608" name="Google Shape;608;g3dc23556b03_0_3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609" name="Google Shape;609;g3dc23556b03_0_3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610" name="Google Shape;610;g3dc23556b03_0_31"/>
          <p:cNvGrpSpPr/>
          <p:nvPr/>
        </p:nvGrpSpPr>
        <p:grpSpPr>
          <a:xfrm>
            <a:off x="4061425" y="6601537"/>
            <a:ext cx="5238715" cy="70500"/>
            <a:chOff x="4028175" y="6601537"/>
            <a:chExt cx="5238715" cy="70500"/>
          </a:xfrm>
        </p:grpSpPr>
        <p:cxnSp>
          <p:nvCxnSpPr>
            <p:cNvPr id="611" name="Google Shape;611;g3dc23556b03_0_3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12" name="Google Shape;612;g3dc23556b03_0_31"/>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0"/>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21" name="Google Shape;121;p30"/>
          <p:cNvSpPr txBox="1"/>
          <p:nvPr/>
        </p:nvSpPr>
        <p:spPr>
          <a:xfrm>
            <a:off x="376810"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Problem:</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n-US" sz="1800">
                <a:solidFill>
                  <a:schemeClr val="dk1"/>
                </a:solidFill>
              </a:rPr>
              <a:t>Guitar Tuning can be difficult, inconsistent, and time consuming for beginners.</a:t>
            </a:r>
            <a:endParaRPr b="1" i="0" sz="1800" u="none" cap="none" strike="noStrike">
              <a:solidFill>
                <a:schemeClr val="dk1"/>
              </a:solidFill>
              <a:latin typeface="Arial"/>
              <a:ea typeface="Arial"/>
              <a:cs typeface="Arial"/>
              <a:sym typeface="Arial"/>
            </a:endParaRPr>
          </a:p>
        </p:txBody>
      </p:sp>
      <p:sp>
        <p:nvSpPr>
          <p:cNvPr id="122" name="Google Shape;122;p30"/>
          <p:cNvSpPr txBox="1"/>
          <p:nvPr/>
        </p:nvSpPr>
        <p:spPr>
          <a:xfrm>
            <a:off x="6158775" y="1233502"/>
            <a:ext cx="5442000" cy="18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15264B"/>
                </a:solidFill>
              </a:rPr>
              <a:t>Solution:</a:t>
            </a:r>
            <a:endParaRPr b="1" i="0" sz="26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sz="1800">
              <a:solidFill>
                <a:schemeClr val="dk1"/>
              </a:solidFill>
            </a:endParaRPr>
          </a:p>
          <a:p>
            <a:pPr indent="0" lvl="0" marL="0" marR="0" rtl="0" algn="l">
              <a:lnSpc>
                <a:spcPct val="100000"/>
              </a:lnSpc>
              <a:spcBef>
                <a:spcPts val="0"/>
              </a:spcBef>
              <a:spcAft>
                <a:spcPts val="0"/>
              </a:spcAft>
              <a:buNone/>
            </a:pPr>
            <a:r>
              <a:rPr b="1" lang="en-US" sz="1800">
                <a:solidFill>
                  <a:schemeClr val="dk1"/>
                </a:solidFill>
              </a:rPr>
              <a:t>We automate the guitar tuning process. Through the usage of piezo discs, we can capture the frequency of the note and use stepper motors to turn the peg.</a:t>
            </a:r>
            <a:endParaRPr b="1"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23" name="Google Shape;123;p30"/>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Objective</a:t>
            </a:r>
            <a:endParaRPr b="0" i="0" sz="2400" u="none" cap="none" strike="noStrike">
              <a:solidFill>
                <a:schemeClr val="lt1"/>
              </a:solidFill>
              <a:latin typeface="Arial"/>
              <a:ea typeface="Arial"/>
              <a:cs typeface="Arial"/>
              <a:sym typeface="Arial"/>
            </a:endParaRPr>
          </a:p>
        </p:txBody>
      </p:sp>
      <p:pic>
        <p:nvPicPr>
          <p:cNvPr id="124" name="Google Shape;124;p30"/>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25" name="Google Shape;125;p30"/>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26" name="Google Shape;126;p30"/>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27" name="Google Shape;127;p30"/>
          <p:cNvGrpSpPr/>
          <p:nvPr/>
        </p:nvGrpSpPr>
        <p:grpSpPr>
          <a:xfrm>
            <a:off x="4061361" y="6601537"/>
            <a:ext cx="5238725" cy="70446"/>
            <a:chOff x="4028111" y="6601537"/>
            <a:chExt cx="5238725" cy="70446"/>
          </a:xfrm>
        </p:grpSpPr>
        <p:cxnSp>
          <p:nvCxnSpPr>
            <p:cNvPr id="128" name="Google Shape;128;p30"/>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29" name="Google Shape;129;p30"/>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30" name="Google Shape;130;p30"/>
          <p:cNvPicPr preferRelativeResize="0"/>
          <p:nvPr/>
        </p:nvPicPr>
        <p:blipFill>
          <a:blip r:embed="rId4">
            <a:alphaModFix/>
          </a:blip>
          <a:stretch>
            <a:fillRect/>
          </a:stretch>
        </p:blipFill>
        <p:spPr>
          <a:xfrm>
            <a:off x="514025" y="2963745"/>
            <a:ext cx="5644749" cy="2982250"/>
          </a:xfrm>
          <a:prstGeom prst="rect">
            <a:avLst/>
          </a:prstGeom>
          <a:noFill/>
          <a:ln>
            <a:noFill/>
          </a:ln>
        </p:spPr>
      </p:pic>
      <p:pic>
        <p:nvPicPr>
          <p:cNvPr id="131" name="Google Shape;131;p30"/>
          <p:cNvPicPr preferRelativeResize="0"/>
          <p:nvPr/>
        </p:nvPicPr>
        <p:blipFill>
          <a:blip r:embed="rId5">
            <a:alphaModFix/>
          </a:blip>
          <a:stretch>
            <a:fillRect/>
          </a:stretch>
        </p:blipFill>
        <p:spPr>
          <a:xfrm>
            <a:off x="6527075" y="3877313"/>
            <a:ext cx="2473398" cy="1978721"/>
          </a:xfrm>
          <a:prstGeom prst="rect">
            <a:avLst/>
          </a:prstGeom>
          <a:noFill/>
          <a:ln>
            <a:noFill/>
          </a:ln>
        </p:spPr>
      </p:pic>
      <p:pic>
        <p:nvPicPr>
          <p:cNvPr id="132" name="Google Shape;132;p30"/>
          <p:cNvPicPr preferRelativeResize="0"/>
          <p:nvPr/>
        </p:nvPicPr>
        <p:blipFill>
          <a:blip r:embed="rId6">
            <a:alphaModFix/>
          </a:blip>
          <a:stretch>
            <a:fillRect/>
          </a:stretch>
        </p:blipFill>
        <p:spPr>
          <a:xfrm>
            <a:off x="9176248" y="3676052"/>
            <a:ext cx="2381250" cy="2381250"/>
          </a:xfrm>
          <a:prstGeom prst="rect">
            <a:avLst/>
          </a:prstGeom>
          <a:noFill/>
          <a:ln>
            <a:noFill/>
          </a:ln>
        </p:spPr>
      </p:pic>
      <p:sp>
        <p:nvSpPr>
          <p:cNvPr id="133" name="Google Shape;133;p30"/>
          <p:cNvSpPr txBox="1"/>
          <p:nvPr/>
        </p:nvSpPr>
        <p:spPr>
          <a:xfrm>
            <a:off x="1819700" y="605730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3: Hearing Loss Data</a:t>
            </a:r>
            <a:endParaRPr i="1">
              <a:solidFill>
                <a:schemeClr val="dk1"/>
              </a:solidFill>
              <a:latin typeface="Calibri"/>
              <a:ea typeface="Calibri"/>
              <a:cs typeface="Calibri"/>
              <a:sym typeface="Calibri"/>
            </a:endParaRPr>
          </a:p>
        </p:txBody>
      </p:sp>
      <p:sp>
        <p:nvSpPr>
          <p:cNvPr id="134" name="Google Shape;134;p30"/>
          <p:cNvSpPr txBox="1"/>
          <p:nvPr/>
        </p:nvSpPr>
        <p:spPr>
          <a:xfrm>
            <a:off x="6444175" y="604920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4: Piezo Disc</a:t>
            </a:r>
            <a:endParaRPr i="1">
              <a:solidFill>
                <a:schemeClr val="dk1"/>
              </a:solidFill>
              <a:latin typeface="Calibri"/>
              <a:ea typeface="Calibri"/>
              <a:cs typeface="Calibri"/>
              <a:sym typeface="Calibri"/>
            </a:endParaRPr>
          </a:p>
        </p:txBody>
      </p:sp>
      <p:sp>
        <p:nvSpPr>
          <p:cNvPr id="135" name="Google Shape;135;p30"/>
          <p:cNvSpPr txBox="1"/>
          <p:nvPr/>
        </p:nvSpPr>
        <p:spPr>
          <a:xfrm>
            <a:off x="9294150" y="6057300"/>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5: Nema 11 Stepper Motor</a:t>
            </a:r>
            <a:endParaRPr i="1">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g3db82f4a74a_0_237"/>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Design</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141" name="Google Shape;141;g3db82f4a74a_0_237"/>
          <p:cNvGrpSpPr/>
          <p:nvPr/>
        </p:nvGrpSpPr>
        <p:grpSpPr>
          <a:xfrm>
            <a:off x="3943790" y="2676939"/>
            <a:ext cx="3861636" cy="322845"/>
            <a:chOff x="3943790" y="2676939"/>
            <a:chExt cx="3861636" cy="322845"/>
          </a:xfrm>
        </p:grpSpPr>
        <p:cxnSp>
          <p:nvCxnSpPr>
            <p:cNvPr id="142" name="Google Shape;142;g3db82f4a74a_0_237"/>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143" name="Google Shape;143;g3db82f4a74a_0_237"/>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144" name="Google Shape;144;g3db82f4a74a_0_237"/>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45" name="Google Shape;145;g3db82f4a74a_0_23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46" name="Google Shape;146;g3db82f4a74a_0_23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47" name="Google Shape;147;g3db82f4a74a_0_237"/>
          <p:cNvGrpSpPr/>
          <p:nvPr/>
        </p:nvGrpSpPr>
        <p:grpSpPr>
          <a:xfrm>
            <a:off x="4061425" y="6601537"/>
            <a:ext cx="5238715" cy="70500"/>
            <a:chOff x="4028175" y="6601537"/>
            <a:chExt cx="5238715" cy="70500"/>
          </a:xfrm>
        </p:grpSpPr>
        <p:cxnSp>
          <p:nvCxnSpPr>
            <p:cNvPr id="148" name="Google Shape;148;g3db82f4a74a_0_23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9" name="Google Shape;149;g3db82f4a74a_0_23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3"/>
          <p:cNvSpPr/>
          <p:nvPr/>
        </p:nvSpPr>
        <p:spPr>
          <a:xfrm>
            <a:off x="745235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33"/>
          <p:cNvSpPr txBox="1"/>
          <p:nvPr/>
        </p:nvSpPr>
        <p:spPr>
          <a:xfrm>
            <a:off x="849043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156" name="Google Shape;156;p33"/>
          <p:cNvSpPr txBox="1"/>
          <p:nvPr/>
        </p:nvSpPr>
        <p:spPr>
          <a:xfrm>
            <a:off x="376808"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600">
                <a:solidFill>
                  <a:srgbClr val="E84B36"/>
                </a:solidFill>
              </a:rPr>
              <a:t>High Level Idea</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lang="en-US" sz="2200"/>
              <a:t>We want our tuner to </a:t>
            </a:r>
            <a:r>
              <a:rPr lang="en-US" sz="2200"/>
              <a:t>fulfill</a:t>
            </a:r>
            <a:r>
              <a:rPr lang="en-US" sz="2200"/>
              <a:t> three basic criteria</a:t>
            </a:r>
            <a:endParaRPr sz="2200"/>
          </a:p>
          <a:p>
            <a:pPr indent="-368300" lvl="0" marL="457200" marR="0" rtl="0" algn="l">
              <a:lnSpc>
                <a:spcPct val="100000"/>
              </a:lnSpc>
              <a:spcBef>
                <a:spcPts val="0"/>
              </a:spcBef>
              <a:spcAft>
                <a:spcPts val="0"/>
              </a:spcAft>
              <a:buSzPts val="2200"/>
              <a:buAutoNum type="arabicPeriod"/>
            </a:pPr>
            <a:r>
              <a:rPr lang="en-US" sz="2200"/>
              <a:t>Portability</a:t>
            </a:r>
            <a:endParaRPr sz="2200"/>
          </a:p>
          <a:p>
            <a:pPr indent="-368300" lvl="0" marL="457200" marR="0" rtl="0" algn="l">
              <a:lnSpc>
                <a:spcPct val="100000"/>
              </a:lnSpc>
              <a:spcBef>
                <a:spcPts val="0"/>
              </a:spcBef>
              <a:spcAft>
                <a:spcPts val="0"/>
              </a:spcAft>
              <a:buSzPts val="2200"/>
              <a:buAutoNum type="arabicPeriod"/>
            </a:pPr>
            <a:r>
              <a:rPr lang="en-US" sz="2200"/>
              <a:t>Easy of use</a:t>
            </a:r>
            <a:endParaRPr sz="2200"/>
          </a:p>
          <a:p>
            <a:pPr indent="-368300" lvl="0" marL="457200" marR="0" rtl="0" algn="l">
              <a:lnSpc>
                <a:spcPct val="100000"/>
              </a:lnSpc>
              <a:spcBef>
                <a:spcPts val="0"/>
              </a:spcBef>
              <a:spcAft>
                <a:spcPts val="0"/>
              </a:spcAft>
              <a:buSzPts val="2200"/>
              <a:buAutoNum type="arabicPeriod"/>
            </a:pPr>
            <a:r>
              <a:rPr lang="en-US" sz="2200"/>
              <a:t>Functionality</a:t>
            </a:r>
            <a:endParaRPr sz="2200"/>
          </a:p>
          <a:p>
            <a:pPr indent="0" lvl="0" marL="0" marR="0" rtl="0" algn="l">
              <a:lnSpc>
                <a:spcPct val="100000"/>
              </a:lnSpc>
              <a:spcBef>
                <a:spcPts val="0"/>
              </a:spcBef>
              <a:spcAft>
                <a:spcPts val="0"/>
              </a:spcAft>
              <a:buNone/>
            </a:pPr>
            <a:r>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lang="en-US" sz="2400">
                <a:solidFill>
                  <a:srgbClr val="15264B"/>
                </a:solidFill>
              </a:rPr>
              <a:t>Our original design embodies all three of these criteria</a:t>
            </a:r>
            <a:endParaRPr b="1" i="0" sz="24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57" name="Google Shape;157;p33"/>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58" name="Google Shape;158;p33"/>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Original Design</a:t>
            </a:r>
            <a:endParaRPr sz="2400">
              <a:solidFill>
                <a:schemeClr val="lt1"/>
              </a:solidFill>
            </a:endParaRPr>
          </a:p>
        </p:txBody>
      </p:sp>
      <p:pic>
        <p:nvPicPr>
          <p:cNvPr id="159" name="Google Shape;159;p33"/>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60" name="Google Shape;160;p3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61" name="Google Shape;161;p3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62" name="Google Shape;162;p33"/>
          <p:cNvGrpSpPr/>
          <p:nvPr/>
        </p:nvGrpSpPr>
        <p:grpSpPr>
          <a:xfrm>
            <a:off x="4061361" y="6601537"/>
            <a:ext cx="5238725" cy="70446"/>
            <a:chOff x="4028111" y="6601537"/>
            <a:chExt cx="5238725" cy="70446"/>
          </a:xfrm>
        </p:grpSpPr>
        <p:cxnSp>
          <p:nvCxnSpPr>
            <p:cNvPr id="163" name="Google Shape;163;p33"/>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64" name="Google Shape;164;p33"/>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65" name="Google Shape;165;p33"/>
          <p:cNvPicPr preferRelativeResize="0"/>
          <p:nvPr/>
        </p:nvPicPr>
        <p:blipFill rotWithShape="1">
          <a:blip r:embed="rId4">
            <a:alphaModFix/>
          </a:blip>
          <a:srcRect b="0" l="22951" r="25727" t="0"/>
          <a:stretch/>
        </p:blipFill>
        <p:spPr>
          <a:xfrm>
            <a:off x="7452350" y="868225"/>
            <a:ext cx="4356649" cy="5455963"/>
          </a:xfrm>
          <a:prstGeom prst="rect">
            <a:avLst/>
          </a:prstGeom>
          <a:noFill/>
          <a:ln>
            <a:noFill/>
          </a:ln>
        </p:spPr>
      </p:pic>
      <p:sp>
        <p:nvSpPr>
          <p:cNvPr id="166" name="Google Shape;166;p33"/>
          <p:cNvSpPr txBox="1"/>
          <p:nvPr/>
        </p:nvSpPr>
        <p:spPr>
          <a:xfrm>
            <a:off x="8490425" y="59659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6: Auto </a:t>
            </a:r>
            <a:r>
              <a:rPr i="1" lang="en-US">
                <a:solidFill>
                  <a:schemeClr val="dk1"/>
                </a:solidFill>
                <a:latin typeface="Calibri"/>
                <a:ea typeface="Calibri"/>
                <a:cs typeface="Calibri"/>
                <a:sym typeface="Calibri"/>
              </a:rPr>
              <a:t>Tuner</a:t>
            </a:r>
            <a:r>
              <a:rPr i="1" lang="en-US">
                <a:solidFill>
                  <a:schemeClr val="dk1"/>
                </a:solidFill>
                <a:latin typeface="Calibri"/>
                <a:ea typeface="Calibri"/>
                <a:cs typeface="Calibri"/>
                <a:sym typeface="Calibri"/>
              </a:rPr>
              <a:t> Prototype Design</a:t>
            </a:r>
            <a:endParaRPr i="1">
              <a:solidFill>
                <a:schemeClr val="dk1"/>
              </a:solidFill>
              <a:latin typeface="Calibri"/>
              <a:ea typeface="Calibri"/>
              <a:cs typeface="Calibri"/>
              <a:sym typeface="Calibri"/>
            </a:endParaRPr>
          </a:p>
          <a:p>
            <a:pPr indent="0" lvl="0" marL="0" rtl="0" algn="l">
              <a:spcBef>
                <a:spcPts val="0"/>
              </a:spcBef>
              <a:spcAft>
                <a:spcPts val="0"/>
              </a:spcAft>
              <a:buNone/>
            </a:pPr>
            <a:r>
              <a:t/>
            </a:r>
            <a:endParaRPr i="1">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p:nvPr/>
        </p:nvSpPr>
        <p:spPr>
          <a:xfrm>
            <a:off x="43119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32"/>
          <p:cNvSpPr txBox="1"/>
          <p:nvPr/>
        </p:nvSpPr>
        <p:spPr>
          <a:xfrm>
            <a:off x="146927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173" name="Google Shape;173;p32"/>
          <p:cNvSpPr txBox="1"/>
          <p:nvPr/>
        </p:nvSpPr>
        <p:spPr>
          <a:xfrm>
            <a:off x="5131837"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174" name="Google Shape;174;p32"/>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75" name="Google Shape;175;p32"/>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Block Diagram + Schematic</a:t>
            </a:r>
            <a:endParaRPr b="0" i="0" sz="2400" u="none" cap="none" strike="noStrike">
              <a:solidFill>
                <a:schemeClr val="lt1"/>
              </a:solidFill>
              <a:latin typeface="Arial"/>
              <a:ea typeface="Arial"/>
              <a:cs typeface="Arial"/>
              <a:sym typeface="Arial"/>
            </a:endParaRPr>
          </a:p>
        </p:txBody>
      </p:sp>
      <p:pic>
        <p:nvPicPr>
          <p:cNvPr id="176" name="Google Shape;176;p32"/>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77" name="Google Shape;177;p32"/>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78" name="Google Shape;178;p32"/>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79" name="Google Shape;179;p32"/>
          <p:cNvGrpSpPr/>
          <p:nvPr/>
        </p:nvGrpSpPr>
        <p:grpSpPr>
          <a:xfrm>
            <a:off x="4061361" y="6601537"/>
            <a:ext cx="5238725" cy="70446"/>
            <a:chOff x="4028111" y="6601537"/>
            <a:chExt cx="5238725" cy="70446"/>
          </a:xfrm>
        </p:grpSpPr>
        <p:cxnSp>
          <p:nvCxnSpPr>
            <p:cNvPr id="180" name="Google Shape;180;p32"/>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81" name="Google Shape;181;p32"/>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82" name="Google Shape;182;p32"/>
          <p:cNvPicPr preferRelativeResize="0"/>
          <p:nvPr/>
        </p:nvPicPr>
        <p:blipFill rotWithShape="1">
          <a:blip r:embed="rId4">
            <a:alphaModFix/>
          </a:blip>
          <a:srcRect b="18328" l="8038" r="0" t="1460"/>
          <a:stretch/>
        </p:blipFill>
        <p:spPr>
          <a:xfrm>
            <a:off x="431200" y="1066025"/>
            <a:ext cx="4356650" cy="5337700"/>
          </a:xfrm>
          <a:prstGeom prst="rect">
            <a:avLst/>
          </a:prstGeom>
          <a:noFill/>
          <a:ln>
            <a:noFill/>
          </a:ln>
        </p:spPr>
      </p:pic>
      <p:sp>
        <p:nvSpPr>
          <p:cNvPr id="183" name="Google Shape;183;p32"/>
          <p:cNvSpPr txBox="1"/>
          <p:nvPr/>
        </p:nvSpPr>
        <p:spPr>
          <a:xfrm>
            <a:off x="6403125" y="587337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7(left): Block Diagram  Figure 8(above): Schematic</a:t>
            </a:r>
            <a:endParaRPr i="1">
              <a:solidFill>
                <a:schemeClr val="dk1"/>
              </a:solidFill>
              <a:latin typeface="Calibri"/>
              <a:ea typeface="Calibri"/>
              <a:cs typeface="Calibri"/>
              <a:sym typeface="Calibri"/>
            </a:endParaRPr>
          </a:p>
        </p:txBody>
      </p:sp>
      <p:pic>
        <p:nvPicPr>
          <p:cNvPr id="184" name="Google Shape;184;p32"/>
          <p:cNvPicPr preferRelativeResize="0"/>
          <p:nvPr/>
        </p:nvPicPr>
        <p:blipFill>
          <a:blip r:embed="rId5">
            <a:alphaModFix/>
          </a:blip>
          <a:stretch>
            <a:fillRect/>
          </a:stretch>
        </p:blipFill>
        <p:spPr>
          <a:xfrm>
            <a:off x="5333835" y="1528675"/>
            <a:ext cx="6018363" cy="413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nvSpPr>
        <p:spPr>
          <a:xfrm>
            <a:off x="5122548" y="1334279"/>
            <a:ext cx="6686464" cy="4821102"/>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None/>
            </a:pPr>
            <a:r>
              <a:rPr b="1" lang="en-US" sz="2600">
                <a:solidFill>
                  <a:srgbClr val="E84B36"/>
                </a:solidFill>
              </a:rPr>
              <a:t>Prototype</a:t>
            </a:r>
            <a:endParaRPr b="0" i="0" sz="1800" u="none" cap="none" strike="noStrike">
              <a:solidFill>
                <a:schemeClr val="dk1"/>
              </a:solidFill>
              <a:latin typeface="Arial"/>
              <a:ea typeface="Arial"/>
              <a:cs typeface="Arial"/>
              <a:sym typeface="Arial"/>
            </a:endParaRPr>
          </a:p>
          <a:p>
            <a:pPr indent="-342900" lvl="0" marL="457200" marR="0" rtl="0" algn="l">
              <a:lnSpc>
                <a:spcPct val="200000"/>
              </a:lnSpc>
              <a:spcBef>
                <a:spcPts val="0"/>
              </a:spcBef>
              <a:spcAft>
                <a:spcPts val="0"/>
              </a:spcAft>
              <a:buClr>
                <a:schemeClr val="dk1"/>
              </a:buClr>
              <a:buSzPts val="1800"/>
              <a:buFont typeface="Arial"/>
              <a:buChar char="●"/>
            </a:pPr>
            <a:r>
              <a:rPr lang="en-US" sz="1800"/>
              <a:t>Used a servo motor for initial prototype</a:t>
            </a:r>
            <a:endParaRPr sz="1800"/>
          </a:p>
          <a:p>
            <a:pPr indent="-342900" lvl="0" marL="457200" marR="0" rtl="0" algn="l">
              <a:lnSpc>
                <a:spcPct val="200000"/>
              </a:lnSpc>
              <a:spcBef>
                <a:spcPts val="0"/>
              </a:spcBef>
              <a:spcAft>
                <a:spcPts val="0"/>
              </a:spcAft>
              <a:buSzPts val="1800"/>
              <a:buChar char="●"/>
            </a:pPr>
            <a:r>
              <a:rPr lang="en-US" sz="1800"/>
              <a:t>Used a 3.3V LDO voltage regulator to step down voltage from 5V</a:t>
            </a:r>
            <a:endParaRPr sz="1800"/>
          </a:p>
          <a:p>
            <a:pPr indent="-342900" lvl="0" marL="457200" marR="0" rtl="0" algn="l">
              <a:lnSpc>
                <a:spcPct val="200000"/>
              </a:lnSpc>
              <a:spcBef>
                <a:spcPts val="0"/>
              </a:spcBef>
              <a:spcAft>
                <a:spcPts val="0"/>
              </a:spcAft>
              <a:buSzPts val="1800"/>
              <a:buChar char="●"/>
            </a:pPr>
            <a:r>
              <a:rPr lang="en-US" sz="1800"/>
              <a:t>Implemented LCD display to show different tuning profiles</a:t>
            </a:r>
            <a:endParaRPr sz="1800"/>
          </a:p>
        </p:txBody>
      </p:sp>
      <p:sp>
        <p:nvSpPr>
          <p:cNvPr id="190" name="Google Shape;190;p31"/>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1" name="Google Shape;191;p31"/>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Prototype</a:t>
            </a:r>
            <a:endParaRPr b="0" i="0" sz="2400" u="none" cap="none" strike="noStrike">
              <a:solidFill>
                <a:schemeClr val="lt1"/>
              </a:solidFill>
              <a:latin typeface="Arial"/>
              <a:ea typeface="Arial"/>
              <a:cs typeface="Arial"/>
              <a:sym typeface="Arial"/>
            </a:endParaRPr>
          </a:p>
        </p:txBody>
      </p:sp>
      <p:pic>
        <p:nvPicPr>
          <p:cNvPr id="192" name="Google Shape;192;p31"/>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93" name="Google Shape;193;p31"/>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94" name="Google Shape;194;p31"/>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95" name="Google Shape;195;p31"/>
          <p:cNvGrpSpPr/>
          <p:nvPr/>
        </p:nvGrpSpPr>
        <p:grpSpPr>
          <a:xfrm>
            <a:off x="4061361" y="6601537"/>
            <a:ext cx="5238725" cy="70446"/>
            <a:chOff x="4028111" y="6601537"/>
            <a:chExt cx="5238725" cy="70446"/>
          </a:xfrm>
        </p:grpSpPr>
        <p:cxnSp>
          <p:nvCxnSpPr>
            <p:cNvPr id="196" name="Google Shape;196;p31"/>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97" name="Google Shape;197;p31"/>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98" name="Google Shape;198;p31"/>
          <p:cNvPicPr preferRelativeResize="0"/>
          <p:nvPr/>
        </p:nvPicPr>
        <p:blipFill>
          <a:blip r:embed="rId4">
            <a:alphaModFix/>
          </a:blip>
          <a:stretch>
            <a:fillRect/>
          </a:stretch>
        </p:blipFill>
        <p:spPr>
          <a:xfrm>
            <a:off x="551200" y="1047775"/>
            <a:ext cx="3820850" cy="5094502"/>
          </a:xfrm>
          <a:prstGeom prst="rect">
            <a:avLst/>
          </a:prstGeom>
          <a:noFill/>
          <a:ln>
            <a:noFill/>
          </a:ln>
        </p:spPr>
      </p:pic>
      <p:sp>
        <p:nvSpPr>
          <p:cNvPr id="199" name="Google Shape;199;p31"/>
          <p:cNvSpPr txBox="1"/>
          <p:nvPr/>
        </p:nvSpPr>
        <p:spPr>
          <a:xfrm>
            <a:off x="1009575" y="6192325"/>
            <a:ext cx="2556300" cy="28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chemeClr val="dk1"/>
                </a:solidFill>
                <a:latin typeface="Calibri"/>
                <a:ea typeface="Calibri"/>
                <a:cs typeface="Calibri"/>
                <a:sym typeface="Calibri"/>
              </a:rPr>
              <a:t>Figure 9: Prototype Breadboard</a:t>
            </a:r>
            <a:endParaRPr i="1">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g3dba7c1a0cb_0_18"/>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Requirements and Subsystems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205" name="Google Shape;205;g3dba7c1a0cb_0_18"/>
          <p:cNvGrpSpPr/>
          <p:nvPr/>
        </p:nvGrpSpPr>
        <p:grpSpPr>
          <a:xfrm>
            <a:off x="3943790" y="2676939"/>
            <a:ext cx="3861636" cy="322845"/>
            <a:chOff x="3943790" y="2676939"/>
            <a:chExt cx="3861636" cy="322845"/>
          </a:xfrm>
        </p:grpSpPr>
        <p:cxnSp>
          <p:nvCxnSpPr>
            <p:cNvPr id="206" name="Google Shape;206;g3dba7c1a0cb_0_18"/>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207" name="Google Shape;207;g3dba7c1a0cb_0_18"/>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208" name="Google Shape;208;g3dba7c1a0cb_0_18"/>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209" name="Google Shape;209;g3dba7c1a0cb_0_1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10" name="Google Shape;210;g3dba7c1a0cb_0_1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11" name="Google Shape;211;g3dba7c1a0cb_0_18"/>
          <p:cNvGrpSpPr/>
          <p:nvPr/>
        </p:nvGrpSpPr>
        <p:grpSpPr>
          <a:xfrm>
            <a:off x="4061425" y="6601537"/>
            <a:ext cx="5238715" cy="70500"/>
            <a:chOff x="4028175" y="6601537"/>
            <a:chExt cx="5238715" cy="70500"/>
          </a:xfrm>
        </p:grpSpPr>
        <p:cxnSp>
          <p:nvCxnSpPr>
            <p:cNvPr id="212" name="Google Shape;212;g3dba7c1a0cb_0_1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13" name="Google Shape;213;g3dba7c1a0cb_0_1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