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i1O1N3HBfwUM5Bd3syEyaLuawD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 name="Google Shape;80;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Prineet</a:t>
            </a:r>
            <a:endParaRPr/>
          </a:p>
        </p:txBody>
      </p:sp>
      <p:sp>
        <p:nvSpPr>
          <p:cNvPr id="235" name="Google Shape;2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e6bd573673_1_6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Prineet</a:t>
            </a:r>
            <a:endParaRPr/>
          </a:p>
        </p:txBody>
      </p:sp>
      <p:sp>
        <p:nvSpPr>
          <p:cNvPr id="262" name="Google Shape;262;g3e6bd573673_1_6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Prineet</a:t>
            </a:r>
            <a:endParaRPr/>
          </a:p>
        </p:txBody>
      </p:sp>
      <p:sp>
        <p:nvSpPr>
          <p:cNvPr id="289" name="Google Shape;2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e6bd573673_1_10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Supra</a:t>
            </a:r>
            <a:endParaRPr/>
          </a:p>
        </p:txBody>
      </p:sp>
      <p:sp>
        <p:nvSpPr>
          <p:cNvPr id="306" name="Google Shape;306;g3e6bd573673_1_10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Srikar</a:t>
            </a:r>
            <a:endParaRPr/>
          </a:p>
        </p:txBody>
      </p:sp>
      <p:sp>
        <p:nvSpPr>
          <p:cNvPr id="325" name="Google Shape;32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e6bd573673_2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Supra</a:t>
            </a:r>
            <a:endParaRPr/>
          </a:p>
        </p:txBody>
      </p:sp>
      <p:sp>
        <p:nvSpPr>
          <p:cNvPr id="350" name="Google Shape;350;g3e6bd573673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e6bd573673_0_2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Supra</a:t>
            </a:r>
            <a:endParaRPr/>
          </a:p>
        </p:txBody>
      </p:sp>
      <p:sp>
        <p:nvSpPr>
          <p:cNvPr id="363" name="Google Shape;363;g3e6bd573673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e6bd573673_2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Srikar</a:t>
            </a:r>
            <a:endParaRPr/>
          </a:p>
        </p:txBody>
      </p:sp>
      <p:sp>
        <p:nvSpPr>
          <p:cNvPr id="377" name="Google Shape;377;g3e6bd573673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Prineet</a:t>
            </a:r>
            <a:endParaRPr/>
          </a:p>
        </p:txBody>
      </p:sp>
      <p:sp>
        <p:nvSpPr>
          <p:cNvPr id="87" name="Google Shape;8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Prineet</a:t>
            </a:r>
            <a:endParaRPr/>
          </a:p>
        </p:txBody>
      </p:sp>
      <p:sp>
        <p:nvSpPr>
          <p:cNvPr id="104" name="Google Shape;1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e6bd573673_1_8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Prineet</a:t>
            </a:r>
            <a:endParaRPr/>
          </a:p>
        </p:txBody>
      </p:sp>
      <p:sp>
        <p:nvSpPr>
          <p:cNvPr id="118" name="Google Shape;118;g3e6bd573673_1_8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Supra</a:t>
            </a:r>
            <a:endParaRPr/>
          </a:p>
        </p:txBody>
      </p:sp>
      <p:sp>
        <p:nvSpPr>
          <p:cNvPr id="139" name="Google Shape;13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e6bd573673_1_3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Supra</a:t>
            </a:r>
            <a:endParaRPr/>
          </a:p>
        </p:txBody>
      </p:sp>
      <p:sp>
        <p:nvSpPr>
          <p:cNvPr id="164" name="Google Shape;164;g3e6bd573673_1_3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e6bd573673_1_4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Srikar</a:t>
            </a:r>
            <a:endParaRPr/>
          </a:p>
        </p:txBody>
      </p:sp>
      <p:sp>
        <p:nvSpPr>
          <p:cNvPr id="179" name="Google Shape;179;g3e6bd573673_1_4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e6bd573673_1_4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Srikar</a:t>
            </a:r>
            <a:endParaRPr/>
          </a:p>
        </p:txBody>
      </p:sp>
      <p:sp>
        <p:nvSpPr>
          <p:cNvPr id="206" name="Google Shape;206;g3e6bd573673_1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e6bd573673_2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Srikar</a:t>
            </a:r>
            <a:endParaRPr/>
          </a:p>
        </p:txBody>
      </p:sp>
      <p:sp>
        <p:nvSpPr>
          <p:cNvPr id="220" name="Google Shape;220;g3e6bd573673_2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3"/>
          <p:cNvSpPr/>
          <p:nvPr>
            <p:ph idx="2" type="pic"/>
          </p:nvPr>
        </p:nvSpPr>
        <p:spPr>
          <a:xfrm>
            <a:off x="5183188" y="987425"/>
            <a:ext cx="6172200" cy="4873625"/>
          </a:xfrm>
          <a:prstGeom prst="rect">
            <a:avLst/>
          </a:prstGeom>
          <a:noFill/>
          <a:ln>
            <a:noFill/>
          </a:ln>
        </p:spPr>
      </p:sp>
      <p:sp>
        <p:nvSpPr>
          <p:cNvPr id="62" name="Google Shape;62;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drive.google.com/file/d/1bpZAkZe710g3XlAIQKk2g8Vfda0mvEhT/view" TargetMode="External"/><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5.jpg"/><Relationship Id="rId5"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2.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26"/>
          <p:cNvSpPr txBox="1"/>
          <p:nvPr/>
        </p:nvSpPr>
        <p:spPr>
          <a:xfrm>
            <a:off x="1134035" y="2553964"/>
            <a:ext cx="9924000" cy="1954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600"/>
              </a:spcBef>
              <a:spcAft>
                <a:spcPts val="0"/>
              </a:spcAft>
              <a:buClr>
                <a:srgbClr val="000000"/>
              </a:buClr>
              <a:buSzPts val="4500"/>
              <a:buFont typeface="Arial"/>
              <a:buNone/>
            </a:pPr>
            <a:r>
              <a:rPr b="1" lang="en-US" sz="4500">
                <a:solidFill>
                  <a:schemeClr val="lt1"/>
                </a:solidFill>
              </a:rPr>
              <a:t>ECE 445: Catching Zs</a:t>
            </a:r>
            <a:endParaRPr b="0" i="0" sz="45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None/>
            </a:pPr>
            <a:r>
              <a:rPr b="0" i="0" lang="en-US" sz="2500" u="none" cap="none" strike="noStrike">
                <a:solidFill>
                  <a:schemeClr val="lt1"/>
                </a:solidFill>
                <a:latin typeface="Arial"/>
                <a:ea typeface="Arial"/>
                <a:cs typeface="Arial"/>
                <a:sym typeface="Arial"/>
              </a:rPr>
              <a:t>Electrical &amp; Computer Engineering</a:t>
            </a:r>
            <a:endParaRPr/>
          </a:p>
          <a:p>
            <a:pPr indent="0" lvl="0" marL="0" marR="0" rtl="0" algn="ctr">
              <a:lnSpc>
                <a:spcPct val="100000"/>
              </a:lnSpc>
              <a:spcBef>
                <a:spcPts val="60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None/>
            </a:pPr>
            <a:r>
              <a:rPr lang="en-US" sz="1800">
                <a:solidFill>
                  <a:schemeClr val="lt1"/>
                </a:solidFill>
              </a:rPr>
              <a:t>Prineet Parhar, Suprathik Vinayakula, Srikar Palani</a:t>
            </a:r>
            <a:endParaRPr b="0" i="0" sz="1800" u="none" cap="none" strike="noStrike">
              <a:solidFill>
                <a:srgbClr val="000000"/>
              </a:solidFill>
              <a:latin typeface="Arial"/>
              <a:ea typeface="Arial"/>
              <a:cs typeface="Arial"/>
              <a:sym typeface="Arial"/>
            </a:endParaRPr>
          </a:p>
        </p:txBody>
      </p:sp>
      <p:sp>
        <p:nvSpPr>
          <p:cNvPr id="83" name="Google Shape;83;p26"/>
          <p:cNvSpPr txBox="1"/>
          <p:nvPr/>
        </p:nvSpPr>
        <p:spPr>
          <a:xfrm>
            <a:off x="3922059" y="5413888"/>
            <a:ext cx="4347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chemeClr val="lt1"/>
                </a:solidFill>
              </a:rPr>
              <a:t>04/30/2026</a:t>
            </a:r>
            <a:endParaRPr sz="1800">
              <a:solidFill>
                <a:schemeClr val="lt1"/>
              </a:solidFill>
            </a:endParaRPr>
          </a:p>
        </p:txBody>
      </p:sp>
      <p:pic>
        <p:nvPicPr>
          <p:cNvPr id="84" name="Google Shape;84;p26"/>
          <p:cNvPicPr preferRelativeResize="0"/>
          <p:nvPr/>
        </p:nvPicPr>
        <p:blipFill rotWithShape="1">
          <a:blip r:embed="rId4">
            <a:alphaModFix/>
          </a:blip>
          <a:srcRect b="0" l="0" r="0" t="0"/>
          <a:stretch/>
        </p:blipFill>
        <p:spPr>
          <a:xfrm>
            <a:off x="4641007" y="1004743"/>
            <a:ext cx="2909982" cy="7546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7"/>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38" name="Google Shape;238;p7"/>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Audio Output</a:t>
            </a:r>
            <a:endParaRPr b="0" i="0" sz="2400" u="none" cap="none" strike="noStrike">
              <a:solidFill>
                <a:schemeClr val="lt1"/>
              </a:solidFill>
              <a:latin typeface="Arial"/>
              <a:ea typeface="Arial"/>
              <a:cs typeface="Arial"/>
              <a:sym typeface="Arial"/>
            </a:endParaRPr>
          </a:p>
        </p:txBody>
      </p:sp>
      <p:pic>
        <p:nvPicPr>
          <p:cNvPr id="239" name="Google Shape;239;p7"/>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40" name="Google Shape;240;p7"/>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41" name="Google Shape;241;p7"/>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42" name="Google Shape;242;p7"/>
          <p:cNvGrpSpPr/>
          <p:nvPr/>
        </p:nvGrpSpPr>
        <p:grpSpPr>
          <a:xfrm>
            <a:off x="4061425" y="6601537"/>
            <a:ext cx="5238715" cy="70500"/>
            <a:chOff x="4028175" y="6601537"/>
            <a:chExt cx="5238715" cy="70500"/>
          </a:xfrm>
        </p:grpSpPr>
        <p:cxnSp>
          <p:nvCxnSpPr>
            <p:cNvPr id="243" name="Google Shape;243;p7"/>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44" name="Google Shape;244;p7"/>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45" name="Google Shape;245;p7"/>
          <p:cNvGrpSpPr/>
          <p:nvPr/>
        </p:nvGrpSpPr>
        <p:grpSpPr>
          <a:xfrm>
            <a:off x="476250" y="1320700"/>
            <a:ext cx="11239500" cy="476400"/>
            <a:chOff x="476250" y="1047750"/>
            <a:chExt cx="11239500" cy="476400"/>
          </a:xfrm>
        </p:grpSpPr>
        <p:sp>
          <p:nvSpPr>
            <p:cNvPr id="246" name="Google Shape;246;p7"/>
            <p:cNvSpPr/>
            <p:nvPr/>
          </p:nvSpPr>
          <p:spPr>
            <a:xfrm>
              <a:off x="476250" y="1047750"/>
              <a:ext cx="5524500" cy="476400"/>
            </a:xfrm>
            <a:prstGeom prst="roundRect">
              <a:avLst>
                <a:gd fmla="val 16000"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7" name="Google Shape;247;p7"/>
            <p:cNvSpPr/>
            <p:nvPr/>
          </p:nvSpPr>
          <p:spPr>
            <a:xfrm>
              <a:off x="6191250" y="1047750"/>
              <a:ext cx="5524500" cy="476400"/>
            </a:xfrm>
            <a:prstGeom prst="roundRect">
              <a:avLst>
                <a:gd fmla="val 16000"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48" name="Google Shape;248;p7"/>
            <p:cNvSpPr txBox="1"/>
            <p:nvPr/>
          </p:nvSpPr>
          <p:spPr>
            <a:xfrm>
              <a:off x="476250" y="1047750"/>
              <a:ext cx="5524500" cy="47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Requirement</a:t>
              </a:r>
              <a:endParaRPr b="1" sz="1800">
                <a:solidFill>
                  <a:srgbClr val="FFFFFF"/>
                </a:solidFill>
                <a:latin typeface="Arial"/>
                <a:ea typeface="Arial"/>
                <a:cs typeface="Arial"/>
                <a:sym typeface="Arial"/>
              </a:endParaRPr>
            </a:p>
          </p:txBody>
        </p:sp>
        <p:sp>
          <p:nvSpPr>
            <p:cNvPr id="249" name="Google Shape;249;p7"/>
            <p:cNvSpPr txBox="1"/>
            <p:nvPr/>
          </p:nvSpPr>
          <p:spPr>
            <a:xfrm>
              <a:off x="6191250" y="1047750"/>
              <a:ext cx="5524500" cy="47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Verification</a:t>
              </a:r>
              <a:endParaRPr b="1" sz="1800">
                <a:solidFill>
                  <a:srgbClr val="FFFFFF"/>
                </a:solidFill>
                <a:latin typeface="Arial"/>
                <a:ea typeface="Arial"/>
                <a:cs typeface="Arial"/>
                <a:sym typeface="Arial"/>
              </a:endParaRPr>
            </a:p>
          </p:txBody>
        </p:sp>
      </p:grpSp>
      <p:grpSp>
        <p:nvGrpSpPr>
          <p:cNvPr id="250" name="Google Shape;250;p7"/>
          <p:cNvGrpSpPr/>
          <p:nvPr/>
        </p:nvGrpSpPr>
        <p:grpSpPr>
          <a:xfrm>
            <a:off x="476250" y="1901843"/>
            <a:ext cx="11239500" cy="1826285"/>
            <a:chOff x="476250" y="3143250"/>
            <a:chExt cx="11239500" cy="1143000"/>
          </a:xfrm>
        </p:grpSpPr>
        <p:sp>
          <p:nvSpPr>
            <p:cNvPr id="251" name="Google Shape;251;p7"/>
            <p:cNvSpPr/>
            <p:nvPr/>
          </p:nvSpPr>
          <p:spPr>
            <a:xfrm>
              <a:off x="476250" y="3143250"/>
              <a:ext cx="5524500" cy="1143000"/>
            </a:xfrm>
            <a:prstGeom prst="roundRect">
              <a:avLst>
                <a:gd fmla="val 6666" name="adj"/>
              </a:avLst>
            </a:prstGeom>
            <a:solidFill>
              <a:srgbClr val="E5E7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2" name="Google Shape;252;p7"/>
            <p:cNvSpPr/>
            <p:nvPr/>
          </p:nvSpPr>
          <p:spPr>
            <a:xfrm>
              <a:off x="6191250" y="3143250"/>
              <a:ext cx="5524500" cy="1143000"/>
            </a:xfrm>
            <a:prstGeom prst="roundRect">
              <a:avLst>
                <a:gd fmla="val 6666" name="adj"/>
              </a:avLst>
            </a:prstGeom>
            <a:solidFill>
              <a:srgbClr val="E5E7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3" name="Google Shape;253;p7"/>
            <p:cNvSpPr txBox="1"/>
            <p:nvPr/>
          </p:nvSpPr>
          <p:spPr>
            <a:xfrm>
              <a:off x="666750" y="3143250"/>
              <a:ext cx="5143500" cy="1143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latin typeface="Arial"/>
                  <a:ea typeface="Arial"/>
                  <a:cs typeface="Arial"/>
                  <a:sym typeface="Arial"/>
                </a:rPr>
                <a:t>The volume level at 0.5 meters should be between 40 and 70 dB in a quiet room when the device is functional.</a:t>
              </a:r>
              <a:endParaRPr b="1" sz="1800">
                <a:solidFill>
                  <a:srgbClr val="13294B"/>
                </a:solidFill>
                <a:latin typeface="Arial"/>
                <a:ea typeface="Arial"/>
                <a:cs typeface="Arial"/>
                <a:sym typeface="Arial"/>
              </a:endParaRPr>
            </a:p>
          </p:txBody>
        </p:sp>
        <p:sp>
          <p:nvSpPr>
            <p:cNvPr id="254" name="Google Shape;254;p7"/>
            <p:cNvSpPr txBox="1"/>
            <p:nvPr/>
          </p:nvSpPr>
          <p:spPr>
            <a:xfrm>
              <a:off x="6381750" y="3143250"/>
              <a:ext cx="5143500" cy="1143000"/>
            </a:xfrm>
            <a:prstGeom prst="rect">
              <a:avLst/>
            </a:prstGeom>
            <a:no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Set a microphone up and test the bounds to make sure it is between that.</a:t>
              </a:r>
              <a:endParaRPr b="1" sz="1800">
                <a:solidFill>
                  <a:srgbClr val="13294B"/>
                </a:solidFill>
              </a:endParaRPr>
            </a:p>
          </p:txBody>
        </p:sp>
      </p:grpSp>
      <p:grpSp>
        <p:nvGrpSpPr>
          <p:cNvPr id="255" name="Google Shape;255;p7"/>
          <p:cNvGrpSpPr/>
          <p:nvPr/>
        </p:nvGrpSpPr>
        <p:grpSpPr>
          <a:xfrm>
            <a:off x="476250" y="3885119"/>
            <a:ext cx="11239500" cy="1855260"/>
            <a:chOff x="476250" y="4381500"/>
            <a:chExt cx="11239500" cy="1714500"/>
          </a:xfrm>
        </p:grpSpPr>
        <p:sp>
          <p:nvSpPr>
            <p:cNvPr id="256" name="Google Shape;256;p7"/>
            <p:cNvSpPr/>
            <p:nvPr/>
          </p:nvSpPr>
          <p:spPr>
            <a:xfrm>
              <a:off x="476250" y="4381500"/>
              <a:ext cx="5524500" cy="1714500"/>
            </a:xfrm>
            <a:prstGeom prst="roundRect">
              <a:avLst>
                <a:gd fmla="val 4444"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7" name="Google Shape;257;p7"/>
            <p:cNvSpPr/>
            <p:nvPr/>
          </p:nvSpPr>
          <p:spPr>
            <a:xfrm>
              <a:off x="6191250" y="4381500"/>
              <a:ext cx="5524500" cy="1714500"/>
            </a:xfrm>
            <a:prstGeom prst="roundRect">
              <a:avLst>
                <a:gd fmla="val 4444"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58" name="Google Shape;258;p7"/>
            <p:cNvSpPr txBox="1"/>
            <p:nvPr/>
          </p:nvSpPr>
          <p:spPr>
            <a:xfrm>
              <a:off x="666750" y="4381500"/>
              <a:ext cx="5143500" cy="1714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latin typeface="Arial"/>
                  <a:ea typeface="Arial"/>
                  <a:cs typeface="Arial"/>
                  <a:sym typeface="Arial"/>
                </a:rPr>
                <a:t>The device must be able to operate for the entire 8 hours of night.</a:t>
              </a:r>
              <a:endParaRPr b="1" sz="1800">
                <a:solidFill>
                  <a:srgbClr val="13294B"/>
                </a:solidFill>
                <a:latin typeface="Arial"/>
                <a:ea typeface="Arial"/>
                <a:cs typeface="Arial"/>
                <a:sym typeface="Arial"/>
              </a:endParaRPr>
            </a:p>
          </p:txBody>
        </p:sp>
        <p:sp>
          <p:nvSpPr>
            <p:cNvPr id="259" name="Google Shape;259;p7"/>
            <p:cNvSpPr txBox="1"/>
            <p:nvPr/>
          </p:nvSpPr>
          <p:spPr>
            <a:xfrm>
              <a:off x="6381750" y="4381500"/>
              <a:ext cx="5143500" cy="1714500"/>
            </a:xfrm>
            <a:prstGeom prst="rect">
              <a:avLst/>
            </a:prstGeom>
            <a:no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Check for power via the USB-B port.</a:t>
              </a:r>
              <a:endParaRPr b="1" sz="1800">
                <a:solidFill>
                  <a:srgbClr val="13294B"/>
                </a:solidFill>
              </a:endParaRPr>
            </a:p>
            <a:p>
              <a:pPr indent="-342900" lvl="0" marL="457200" rtl="0" algn="l">
                <a:spcBef>
                  <a:spcPts val="600"/>
                </a:spcBef>
                <a:spcAft>
                  <a:spcPts val="0"/>
                </a:spcAft>
                <a:buClr>
                  <a:srgbClr val="13294B"/>
                </a:buClr>
                <a:buSzPts val="1800"/>
                <a:buFont typeface="Arial"/>
                <a:buChar char="●"/>
              </a:pPr>
              <a:r>
                <a:rPr b="1" lang="en-US" sz="1800">
                  <a:solidFill>
                    <a:srgbClr val="13294B"/>
                  </a:solidFill>
                </a:rPr>
                <a:t>Then, turn the noise on for the whole 8 hours and check if it operates.</a:t>
              </a:r>
              <a:endParaRPr b="1" sz="1800">
                <a:solidFill>
                  <a:srgbClr val="13294B"/>
                </a:solidFill>
              </a:endParaRPr>
            </a:p>
            <a:p>
              <a:pPr indent="-342900" lvl="0" marL="457200" rtl="0" algn="l">
                <a:spcBef>
                  <a:spcPts val="600"/>
                </a:spcBef>
                <a:spcAft>
                  <a:spcPts val="0"/>
                </a:spcAft>
                <a:buClr>
                  <a:srgbClr val="13294B"/>
                </a:buClr>
                <a:buSzPts val="1800"/>
                <a:buFont typeface="Arial"/>
                <a:buChar char="●"/>
              </a:pPr>
              <a:r>
                <a:rPr b="1" lang="en-US" sz="1800">
                  <a:solidFill>
                    <a:srgbClr val="13294B"/>
                  </a:solidFill>
                </a:rPr>
                <a:t>Have Device logs to ensure that it was operational the whole night.</a:t>
              </a:r>
              <a:endParaRPr b="1" sz="1800">
                <a:solidFill>
                  <a:srgbClr val="13294B"/>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e6bd573673_1_63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65" name="Google Shape;265;g3e6bd573673_1_63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User Interface</a:t>
            </a:r>
            <a:endParaRPr b="0" i="0" sz="2400" u="none" cap="none" strike="noStrike">
              <a:solidFill>
                <a:schemeClr val="lt1"/>
              </a:solidFill>
              <a:latin typeface="Arial"/>
              <a:ea typeface="Arial"/>
              <a:cs typeface="Arial"/>
              <a:sym typeface="Arial"/>
            </a:endParaRPr>
          </a:p>
        </p:txBody>
      </p:sp>
      <p:pic>
        <p:nvPicPr>
          <p:cNvPr id="266" name="Google Shape;266;g3e6bd573673_1_631"/>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67" name="Google Shape;267;g3e6bd573673_1_63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68" name="Google Shape;268;g3e6bd573673_1_63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69" name="Google Shape;269;g3e6bd573673_1_631"/>
          <p:cNvGrpSpPr/>
          <p:nvPr/>
        </p:nvGrpSpPr>
        <p:grpSpPr>
          <a:xfrm>
            <a:off x="4061425" y="6601537"/>
            <a:ext cx="5238715" cy="70500"/>
            <a:chOff x="4028175" y="6601537"/>
            <a:chExt cx="5238715" cy="70500"/>
          </a:xfrm>
        </p:grpSpPr>
        <p:cxnSp>
          <p:nvCxnSpPr>
            <p:cNvPr id="270" name="Google Shape;270;g3e6bd573673_1_63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71" name="Google Shape;271;g3e6bd573673_1_631"/>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272" name="Google Shape;272;g3e6bd573673_1_631"/>
          <p:cNvGrpSpPr/>
          <p:nvPr/>
        </p:nvGrpSpPr>
        <p:grpSpPr>
          <a:xfrm>
            <a:off x="285750" y="1333500"/>
            <a:ext cx="11620500" cy="476400"/>
            <a:chOff x="285750" y="1333500"/>
            <a:chExt cx="11620500" cy="476400"/>
          </a:xfrm>
        </p:grpSpPr>
        <p:sp>
          <p:nvSpPr>
            <p:cNvPr id="273" name="Google Shape;273;g3e6bd573673_1_631"/>
            <p:cNvSpPr/>
            <p:nvPr/>
          </p:nvSpPr>
          <p:spPr>
            <a:xfrm>
              <a:off x="285750" y="1333500"/>
              <a:ext cx="5715000" cy="476400"/>
            </a:xfrm>
            <a:prstGeom prst="roundRect">
              <a:avLst>
                <a:gd fmla="val 20000"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4" name="Google Shape;274;g3e6bd573673_1_631"/>
            <p:cNvSpPr/>
            <p:nvPr/>
          </p:nvSpPr>
          <p:spPr>
            <a:xfrm>
              <a:off x="6191250" y="1333500"/>
              <a:ext cx="5715000" cy="476400"/>
            </a:xfrm>
            <a:prstGeom prst="roundRect">
              <a:avLst>
                <a:gd fmla="val 20000"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5" name="Google Shape;275;g3e6bd573673_1_631"/>
            <p:cNvSpPr txBox="1"/>
            <p:nvPr/>
          </p:nvSpPr>
          <p:spPr>
            <a:xfrm>
              <a:off x="285750" y="1333500"/>
              <a:ext cx="5715000" cy="47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Requirement</a:t>
              </a:r>
              <a:endParaRPr b="1" sz="1800">
                <a:solidFill>
                  <a:srgbClr val="FFFFFF"/>
                </a:solidFill>
                <a:latin typeface="Arial"/>
                <a:ea typeface="Arial"/>
                <a:cs typeface="Arial"/>
                <a:sym typeface="Arial"/>
              </a:endParaRPr>
            </a:p>
          </p:txBody>
        </p:sp>
        <p:sp>
          <p:nvSpPr>
            <p:cNvPr id="276" name="Google Shape;276;g3e6bd573673_1_631"/>
            <p:cNvSpPr txBox="1"/>
            <p:nvPr/>
          </p:nvSpPr>
          <p:spPr>
            <a:xfrm>
              <a:off x="6191250" y="1333500"/>
              <a:ext cx="5715000" cy="4764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Verification</a:t>
              </a:r>
              <a:endParaRPr b="1" sz="1800">
                <a:solidFill>
                  <a:srgbClr val="FFFFFF"/>
                </a:solidFill>
                <a:latin typeface="Arial"/>
                <a:ea typeface="Arial"/>
                <a:cs typeface="Arial"/>
                <a:sym typeface="Arial"/>
              </a:endParaRPr>
            </a:p>
          </p:txBody>
        </p:sp>
      </p:grpSp>
      <p:grpSp>
        <p:nvGrpSpPr>
          <p:cNvPr id="277" name="Google Shape;277;g3e6bd573673_1_631"/>
          <p:cNvGrpSpPr/>
          <p:nvPr/>
        </p:nvGrpSpPr>
        <p:grpSpPr>
          <a:xfrm>
            <a:off x="285750" y="1905000"/>
            <a:ext cx="11620500" cy="1714500"/>
            <a:chOff x="285750" y="1905000"/>
            <a:chExt cx="11620500" cy="1714500"/>
          </a:xfrm>
        </p:grpSpPr>
        <p:sp>
          <p:nvSpPr>
            <p:cNvPr id="278" name="Google Shape;278;g3e6bd573673_1_631"/>
            <p:cNvSpPr/>
            <p:nvPr/>
          </p:nvSpPr>
          <p:spPr>
            <a:xfrm>
              <a:off x="285750" y="1905000"/>
              <a:ext cx="5715000" cy="1714500"/>
            </a:xfrm>
            <a:prstGeom prst="roundRect">
              <a:avLst>
                <a:gd fmla="val 5555" name="adj"/>
              </a:avLst>
            </a:prstGeom>
            <a:solidFill>
              <a:srgbClr val="E8EDF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79" name="Google Shape;279;g3e6bd573673_1_631"/>
            <p:cNvSpPr/>
            <p:nvPr/>
          </p:nvSpPr>
          <p:spPr>
            <a:xfrm>
              <a:off x="6191250" y="1905000"/>
              <a:ext cx="5715000" cy="1714500"/>
            </a:xfrm>
            <a:prstGeom prst="roundRect">
              <a:avLst>
                <a:gd fmla="val 5555" name="adj"/>
              </a:avLst>
            </a:prstGeom>
            <a:solidFill>
              <a:srgbClr val="E8EDF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0" name="Google Shape;280;g3e6bd573673_1_631"/>
            <p:cNvSpPr txBox="1"/>
            <p:nvPr/>
          </p:nvSpPr>
          <p:spPr>
            <a:xfrm>
              <a:off x="476250" y="1905000"/>
              <a:ext cx="5334000" cy="17145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latin typeface="Arial"/>
                  <a:ea typeface="Arial"/>
                  <a:cs typeface="Arial"/>
                  <a:sym typeface="Arial"/>
                </a:rPr>
                <a:t>The rotary encoder should adjust the masking volume.</a:t>
              </a:r>
              <a:endParaRPr b="1" sz="1800">
                <a:solidFill>
                  <a:srgbClr val="13294B"/>
                </a:solidFill>
                <a:latin typeface="Arial"/>
                <a:ea typeface="Arial"/>
                <a:cs typeface="Arial"/>
                <a:sym typeface="Arial"/>
              </a:endParaRPr>
            </a:p>
          </p:txBody>
        </p:sp>
        <p:sp>
          <p:nvSpPr>
            <p:cNvPr id="281" name="Google Shape;281;g3e6bd573673_1_631"/>
            <p:cNvSpPr txBox="1"/>
            <p:nvPr/>
          </p:nvSpPr>
          <p:spPr>
            <a:xfrm>
              <a:off x="6381750" y="1905000"/>
              <a:ext cx="5334000" cy="1714500"/>
            </a:xfrm>
            <a:prstGeom prst="rect">
              <a:avLst/>
            </a:prstGeom>
            <a:noFill/>
            <a:ln>
              <a:noFill/>
            </a:ln>
          </p:spPr>
          <p:txBody>
            <a:bodyPr anchorCtr="0" anchor="ctr" bIns="0" lIns="0" spcFirstLastPara="1" rIns="0" wrap="square" tIns="0">
              <a:noAutofit/>
            </a:bodyPr>
            <a:lstStyle/>
            <a:p>
              <a:pPr indent="-342900" lvl="0" marL="457200" rtl="0" algn="l">
                <a:spcBef>
                  <a:spcPts val="0"/>
                </a:spcBef>
                <a:spcAft>
                  <a:spcPts val="750"/>
                </a:spcAft>
                <a:buClr>
                  <a:srgbClr val="13294B"/>
                </a:buClr>
                <a:buSzPts val="1800"/>
                <a:buFont typeface="Arial"/>
                <a:buChar char="●"/>
              </a:pPr>
              <a:r>
                <a:rPr b="1" lang="en-US" sz="1800">
                  <a:solidFill>
                    <a:srgbClr val="13294B"/>
                  </a:solidFill>
                </a:rPr>
                <a:t>Rotate the encoder and measure how loud the noise is.</a:t>
              </a:r>
              <a:endParaRPr b="1" sz="1800">
                <a:solidFill>
                  <a:srgbClr val="13294B"/>
                </a:solidFill>
              </a:endParaRPr>
            </a:p>
          </p:txBody>
        </p:sp>
      </p:grpSp>
      <p:grpSp>
        <p:nvGrpSpPr>
          <p:cNvPr id="282" name="Google Shape;282;g3e6bd573673_1_631"/>
          <p:cNvGrpSpPr/>
          <p:nvPr/>
        </p:nvGrpSpPr>
        <p:grpSpPr>
          <a:xfrm>
            <a:off x="285750" y="3714750"/>
            <a:ext cx="11620500" cy="2286000"/>
            <a:chOff x="285750" y="3714750"/>
            <a:chExt cx="11620500" cy="2286000"/>
          </a:xfrm>
        </p:grpSpPr>
        <p:sp>
          <p:nvSpPr>
            <p:cNvPr id="283" name="Google Shape;283;g3e6bd573673_1_631"/>
            <p:cNvSpPr/>
            <p:nvPr/>
          </p:nvSpPr>
          <p:spPr>
            <a:xfrm>
              <a:off x="285750" y="3714750"/>
              <a:ext cx="5715000" cy="2286000"/>
            </a:xfrm>
            <a:prstGeom prst="roundRect">
              <a:avLst>
                <a:gd fmla="val 4166"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4" name="Google Shape;284;g3e6bd573673_1_631"/>
            <p:cNvSpPr/>
            <p:nvPr/>
          </p:nvSpPr>
          <p:spPr>
            <a:xfrm>
              <a:off x="6191250" y="3714750"/>
              <a:ext cx="5715000" cy="2286000"/>
            </a:xfrm>
            <a:prstGeom prst="roundRect">
              <a:avLst>
                <a:gd fmla="val 4166"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85" name="Google Shape;285;g3e6bd573673_1_631"/>
            <p:cNvSpPr txBox="1"/>
            <p:nvPr/>
          </p:nvSpPr>
          <p:spPr>
            <a:xfrm>
              <a:off x="476250" y="3714750"/>
              <a:ext cx="5334000" cy="22860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latin typeface="Arial"/>
                  <a:ea typeface="Arial"/>
                  <a:cs typeface="Arial"/>
                  <a:sym typeface="Arial"/>
                </a:rPr>
                <a:t>The LEDs should provide accurate feedback.</a:t>
              </a:r>
              <a:endParaRPr b="1" sz="1800">
                <a:solidFill>
                  <a:srgbClr val="13294B"/>
                </a:solidFill>
                <a:latin typeface="Arial"/>
                <a:ea typeface="Arial"/>
                <a:cs typeface="Arial"/>
                <a:sym typeface="Arial"/>
              </a:endParaRPr>
            </a:p>
          </p:txBody>
        </p:sp>
        <p:sp>
          <p:nvSpPr>
            <p:cNvPr id="286" name="Google Shape;286;g3e6bd573673_1_631"/>
            <p:cNvSpPr txBox="1"/>
            <p:nvPr/>
          </p:nvSpPr>
          <p:spPr>
            <a:xfrm>
              <a:off x="6381750" y="3714750"/>
              <a:ext cx="5334000" cy="2286000"/>
            </a:xfrm>
            <a:prstGeom prst="rect">
              <a:avLst/>
            </a:prstGeom>
            <a:no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Once the system is powered on, confirm that the power LED is on.</a:t>
              </a:r>
              <a:endParaRPr b="1" sz="1800">
                <a:solidFill>
                  <a:srgbClr val="13294B"/>
                </a:solidFill>
              </a:endParaRPr>
            </a:p>
            <a:p>
              <a:pPr indent="-342900" lvl="0" marL="457200" rtl="0" algn="l">
                <a:spcBef>
                  <a:spcPts val="1125"/>
                </a:spcBef>
                <a:spcAft>
                  <a:spcPts val="0"/>
                </a:spcAft>
                <a:buClr>
                  <a:srgbClr val="13294B"/>
                </a:buClr>
                <a:buSzPts val="1800"/>
                <a:buFont typeface="Arial"/>
                <a:buChar char="●"/>
              </a:pPr>
              <a:r>
                <a:rPr b="1" lang="en-US" sz="1800">
                  <a:solidFill>
                    <a:srgbClr val="13294B"/>
                  </a:solidFill>
                </a:rPr>
                <a:t>Confirm that the status LED color reflects that the system is in Masking Mode</a:t>
              </a:r>
              <a:endParaRPr b="1" sz="1800">
                <a:solidFill>
                  <a:srgbClr val="13294B"/>
                </a:solidFil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32"/>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92" name="Google Shape;292;p3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 Audio Output</a:t>
            </a:r>
            <a:endParaRPr sz="2400">
              <a:solidFill>
                <a:schemeClr val="lt1"/>
              </a:solidFill>
            </a:endParaRPr>
          </a:p>
        </p:txBody>
      </p:sp>
      <p:pic>
        <p:nvPicPr>
          <p:cNvPr id="293" name="Google Shape;293;p32"/>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294" name="Google Shape;294;p32"/>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95" name="Google Shape;295;p32"/>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96" name="Google Shape;296;p32"/>
          <p:cNvGrpSpPr/>
          <p:nvPr/>
        </p:nvGrpSpPr>
        <p:grpSpPr>
          <a:xfrm>
            <a:off x="4061361" y="6601537"/>
            <a:ext cx="5238725" cy="70446"/>
            <a:chOff x="4028111" y="6601537"/>
            <a:chExt cx="5238725" cy="70446"/>
          </a:xfrm>
        </p:grpSpPr>
        <p:cxnSp>
          <p:nvCxnSpPr>
            <p:cNvPr id="297" name="Google Shape;297;p32"/>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298" name="Google Shape;298;p32"/>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299" name="Google Shape;299;p32" title="IMG_1697.MOV">
            <a:hlinkClick r:id="rId4"/>
          </p:cNvPr>
          <p:cNvPicPr preferRelativeResize="0"/>
          <p:nvPr/>
        </p:nvPicPr>
        <p:blipFill>
          <a:blip r:embed="rId5">
            <a:alphaModFix/>
          </a:blip>
          <a:stretch>
            <a:fillRect/>
          </a:stretch>
        </p:blipFill>
        <p:spPr>
          <a:xfrm>
            <a:off x="376800" y="1304600"/>
            <a:ext cx="6535051" cy="4901300"/>
          </a:xfrm>
          <a:prstGeom prst="rect">
            <a:avLst/>
          </a:prstGeom>
          <a:noFill/>
          <a:ln>
            <a:noFill/>
          </a:ln>
        </p:spPr>
      </p:pic>
      <p:pic>
        <p:nvPicPr>
          <p:cNvPr id="300" name="Google Shape;300;p32"/>
          <p:cNvPicPr preferRelativeResize="0"/>
          <p:nvPr/>
        </p:nvPicPr>
        <p:blipFill>
          <a:blip r:embed="rId6">
            <a:alphaModFix/>
          </a:blip>
          <a:stretch>
            <a:fillRect/>
          </a:stretch>
        </p:blipFill>
        <p:spPr>
          <a:xfrm>
            <a:off x="7244425" y="1912163"/>
            <a:ext cx="4753948" cy="1081481"/>
          </a:xfrm>
          <a:prstGeom prst="rect">
            <a:avLst/>
          </a:prstGeom>
          <a:noFill/>
          <a:ln>
            <a:noFill/>
          </a:ln>
        </p:spPr>
      </p:pic>
      <p:pic>
        <p:nvPicPr>
          <p:cNvPr id="301" name="Google Shape;301;p32"/>
          <p:cNvPicPr preferRelativeResize="0"/>
          <p:nvPr/>
        </p:nvPicPr>
        <p:blipFill>
          <a:blip r:embed="rId7">
            <a:alphaModFix/>
          </a:blip>
          <a:stretch>
            <a:fillRect/>
          </a:stretch>
        </p:blipFill>
        <p:spPr>
          <a:xfrm>
            <a:off x="7244425" y="4240075"/>
            <a:ext cx="4753952" cy="871818"/>
          </a:xfrm>
          <a:prstGeom prst="rect">
            <a:avLst/>
          </a:prstGeom>
          <a:noFill/>
          <a:ln>
            <a:noFill/>
          </a:ln>
        </p:spPr>
      </p:pic>
      <p:sp>
        <p:nvSpPr>
          <p:cNvPr id="302" name="Google Shape;302;p32"/>
          <p:cNvSpPr txBox="1"/>
          <p:nvPr/>
        </p:nvSpPr>
        <p:spPr>
          <a:xfrm>
            <a:off x="7244425" y="1346975"/>
            <a:ext cx="4753800" cy="5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Start of night (7:38 UTC)</a:t>
            </a:r>
            <a:endParaRPr sz="2800">
              <a:solidFill>
                <a:schemeClr val="dk1"/>
              </a:solidFill>
            </a:endParaRPr>
          </a:p>
        </p:txBody>
      </p:sp>
      <p:sp>
        <p:nvSpPr>
          <p:cNvPr id="303" name="Google Shape;303;p32"/>
          <p:cNvSpPr txBox="1"/>
          <p:nvPr/>
        </p:nvSpPr>
        <p:spPr>
          <a:xfrm>
            <a:off x="7244500" y="3541975"/>
            <a:ext cx="4753800" cy="56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rPr>
              <a:t>End</a:t>
            </a:r>
            <a:r>
              <a:rPr lang="en-US" sz="2800">
                <a:solidFill>
                  <a:schemeClr val="dk1"/>
                </a:solidFill>
              </a:rPr>
              <a:t> of night (16:04 UTC)</a:t>
            </a:r>
            <a:endParaRPr sz="2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3e6bd573673_1_102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09" name="Google Shape;309;g3e6bd573673_1_102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Project Build</a:t>
            </a:r>
            <a:endParaRPr sz="2400">
              <a:solidFill>
                <a:schemeClr val="lt1"/>
              </a:solidFill>
            </a:endParaRPr>
          </a:p>
        </p:txBody>
      </p:sp>
      <p:pic>
        <p:nvPicPr>
          <p:cNvPr id="310" name="Google Shape;310;g3e6bd573673_1_1022"/>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311" name="Google Shape;311;g3e6bd573673_1_102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12" name="Google Shape;312;g3e6bd573673_1_102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13" name="Google Shape;313;g3e6bd573673_1_1022"/>
          <p:cNvGrpSpPr/>
          <p:nvPr/>
        </p:nvGrpSpPr>
        <p:grpSpPr>
          <a:xfrm>
            <a:off x="4061425" y="6601537"/>
            <a:ext cx="5238715" cy="70500"/>
            <a:chOff x="4028175" y="6601537"/>
            <a:chExt cx="5238715" cy="70500"/>
          </a:xfrm>
        </p:grpSpPr>
        <p:cxnSp>
          <p:nvCxnSpPr>
            <p:cNvPr id="314" name="Google Shape;314;g3e6bd573673_1_102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15" name="Google Shape;315;g3e6bd573673_1_1022"/>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316" name="Google Shape;316;g3e6bd573673_1_1022"/>
          <p:cNvPicPr preferRelativeResize="0"/>
          <p:nvPr/>
        </p:nvPicPr>
        <p:blipFill rotWithShape="1">
          <a:blip r:embed="rId4">
            <a:alphaModFix/>
          </a:blip>
          <a:srcRect b="1681" l="0" r="0" t="1681"/>
          <a:stretch/>
        </p:blipFill>
        <p:spPr>
          <a:xfrm>
            <a:off x="381000" y="1238250"/>
            <a:ext cx="5524500" cy="4953000"/>
          </a:xfrm>
          <a:prstGeom prst="rect">
            <a:avLst/>
          </a:prstGeom>
          <a:noFill/>
          <a:ln>
            <a:noFill/>
          </a:ln>
        </p:spPr>
      </p:pic>
      <p:pic>
        <p:nvPicPr>
          <p:cNvPr id="317" name="Google Shape;317;g3e6bd573673_1_1022"/>
          <p:cNvPicPr preferRelativeResize="0"/>
          <p:nvPr/>
        </p:nvPicPr>
        <p:blipFill rotWithShape="1">
          <a:blip r:embed="rId5">
            <a:alphaModFix/>
          </a:blip>
          <a:srcRect b="0" l="5261" r="5261" t="0"/>
          <a:stretch/>
        </p:blipFill>
        <p:spPr>
          <a:xfrm>
            <a:off x="6286500" y="1238250"/>
            <a:ext cx="5524500" cy="4953000"/>
          </a:xfrm>
          <a:prstGeom prst="rect">
            <a:avLst/>
          </a:prstGeom>
          <a:noFill/>
          <a:ln>
            <a:noFill/>
          </a:ln>
        </p:spPr>
      </p:pic>
      <p:grpSp>
        <p:nvGrpSpPr>
          <p:cNvPr id="318" name="Google Shape;318;g3e6bd573673_1_1022"/>
          <p:cNvGrpSpPr/>
          <p:nvPr/>
        </p:nvGrpSpPr>
        <p:grpSpPr>
          <a:xfrm>
            <a:off x="381000" y="5868450"/>
            <a:ext cx="11430000" cy="381000"/>
            <a:chOff x="381000" y="5810250"/>
            <a:chExt cx="11430000" cy="381000"/>
          </a:xfrm>
        </p:grpSpPr>
        <p:sp>
          <p:nvSpPr>
            <p:cNvPr id="319" name="Google Shape;319;g3e6bd573673_1_1022"/>
            <p:cNvSpPr/>
            <p:nvPr/>
          </p:nvSpPr>
          <p:spPr>
            <a:xfrm>
              <a:off x="381000" y="5810250"/>
              <a:ext cx="5524500" cy="381000"/>
            </a:xfrm>
            <a:prstGeom prst="roundRect">
              <a:avLst>
                <a:gd fmla="val 25000"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0" name="Google Shape;320;g3e6bd573673_1_1022"/>
            <p:cNvSpPr txBox="1"/>
            <p:nvPr/>
          </p:nvSpPr>
          <p:spPr>
            <a:xfrm>
              <a:off x="381000" y="5810250"/>
              <a:ext cx="55245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400">
                  <a:solidFill>
                    <a:srgbClr val="13294B"/>
                  </a:solidFill>
                  <a:latin typeface="Arial"/>
                  <a:ea typeface="Arial"/>
                  <a:cs typeface="Arial"/>
                  <a:sym typeface="Arial"/>
                </a:rPr>
                <a:t>Internal Component Layout</a:t>
              </a:r>
              <a:endParaRPr b="1" sz="1400">
                <a:solidFill>
                  <a:srgbClr val="13294B"/>
                </a:solidFill>
                <a:latin typeface="Arial"/>
                <a:ea typeface="Arial"/>
                <a:cs typeface="Arial"/>
                <a:sym typeface="Arial"/>
              </a:endParaRPr>
            </a:p>
          </p:txBody>
        </p:sp>
        <p:sp>
          <p:nvSpPr>
            <p:cNvPr id="321" name="Google Shape;321;g3e6bd573673_1_1022"/>
            <p:cNvSpPr/>
            <p:nvPr/>
          </p:nvSpPr>
          <p:spPr>
            <a:xfrm>
              <a:off x="6286500" y="5810250"/>
              <a:ext cx="5524500" cy="381000"/>
            </a:xfrm>
            <a:prstGeom prst="roundRect">
              <a:avLst>
                <a:gd fmla="val 25000"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2" name="Google Shape;322;g3e6bd573673_1_1022"/>
            <p:cNvSpPr txBox="1"/>
            <p:nvPr/>
          </p:nvSpPr>
          <p:spPr>
            <a:xfrm>
              <a:off x="6286500" y="5810250"/>
              <a:ext cx="5524500" cy="3810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400">
                  <a:solidFill>
                    <a:srgbClr val="13294B"/>
                  </a:solidFill>
                  <a:latin typeface="Arial"/>
                  <a:ea typeface="Arial"/>
                  <a:cs typeface="Arial"/>
                  <a:sym typeface="Arial"/>
                </a:rPr>
                <a:t>Final Enclosure Design</a:t>
              </a:r>
              <a:endParaRPr b="1" sz="1400">
                <a:solidFill>
                  <a:srgbClr val="13294B"/>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6" name="Shape 326"/>
        <p:cNvGrpSpPr/>
        <p:nvPr/>
      </p:nvGrpSpPr>
      <p:grpSpPr>
        <a:xfrm>
          <a:off x="0" y="0"/>
          <a:ext cx="0" cy="0"/>
          <a:chOff x="0" y="0"/>
          <a:chExt cx="0" cy="0"/>
        </a:xfrm>
      </p:grpSpPr>
      <p:sp>
        <p:nvSpPr>
          <p:cNvPr id="327" name="Google Shape;327;p33"/>
          <p:cNvSpPr/>
          <p:nvPr/>
        </p:nvSpPr>
        <p:spPr>
          <a:xfrm rot="10800000">
            <a:off x="0" y="21"/>
            <a:ext cx="12192000" cy="868200"/>
          </a:xfrm>
          <a:prstGeom prst="rect">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28" name="Google Shape;328;p33"/>
          <p:cNvSpPr txBox="1"/>
          <p:nvPr/>
        </p:nvSpPr>
        <p:spPr>
          <a:xfrm>
            <a:off x="376810" y="204051"/>
            <a:ext cx="10910100" cy="369300"/>
          </a:xfrm>
          <a:prstGeom prst="rect">
            <a:avLst/>
          </a:prstGeom>
          <a:solidFill>
            <a:srgbClr val="000000">
              <a:alpha val="0"/>
            </a:srgbClr>
          </a:solidFill>
          <a:ln>
            <a:noFill/>
          </a:ln>
        </p:spPr>
        <p:txBody>
          <a:bodyPr anchorCtr="0" anchor="ctr" bIns="0" lIns="95250" spcFirstLastPara="1" rIns="0" wrap="square" tIns="0">
            <a:spAutoFit/>
          </a:bodyPr>
          <a:lstStyle/>
          <a:p>
            <a:pPr indent="0" lvl="0" marL="0" rtl="0" algn="l">
              <a:spcBef>
                <a:spcPts val="0"/>
              </a:spcBef>
              <a:spcAft>
                <a:spcPts val="0"/>
              </a:spcAft>
              <a:buNone/>
            </a:pPr>
            <a:r>
              <a:rPr b="1" lang="en-US" sz="2400">
                <a:solidFill>
                  <a:srgbClr val="FFFFFF"/>
                </a:solidFill>
                <a:latin typeface="Arial"/>
                <a:ea typeface="Arial"/>
                <a:cs typeface="Arial"/>
                <a:sym typeface="Arial"/>
              </a:rPr>
              <a:t>Successes and Challenges</a:t>
            </a:r>
            <a:endParaRPr b="1" sz="2400">
              <a:solidFill>
                <a:srgbClr val="FFFFFF"/>
              </a:solidFill>
              <a:latin typeface="Arial"/>
              <a:ea typeface="Arial"/>
              <a:cs typeface="Arial"/>
              <a:sym typeface="Arial"/>
            </a:endParaRPr>
          </a:p>
        </p:txBody>
      </p:sp>
      <p:pic>
        <p:nvPicPr>
          <p:cNvPr id="329" name="Google Shape;329;p33"/>
          <p:cNvPicPr preferRelativeResize="0"/>
          <p:nvPr/>
        </p:nvPicPr>
        <p:blipFill rotWithShape="1">
          <a:blip r:embed="rId4">
            <a:alphaModFix/>
          </a:blip>
          <a:srcRect b="30" l="0" r="0" t="30"/>
          <a:stretch/>
        </p:blipFill>
        <p:spPr>
          <a:xfrm>
            <a:off x="11557540" y="233819"/>
            <a:ext cx="271200" cy="389700"/>
          </a:xfrm>
          <a:prstGeom prst="rect">
            <a:avLst/>
          </a:prstGeom>
          <a:noFill/>
          <a:ln>
            <a:noFill/>
          </a:ln>
        </p:spPr>
      </p:pic>
      <p:sp>
        <p:nvSpPr>
          <p:cNvPr id="330" name="Google Shape;330;p33"/>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cxnSp>
        <p:nvCxnSpPr>
          <p:cNvPr id="331" name="Google Shape;331;p33"/>
          <p:cNvCxnSpPr/>
          <p:nvPr/>
        </p:nvCxnSpPr>
        <p:spPr>
          <a:xfrm>
            <a:off x="381000" y="6429375"/>
            <a:ext cx="11430000" cy="0"/>
          </a:xfrm>
          <a:prstGeom prst="straightConnector1">
            <a:avLst/>
          </a:prstGeom>
          <a:solidFill>
            <a:srgbClr val="FFFFFF"/>
          </a:solidFill>
          <a:ln cap="flat" cmpd="sng" w="9525">
            <a:solidFill>
              <a:srgbClr val="CBD5E1"/>
            </a:solidFill>
            <a:prstDash val="solid"/>
            <a:round/>
            <a:headEnd len="sm" w="sm" type="none"/>
            <a:tailEnd len="sm" w="sm" type="none"/>
          </a:ln>
        </p:spPr>
      </p:cxnSp>
      <p:sp>
        <p:nvSpPr>
          <p:cNvPr id="332" name="Google Shape;332;p33"/>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33" name="Google Shape;333;p33"/>
          <p:cNvGrpSpPr/>
          <p:nvPr/>
        </p:nvGrpSpPr>
        <p:grpSpPr>
          <a:xfrm>
            <a:off x="4061425" y="6601537"/>
            <a:ext cx="5238715" cy="70500"/>
            <a:chOff x="4028175" y="6601537"/>
            <a:chExt cx="5238715" cy="70500"/>
          </a:xfrm>
        </p:grpSpPr>
        <p:cxnSp>
          <p:nvCxnSpPr>
            <p:cNvPr id="334" name="Google Shape;334;p33"/>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35" name="Google Shape;335;p33"/>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336" name="Google Shape;336;p33"/>
          <p:cNvGrpSpPr/>
          <p:nvPr/>
        </p:nvGrpSpPr>
        <p:grpSpPr>
          <a:xfrm>
            <a:off x="571500" y="1333500"/>
            <a:ext cx="5334000" cy="4572000"/>
            <a:chOff x="571500" y="1333500"/>
            <a:chExt cx="5334000" cy="4572000"/>
          </a:xfrm>
        </p:grpSpPr>
        <p:sp>
          <p:nvSpPr>
            <p:cNvPr id="337" name="Google Shape;337;p33"/>
            <p:cNvSpPr/>
            <p:nvPr/>
          </p:nvSpPr>
          <p:spPr>
            <a:xfrm>
              <a:off x="571500" y="1333500"/>
              <a:ext cx="5334000" cy="4572000"/>
            </a:xfrm>
            <a:prstGeom prst="roundRect">
              <a:avLst>
                <a:gd fmla="val 3125"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38" name="Google Shape;338;p33"/>
            <p:cNvSpPr/>
            <p:nvPr/>
          </p:nvSpPr>
          <p:spPr>
            <a:xfrm>
              <a:off x="571500" y="1333500"/>
              <a:ext cx="5334000" cy="571500"/>
            </a:xfrm>
            <a:prstGeom prst="roundRect">
              <a:avLst>
                <a:gd fmla="val 25000" name="adj"/>
              </a:avLst>
            </a:prstGeom>
            <a:solidFill>
              <a:srgbClr val="ECFDF5"/>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39" name="Google Shape;339;p33"/>
            <p:cNvPicPr preferRelativeResize="0"/>
            <p:nvPr/>
          </p:nvPicPr>
          <p:blipFill rotWithShape="1">
            <a:blip r:embed="rId5">
              <a:alphaModFix/>
            </a:blip>
            <a:srcRect b="0" l="0" r="0" t="0"/>
            <a:stretch/>
          </p:blipFill>
          <p:spPr>
            <a:xfrm>
              <a:off x="571500" y="1752600"/>
              <a:ext cx="5334000" cy="19200"/>
            </a:xfrm>
            <a:prstGeom prst="rect">
              <a:avLst/>
            </a:prstGeom>
            <a:noFill/>
            <a:ln>
              <a:noFill/>
            </a:ln>
          </p:spPr>
        </p:pic>
        <p:sp>
          <p:nvSpPr>
            <p:cNvPr id="340" name="Google Shape;340;p33"/>
            <p:cNvSpPr txBox="1"/>
            <p:nvPr/>
          </p:nvSpPr>
          <p:spPr>
            <a:xfrm>
              <a:off x="762000" y="1333500"/>
              <a:ext cx="49530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2200">
                  <a:solidFill>
                    <a:srgbClr val="065F46"/>
                  </a:solidFill>
                  <a:latin typeface="Arial"/>
                  <a:ea typeface="Arial"/>
                  <a:cs typeface="Arial"/>
                  <a:sym typeface="Arial"/>
                </a:rPr>
                <a:t>Successes</a:t>
              </a:r>
              <a:endParaRPr b="1" sz="2200">
                <a:solidFill>
                  <a:srgbClr val="065F46"/>
                </a:solidFill>
                <a:latin typeface="Arial"/>
                <a:ea typeface="Arial"/>
                <a:cs typeface="Arial"/>
                <a:sym typeface="Arial"/>
              </a:endParaRPr>
            </a:p>
          </p:txBody>
        </p:sp>
        <p:sp>
          <p:nvSpPr>
            <p:cNvPr id="341" name="Google Shape;341;p33"/>
            <p:cNvSpPr txBox="1"/>
            <p:nvPr/>
          </p:nvSpPr>
          <p:spPr>
            <a:xfrm>
              <a:off x="762000" y="2000250"/>
              <a:ext cx="4953000" cy="3714900"/>
            </a:xfrm>
            <a:prstGeom prst="rect">
              <a:avLst/>
            </a:prstGeom>
            <a:noFill/>
            <a:ln>
              <a:noFill/>
            </a:ln>
          </p:spPr>
          <p:txBody>
            <a:bodyPr anchorCtr="0" anchor="t" bIns="0" lIns="0" spcFirstLastPara="1" rIns="0" wrap="square" tIns="0">
              <a:noAutofit/>
            </a:bodyPr>
            <a:lstStyle/>
            <a:p>
              <a:pPr indent="-317500" lvl="0" marL="457200" rtl="0" algn="l">
                <a:spcBef>
                  <a:spcPts val="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Fast response time</a:t>
              </a:r>
              <a:r>
                <a:rPr lang="en-US" sz="1400">
                  <a:solidFill>
                    <a:srgbClr val="13294B"/>
                  </a:solidFill>
                  <a:latin typeface="Arial"/>
                  <a:ea typeface="Arial"/>
                  <a:cs typeface="Arial"/>
                  <a:sym typeface="Arial"/>
                </a:rPr>
                <a:t> to a noise event</a:t>
              </a:r>
              <a:endParaRPr sz="1400">
                <a:solidFill>
                  <a:srgbClr val="13294B"/>
                </a:solidFill>
                <a:latin typeface="Arial"/>
                <a:ea typeface="Arial"/>
                <a:cs typeface="Arial"/>
                <a:sym typeface="Arial"/>
              </a:endParaRPr>
            </a:p>
            <a:p>
              <a:pPr indent="-317500" lvl="0" marL="457200" rtl="0" algn="l">
                <a:spcBef>
                  <a:spcPts val="150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Avoids constant triggering</a:t>
              </a:r>
              <a:r>
                <a:rPr lang="en-US" sz="1400">
                  <a:solidFill>
                    <a:srgbClr val="13294B"/>
                  </a:solidFill>
                  <a:latin typeface="Arial"/>
                  <a:ea typeface="Arial"/>
                  <a:cs typeface="Arial"/>
                  <a:sym typeface="Arial"/>
                </a:rPr>
                <a:t> in a noisy environment</a:t>
              </a:r>
              <a:endParaRPr sz="1400">
                <a:solidFill>
                  <a:srgbClr val="13294B"/>
                </a:solidFill>
                <a:latin typeface="Arial"/>
                <a:ea typeface="Arial"/>
                <a:cs typeface="Arial"/>
                <a:sym typeface="Arial"/>
              </a:endParaRPr>
            </a:p>
            <a:p>
              <a:pPr indent="-317500" lvl="0" marL="457200" rtl="0" algn="l">
                <a:spcBef>
                  <a:spcPts val="150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FFTs</a:t>
              </a:r>
              <a:r>
                <a:rPr lang="en-US" sz="1400">
                  <a:solidFill>
                    <a:srgbClr val="13294B"/>
                  </a:solidFill>
                  <a:latin typeface="Arial"/>
                  <a:ea typeface="Arial"/>
                  <a:cs typeface="Arial"/>
                  <a:sym typeface="Arial"/>
                </a:rPr>
                <a:t> to sort input frequencies to output frequency in the same bin</a:t>
              </a:r>
              <a:endParaRPr sz="1400">
                <a:solidFill>
                  <a:srgbClr val="13294B"/>
                </a:solidFill>
                <a:latin typeface="Arial"/>
                <a:ea typeface="Arial"/>
                <a:cs typeface="Arial"/>
                <a:sym typeface="Arial"/>
              </a:endParaRPr>
            </a:p>
            <a:p>
              <a:pPr indent="-317500" lvl="0" marL="457200" rtl="0" algn="l">
                <a:spcBef>
                  <a:spcPts val="150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No harsh transitions</a:t>
              </a:r>
              <a:r>
                <a:rPr lang="en-US" sz="1400">
                  <a:solidFill>
                    <a:srgbClr val="13294B"/>
                  </a:solidFill>
                  <a:latin typeface="Arial"/>
                  <a:ea typeface="Arial"/>
                  <a:cs typeface="Arial"/>
                  <a:sym typeface="Arial"/>
                </a:rPr>
                <a:t> (fading in and fading out)</a:t>
              </a:r>
              <a:endParaRPr sz="1400">
                <a:solidFill>
                  <a:srgbClr val="13294B"/>
                </a:solidFill>
                <a:latin typeface="Arial"/>
                <a:ea typeface="Arial"/>
                <a:cs typeface="Arial"/>
                <a:sym typeface="Arial"/>
              </a:endParaRPr>
            </a:p>
            <a:p>
              <a:pPr indent="-317500" lvl="0" marL="457200" rtl="0" algn="l">
                <a:spcBef>
                  <a:spcPts val="1500"/>
                </a:spcBef>
                <a:spcAft>
                  <a:spcPts val="1500"/>
                </a:spcAft>
                <a:buClr>
                  <a:srgbClr val="13294B"/>
                </a:buClr>
                <a:buSzPts val="1400"/>
                <a:buFont typeface="Arial"/>
                <a:buChar char="●"/>
              </a:pPr>
              <a:r>
                <a:rPr b="1" lang="en-US" sz="1400">
                  <a:solidFill>
                    <a:srgbClr val="13294B"/>
                  </a:solidFill>
                  <a:latin typeface="Arial"/>
                  <a:ea typeface="Arial"/>
                  <a:cs typeface="Arial"/>
                  <a:sym typeface="Arial"/>
                </a:rPr>
                <a:t>8 hour runtime</a:t>
              </a:r>
              <a:endParaRPr sz="1400">
                <a:solidFill>
                  <a:srgbClr val="13294B"/>
                </a:solidFill>
                <a:latin typeface="Arial"/>
                <a:ea typeface="Arial"/>
                <a:cs typeface="Arial"/>
                <a:sym typeface="Arial"/>
              </a:endParaRPr>
            </a:p>
          </p:txBody>
        </p:sp>
      </p:grpSp>
      <p:grpSp>
        <p:nvGrpSpPr>
          <p:cNvPr id="342" name="Google Shape;342;p33"/>
          <p:cNvGrpSpPr/>
          <p:nvPr/>
        </p:nvGrpSpPr>
        <p:grpSpPr>
          <a:xfrm>
            <a:off x="6286500" y="1333500"/>
            <a:ext cx="5334000" cy="4572000"/>
            <a:chOff x="6286500" y="1333500"/>
            <a:chExt cx="5334000" cy="4572000"/>
          </a:xfrm>
        </p:grpSpPr>
        <p:sp>
          <p:nvSpPr>
            <p:cNvPr id="343" name="Google Shape;343;p33"/>
            <p:cNvSpPr/>
            <p:nvPr/>
          </p:nvSpPr>
          <p:spPr>
            <a:xfrm>
              <a:off x="6286500" y="1333500"/>
              <a:ext cx="5334000" cy="4572000"/>
            </a:xfrm>
            <a:prstGeom prst="roundRect">
              <a:avLst>
                <a:gd fmla="val 3125"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44" name="Google Shape;344;p33"/>
            <p:cNvSpPr/>
            <p:nvPr/>
          </p:nvSpPr>
          <p:spPr>
            <a:xfrm>
              <a:off x="6286500" y="1333500"/>
              <a:ext cx="5334000" cy="571500"/>
            </a:xfrm>
            <a:prstGeom prst="roundRect">
              <a:avLst>
                <a:gd fmla="val 25000" name="adj"/>
              </a:avLst>
            </a:prstGeom>
            <a:solidFill>
              <a:srgbClr val="FEF2F2"/>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id="345" name="Google Shape;345;p33"/>
            <p:cNvPicPr preferRelativeResize="0"/>
            <p:nvPr/>
          </p:nvPicPr>
          <p:blipFill rotWithShape="1">
            <a:blip r:embed="rId6">
              <a:alphaModFix/>
            </a:blip>
            <a:srcRect b="0" l="0" r="0" t="0"/>
            <a:stretch/>
          </p:blipFill>
          <p:spPr>
            <a:xfrm>
              <a:off x="6286500" y="1752600"/>
              <a:ext cx="5334000" cy="19200"/>
            </a:xfrm>
            <a:prstGeom prst="rect">
              <a:avLst/>
            </a:prstGeom>
            <a:noFill/>
            <a:ln>
              <a:noFill/>
            </a:ln>
          </p:spPr>
        </p:pic>
        <p:sp>
          <p:nvSpPr>
            <p:cNvPr id="346" name="Google Shape;346;p33"/>
            <p:cNvSpPr txBox="1"/>
            <p:nvPr/>
          </p:nvSpPr>
          <p:spPr>
            <a:xfrm>
              <a:off x="6477000" y="1333500"/>
              <a:ext cx="49530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2200">
                  <a:solidFill>
                    <a:srgbClr val="991B1B"/>
                  </a:solidFill>
                  <a:latin typeface="Arial"/>
                  <a:ea typeface="Arial"/>
                  <a:cs typeface="Arial"/>
                  <a:sym typeface="Arial"/>
                </a:rPr>
                <a:t>Challenges</a:t>
              </a:r>
              <a:endParaRPr b="1" sz="2200">
                <a:solidFill>
                  <a:srgbClr val="991B1B"/>
                </a:solidFill>
                <a:latin typeface="Arial"/>
                <a:ea typeface="Arial"/>
                <a:cs typeface="Arial"/>
                <a:sym typeface="Arial"/>
              </a:endParaRPr>
            </a:p>
          </p:txBody>
        </p:sp>
        <p:sp>
          <p:nvSpPr>
            <p:cNvPr id="347" name="Google Shape;347;p33"/>
            <p:cNvSpPr txBox="1"/>
            <p:nvPr/>
          </p:nvSpPr>
          <p:spPr>
            <a:xfrm>
              <a:off x="6477000" y="1990275"/>
              <a:ext cx="4953000" cy="3714900"/>
            </a:xfrm>
            <a:prstGeom prst="rect">
              <a:avLst/>
            </a:prstGeom>
            <a:noFill/>
            <a:ln>
              <a:noFill/>
            </a:ln>
          </p:spPr>
          <p:txBody>
            <a:bodyPr anchorCtr="0" anchor="t" bIns="0" lIns="0" spcFirstLastPara="1" rIns="0" wrap="square" tIns="0">
              <a:noAutofit/>
            </a:bodyPr>
            <a:lstStyle/>
            <a:p>
              <a:pPr indent="-317500" lvl="0" marL="457200" rtl="0" algn="l">
                <a:spcBef>
                  <a:spcPts val="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Feedback loop</a:t>
              </a:r>
              <a:endParaRPr sz="1400">
                <a:solidFill>
                  <a:srgbClr val="13294B"/>
                </a:solidFill>
                <a:latin typeface="Arial"/>
                <a:ea typeface="Arial"/>
                <a:cs typeface="Arial"/>
                <a:sym typeface="Arial"/>
              </a:endParaRPr>
            </a:p>
            <a:p>
              <a:pPr indent="-317500" lvl="0" marL="457200" rtl="0" algn="l">
                <a:spcBef>
                  <a:spcPts val="150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Soldering</a:t>
              </a:r>
              <a:r>
                <a:rPr lang="en-US" sz="1400">
                  <a:solidFill>
                    <a:srgbClr val="13294B"/>
                  </a:solidFill>
                  <a:latin typeface="Arial"/>
                  <a:ea typeface="Arial"/>
                  <a:cs typeface="Arial"/>
                  <a:sym typeface="Arial"/>
                </a:rPr>
                <a:t> the PCB and assembly</a:t>
              </a:r>
              <a:endParaRPr sz="1400">
                <a:solidFill>
                  <a:srgbClr val="13294B"/>
                </a:solidFill>
                <a:latin typeface="Arial"/>
                <a:ea typeface="Arial"/>
                <a:cs typeface="Arial"/>
                <a:sym typeface="Arial"/>
              </a:endParaRPr>
            </a:p>
            <a:p>
              <a:pPr indent="-317500" lvl="0" marL="457200" rtl="0" algn="l">
                <a:spcBef>
                  <a:spcPts val="150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Choppiness</a:t>
              </a:r>
              <a:r>
                <a:rPr lang="en-US" sz="1400">
                  <a:solidFill>
                    <a:srgbClr val="13294B"/>
                  </a:solidFill>
                  <a:latin typeface="Arial"/>
                  <a:ea typeface="Arial"/>
                  <a:cs typeface="Arial"/>
                  <a:sym typeface="Arial"/>
                </a:rPr>
                <a:t> of ou</a:t>
              </a:r>
              <a:r>
                <a:rPr lang="en-US">
                  <a:solidFill>
                    <a:srgbClr val="13294B"/>
                  </a:solidFill>
                </a:rPr>
                <a:t>tput</a:t>
              </a:r>
              <a:r>
                <a:rPr lang="en-US" sz="1400">
                  <a:solidFill>
                    <a:srgbClr val="13294B"/>
                  </a:solidFill>
                  <a:latin typeface="Arial"/>
                  <a:ea typeface="Arial"/>
                  <a:cs typeface="Arial"/>
                  <a:sym typeface="Arial"/>
                </a:rPr>
                <a:t> noise</a:t>
              </a:r>
              <a:endParaRPr sz="1400">
                <a:solidFill>
                  <a:srgbClr val="13294B"/>
                </a:solidFill>
                <a:latin typeface="Arial"/>
                <a:ea typeface="Arial"/>
                <a:cs typeface="Arial"/>
                <a:sym typeface="Arial"/>
              </a:endParaRPr>
            </a:p>
            <a:p>
              <a:pPr indent="-317500" lvl="0" marL="457200" rtl="0" algn="l">
                <a:spcBef>
                  <a:spcPts val="1500"/>
                </a:spcBef>
                <a:spcAft>
                  <a:spcPts val="0"/>
                </a:spcAft>
                <a:buClr>
                  <a:srgbClr val="13294B"/>
                </a:buClr>
                <a:buSzPts val="1400"/>
                <a:buFont typeface="Arial"/>
                <a:buChar char="●"/>
              </a:pPr>
              <a:r>
                <a:rPr b="1" lang="en-US" sz="1400">
                  <a:solidFill>
                    <a:srgbClr val="13294B"/>
                  </a:solidFill>
                  <a:latin typeface="Arial"/>
                  <a:ea typeface="Arial"/>
                  <a:cs typeface="Arial"/>
                  <a:sym typeface="Arial"/>
                </a:rPr>
                <a:t>Threshold</a:t>
              </a:r>
              <a:r>
                <a:rPr lang="en-US" sz="1400">
                  <a:solidFill>
                    <a:srgbClr val="13294B"/>
                  </a:solidFill>
                  <a:latin typeface="Arial"/>
                  <a:ea typeface="Arial"/>
                  <a:cs typeface="Arial"/>
                  <a:sym typeface="Arial"/>
                </a:rPr>
                <a:t> and mic sensitivity</a:t>
              </a:r>
              <a:endParaRPr sz="1400">
                <a:solidFill>
                  <a:srgbClr val="13294B"/>
                </a:solidFill>
                <a:latin typeface="Arial"/>
                <a:ea typeface="Arial"/>
                <a:cs typeface="Arial"/>
                <a:sym typeface="Arial"/>
              </a:endParaRPr>
            </a:p>
            <a:p>
              <a:pPr indent="-317500" lvl="0" marL="457200" rtl="0" algn="l">
                <a:spcBef>
                  <a:spcPts val="1500"/>
                </a:spcBef>
                <a:spcAft>
                  <a:spcPts val="1500"/>
                </a:spcAft>
                <a:buClr>
                  <a:srgbClr val="13294B"/>
                </a:buClr>
                <a:buSzPts val="1400"/>
                <a:buFont typeface="Arial"/>
                <a:buChar char="●"/>
              </a:pPr>
              <a:r>
                <a:rPr b="1" lang="en-US">
                  <a:solidFill>
                    <a:srgbClr val="13294B"/>
                  </a:solidFill>
                </a:rPr>
                <a:t>Full FFT adaptiveness </a:t>
              </a:r>
              <a:r>
                <a:rPr lang="en-US">
                  <a:solidFill>
                    <a:srgbClr val="13294B"/>
                  </a:solidFill>
                </a:rPr>
                <a:t>vs Multiband adaptiveness</a:t>
              </a:r>
              <a:endParaRPr>
                <a:solidFill>
                  <a:srgbClr val="13294B"/>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3e6bd573673_2_29"/>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53" name="Google Shape;353;g3e6bd573673_2_29"/>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Conclusions</a:t>
            </a:r>
            <a:endParaRPr b="0" i="0" sz="2400" u="none" cap="none" strike="noStrike">
              <a:solidFill>
                <a:schemeClr val="lt1"/>
              </a:solidFill>
              <a:latin typeface="Arial"/>
              <a:ea typeface="Arial"/>
              <a:cs typeface="Arial"/>
              <a:sym typeface="Arial"/>
            </a:endParaRPr>
          </a:p>
        </p:txBody>
      </p:sp>
      <p:pic>
        <p:nvPicPr>
          <p:cNvPr id="354" name="Google Shape;354;g3e6bd573673_2_29"/>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355" name="Google Shape;355;g3e6bd573673_2_29"/>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56" name="Google Shape;356;g3e6bd573673_2_29"/>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57" name="Google Shape;357;g3e6bd573673_2_29"/>
          <p:cNvGrpSpPr/>
          <p:nvPr/>
        </p:nvGrpSpPr>
        <p:grpSpPr>
          <a:xfrm>
            <a:off x="4061425" y="6601537"/>
            <a:ext cx="5238715" cy="70500"/>
            <a:chOff x="4028175" y="6601537"/>
            <a:chExt cx="5238715" cy="70500"/>
          </a:xfrm>
        </p:grpSpPr>
        <p:cxnSp>
          <p:nvCxnSpPr>
            <p:cNvPr id="358" name="Google Shape;358;g3e6bd573673_2_29"/>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59" name="Google Shape;359;g3e6bd573673_2_29"/>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60" name="Google Shape;360;g3e6bd573673_2_29"/>
          <p:cNvSpPr txBox="1"/>
          <p:nvPr/>
        </p:nvSpPr>
        <p:spPr>
          <a:xfrm>
            <a:off x="376803" y="1324375"/>
            <a:ext cx="11451900" cy="4821000"/>
          </a:xfrm>
          <a:prstGeom prst="rect">
            <a:avLst/>
          </a:prstGeom>
          <a:solidFill>
            <a:srgbClr val="000000">
              <a:alpha val="0"/>
            </a:srgbClr>
          </a:solidFill>
          <a:ln>
            <a:noFill/>
          </a:ln>
        </p:spPr>
        <p:txBody>
          <a:bodyPr anchorCtr="0" anchor="t" bIns="47625" lIns="95250" spcFirstLastPara="1" rIns="95250" wrap="square" tIns="47625">
            <a:noAutofit/>
          </a:bodyPr>
          <a:lstStyle/>
          <a:p>
            <a:pPr indent="0" lvl="0" marL="0" rtl="0" algn="l">
              <a:spcBef>
                <a:spcPts val="0"/>
              </a:spcBef>
              <a:spcAft>
                <a:spcPts val="0"/>
              </a:spcAft>
              <a:buNone/>
            </a:pPr>
            <a:r>
              <a:rPr b="1" lang="en-US" sz="2800">
                <a:solidFill>
                  <a:srgbClr val="13294B"/>
                </a:solidFill>
                <a:latin typeface="Arial"/>
                <a:ea typeface="Arial"/>
                <a:cs typeface="Arial"/>
                <a:sym typeface="Arial"/>
              </a:rPr>
              <a:t>Project Outcomes and Lessons Learned</a:t>
            </a:r>
            <a:endParaRPr b="1" sz="2800">
              <a:solidFill>
                <a:srgbClr val="13294B"/>
              </a:solidFill>
              <a:latin typeface="Arial"/>
              <a:ea typeface="Arial"/>
              <a:cs typeface="Arial"/>
              <a:sym typeface="Arial"/>
            </a:endParaRPr>
          </a:p>
          <a:p>
            <a:pPr indent="-393700" lvl="0" marL="457200" rtl="0" algn="l">
              <a:spcBef>
                <a:spcPts val="1500"/>
              </a:spcBef>
              <a:spcAft>
                <a:spcPts val="0"/>
              </a:spcAft>
              <a:buClr>
                <a:srgbClr val="13294B"/>
              </a:buClr>
              <a:buSzPts val="2600"/>
              <a:buFont typeface="Arial"/>
              <a:buChar char="●"/>
            </a:pPr>
            <a:r>
              <a:rPr b="0" lang="en-US" sz="2600">
                <a:solidFill>
                  <a:srgbClr val="13294B"/>
                </a:solidFill>
                <a:latin typeface="Arial"/>
                <a:ea typeface="Arial"/>
                <a:cs typeface="Arial"/>
                <a:sym typeface="Arial"/>
              </a:rPr>
              <a:t>Discovered the importance of </a:t>
            </a:r>
            <a:r>
              <a:rPr b="1" lang="en-US" sz="2600">
                <a:solidFill>
                  <a:srgbClr val="13294B"/>
                </a:solidFill>
                <a:latin typeface="Arial"/>
                <a:ea typeface="Arial"/>
                <a:cs typeface="Arial"/>
                <a:sym typeface="Arial"/>
              </a:rPr>
              <a:t>mechanical enclosure design</a:t>
            </a:r>
            <a:r>
              <a:rPr b="0" lang="en-US" sz="2600">
                <a:solidFill>
                  <a:srgbClr val="13294B"/>
                </a:solidFill>
                <a:latin typeface="Arial"/>
                <a:ea typeface="Arial"/>
                <a:cs typeface="Arial"/>
                <a:sym typeface="Arial"/>
              </a:rPr>
              <a:t> in preventing feedback loops between the microphone and internal speakers.</a:t>
            </a:r>
            <a:endParaRPr b="0" sz="2600">
              <a:solidFill>
                <a:srgbClr val="13294B"/>
              </a:solidFill>
              <a:latin typeface="Arial"/>
              <a:ea typeface="Arial"/>
              <a:cs typeface="Arial"/>
              <a:sym typeface="Arial"/>
            </a:endParaRPr>
          </a:p>
          <a:p>
            <a:pPr indent="-393700" lvl="0" marL="457200" rtl="0" algn="l">
              <a:spcBef>
                <a:spcPts val="1125"/>
              </a:spcBef>
              <a:spcAft>
                <a:spcPts val="0"/>
              </a:spcAft>
              <a:buClr>
                <a:srgbClr val="13294B"/>
              </a:buClr>
              <a:buSzPts val="2600"/>
              <a:buFont typeface="Arial"/>
              <a:buChar char="●"/>
            </a:pPr>
            <a:r>
              <a:rPr lang="en-US" sz="2600">
                <a:solidFill>
                  <a:srgbClr val="13294B"/>
                </a:solidFill>
              </a:rPr>
              <a:t>Gained hands-on experience in </a:t>
            </a:r>
            <a:r>
              <a:rPr b="1" lang="en-US" sz="2600">
                <a:solidFill>
                  <a:srgbClr val="13294B"/>
                </a:solidFill>
                <a:latin typeface="Arial"/>
                <a:ea typeface="Arial"/>
                <a:cs typeface="Arial"/>
                <a:sym typeface="Arial"/>
              </a:rPr>
              <a:t>embedded system integration</a:t>
            </a:r>
            <a:r>
              <a:rPr lang="en-US" sz="2600">
                <a:solidFill>
                  <a:srgbClr val="13294B"/>
                </a:solidFill>
              </a:rPr>
              <a:t> such as balancing processing intensive calculations with high quality audio output.</a:t>
            </a:r>
            <a:endParaRPr sz="2600">
              <a:solidFill>
                <a:srgbClr val="13294B"/>
              </a:solidFill>
            </a:endParaRPr>
          </a:p>
          <a:p>
            <a:pPr indent="-393700" lvl="0" marL="457200" rtl="0" algn="l">
              <a:spcBef>
                <a:spcPts val="0"/>
              </a:spcBef>
              <a:spcAft>
                <a:spcPts val="1125"/>
              </a:spcAft>
              <a:buClr>
                <a:srgbClr val="13294B"/>
              </a:buClr>
              <a:buSzPts val="2600"/>
              <a:buFont typeface="Arial"/>
              <a:buChar char="●"/>
            </a:pPr>
            <a:r>
              <a:rPr b="0" lang="en-US" sz="2600">
                <a:solidFill>
                  <a:srgbClr val="13294B"/>
                </a:solidFill>
                <a:latin typeface="Arial"/>
                <a:ea typeface="Arial"/>
                <a:cs typeface="Arial"/>
                <a:sym typeface="Arial"/>
              </a:rPr>
              <a:t>If redesigned, we would select </a:t>
            </a:r>
            <a:r>
              <a:rPr b="1" lang="en-US" sz="2600">
                <a:solidFill>
                  <a:srgbClr val="13294B"/>
                </a:solidFill>
                <a:latin typeface="Arial"/>
                <a:ea typeface="Arial"/>
                <a:cs typeface="Arial"/>
                <a:sym typeface="Arial"/>
              </a:rPr>
              <a:t>higher quality components</a:t>
            </a:r>
            <a:r>
              <a:rPr b="0" lang="en-US" sz="2600">
                <a:solidFill>
                  <a:srgbClr val="13294B"/>
                </a:solidFill>
                <a:latin typeface="Arial"/>
                <a:ea typeface="Arial"/>
                <a:cs typeface="Arial"/>
                <a:sym typeface="Arial"/>
              </a:rPr>
              <a:t>, such as low</a:t>
            </a:r>
            <a:r>
              <a:rPr lang="en-US" sz="2600">
                <a:solidFill>
                  <a:srgbClr val="13294B"/>
                </a:solidFill>
              </a:rPr>
              <a:t> </a:t>
            </a:r>
            <a:r>
              <a:rPr b="0" lang="en-US" sz="2600">
                <a:solidFill>
                  <a:srgbClr val="13294B"/>
                </a:solidFill>
                <a:latin typeface="Arial"/>
                <a:ea typeface="Arial"/>
                <a:cs typeface="Arial"/>
                <a:sym typeface="Arial"/>
              </a:rPr>
              <a:t>noise amplifiers and premium speakers, to further enhance audio </a:t>
            </a:r>
            <a:r>
              <a:rPr lang="en-US" sz="2600">
                <a:solidFill>
                  <a:srgbClr val="13294B"/>
                </a:solidFill>
              </a:rPr>
              <a:t>quality and a more powerful processor</a:t>
            </a:r>
            <a:endParaRPr b="1" sz="2600">
              <a:solidFill>
                <a:srgbClr val="13294B"/>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e6bd573673_0_278"/>
          <p:cNvSpPr txBox="1"/>
          <p:nvPr/>
        </p:nvSpPr>
        <p:spPr>
          <a:xfrm>
            <a:off x="376800" y="1324375"/>
            <a:ext cx="10910100" cy="48210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00000"/>
              </a:lnSpc>
              <a:spcBef>
                <a:spcPts val="0"/>
              </a:spcBef>
              <a:spcAft>
                <a:spcPts val="0"/>
              </a:spcAft>
              <a:buClr>
                <a:srgbClr val="13294B"/>
              </a:buClr>
              <a:buSzPts val="2200"/>
              <a:buChar char="●"/>
            </a:pPr>
            <a:r>
              <a:rPr b="1" lang="en-US" sz="2200">
                <a:solidFill>
                  <a:srgbClr val="13294B"/>
                </a:solidFill>
              </a:rPr>
              <a:t>Ensuring masking noise stays within safe limits (40–75 dB) to avoid long-term hearing damage or sleep disruption.</a:t>
            </a:r>
            <a:endParaRPr b="1" sz="2200">
              <a:solidFill>
                <a:srgbClr val="13294B"/>
              </a:solidFill>
            </a:endParaRPr>
          </a:p>
          <a:p>
            <a:pPr indent="-368300" lvl="0" marL="457200" marR="0" rtl="0" algn="l">
              <a:lnSpc>
                <a:spcPct val="100000"/>
              </a:lnSpc>
              <a:spcBef>
                <a:spcPts val="0"/>
              </a:spcBef>
              <a:spcAft>
                <a:spcPts val="0"/>
              </a:spcAft>
              <a:buClr>
                <a:srgbClr val="13294B"/>
              </a:buClr>
              <a:buSzPts val="2200"/>
              <a:buChar char="●"/>
            </a:pPr>
            <a:r>
              <a:rPr b="1" lang="en-US" sz="2200">
                <a:solidFill>
                  <a:srgbClr val="13294B"/>
                </a:solidFill>
              </a:rPr>
              <a:t>Must avoid over-masking important sounds (alarms, emergencies, etc.) that should wake the user up.</a:t>
            </a:r>
            <a:endParaRPr b="1" sz="2200">
              <a:solidFill>
                <a:srgbClr val="13294B"/>
              </a:solidFill>
            </a:endParaRPr>
          </a:p>
          <a:p>
            <a:pPr indent="-368300" lvl="0" marL="457200" marR="0" rtl="0" algn="l">
              <a:lnSpc>
                <a:spcPct val="100000"/>
              </a:lnSpc>
              <a:spcBef>
                <a:spcPts val="0"/>
              </a:spcBef>
              <a:spcAft>
                <a:spcPts val="0"/>
              </a:spcAft>
              <a:buClr>
                <a:srgbClr val="13294B"/>
              </a:buClr>
              <a:buSzPts val="2200"/>
              <a:buChar char="●"/>
            </a:pPr>
            <a:r>
              <a:rPr b="1" lang="en-US" sz="2200">
                <a:solidFill>
                  <a:srgbClr val="13294B"/>
                </a:solidFill>
              </a:rPr>
              <a:t>The data should not leave the system.</a:t>
            </a:r>
            <a:endParaRPr b="1" sz="2200">
              <a:solidFill>
                <a:srgbClr val="13294B"/>
              </a:solidFill>
            </a:endParaRPr>
          </a:p>
          <a:p>
            <a:pPr indent="-368300" lvl="0" marL="457200" marR="0" rtl="0" algn="l">
              <a:lnSpc>
                <a:spcPct val="100000"/>
              </a:lnSpc>
              <a:spcBef>
                <a:spcPts val="0"/>
              </a:spcBef>
              <a:spcAft>
                <a:spcPts val="0"/>
              </a:spcAft>
              <a:buClr>
                <a:srgbClr val="13294B"/>
              </a:buClr>
              <a:buSzPts val="2200"/>
              <a:buChar char="●"/>
            </a:pPr>
            <a:r>
              <a:rPr b="1" lang="en-US" sz="2200">
                <a:solidFill>
                  <a:srgbClr val="13294B"/>
                </a:solidFill>
              </a:rPr>
              <a:t>The system should operate overnight without fear of overheating, fires, etc.</a:t>
            </a:r>
            <a:endParaRPr b="1" sz="2200">
              <a:solidFill>
                <a:srgbClr val="13294B"/>
              </a:solidFill>
            </a:endParaRPr>
          </a:p>
          <a:p>
            <a:pPr indent="0" lvl="0" marL="0" marR="0" rtl="0" algn="l">
              <a:lnSpc>
                <a:spcPct val="100000"/>
              </a:lnSpc>
              <a:spcBef>
                <a:spcPts val="0"/>
              </a:spcBef>
              <a:spcAft>
                <a:spcPts val="0"/>
              </a:spcAft>
              <a:buNone/>
            </a:pPr>
            <a:r>
              <a:t/>
            </a:r>
            <a:endParaRPr b="1" sz="2200">
              <a:solidFill>
                <a:srgbClr val="13294B"/>
              </a:solidFill>
            </a:endParaRPr>
          </a:p>
        </p:txBody>
      </p:sp>
      <p:sp>
        <p:nvSpPr>
          <p:cNvPr id="366" name="Google Shape;366;g3e6bd573673_0_278"/>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67" name="Google Shape;367;g3e6bd573673_0_278"/>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Ethical Considerations</a:t>
            </a:r>
            <a:endParaRPr b="0" i="0" sz="2400" u="none" cap="none" strike="noStrike">
              <a:solidFill>
                <a:schemeClr val="lt1"/>
              </a:solidFill>
              <a:latin typeface="Arial"/>
              <a:ea typeface="Arial"/>
              <a:cs typeface="Arial"/>
              <a:sym typeface="Arial"/>
            </a:endParaRPr>
          </a:p>
        </p:txBody>
      </p:sp>
      <p:pic>
        <p:nvPicPr>
          <p:cNvPr id="368" name="Google Shape;368;g3e6bd573673_0_278"/>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369" name="Google Shape;369;g3e6bd573673_0_278"/>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70" name="Google Shape;370;g3e6bd573673_0_278"/>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71" name="Google Shape;371;g3e6bd573673_0_278"/>
          <p:cNvGrpSpPr/>
          <p:nvPr/>
        </p:nvGrpSpPr>
        <p:grpSpPr>
          <a:xfrm>
            <a:off x="4061425" y="6601537"/>
            <a:ext cx="5238715" cy="70500"/>
            <a:chOff x="4028175" y="6601537"/>
            <a:chExt cx="5238715" cy="70500"/>
          </a:xfrm>
        </p:grpSpPr>
        <p:cxnSp>
          <p:nvCxnSpPr>
            <p:cNvPr id="372" name="Google Shape;372;g3e6bd573673_0_278"/>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73" name="Google Shape;373;g3e6bd573673_0_278"/>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374" name="Google Shape;374;g3e6bd573673_0_278"/>
          <p:cNvPicPr preferRelativeResize="0"/>
          <p:nvPr/>
        </p:nvPicPr>
        <p:blipFill>
          <a:blip r:embed="rId4">
            <a:alphaModFix/>
          </a:blip>
          <a:stretch>
            <a:fillRect/>
          </a:stretch>
        </p:blipFill>
        <p:spPr>
          <a:xfrm>
            <a:off x="3221775" y="3506424"/>
            <a:ext cx="5748450" cy="3017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3e6bd573673_2_4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380" name="Google Shape;380;g3e6bd573673_2_4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Further Work</a:t>
            </a:r>
            <a:endParaRPr b="0" i="0" sz="2400" u="none" cap="none" strike="noStrike">
              <a:solidFill>
                <a:schemeClr val="lt1"/>
              </a:solidFill>
              <a:latin typeface="Arial"/>
              <a:ea typeface="Arial"/>
              <a:cs typeface="Arial"/>
              <a:sym typeface="Arial"/>
            </a:endParaRPr>
          </a:p>
        </p:txBody>
      </p:sp>
      <p:pic>
        <p:nvPicPr>
          <p:cNvPr id="381" name="Google Shape;381;g3e6bd573673_2_42"/>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382" name="Google Shape;382;g3e6bd573673_2_4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383" name="Google Shape;383;g3e6bd573673_2_4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384" name="Google Shape;384;g3e6bd573673_2_42"/>
          <p:cNvGrpSpPr/>
          <p:nvPr/>
        </p:nvGrpSpPr>
        <p:grpSpPr>
          <a:xfrm>
            <a:off x="4061425" y="6601537"/>
            <a:ext cx="5238715" cy="70500"/>
            <a:chOff x="4028175" y="6601537"/>
            <a:chExt cx="5238715" cy="70500"/>
          </a:xfrm>
        </p:grpSpPr>
        <p:cxnSp>
          <p:nvCxnSpPr>
            <p:cNvPr id="385" name="Google Shape;385;g3e6bd573673_2_4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386" name="Google Shape;386;g3e6bd573673_2_42"/>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387" name="Google Shape;387;g3e6bd573673_2_42"/>
          <p:cNvGrpSpPr/>
          <p:nvPr/>
        </p:nvGrpSpPr>
        <p:grpSpPr>
          <a:xfrm>
            <a:off x="476250" y="1333500"/>
            <a:ext cx="3619500" cy="4572000"/>
            <a:chOff x="476250" y="1333500"/>
            <a:chExt cx="3619500" cy="4572000"/>
          </a:xfrm>
        </p:grpSpPr>
        <p:sp>
          <p:nvSpPr>
            <p:cNvPr id="388" name="Google Shape;388;g3e6bd573673_2_42"/>
            <p:cNvSpPr/>
            <p:nvPr/>
          </p:nvSpPr>
          <p:spPr>
            <a:xfrm>
              <a:off x="476250" y="1333500"/>
              <a:ext cx="3619500" cy="4572000"/>
            </a:xfrm>
            <a:prstGeom prst="roundRect">
              <a:avLst>
                <a:gd fmla="val 3947"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89" name="Google Shape;389;g3e6bd573673_2_42"/>
            <p:cNvSpPr/>
            <p:nvPr/>
          </p:nvSpPr>
          <p:spPr>
            <a:xfrm>
              <a:off x="476250" y="1333500"/>
              <a:ext cx="3619500" cy="571500"/>
            </a:xfrm>
            <a:prstGeom prst="roundRect">
              <a:avLst>
                <a:gd fmla="val 25000" name="adj"/>
              </a:avLst>
            </a:prstGeom>
            <a:solidFill>
              <a:srgbClr val="F0F9FF"/>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0" name="Google Shape;390;g3e6bd573673_2_42"/>
            <p:cNvSpPr txBox="1"/>
            <p:nvPr/>
          </p:nvSpPr>
          <p:spPr>
            <a:xfrm>
              <a:off x="476250" y="1333500"/>
              <a:ext cx="36195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0369A1"/>
                  </a:solidFill>
                  <a:latin typeface="Arial"/>
                  <a:ea typeface="Arial"/>
                  <a:cs typeface="Arial"/>
                  <a:sym typeface="Arial"/>
                </a:rPr>
                <a:t>Multi-Mic Input</a:t>
              </a:r>
              <a:endParaRPr b="1" sz="1800">
                <a:solidFill>
                  <a:srgbClr val="0369A1"/>
                </a:solidFill>
                <a:latin typeface="Arial"/>
                <a:ea typeface="Arial"/>
                <a:cs typeface="Arial"/>
                <a:sym typeface="Arial"/>
              </a:endParaRPr>
            </a:p>
          </p:txBody>
        </p:sp>
        <p:sp>
          <p:nvSpPr>
            <p:cNvPr id="391" name="Google Shape;391;g3e6bd573673_2_42"/>
            <p:cNvSpPr txBox="1"/>
            <p:nvPr/>
          </p:nvSpPr>
          <p:spPr>
            <a:xfrm>
              <a:off x="666750" y="2000250"/>
              <a:ext cx="3238500" cy="371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1500"/>
                </a:spcAft>
                <a:buNone/>
              </a:pPr>
              <a:r>
                <a:rPr b="0" lang="en-US" sz="2400">
                  <a:solidFill>
                    <a:srgbClr val="13294B"/>
                  </a:solidFill>
                  <a:latin typeface="Arial"/>
                  <a:ea typeface="Arial"/>
                  <a:cs typeface="Arial"/>
                  <a:sym typeface="Arial"/>
                </a:rPr>
                <a:t>Add multiple input microphones to improve </a:t>
              </a:r>
              <a:r>
                <a:rPr b="1" lang="en-US" sz="2400">
                  <a:solidFill>
                    <a:srgbClr val="13294B"/>
                  </a:solidFill>
                  <a:latin typeface="Arial"/>
                  <a:ea typeface="Arial"/>
                  <a:cs typeface="Arial"/>
                  <a:sym typeface="Arial"/>
                </a:rPr>
                <a:t>multidirectional disturbance detection</a:t>
              </a:r>
              <a:r>
                <a:rPr b="0" lang="en-US" sz="2400">
                  <a:solidFill>
                    <a:srgbClr val="13294B"/>
                  </a:solidFill>
                  <a:latin typeface="Arial"/>
                  <a:ea typeface="Arial"/>
                  <a:cs typeface="Arial"/>
                  <a:sym typeface="Arial"/>
                </a:rPr>
                <a:t>.</a:t>
              </a:r>
              <a:endParaRPr b="0" sz="2400">
                <a:solidFill>
                  <a:srgbClr val="13294B"/>
                </a:solidFill>
                <a:latin typeface="Arial"/>
                <a:ea typeface="Arial"/>
                <a:cs typeface="Arial"/>
                <a:sym typeface="Arial"/>
              </a:endParaRPr>
            </a:p>
          </p:txBody>
        </p:sp>
      </p:grpSp>
      <p:grpSp>
        <p:nvGrpSpPr>
          <p:cNvPr id="392" name="Google Shape;392;g3e6bd573673_2_42"/>
          <p:cNvGrpSpPr/>
          <p:nvPr/>
        </p:nvGrpSpPr>
        <p:grpSpPr>
          <a:xfrm>
            <a:off x="4286250" y="1333500"/>
            <a:ext cx="3619500" cy="4572000"/>
            <a:chOff x="4286250" y="1333500"/>
            <a:chExt cx="3619500" cy="4572000"/>
          </a:xfrm>
        </p:grpSpPr>
        <p:sp>
          <p:nvSpPr>
            <p:cNvPr id="393" name="Google Shape;393;g3e6bd573673_2_42"/>
            <p:cNvSpPr/>
            <p:nvPr/>
          </p:nvSpPr>
          <p:spPr>
            <a:xfrm>
              <a:off x="4286250" y="1333500"/>
              <a:ext cx="3619500" cy="4572000"/>
            </a:xfrm>
            <a:prstGeom prst="roundRect">
              <a:avLst>
                <a:gd fmla="val 3947"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4" name="Google Shape;394;g3e6bd573673_2_42"/>
            <p:cNvSpPr/>
            <p:nvPr/>
          </p:nvSpPr>
          <p:spPr>
            <a:xfrm>
              <a:off x="4286250" y="1333500"/>
              <a:ext cx="3619500" cy="571500"/>
            </a:xfrm>
            <a:prstGeom prst="roundRect">
              <a:avLst>
                <a:gd fmla="val 25000" name="adj"/>
              </a:avLst>
            </a:prstGeom>
            <a:solidFill>
              <a:srgbClr val="F0FDF4"/>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5" name="Google Shape;395;g3e6bd573673_2_42"/>
            <p:cNvSpPr txBox="1"/>
            <p:nvPr/>
          </p:nvSpPr>
          <p:spPr>
            <a:xfrm>
              <a:off x="4286250" y="1333500"/>
              <a:ext cx="36195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166534"/>
                  </a:solidFill>
                  <a:latin typeface="Arial"/>
                  <a:ea typeface="Arial"/>
                  <a:cs typeface="Arial"/>
                  <a:sym typeface="Arial"/>
                </a:rPr>
                <a:t>Analysis &amp; App</a:t>
              </a:r>
              <a:endParaRPr b="1" sz="1800">
                <a:solidFill>
                  <a:srgbClr val="166534"/>
                </a:solidFill>
                <a:latin typeface="Arial"/>
                <a:ea typeface="Arial"/>
                <a:cs typeface="Arial"/>
                <a:sym typeface="Arial"/>
              </a:endParaRPr>
            </a:p>
          </p:txBody>
        </p:sp>
        <p:sp>
          <p:nvSpPr>
            <p:cNvPr id="396" name="Google Shape;396;g3e6bd573673_2_42"/>
            <p:cNvSpPr txBox="1"/>
            <p:nvPr/>
          </p:nvSpPr>
          <p:spPr>
            <a:xfrm>
              <a:off x="4476750" y="2000250"/>
              <a:ext cx="3238500" cy="371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1500"/>
                </a:spcAft>
                <a:buNone/>
              </a:pPr>
              <a:r>
                <a:rPr b="0" lang="en-US" sz="2400">
                  <a:solidFill>
                    <a:srgbClr val="13294B"/>
                  </a:solidFill>
                  <a:latin typeface="Arial"/>
                  <a:ea typeface="Arial"/>
                  <a:cs typeface="Arial"/>
                  <a:sym typeface="Arial"/>
                </a:rPr>
                <a:t>Have </a:t>
              </a:r>
              <a:r>
                <a:rPr b="1" lang="en-US" sz="2400">
                  <a:solidFill>
                    <a:srgbClr val="13294B"/>
                  </a:solidFill>
                  <a:latin typeface="Arial"/>
                  <a:ea typeface="Arial"/>
                  <a:cs typeface="Arial"/>
                  <a:sym typeface="Arial"/>
                </a:rPr>
                <a:t>disturbance analysis</a:t>
              </a:r>
              <a:r>
                <a:rPr b="0" lang="en-US" sz="2400">
                  <a:solidFill>
                    <a:srgbClr val="13294B"/>
                  </a:solidFill>
                  <a:latin typeface="Arial"/>
                  <a:ea typeface="Arial"/>
                  <a:cs typeface="Arial"/>
                  <a:sym typeface="Arial"/>
                </a:rPr>
                <a:t> and an </a:t>
              </a:r>
              <a:r>
                <a:rPr b="1" lang="en-US" sz="2400">
                  <a:solidFill>
                    <a:srgbClr val="13294B"/>
                  </a:solidFill>
                  <a:latin typeface="Arial"/>
                  <a:ea typeface="Arial"/>
                  <a:cs typeface="Arial"/>
                  <a:sym typeface="Arial"/>
                </a:rPr>
                <a:t>app</a:t>
              </a:r>
              <a:r>
                <a:rPr b="0" lang="en-US" sz="2400">
                  <a:solidFill>
                    <a:srgbClr val="13294B"/>
                  </a:solidFill>
                  <a:latin typeface="Arial"/>
                  <a:ea typeface="Arial"/>
                  <a:cs typeface="Arial"/>
                  <a:sym typeface="Arial"/>
                </a:rPr>
                <a:t> so users can see what is disrupting their sleep.</a:t>
              </a:r>
              <a:endParaRPr b="0" sz="2400">
                <a:solidFill>
                  <a:srgbClr val="13294B"/>
                </a:solidFill>
                <a:latin typeface="Arial"/>
                <a:ea typeface="Arial"/>
                <a:cs typeface="Arial"/>
                <a:sym typeface="Arial"/>
              </a:endParaRPr>
            </a:p>
          </p:txBody>
        </p:sp>
      </p:grpSp>
      <p:grpSp>
        <p:nvGrpSpPr>
          <p:cNvPr id="397" name="Google Shape;397;g3e6bd573673_2_42"/>
          <p:cNvGrpSpPr/>
          <p:nvPr/>
        </p:nvGrpSpPr>
        <p:grpSpPr>
          <a:xfrm>
            <a:off x="8096250" y="1333500"/>
            <a:ext cx="3619500" cy="4572000"/>
            <a:chOff x="8096250" y="1333500"/>
            <a:chExt cx="3619500" cy="4572000"/>
          </a:xfrm>
        </p:grpSpPr>
        <p:sp>
          <p:nvSpPr>
            <p:cNvPr id="398" name="Google Shape;398;g3e6bd573673_2_42"/>
            <p:cNvSpPr/>
            <p:nvPr/>
          </p:nvSpPr>
          <p:spPr>
            <a:xfrm>
              <a:off x="8096250" y="1333500"/>
              <a:ext cx="3619500" cy="4572000"/>
            </a:xfrm>
            <a:prstGeom prst="roundRect">
              <a:avLst>
                <a:gd fmla="val 3947" name="adj"/>
              </a:avLst>
            </a:prstGeom>
            <a:solidFill>
              <a:srgbClr val="FFFFFF"/>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399" name="Google Shape;399;g3e6bd573673_2_42"/>
            <p:cNvSpPr/>
            <p:nvPr/>
          </p:nvSpPr>
          <p:spPr>
            <a:xfrm>
              <a:off x="8096250" y="1333500"/>
              <a:ext cx="3619500" cy="571500"/>
            </a:xfrm>
            <a:prstGeom prst="roundRect">
              <a:avLst>
                <a:gd fmla="val 25000" name="adj"/>
              </a:avLst>
            </a:prstGeom>
            <a:solidFill>
              <a:srgbClr val="FFFB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400" name="Google Shape;400;g3e6bd573673_2_42"/>
            <p:cNvSpPr txBox="1"/>
            <p:nvPr/>
          </p:nvSpPr>
          <p:spPr>
            <a:xfrm>
              <a:off x="8096250" y="1333500"/>
              <a:ext cx="36195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92400E"/>
                  </a:solidFill>
                  <a:latin typeface="Arial"/>
                  <a:ea typeface="Arial"/>
                  <a:cs typeface="Arial"/>
                  <a:sym typeface="Arial"/>
                </a:rPr>
                <a:t>Room-Wide System</a:t>
              </a:r>
              <a:endParaRPr b="1" sz="1800">
                <a:solidFill>
                  <a:srgbClr val="92400E"/>
                </a:solidFill>
                <a:latin typeface="Arial"/>
                <a:ea typeface="Arial"/>
                <a:cs typeface="Arial"/>
                <a:sym typeface="Arial"/>
              </a:endParaRPr>
            </a:p>
          </p:txBody>
        </p:sp>
        <p:sp>
          <p:nvSpPr>
            <p:cNvPr id="401" name="Google Shape;401;g3e6bd573673_2_42"/>
            <p:cNvSpPr txBox="1"/>
            <p:nvPr/>
          </p:nvSpPr>
          <p:spPr>
            <a:xfrm>
              <a:off x="8286750" y="2000250"/>
              <a:ext cx="3238500" cy="3714900"/>
            </a:xfrm>
            <a:prstGeom prst="rect">
              <a:avLst/>
            </a:prstGeom>
            <a:noFill/>
            <a:ln>
              <a:noFill/>
            </a:ln>
          </p:spPr>
          <p:txBody>
            <a:bodyPr anchorCtr="0" anchor="t" bIns="0" lIns="0" spcFirstLastPara="1" rIns="0" wrap="square" tIns="0">
              <a:noAutofit/>
            </a:bodyPr>
            <a:lstStyle/>
            <a:p>
              <a:pPr indent="0" lvl="0" marL="0" rtl="0" algn="l">
                <a:spcBef>
                  <a:spcPts val="0"/>
                </a:spcBef>
                <a:spcAft>
                  <a:spcPts val="1500"/>
                </a:spcAft>
                <a:buNone/>
              </a:pPr>
              <a:r>
                <a:rPr b="0" lang="en-US" sz="2400">
                  <a:solidFill>
                    <a:srgbClr val="13294B"/>
                  </a:solidFill>
                  <a:latin typeface="Arial"/>
                  <a:ea typeface="Arial"/>
                  <a:cs typeface="Arial"/>
                  <a:sym typeface="Arial"/>
                </a:rPr>
                <a:t>Have a room wide </a:t>
              </a:r>
              <a:r>
                <a:rPr b="1" lang="en-US" sz="2400">
                  <a:solidFill>
                    <a:srgbClr val="13294B"/>
                  </a:solidFill>
                  <a:latin typeface="Arial"/>
                  <a:ea typeface="Arial"/>
                  <a:cs typeface="Arial"/>
                  <a:sym typeface="Arial"/>
                </a:rPr>
                <a:t>multispeaker system</a:t>
              </a:r>
              <a:r>
                <a:rPr b="0" lang="en-US" sz="2400">
                  <a:solidFill>
                    <a:srgbClr val="13294B"/>
                  </a:solidFill>
                  <a:latin typeface="Arial"/>
                  <a:ea typeface="Arial"/>
                  <a:cs typeface="Arial"/>
                  <a:sym typeface="Arial"/>
                </a:rPr>
                <a:t> to optimize room wide </a:t>
              </a:r>
              <a:r>
                <a:rPr b="1" lang="en-US" sz="2400">
                  <a:solidFill>
                    <a:srgbClr val="13294B"/>
                  </a:solidFill>
                  <a:latin typeface="Arial"/>
                  <a:ea typeface="Arial"/>
                  <a:cs typeface="Arial"/>
                  <a:sym typeface="Arial"/>
                </a:rPr>
                <a:t>noise masking</a:t>
              </a:r>
              <a:r>
                <a:rPr b="0" lang="en-US" sz="2400">
                  <a:solidFill>
                    <a:srgbClr val="13294B"/>
                  </a:solidFill>
                  <a:latin typeface="Arial"/>
                  <a:ea typeface="Arial"/>
                  <a:cs typeface="Arial"/>
                  <a:sym typeface="Arial"/>
                </a:rPr>
                <a:t>.</a:t>
              </a:r>
              <a:endParaRPr b="0" sz="2400">
                <a:solidFill>
                  <a:srgbClr val="13294B"/>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5" name="Shape 405"/>
        <p:cNvGrpSpPr/>
        <p:nvPr/>
      </p:nvGrpSpPr>
      <p:grpSpPr>
        <a:xfrm>
          <a:off x="0" y="0"/>
          <a:ext cx="0" cy="0"/>
          <a:chOff x="0" y="0"/>
          <a:chExt cx="0" cy="0"/>
        </a:xfrm>
      </p:grpSpPr>
      <p:pic>
        <p:nvPicPr>
          <p:cNvPr id="406" name="Google Shape;406;p38"/>
          <p:cNvPicPr preferRelativeResize="0"/>
          <p:nvPr/>
        </p:nvPicPr>
        <p:blipFill rotWithShape="1">
          <a:blip r:embed="rId4">
            <a:alphaModFix/>
          </a:blip>
          <a:srcRect b="0" l="0" r="0" t="0"/>
          <a:stretch/>
        </p:blipFill>
        <p:spPr>
          <a:xfrm>
            <a:off x="2259350" y="2791508"/>
            <a:ext cx="5414193" cy="12749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9"/>
          <p:cNvSpPr txBox="1"/>
          <p:nvPr>
            <p:ph idx="1" type="body"/>
          </p:nvPr>
        </p:nvSpPr>
        <p:spPr>
          <a:xfrm>
            <a:off x="376800" y="1334275"/>
            <a:ext cx="6140400" cy="482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Sudden Noise Events</a:t>
            </a:r>
            <a:endParaRPr b="1" sz="2600">
              <a:solidFill>
                <a:srgbClr val="E84B36"/>
              </a:solidFill>
              <a:latin typeface="Arial"/>
              <a:ea typeface="Arial"/>
              <a:cs typeface="Arial"/>
              <a:sym typeface="Arial"/>
            </a:endParaRPr>
          </a:p>
          <a:p>
            <a:pPr indent="-355600" lvl="0" marL="457200" rtl="0" algn="l">
              <a:lnSpc>
                <a:spcPct val="100000"/>
              </a:lnSpc>
              <a:spcBef>
                <a:spcPts val="0"/>
              </a:spcBef>
              <a:spcAft>
                <a:spcPts val="0"/>
              </a:spcAft>
              <a:buClr>
                <a:srgbClr val="13294B"/>
              </a:buClr>
              <a:buSzPts val="2000"/>
              <a:buFont typeface="Arial"/>
              <a:buChar char="•"/>
            </a:pPr>
            <a:r>
              <a:rPr b="1" lang="en-US" sz="2000">
                <a:solidFill>
                  <a:srgbClr val="13294B"/>
                </a:solidFill>
                <a:latin typeface="Arial"/>
                <a:ea typeface="Arial"/>
                <a:cs typeface="Arial"/>
                <a:sym typeface="Arial"/>
              </a:rPr>
              <a:t>Sirens, barking dogs, </a:t>
            </a:r>
            <a:r>
              <a:rPr b="1" lang="en-US" sz="2000">
                <a:solidFill>
                  <a:srgbClr val="13294B"/>
                </a:solidFill>
                <a:latin typeface="Arial"/>
                <a:ea typeface="Arial"/>
                <a:cs typeface="Arial"/>
                <a:sym typeface="Arial"/>
              </a:rPr>
              <a:t>tracking, or noisy roomates/neighbors can wake someone during light sleep stages</a:t>
            </a:r>
            <a:endParaRPr b="1" sz="2000">
              <a:solidFill>
                <a:srgbClr val="13294B"/>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Conventional Devices Fall Short</a:t>
            </a:r>
            <a:endParaRPr b="1" sz="2600">
              <a:solidFill>
                <a:srgbClr val="E84B36"/>
              </a:solidFill>
              <a:latin typeface="Arial"/>
              <a:ea typeface="Arial"/>
              <a:cs typeface="Arial"/>
              <a:sym typeface="Arial"/>
            </a:endParaRPr>
          </a:p>
          <a:p>
            <a:pPr indent="-355600" lvl="0" marL="457200" rtl="0" algn="l">
              <a:lnSpc>
                <a:spcPct val="100000"/>
              </a:lnSpc>
              <a:spcBef>
                <a:spcPts val="0"/>
              </a:spcBef>
              <a:spcAft>
                <a:spcPts val="0"/>
              </a:spcAft>
              <a:buClr>
                <a:srgbClr val="13294B"/>
              </a:buClr>
              <a:buSzPts val="2000"/>
              <a:buFont typeface="Arial"/>
              <a:buChar char="•"/>
            </a:pPr>
            <a:r>
              <a:rPr b="1" lang="en-US" sz="2000">
                <a:solidFill>
                  <a:srgbClr val="13294B"/>
                </a:solidFill>
                <a:latin typeface="Arial"/>
                <a:ea typeface="Arial"/>
                <a:cs typeface="Arial"/>
                <a:sym typeface="Arial"/>
              </a:rPr>
              <a:t>Fixed-volume white noise machines can't adapt to sudden spikes or differentiate baseline from disturbance</a:t>
            </a:r>
            <a:endParaRPr b="1" sz="2000">
              <a:solidFill>
                <a:srgbClr val="13294B"/>
              </a:solidFill>
              <a:latin typeface="Arial"/>
              <a:ea typeface="Arial"/>
              <a:cs typeface="Arial"/>
              <a:sym typeface="Arial"/>
            </a:endParaRPr>
          </a:p>
          <a:p>
            <a:pPr indent="0" lvl="0" marL="0" rtl="0" algn="l">
              <a:lnSpc>
                <a:spcPct val="100000"/>
              </a:lnSpc>
              <a:spcBef>
                <a:spcPts val="0"/>
              </a:spcBef>
              <a:spcAft>
                <a:spcPts val="0"/>
              </a:spcAft>
              <a:buSzPts val="3000"/>
              <a:buNone/>
            </a:pPr>
            <a:r>
              <a:rPr b="1" lang="en-US" sz="2600">
                <a:solidFill>
                  <a:srgbClr val="E84B36"/>
                </a:solidFill>
                <a:latin typeface="Arial"/>
                <a:ea typeface="Arial"/>
                <a:cs typeface="Arial"/>
                <a:sym typeface="Arial"/>
              </a:rPr>
              <a:t>Privacy Concerns</a:t>
            </a:r>
            <a:endParaRPr b="1" sz="2600">
              <a:solidFill>
                <a:srgbClr val="E84B36"/>
              </a:solidFill>
              <a:latin typeface="Arial"/>
              <a:ea typeface="Arial"/>
              <a:cs typeface="Arial"/>
              <a:sym typeface="Arial"/>
            </a:endParaRPr>
          </a:p>
          <a:p>
            <a:pPr indent="-355600" lvl="0" marL="457200" rtl="0" algn="l">
              <a:lnSpc>
                <a:spcPct val="100000"/>
              </a:lnSpc>
              <a:spcBef>
                <a:spcPts val="0"/>
              </a:spcBef>
              <a:spcAft>
                <a:spcPts val="0"/>
              </a:spcAft>
              <a:buClr>
                <a:srgbClr val="13294B"/>
              </a:buClr>
              <a:buSzPts val="2000"/>
              <a:buFont typeface="Arial"/>
              <a:buChar char="•"/>
            </a:pPr>
            <a:r>
              <a:rPr b="1" lang="en-US" sz="2000">
                <a:solidFill>
                  <a:srgbClr val="13294B"/>
                </a:solidFill>
                <a:latin typeface="Arial"/>
                <a:ea typeface="Arial"/>
                <a:cs typeface="Arial"/>
                <a:sym typeface="Arial"/>
              </a:rPr>
              <a:t>Smart speakers and apps rely on cloud connectivity, introducing privacy risks in bedroom environments.</a:t>
            </a:r>
            <a:endParaRPr b="1" sz="2600">
              <a:solidFill>
                <a:srgbClr val="E84B36"/>
              </a:solidFill>
              <a:latin typeface="Arial"/>
              <a:ea typeface="Arial"/>
              <a:cs typeface="Arial"/>
              <a:sym typeface="Arial"/>
            </a:endParaRPr>
          </a:p>
        </p:txBody>
      </p:sp>
      <p:sp>
        <p:nvSpPr>
          <p:cNvPr id="90" name="Google Shape;90;p29"/>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91" name="Google Shape;91;p29"/>
          <p:cNvSpPr txBox="1"/>
          <p:nvPr/>
        </p:nvSpPr>
        <p:spPr>
          <a:xfrm>
            <a:off x="376810" y="204051"/>
            <a:ext cx="10910026"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The Problem: Sleep Fragmentation</a:t>
            </a:r>
            <a:endParaRPr b="0" i="0" sz="2400" u="none" cap="none" strike="noStrike">
              <a:solidFill>
                <a:schemeClr val="lt1"/>
              </a:solidFill>
              <a:latin typeface="Arial"/>
              <a:ea typeface="Arial"/>
              <a:cs typeface="Arial"/>
              <a:sym typeface="Arial"/>
            </a:endParaRPr>
          </a:p>
        </p:txBody>
      </p:sp>
      <p:pic>
        <p:nvPicPr>
          <p:cNvPr id="92" name="Google Shape;92;p29"/>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93" name="Google Shape;93;p29"/>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94" name="Google Shape;94;p29"/>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95" name="Google Shape;95;p29"/>
          <p:cNvGrpSpPr/>
          <p:nvPr/>
        </p:nvGrpSpPr>
        <p:grpSpPr>
          <a:xfrm>
            <a:off x="4061361" y="6601537"/>
            <a:ext cx="5238725" cy="70446"/>
            <a:chOff x="4028111" y="6601537"/>
            <a:chExt cx="5238725" cy="70446"/>
          </a:xfrm>
        </p:grpSpPr>
        <p:cxnSp>
          <p:nvCxnSpPr>
            <p:cNvPr id="96" name="Google Shape;96;p29"/>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97" name="Google Shape;97;p29"/>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98" name="Google Shape;98;p29"/>
          <p:cNvPicPr preferRelativeResize="0"/>
          <p:nvPr/>
        </p:nvPicPr>
        <p:blipFill>
          <a:blip r:embed="rId4">
            <a:alphaModFix/>
          </a:blip>
          <a:stretch>
            <a:fillRect/>
          </a:stretch>
        </p:blipFill>
        <p:spPr>
          <a:xfrm>
            <a:off x="6962550" y="1471847"/>
            <a:ext cx="4594950" cy="4526049"/>
          </a:xfrm>
          <a:prstGeom prst="rect">
            <a:avLst/>
          </a:prstGeom>
          <a:noFill/>
          <a:ln>
            <a:noFill/>
          </a:ln>
        </p:spPr>
      </p:pic>
      <p:sp>
        <p:nvSpPr>
          <p:cNvPr id="99" name="Google Shape;99;p29"/>
          <p:cNvSpPr/>
          <p:nvPr/>
        </p:nvSpPr>
        <p:spPr>
          <a:xfrm>
            <a:off x="3458815" y="5706753"/>
            <a:ext cx="493500" cy="315600"/>
          </a:xfrm>
          <a:prstGeom prst="leftArrow">
            <a:avLst>
              <a:gd fmla="val 50000" name="adj1"/>
              <a:gd fmla="val 50000" name="adj2"/>
            </a:avLst>
          </a:prstGeom>
          <a:solidFill>
            <a:srgbClr val="626B73"/>
          </a:solidFill>
          <a:ln cap="flat" cmpd="sng" w="6475">
            <a:solidFill>
              <a:srgbClr val="666666"/>
            </a:solidFill>
            <a:prstDash val="solid"/>
            <a:round/>
            <a:headEnd len="sm" w="sm" type="none"/>
            <a:tailEnd len="sm" w="sm" type="none"/>
          </a:ln>
        </p:spPr>
        <p:txBody>
          <a:bodyPr anchorCtr="0" anchor="ctr" bIns="62225" lIns="62225" spcFirstLastPara="1" rIns="62225" wrap="square" tIns="62225">
            <a:noAutofit/>
          </a:bodyPr>
          <a:lstStyle/>
          <a:p>
            <a:pPr indent="0" lvl="0" marL="0" rtl="0" algn="ctr">
              <a:spcBef>
                <a:spcPts val="0"/>
              </a:spcBef>
              <a:spcAft>
                <a:spcPts val="0"/>
              </a:spcAft>
              <a:buNone/>
            </a:pPr>
            <a:r>
              <a:t/>
            </a:r>
            <a:endParaRPr sz="953">
              <a:solidFill>
                <a:srgbClr val="FFFFFF"/>
              </a:solidFill>
              <a:latin typeface="Roboto"/>
              <a:ea typeface="Roboto"/>
              <a:cs typeface="Roboto"/>
              <a:sym typeface="Roboto"/>
            </a:endParaRPr>
          </a:p>
        </p:txBody>
      </p:sp>
      <p:sp>
        <p:nvSpPr>
          <p:cNvPr id="100" name="Google Shape;100;p29"/>
          <p:cNvSpPr txBox="1"/>
          <p:nvPr/>
        </p:nvSpPr>
        <p:spPr>
          <a:xfrm>
            <a:off x="3973380" y="5599950"/>
            <a:ext cx="1553400" cy="529200"/>
          </a:xfrm>
          <a:prstGeom prst="rect">
            <a:avLst/>
          </a:prstGeom>
          <a:noFill/>
          <a:ln>
            <a:noFill/>
          </a:ln>
        </p:spPr>
        <p:txBody>
          <a:bodyPr anchorCtr="0" anchor="t" bIns="62225" lIns="62225" spcFirstLastPara="1" rIns="62225" wrap="square" tIns="62225">
            <a:spAutoFit/>
          </a:bodyPr>
          <a:lstStyle/>
          <a:p>
            <a:pPr indent="0" lvl="0" marL="0" rtl="0" algn="l">
              <a:spcBef>
                <a:spcPts val="0"/>
              </a:spcBef>
              <a:spcAft>
                <a:spcPts val="0"/>
              </a:spcAft>
              <a:buNone/>
            </a:pPr>
            <a:r>
              <a:rPr b="1" lang="en-US" sz="2621">
                <a:solidFill>
                  <a:srgbClr val="666666"/>
                </a:solidFill>
                <a:latin typeface="Roboto"/>
                <a:ea typeface="Roboto"/>
                <a:cs typeface="Roboto"/>
                <a:sym typeface="Roboto"/>
              </a:rPr>
              <a:t>$100!!!</a:t>
            </a:r>
            <a:endParaRPr b="1" sz="2621">
              <a:solidFill>
                <a:srgbClr val="666666"/>
              </a:solidFill>
              <a:latin typeface="Roboto"/>
              <a:ea typeface="Roboto"/>
              <a:cs typeface="Roboto"/>
              <a:sym typeface="Roboto"/>
            </a:endParaRPr>
          </a:p>
        </p:txBody>
      </p:sp>
      <p:pic>
        <p:nvPicPr>
          <p:cNvPr descr="can you make the background white" id="101" name="Google Shape;101;p29"/>
          <p:cNvPicPr preferRelativeResize="0"/>
          <p:nvPr/>
        </p:nvPicPr>
        <p:blipFill>
          <a:blip r:embed="rId5">
            <a:alphaModFix/>
          </a:blip>
          <a:stretch>
            <a:fillRect/>
          </a:stretch>
        </p:blipFill>
        <p:spPr>
          <a:xfrm>
            <a:off x="2192793" y="5278828"/>
            <a:ext cx="1244975" cy="1244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0"/>
          <p:cNvSpPr/>
          <p:nvPr/>
        </p:nvSpPr>
        <p:spPr>
          <a:xfrm flipH="1" rot="10800000">
            <a:off x="0" y="0"/>
            <a:ext cx="12192000" cy="86822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07" name="Google Shape;107;p30"/>
          <p:cNvSpPr txBox="1"/>
          <p:nvPr/>
        </p:nvSpPr>
        <p:spPr>
          <a:xfrm>
            <a:off x="7257775" y="1324375"/>
            <a:ext cx="4779000" cy="4821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2600">
                <a:solidFill>
                  <a:schemeClr val="accent2"/>
                </a:solidFill>
              </a:rPr>
              <a:t>3 Main Subsystems: </a:t>
            </a:r>
            <a:endParaRPr b="1" sz="2600">
              <a:solidFill>
                <a:schemeClr val="accent2"/>
              </a:solidFill>
            </a:endParaRPr>
          </a:p>
          <a:p>
            <a:pPr indent="0" lvl="0" marL="0" marR="0" rtl="0" algn="l">
              <a:lnSpc>
                <a:spcPct val="100000"/>
              </a:lnSpc>
              <a:spcBef>
                <a:spcPts val="0"/>
              </a:spcBef>
              <a:spcAft>
                <a:spcPts val="0"/>
              </a:spcAft>
              <a:buNone/>
            </a:pPr>
            <a:r>
              <a:t/>
            </a:r>
            <a:endParaRPr sz="1800">
              <a:solidFill>
                <a:schemeClr val="dk1"/>
              </a:solidFill>
            </a:endParaRPr>
          </a:p>
          <a:p>
            <a:pPr indent="-355600" lvl="0" marL="457200" marR="0" rtl="0" algn="l">
              <a:lnSpc>
                <a:spcPct val="100000"/>
              </a:lnSpc>
              <a:spcBef>
                <a:spcPts val="0"/>
              </a:spcBef>
              <a:spcAft>
                <a:spcPts val="0"/>
              </a:spcAft>
              <a:buClr>
                <a:schemeClr val="dk1"/>
              </a:buClr>
              <a:buSzPts val="2000"/>
              <a:buChar char="●"/>
            </a:pPr>
            <a:r>
              <a:rPr b="1" lang="en-US" sz="2000">
                <a:solidFill>
                  <a:schemeClr val="dk1"/>
                </a:solidFill>
              </a:rPr>
              <a:t>Audio Sensing: Detect Environment Noise for Baseline &amp; Disturbances </a:t>
            </a:r>
            <a:endParaRPr b="1"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b="1" lang="en-US" sz="2000">
                <a:solidFill>
                  <a:schemeClr val="dk1"/>
                </a:solidFill>
              </a:rPr>
              <a:t>Processing: 2 Core Processing for FFT Calculations &amp; Noise Generation</a:t>
            </a:r>
            <a:endParaRPr b="1"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b="1" lang="en-US" sz="2000">
                <a:solidFill>
                  <a:schemeClr val="dk1"/>
                </a:solidFill>
              </a:rPr>
              <a:t>Audio</a:t>
            </a:r>
            <a:r>
              <a:rPr b="1" lang="en-US" sz="2000">
                <a:solidFill>
                  <a:schemeClr val="dk1"/>
                </a:solidFill>
              </a:rPr>
              <a:t> Output: Speaker outputs Masking Audio</a:t>
            </a:r>
            <a:endParaRPr b="1" sz="2000">
              <a:solidFill>
                <a:schemeClr val="dk1"/>
              </a:solidFill>
            </a:endParaRPr>
          </a:p>
          <a:p>
            <a:pPr indent="-355600" lvl="0" marL="457200" marR="0" rtl="0" algn="l">
              <a:lnSpc>
                <a:spcPct val="100000"/>
              </a:lnSpc>
              <a:spcBef>
                <a:spcPts val="0"/>
              </a:spcBef>
              <a:spcAft>
                <a:spcPts val="0"/>
              </a:spcAft>
              <a:buClr>
                <a:schemeClr val="dk1"/>
              </a:buClr>
              <a:buSzPts val="2000"/>
              <a:buChar char="●"/>
            </a:pPr>
            <a:r>
              <a:rPr b="1" lang="en-US" sz="2000">
                <a:solidFill>
                  <a:schemeClr val="dk1"/>
                </a:solidFill>
              </a:rPr>
              <a:t>User Interface: LED’s for Status &amp; Encoder for Audio Control</a:t>
            </a:r>
            <a:endParaRPr i="0" sz="2000" u="none" cap="none" strike="noStrike">
              <a:solidFill>
                <a:schemeClr val="dk1"/>
              </a:solidFill>
            </a:endParaRPr>
          </a:p>
        </p:txBody>
      </p:sp>
      <p:sp>
        <p:nvSpPr>
          <p:cNvPr id="108" name="Google Shape;108;p3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Original Design</a:t>
            </a:r>
            <a:endParaRPr sz="2400">
              <a:solidFill>
                <a:schemeClr val="lt1"/>
              </a:solidFill>
            </a:endParaRPr>
          </a:p>
        </p:txBody>
      </p:sp>
      <p:pic>
        <p:nvPicPr>
          <p:cNvPr id="109" name="Google Shape;109;p30"/>
          <p:cNvPicPr preferRelativeResize="0"/>
          <p:nvPr/>
        </p:nvPicPr>
        <p:blipFill rotWithShape="1">
          <a:blip r:embed="rId3">
            <a:alphaModFix/>
          </a:blip>
          <a:srcRect b="0" l="0" r="0" t="0"/>
          <a:stretch/>
        </p:blipFill>
        <p:spPr>
          <a:xfrm>
            <a:off x="11557509" y="233819"/>
            <a:ext cx="271308" cy="389810"/>
          </a:xfrm>
          <a:prstGeom prst="rect">
            <a:avLst/>
          </a:prstGeom>
          <a:noFill/>
          <a:ln>
            <a:noFill/>
          </a:ln>
        </p:spPr>
      </p:pic>
      <p:sp>
        <p:nvSpPr>
          <p:cNvPr id="110" name="Google Shape;110;p30"/>
          <p:cNvSpPr txBox="1"/>
          <p:nvPr/>
        </p:nvSpPr>
        <p:spPr>
          <a:xfrm>
            <a:off x="9335597" y="6524381"/>
            <a:ext cx="2473415" cy="23079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11" name="Google Shape;111;p30"/>
          <p:cNvSpPr txBox="1"/>
          <p:nvPr/>
        </p:nvSpPr>
        <p:spPr>
          <a:xfrm>
            <a:off x="376807" y="6524381"/>
            <a:ext cx="7991337" cy="2307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12" name="Google Shape;112;p30"/>
          <p:cNvGrpSpPr/>
          <p:nvPr/>
        </p:nvGrpSpPr>
        <p:grpSpPr>
          <a:xfrm>
            <a:off x="4061361" y="6601537"/>
            <a:ext cx="5238725" cy="70446"/>
            <a:chOff x="4028111" y="6601537"/>
            <a:chExt cx="5238725" cy="70446"/>
          </a:xfrm>
        </p:grpSpPr>
        <p:cxnSp>
          <p:nvCxnSpPr>
            <p:cNvPr id="113" name="Google Shape;113;p30"/>
            <p:cNvCxnSpPr/>
            <p:nvPr/>
          </p:nvCxnSpPr>
          <p:spPr>
            <a:xfrm rot="10800000">
              <a:off x="4028111" y="6639606"/>
              <a:ext cx="5169964" cy="0"/>
            </a:xfrm>
            <a:prstGeom prst="straightConnector1">
              <a:avLst/>
            </a:prstGeom>
            <a:noFill/>
            <a:ln cap="flat" cmpd="sng" w="9525">
              <a:solidFill>
                <a:srgbClr val="13294B"/>
              </a:solidFill>
              <a:prstDash val="solid"/>
              <a:round/>
              <a:headEnd len="sm" w="sm" type="none"/>
              <a:tailEnd len="sm" w="sm" type="none"/>
            </a:ln>
          </p:spPr>
        </p:cxnSp>
        <p:sp>
          <p:nvSpPr>
            <p:cNvPr id="114" name="Google Shape;114;p30"/>
            <p:cNvSpPr/>
            <p:nvPr/>
          </p:nvSpPr>
          <p:spPr>
            <a:xfrm>
              <a:off x="9196390" y="6601537"/>
              <a:ext cx="70446" cy="70446"/>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15" name="Google Shape;115;p30"/>
          <p:cNvPicPr preferRelativeResize="0"/>
          <p:nvPr/>
        </p:nvPicPr>
        <p:blipFill>
          <a:blip r:embed="rId4">
            <a:alphaModFix/>
          </a:blip>
          <a:stretch>
            <a:fillRect/>
          </a:stretch>
        </p:blipFill>
        <p:spPr>
          <a:xfrm>
            <a:off x="183425" y="1474100"/>
            <a:ext cx="7010450" cy="3909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3e6bd573673_1_83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21" name="Google Shape;121;g3e6bd573673_1_83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Design Changes</a:t>
            </a:r>
            <a:endParaRPr sz="2400">
              <a:solidFill>
                <a:schemeClr val="lt1"/>
              </a:solidFill>
            </a:endParaRPr>
          </a:p>
        </p:txBody>
      </p:sp>
      <p:pic>
        <p:nvPicPr>
          <p:cNvPr id="122" name="Google Shape;122;g3e6bd573673_1_836"/>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123" name="Google Shape;123;g3e6bd573673_1_83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24" name="Google Shape;124;g3e6bd573673_1_83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25" name="Google Shape;125;g3e6bd573673_1_836"/>
          <p:cNvGrpSpPr/>
          <p:nvPr/>
        </p:nvGrpSpPr>
        <p:grpSpPr>
          <a:xfrm>
            <a:off x="4061425" y="6601537"/>
            <a:ext cx="5238715" cy="70500"/>
            <a:chOff x="4028175" y="6601537"/>
            <a:chExt cx="5238715" cy="70500"/>
          </a:xfrm>
        </p:grpSpPr>
        <p:cxnSp>
          <p:nvCxnSpPr>
            <p:cNvPr id="126" name="Google Shape;126;g3e6bd573673_1_83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27" name="Google Shape;127;g3e6bd573673_1_836"/>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28" name="Google Shape;128;g3e6bd573673_1_836"/>
          <p:cNvGrpSpPr/>
          <p:nvPr/>
        </p:nvGrpSpPr>
        <p:grpSpPr>
          <a:xfrm>
            <a:off x="381000" y="1333500"/>
            <a:ext cx="11430075" cy="4762425"/>
            <a:chOff x="381000" y="1333500"/>
            <a:chExt cx="11430075" cy="4762425"/>
          </a:xfrm>
        </p:grpSpPr>
        <p:sp>
          <p:nvSpPr>
            <p:cNvPr id="129" name="Google Shape;129;g3e6bd573673_1_836"/>
            <p:cNvSpPr/>
            <p:nvPr/>
          </p:nvSpPr>
          <p:spPr>
            <a:xfrm>
              <a:off x="381000" y="1333500"/>
              <a:ext cx="5572200" cy="2238300"/>
            </a:xfrm>
            <a:prstGeom prst="roundRect">
              <a:avLst>
                <a:gd fmla="val 4255"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0" name="Google Shape;130;g3e6bd573673_1_836"/>
            <p:cNvSpPr txBox="1"/>
            <p:nvPr/>
          </p:nvSpPr>
          <p:spPr>
            <a:xfrm>
              <a:off x="571500" y="1476375"/>
              <a:ext cx="5191200" cy="19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2000">
                  <a:solidFill>
                    <a:srgbClr val="E84B36"/>
                  </a:solidFill>
                  <a:latin typeface="Arial"/>
                  <a:ea typeface="Arial"/>
                  <a:cs typeface="Arial"/>
                  <a:sym typeface="Arial"/>
                </a:rPr>
                <a:t>Enclosure Geometry</a:t>
              </a:r>
              <a:endParaRPr b="1" sz="2000">
                <a:solidFill>
                  <a:srgbClr val="E84B36"/>
                </a:solidFill>
                <a:latin typeface="Arial"/>
                <a:ea typeface="Arial"/>
                <a:cs typeface="Arial"/>
                <a:sym typeface="Arial"/>
              </a:endParaRPr>
            </a:p>
            <a:p>
              <a:pPr indent="0" lvl="0" marL="0" rtl="0" algn="l">
                <a:spcBef>
                  <a:spcPts val="750"/>
                </a:spcBef>
                <a:spcAft>
                  <a:spcPts val="0"/>
                </a:spcAft>
                <a:buNone/>
              </a:pPr>
              <a:r>
                <a:rPr b="1" lang="en-US" sz="1800">
                  <a:solidFill>
                    <a:srgbClr val="13294B"/>
                  </a:solidFill>
                </a:rPr>
                <a:t>Modified design from a rectangle to a pentagon to achieve larger separation between the microphone and speakers.</a:t>
              </a:r>
              <a:endParaRPr b="1" sz="1800">
                <a:solidFill>
                  <a:srgbClr val="13294B"/>
                </a:solidFill>
              </a:endParaRPr>
            </a:p>
          </p:txBody>
        </p:sp>
        <p:sp>
          <p:nvSpPr>
            <p:cNvPr id="131" name="Google Shape;131;g3e6bd573673_1_836"/>
            <p:cNvSpPr/>
            <p:nvPr/>
          </p:nvSpPr>
          <p:spPr>
            <a:xfrm>
              <a:off x="6238875" y="1333500"/>
              <a:ext cx="5572200" cy="2238300"/>
            </a:xfrm>
            <a:prstGeom prst="roundRect">
              <a:avLst>
                <a:gd fmla="val 4255"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2" name="Google Shape;132;g3e6bd573673_1_836"/>
            <p:cNvSpPr txBox="1"/>
            <p:nvPr/>
          </p:nvSpPr>
          <p:spPr>
            <a:xfrm>
              <a:off x="6429375" y="1476375"/>
              <a:ext cx="5191200" cy="19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2000">
                  <a:solidFill>
                    <a:srgbClr val="E84B36"/>
                  </a:solidFill>
                  <a:latin typeface="Arial"/>
                  <a:ea typeface="Arial"/>
                  <a:cs typeface="Arial"/>
                  <a:sym typeface="Arial"/>
                </a:rPr>
                <a:t>Audio Output</a:t>
              </a:r>
              <a:endParaRPr b="1" sz="2000">
                <a:solidFill>
                  <a:srgbClr val="E84B36"/>
                </a:solidFill>
                <a:latin typeface="Arial"/>
                <a:ea typeface="Arial"/>
                <a:cs typeface="Arial"/>
                <a:sym typeface="Arial"/>
              </a:endParaRPr>
            </a:p>
            <a:p>
              <a:pPr indent="0" lvl="0" marL="0" rtl="0" algn="l">
                <a:spcBef>
                  <a:spcPts val="750"/>
                </a:spcBef>
                <a:spcAft>
                  <a:spcPts val="0"/>
                </a:spcAft>
                <a:buNone/>
              </a:pPr>
              <a:r>
                <a:rPr b="1" lang="en-US" sz="1800">
                  <a:solidFill>
                    <a:srgbClr val="13294B"/>
                  </a:solidFill>
                </a:rPr>
                <a:t>Now driving 2 speakers for output to significantly increase volume and coverage range.</a:t>
              </a:r>
              <a:endParaRPr b="1" sz="1800">
                <a:solidFill>
                  <a:srgbClr val="13294B"/>
                </a:solidFill>
              </a:endParaRPr>
            </a:p>
          </p:txBody>
        </p:sp>
        <p:sp>
          <p:nvSpPr>
            <p:cNvPr id="133" name="Google Shape;133;g3e6bd573673_1_836"/>
            <p:cNvSpPr/>
            <p:nvPr/>
          </p:nvSpPr>
          <p:spPr>
            <a:xfrm>
              <a:off x="381000" y="3857625"/>
              <a:ext cx="5572200" cy="2238300"/>
            </a:xfrm>
            <a:prstGeom prst="roundRect">
              <a:avLst>
                <a:gd fmla="val 4255"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4" name="Google Shape;134;g3e6bd573673_1_836"/>
            <p:cNvSpPr txBox="1"/>
            <p:nvPr/>
          </p:nvSpPr>
          <p:spPr>
            <a:xfrm>
              <a:off x="571500" y="4000500"/>
              <a:ext cx="5191200" cy="19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2000">
                  <a:solidFill>
                    <a:srgbClr val="E84B36"/>
                  </a:solidFill>
                  <a:latin typeface="Arial"/>
                  <a:ea typeface="Arial"/>
                  <a:cs typeface="Arial"/>
                  <a:sym typeface="Arial"/>
                </a:rPr>
                <a:t>Component Placement</a:t>
              </a:r>
              <a:endParaRPr b="1" sz="2000">
                <a:solidFill>
                  <a:srgbClr val="E84B36"/>
                </a:solidFill>
                <a:latin typeface="Arial"/>
                <a:ea typeface="Arial"/>
                <a:cs typeface="Arial"/>
                <a:sym typeface="Arial"/>
              </a:endParaRPr>
            </a:p>
            <a:p>
              <a:pPr indent="0" lvl="0" marL="0" rtl="0" algn="l">
                <a:spcBef>
                  <a:spcPts val="750"/>
                </a:spcBef>
                <a:spcAft>
                  <a:spcPts val="0"/>
                </a:spcAft>
                <a:buNone/>
              </a:pPr>
              <a:r>
                <a:rPr b="1" lang="en-US" sz="1800">
                  <a:solidFill>
                    <a:srgbClr val="13294B"/>
                  </a:solidFill>
                </a:rPr>
                <a:t>Moved LEDs directly to the PCB instead of the device sides for a more integrated design.</a:t>
              </a:r>
              <a:endParaRPr b="1" sz="1800">
                <a:solidFill>
                  <a:srgbClr val="13294B"/>
                </a:solidFill>
              </a:endParaRPr>
            </a:p>
          </p:txBody>
        </p:sp>
        <p:sp>
          <p:nvSpPr>
            <p:cNvPr id="135" name="Google Shape;135;g3e6bd573673_1_836"/>
            <p:cNvSpPr/>
            <p:nvPr/>
          </p:nvSpPr>
          <p:spPr>
            <a:xfrm>
              <a:off x="6238875" y="3857625"/>
              <a:ext cx="5572200" cy="2238300"/>
            </a:xfrm>
            <a:prstGeom prst="roundRect">
              <a:avLst>
                <a:gd fmla="val 4255"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36" name="Google Shape;136;g3e6bd573673_1_836"/>
            <p:cNvSpPr txBox="1"/>
            <p:nvPr/>
          </p:nvSpPr>
          <p:spPr>
            <a:xfrm>
              <a:off x="6429375" y="4000500"/>
              <a:ext cx="5191200" cy="1952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US" sz="2000">
                  <a:solidFill>
                    <a:srgbClr val="E84B36"/>
                  </a:solidFill>
                  <a:latin typeface="Arial"/>
                  <a:ea typeface="Arial"/>
                  <a:cs typeface="Arial"/>
                  <a:sym typeface="Arial"/>
                </a:rPr>
                <a:t>Noise Management</a:t>
              </a:r>
              <a:endParaRPr b="1" sz="2000">
                <a:solidFill>
                  <a:srgbClr val="E84B36"/>
                </a:solidFill>
                <a:latin typeface="Arial"/>
                <a:ea typeface="Arial"/>
                <a:cs typeface="Arial"/>
                <a:sym typeface="Arial"/>
              </a:endParaRPr>
            </a:p>
            <a:p>
              <a:pPr indent="0" lvl="0" marL="0" rtl="0" algn="l">
                <a:spcBef>
                  <a:spcPts val="750"/>
                </a:spcBef>
                <a:spcAft>
                  <a:spcPts val="0"/>
                </a:spcAft>
                <a:buNone/>
              </a:pPr>
              <a:r>
                <a:rPr b="1" lang="en-US" sz="1800">
                  <a:solidFill>
                    <a:srgbClr val="13294B"/>
                  </a:solidFill>
                </a:rPr>
                <a:t>Added acoustic foam within the device enclosure to effectively dampen noise around the microphone and added a second microphone to implement echo cancellation</a:t>
              </a:r>
              <a:endParaRPr b="1" sz="1800">
                <a:solidFill>
                  <a:srgbClr val="13294B"/>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42" name="Google Shape;142;p3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Verifications </a:t>
            </a:r>
            <a:r>
              <a:rPr lang="en-US" sz="2400">
                <a:solidFill>
                  <a:schemeClr val="lt1"/>
                </a:solidFill>
              </a:rPr>
              <a:t>Audio Sensing</a:t>
            </a:r>
            <a:endParaRPr b="0" i="0" sz="2400" u="none" cap="none" strike="noStrike">
              <a:solidFill>
                <a:schemeClr val="lt1"/>
              </a:solidFill>
              <a:latin typeface="Arial"/>
              <a:ea typeface="Arial"/>
              <a:cs typeface="Arial"/>
              <a:sym typeface="Arial"/>
            </a:endParaRPr>
          </a:p>
        </p:txBody>
      </p:sp>
      <p:pic>
        <p:nvPicPr>
          <p:cNvPr id="143" name="Google Shape;143;p31"/>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144" name="Google Shape;144;p3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45" name="Google Shape;145;p3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46" name="Google Shape;146;p31"/>
          <p:cNvGrpSpPr/>
          <p:nvPr/>
        </p:nvGrpSpPr>
        <p:grpSpPr>
          <a:xfrm>
            <a:off x="4061425" y="6601537"/>
            <a:ext cx="5238715" cy="70500"/>
            <a:chOff x="4028175" y="6601537"/>
            <a:chExt cx="5238715" cy="70500"/>
          </a:xfrm>
        </p:grpSpPr>
        <p:cxnSp>
          <p:nvCxnSpPr>
            <p:cNvPr id="147" name="Google Shape;147;p3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48" name="Google Shape;148;p31"/>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49" name="Google Shape;149;p31"/>
          <p:cNvGrpSpPr/>
          <p:nvPr/>
        </p:nvGrpSpPr>
        <p:grpSpPr>
          <a:xfrm>
            <a:off x="476250" y="1143000"/>
            <a:ext cx="11239500" cy="4952850"/>
            <a:chOff x="476250" y="1143000"/>
            <a:chExt cx="11239500" cy="4952850"/>
          </a:xfrm>
        </p:grpSpPr>
        <p:sp>
          <p:nvSpPr>
            <p:cNvPr id="150" name="Google Shape;150;p31"/>
            <p:cNvSpPr/>
            <p:nvPr/>
          </p:nvSpPr>
          <p:spPr>
            <a:xfrm>
              <a:off x="476250" y="1143000"/>
              <a:ext cx="5524500" cy="571500"/>
            </a:xfrm>
            <a:prstGeom prst="roundRect">
              <a:avLst>
                <a:gd fmla="val 13333"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1" name="Google Shape;151;p31"/>
            <p:cNvSpPr/>
            <p:nvPr/>
          </p:nvSpPr>
          <p:spPr>
            <a:xfrm>
              <a:off x="6191250" y="1143000"/>
              <a:ext cx="5524500" cy="571500"/>
            </a:xfrm>
            <a:prstGeom prst="roundRect">
              <a:avLst>
                <a:gd fmla="val 13333"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2" name="Google Shape;152;p31"/>
            <p:cNvSpPr txBox="1"/>
            <p:nvPr/>
          </p:nvSpPr>
          <p:spPr>
            <a:xfrm>
              <a:off x="476250" y="1143000"/>
              <a:ext cx="55245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Requirement</a:t>
              </a:r>
              <a:endParaRPr b="1" sz="1800">
                <a:solidFill>
                  <a:srgbClr val="FFFFFF"/>
                </a:solidFill>
                <a:latin typeface="Arial"/>
                <a:ea typeface="Arial"/>
                <a:cs typeface="Arial"/>
                <a:sym typeface="Arial"/>
              </a:endParaRPr>
            </a:p>
          </p:txBody>
        </p:sp>
        <p:sp>
          <p:nvSpPr>
            <p:cNvPr id="153" name="Google Shape;153;p31"/>
            <p:cNvSpPr txBox="1"/>
            <p:nvPr/>
          </p:nvSpPr>
          <p:spPr>
            <a:xfrm>
              <a:off x="6191250" y="1143000"/>
              <a:ext cx="5524500" cy="5715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Verification</a:t>
              </a:r>
              <a:endParaRPr b="1" sz="1800">
                <a:solidFill>
                  <a:srgbClr val="FFFFFF"/>
                </a:solidFill>
                <a:latin typeface="Arial"/>
                <a:ea typeface="Arial"/>
                <a:cs typeface="Arial"/>
                <a:sym typeface="Arial"/>
              </a:endParaRPr>
            </a:p>
          </p:txBody>
        </p:sp>
        <p:sp>
          <p:nvSpPr>
            <p:cNvPr id="154" name="Google Shape;154;p31"/>
            <p:cNvSpPr/>
            <p:nvPr/>
          </p:nvSpPr>
          <p:spPr>
            <a:xfrm>
              <a:off x="476250" y="1809750"/>
              <a:ext cx="5524500" cy="2190900"/>
            </a:xfrm>
            <a:prstGeom prst="roundRect">
              <a:avLst>
                <a:gd fmla="val 3478"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5" name="Google Shape;155;p31"/>
            <p:cNvSpPr/>
            <p:nvPr/>
          </p:nvSpPr>
          <p:spPr>
            <a:xfrm>
              <a:off x="6191250" y="1809750"/>
              <a:ext cx="5524500" cy="2190900"/>
            </a:xfrm>
            <a:prstGeom prst="roundRect">
              <a:avLst>
                <a:gd fmla="val 3478"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6" name="Google Shape;156;p31"/>
            <p:cNvSpPr txBox="1"/>
            <p:nvPr/>
          </p:nvSpPr>
          <p:spPr>
            <a:xfrm>
              <a:off x="666750" y="1905000"/>
              <a:ext cx="5143500" cy="20001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rPr>
                <a:t>The system should detect a sound event when the smoothed microphone peak-to-peak amplitude exceeds an adaptive threshold that is the larger of two values, either 80 ADC counts, or 1.22 times the moving average baseline plus 28 ADC counts.</a:t>
              </a:r>
              <a:endParaRPr b="1" sz="1800">
                <a:solidFill>
                  <a:srgbClr val="13294B"/>
                </a:solidFill>
              </a:endParaRPr>
            </a:p>
          </p:txBody>
        </p:sp>
        <p:sp>
          <p:nvSpPr>
            <p:cNvPr id="157" name="Google Shape;157;p31"/>
            <p:cNvSpPr txBox="1"/>
            <p:nvPr/>
          </p:nvSpPr>
          <p:spPr>
            <a:xfrm>
              <a:off x="6381750" y="1905000"/>
              <a:ext cx="5143500" cy="2000100"/>
            </a:xfrm>
            <a:prstGeom prst="rect">
              <a:avLst/>
            </a:prstGeom>
            <a:no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Use a calibrated sound source to establish a steady baseline and record the baseline’s peak-to-peak value</a:t>
              </a:r>
              <a:endParaRPr b="1" sz="1800">
                <a:solidFill>
                  <a:srgbClr val="13294B"/>
                </a:solidFill>
              </a:endParaRPr>
            </a:p>
            <a:p>
              <a:pPr indent="-342900" lvl="0" marL="457200" rtl="0" algn="l">
                <a:spcBef>
                  <a:spcPts val="750"/>
                </a:spcBef>
                <a:spcAft>
                  <a:spcPts val="0"/>
                </a:spcAft>
                <a:buClr>
                  <a:srgbClr val="13294B"/>
                </a:buClr>
                <a:buSzPts val="1800"/>
                <a:buFont typeface="Arial"/>
                <a:buChar char="●"/>
              </a:pPr>
              <a:r>
                <a:rPr b="1" lang="en-US" sz="1800">
                  <a:solidFill>
                    <a:srgbClr val="13294B"/>
                  </a:solidFill>
                </a:rPr>
                <a:t>Increase the source volume to produce different input levels above and below the threshold and verify by polling ESP32</a:t>
              </a:r>
              <a:endParaRPr b="1" sz="1800">
                <a:solidFill>
                  <a:srgbClr val="13294B"/>
                </a:solidFill>
              </a:endParaRPr>
            </a:p>
          </p:txBody>
        </p:sp>
        <p:sp>
          <p:nvSpPr>
            <p:cNvPr id="158" name="Google Shape;158;p31"/>
            <p:cNvSpPr/>
            <p:nvPr/>
          </p:nvSpPr>
          <p:spPr>
            <a:xfrm>
              <a:off x="476250" y="4095750"/>
              <a:ext cx="5524500" cy="2000100"/>
            </a:xfrm>
            <a:prstGeom prst="roundRect">
              <a:avLst>
                <a:gd fmla="val 3809" name="adj"/>
              </a:avLst>
            </a:prstGeom>
            <a:solidFill>
              <a:srgbClr val="E5E7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59" name="Google Shape;159;p31"/>
            <p:cNvSpPr/>
            <p:nvPr/>
          </p:nvSpPr>
          <p:spPr>
            <a:xfrm>
              <a:off x="6191250" y="4095750"/>
              <a:ext cx="5524500" cy="2000100"/>
            </a:xfrm>
            <a:prstGeom prst="roundRect">
              <a:avLst>
                <a:gd fmla="val 3809" name="adj"/>
              </a:avLst>
            </a:prstGeom>
            <a:solidFill>
              <a:srgbClr val="E5E7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60" name="Google Shape;160;p31"/>
            <p:cNvSpPr txBox="1"/>
            <p:nvPr/>
          </p:nvSpPr>
          <p:spPr>
            <a:xfrm>
              <a:off x="666750" y="4191000"/>
              <a:ext cx="5143500" cy="1809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rPr>
                <a:t>ADC should sample microphone output at 16 kHz.</a:t>
              </a:r>
              <a:endParaRPr b="1" sz="1800">
                <a:solidFill>
                  <a:srgbClr val="13294B"/>
                </a:solidFill>
              </a:endParaRPr>
            </a:p>
          </p:txBody>
        </p:sp>
        <p:sp>
          <p:nvSpPr>
            <p:cNvPr id="161" name="Google Shape;161;p31"/>
            <p:cNvSpPr txBox="1"/>
            <p:nvPr/>
          </p:nvSpPr>
          <p:spPr>
            <a:xfrm>
              <a:off x="6381750" y="4191000"/>
              <a:ext cx="5143500" cy="1809600"/>
            </a:xfrm>
            <a:prstGeom prst="rect">
              <a:avLst/>
            </a:prstGeom>
            <a:no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Every frame, it analyzes 256 audio samples from the mic. At 16 kHz, each frame should take 16 ms. So, measure how long the frame takes to populate and then compares it to 16 ms.</a:t>
              </a:r>
              <a:endParaRPr b="1" sz="1800">
                <a:solidFill>
                  <a:srgbClr val="13294B"/>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3e6bd573673_1_376"/>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67" name="Google Shape;167;g3e6bd573673_1_376"/>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Verifications </a:t>
            </a:r>
            <a:r>
              <a:rPr lang="en-US" sz="2400">
                <a:solidFill>
                  <a:schemeClr val="lt1"/>
                </a:solidFill>
              </a:rPr>
              <a:t>Audio Sensing</a:t>
            </a:r>
            <a:endParaRPr b="0" i="0" sz="2400" u="none" cap="none" strike="noStrike">
              <a:solidFill>
                <a:schemeClr val="lt1"/>
              </a:solidFill>
              <a:latin typeface="Arial"/>
              <a:ea typeface="Arial"/>
              <a:cs typeface="Arial"/>
              <a:sym typeface="Arial"/>
            </a:endParaRPr>
          </a:p>
        </p:txBody>
      </p:sp>
      <p:pic>
        <p:nvPicPr>
          <p:cNvPr id="168" name="Google Shape;168;g3e6bd573673_1_376"/>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169" name="Google Shape;169;g3e6bd573673_1_376"/>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70" name="Google Shape;170;g3e6bd573673_1_376"/>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71" name="Google Shape;171;g3e6bd573673_1_376"/>
          <p:cNvGrpSpPr/>
          <p:nvPr/>
        </p:nvGrpSpPr>
        <p:grpSpPr>
          <a:xfrm>
            <a:off x="4061425" y="6601537"/>
            <a:ext cx="5238715" cy="70500"/>
            <a:chOff x="4028175" y="6601537"/>
            <a:chExt cx="5238715" cy="70500"/>
          </a:xfrm>
        </p:grpSpPr>
        <p:cxnSp>
          <p:nvCxnSpPr>
            <p:cNvPr id="172" name="Google Shape;172;g3e6bd573673_1_376"/>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73" name="Google Shape;173;g3e6bd573673_1_376"/>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174" name="Google Shape;174;g3e6bd573673_1_376"/>
          <p:cNvPicPr preferRelativeResize="0"/>
          <p:nvPr/>
        </p:nvPicPr>
        <p:blipFill>
          <a:blip r:embed="rId4">
            <a:alphaModFix/>
          </a:blip>
          <a:stretch>
            <a:fillRect/>
          </a:stretch>
        </p:blipFill>
        <p:spPr>
          <a:xfrm>
            <a:off x="152400" y="1230607"/>
            <a:ext cx="11887201" cy="1358206"/>
          </a:xfrm>
          <a:prstGeom prst="rect">
            <a:avLst/>
          </a:prstGeom>
          <a:noFill/>
          <a:ln>
            <a:noFill/>
          </a:ln>
        </p:spPr>
      </p:pic>
      <p:pic>
        <p:nvPicPr>
          <p:cNvPr id="175" name="Google Shape;175;g3e6bd573673_1_376"/>
          <p:cNvPicPr preferRelativeResize="0"/>
          <p:nvPr/>
        </p:nvPicPr>
        <p:blipFill>
          <a:blip r:embed="rId5">
            <a:alphaModFix/>
          </a:blip>
          <a:stretch>
            <a:fillRect/>
          </a:stretch>
        </p:blipFill>
        <p:spPr>
          <a:xfrm>
            <a:off x="152400" y="2951200"/>
            <a:ext cx="6204375" cy="3077949"/>
          </a:xfrm>
          <a:prstGeom prst="rect">
            <a:avLst/>
          </a:prstGeom>
          <a:noFill/>
          <a:ln>
            <a:noFill/>
          </a:ln>
        </p:spPr>
      </p:pic>
      <p:pic>
        <p:nvPicPr>
          <p:cNvPr id="176" name="Google Shape;176;g3e6bd573673_1_376"/>
          <p:cNvPicPr preferRelativeResize="0"/>
          <p:nvPr/>
        </p:nvPicPr>
        <p:blipFill>
          <a:blip r:embed="rId6">
            <a:alphaModFix/>
          </a:blip>
          <a:stretch>
            <a:fillRect/>
          </a:stretch>
        </p:blipFill>
        <p:spPr>
          <a:xfrm>
            <a:off x="6356786" y="2951200"/>
            <a:ext cx="5704238" cy="30779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3e6bd573673_1_400"/>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182" name="Google Shape;182;g3e6bd573673_1_400"/>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Verifications Processing</a:t>
            </a:r>
            <a:endParaRPr b="0" i="0" sz="2400" u="none" cap="none" strike="noStrike">
              <a:solidFill>
                <a:schemeClr val="lt1"/>
              </a:solidFill>
              <a:latin typeface="Arial"/>
              <a:ea typeface="Arial"/>
              <a:cs typeface="Arial"/>
              <a:sym typeface="Arial"/>
            </a:endParaRPr>
          </a:p>
        </p:txBody>
      </p:sp>
      <p:pic>
        <p:nvPicPr>
          <p:cNvPr id="183" name="Google Shape;183;g3e6bd573673_1_400"/>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184" name="Google Shape;184;g3e6bd573673_1_400"/>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185" name="Google Shape;185;g3e6bd573673_1_400"/>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186" name="Google Shape;186;g3e6bd573673_1_400"/>
          <p:cNvGrpSpPr/>
          <p:nvPr/>
        </p:nvGrpSpPr>
        <p:grpSpPr>
          <a:xfrm>
            <a:off x="4061425" y="6601537"/>
            <a:ext cx="5238715" cy="70500"/>
            <a:chOff x="4028175" y="6601537"/>
            <a:chExt cx="5238715" cy="70500"/>
          </a:xfrm>
        </p:grpSpPr>
        <p:cxnSp>
          <p:nvCxnSpPr>
            <p:cNvPr id="187" name="Google Shape;187;g3e6bd573673_1_400"/>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188" name="Google Shape;188;g3e6bd573673_1_400"/>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89" name="Google Shape;189;g3e6bd573673_1_400"/>
          <p:cNvGrpSpPr/>
          <p:nvPr/>
        </p:nvGrpSpPr>
        <p:grpSpPr>
          <a:xfrm>
            <a:off x="476250" y="1333500"/>
            <a:ext cx="11239500" cy="476400"/>
            <a:chOff x="476250" y="1333500"/>
            <a:chExt cx="11239500" cy="476400"/>
          </a:xfrm>
        </p:grpSpPr>
        <p:sp>
          <p:nvSpPr>
            <p:cNvPr id="190" name="Google Shape;190;g3e6bd573673_1_400"/>
            <p:cNvSpPr/>
            <p:nvPr/>
          </p:nvSpPr>
          <p:spPr>
            <a:xfrm>
              <a:off x="476250" y="1333500"/>
              <a:ext cx="5524500" cy="476400"/>
            </a:xfrm>
            <a:prstGeom prst="roundRect">
              <a:avLst>
                <a:gd fmla="val 16000"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1" name="Google Shape;191;g3e6bd573673_1_400"/>
            <p:cNvSpPr/>
            <p:nvPr/>
          </p:nvSpPr>
          <p:spPr>
            <a:xfrm>
              <a:off x="6191250" y="1333500"/>
              <a:ext cx="5524500" cy="476400"/>
            </a:xfrm>
            <a:prstGeom prst="roundRect">
              <a:avLst>
                <a:gd fmla="val 16000" name="adj"/>
              </a:avLst>
            </a:prstGeom>
            <a:solidFill>
              <a:srgbClr val="13294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2" name="Google Shape;192;g3e6bd573673_1_400"/>
            <p:cNvSpPr txBox="1"/>
            <p:nvPr/>
          </p:nvSpPr>
          <p:spPr>
            <a:xfrm>
              <a:off x="476250" y="1333500"/>
              <a:ext cx="5524500" cy="4764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Requirement</a:t>
              </a:r>
              <a:endParaRPr b="1" sz="1800">
                <a:solidFill>
                  <a:srgbClr val="FFFFFF"/>
                </a:solidFill>
                <a:latin typeface="Arial"/>
                <a:ea typeface="Arial"/>
                <a:cs typeface="Arial"/>
                <a:sym typeface="Arial"/>
              </a:endParaRPr>
            </a:p>
          </p:txBody>
        </p:sp>
        <p:sp>
          <p:nvSpPr>
            <p:cNvPr id="193" name="Google Shape;193;g3e6bd573673_1_400"/>
            <p:cNvSpPr txBox="1"/>
            <p:nvPr/>
          </p:nvSpPr>
          <p:spPr>
            <a:xfrm>
              <a:off x="6191250" y="1333500"/>
              <a:ext cx="5524500" cy="4764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1" lang="en-US" sz="1800">
                  <a:solidFill>
                    <a:srgbClr val="FFFFFF"/>
                  </a:solidFill>
                  <a:latin typeface="Arial"/>
                  <a:ea typeface="Arial"/>
                  <a:cs typeface="Arial"/>
                  <a:sym typeface="Arial"/>
                </a:rPr>
                <a:t>Verification</a:t>
              </a:r>
              <a:endParaRPr b="1" sz="1800">
                <a:solidFill>
                  <a:srgbClr val="FFFFFF"/>
                </a:solidFill>
                <a:latin typeface="Arial"/>
                <a:ea typeface="Arial"/>
                <a:cs typeface="Arial"/>
                <a:sym typeface="Arial"/>
              </a:endParaRPr>
            </a:p>
          </p:txBody>
        </p:sp>
      </p:grpSp>
      <p:grpSp>
        <p:nvGrpSpPr>
          <p:cNvPr id="194" name="Google Shape;194;g3e6bd573673_1_400"/>
          <p:cNvGrpSpPr/>
          <p:nvPr/>
        </p:nvGrpSpPr>
        <p:grpSpPr>
          <a:xfrm>
            <a:off x="476250" y="1905000"/>
            <a:ext cx="11239500" cy="1428900"/>
            <a:chOff x="476250" y="1905000"/>
            <a:chExt cx="11239500" cy="1428900"/>
          </a:xfrm>
        </p:grpSpPr>
        <p:sp>
          <p:nvSpPr>
            <p:cNvPr id="195" name="Google Shape;195;g3e6bd573673_1_400"/>
            <p:cNvSpPr/>
            <p:nvPr/>
          </p:nvSpPr>
          <p:spPr>
            <a:xfrm>
              <a:off x="476250" y="1905000"/>
              <a:ext cx="5524500" cy="1428900"/>
            </a:xfrm>
            <a:prstGeom prst="roundRect">
              <a:avLst>
                <a:gd fmla="val 5333"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6" name="Google Shape;196;g3e6bd573673_1_400"/>
            <p:cNvSpPr/>
            <p:nvPr/>
          </p:nvSpPr>
          <p:spPr>
            <a:xfrm>
              <a:off x="6191250" y="1905000"/>
              <a:ext cx="5524500" cy="1428900"/>
            </a:xfrm>
            <a:prstGeom prst="roundRect">
              <a:avLst>
                <a:gd fmla="val 5333" name="adj"/>
              </a:avLst>
            </a:prstGeom>
            <a:solidFill>
              <a:srgbClr val="F3F4F6"/>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97" name="Google Shape;197;g3e6bd573673_1_400"/>
            <p:cNvSpPr txBox="1"/>
            <p:nvPr/>
          </p:nvSpPr>
          <p:spPr>
            <a:xfrm>
              <a:off x="666750" y="2000250"/>
              <a:ext cx="5143500" cy="12384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b="1" sz="1800">
                <a:solidFill>
                  <a:srgbClr val="13294B"/>
                </a:solidFill>
                <a:latin typeface="Arial"/>
                <a:ea typeface="Arial"/>
                <a:cs typeface="Arial"/>
                <a:sym typeface="Arial"/>
              </a:endParaRPr>
            </a:p>
            <a:p>
              <a:pPr indent="0" lvl="0" marL="0" rtl="0" algn="l">
                <a:spcBef>
                  <a:spcPts val="0"/>
                </a:spcBef>
                <a:spcAft>
                  <a:spcPts val="0"/>
                </a:spcAft>
                <a:buNone/>
              </a:pPr>
              <a:r>
                <a:t/>
              </a:r>
              <a:endParaRPr b="1" sz="1800">
                <a:solidFill>
                  <a:srgbClr val="13294B"/>
                </a:solidFill>
                <a:latin typeface="Arial"/>
                <a:ea typeface="Arial"/>
                <a:cs typeface="Arial"/>
                <a:sym typeface="Arial"/>
              </a:endParaRPr>
            </a:p>
            <a:p>
              <a:pPr indent="0" lvl="0" marL="0" rtl="0" algn="l">
                <a:spcBef>
                  <a:spcPts val="0"/>
                </a:spcBef>
                <a:spcAft>
                  <a:spcPts val="0"/>
                </a:spcAft>
                <a:buNone/>
              </a:pPr>
              <a:r>
                <a:rPr b="1" lang="en-US" sz="1800">
                  <a:solidFill>
                    <a:srgbClr val="13294B"/>
                  </a:solidFill>
                  <a:latin typeface="Arial"/>
                  <a:ea typeface="Arial"/>
                  <a:cs typeface="Arial"/>
                  <a:sym typeface="Arial"/>
                </a:rPr>
                <a:t>Total system response time should be less than 50 ms.</a:t>
              </a:r>
              <a:endParaRPr b="1" sz="1800">
                <a:solidFill>
                  <a:srgbClr val="13294B"/>
                </a:solidFill>
                <a:latin typeface="Arial"/>
                <a:ea typeface="Arial"/>
                <a:cs typeface="Arial"/>
                <a:sym typeface="Arial"/>
              </a:endParaRPr>
            </a:p>
            <a:p>
              <a:pPr indent="0" lvl="0" marL="0" rtl="0" algn="l">
                <a:spcBef>
                  <a:spcPts val="0"/>
                </a:spcBef>
                <a:spcAft>
                  <a:spcPts val="0"/>
                </a:spcAft>
                <a:buNone/>
              </a:pPr>
              <a:r>
                <a:t/>
              </a:r>
              <a:endParaRPr b="1" sz="1800">
                <a:solidFill>
                  <a:srgbClr val="13294B"/>
                </a:solidFill>
                <a:latin typeface="Arial"/>
                <a:ea typeface="Arial"/>
                <a:cs typeface="Arial"/>
                <a:sym typeface="Arial"/>
              </a:endParaRPr>
            </a:p>
            <a:p>
              <a:pPr indent="0" lvl="0" marL="0" rtl="0" algn="l">
                <a:spcBef>
                  <a:spcPts val="0"/>
                </a:spcBef>
                <a:spcAft>
                  <a:spcPts val="0"/>
                </a:spcAft>
                <a:buNone/>
              </a:pPr>
              <a:r>
                <a:t/>
              </a:r>
              <a:endParaRPr b="1" sz="1800">
                <a:solidFill>
                  <a:srgbClr val="13294B"/>
                </a:solidFill>
                <a:latin typeface="Arial"/>
                <a:ea typeface="Arial"/>
                <a:cs typeface="Arial"/>
                <a:sym typeface="Arial"/>
              </a:endParaRPr>
            </a:p>
          </p:txBody>
        </p:sp>
        <p:sp>
          <p:nvSpPr>
            <p:cNvPr id="198" name="Google Shape;198;g3e6bd573673_1_400"/>
            <p:cNvSpPr txBox="1"/>
            <p:nvPr/>
          </p:nvSpPr>
          <p:spPr>
            <a:xfrm>
              <a:off x="6381750" y="2000250"/>
              <a:ext cx="5143500" cy="1238400"/>
            </a:xfrm>
            <a:prstGeom prst="rect">
              <a:avLst/>
            </a:prstGeom>
            <a:solidFill>
              <a:srgbClr val="000000">
                <a:alpha val="0"/>
              </a:srgbClr>
            </a:solid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Use a timer library to measure the interval between reading and producing a noise on the respective pins.</a:t>
              </a:r>
              <a:endParaRPr b="1" sz="1800">
                <a:solidFill>
                  <a:srgbClr val="13294B"/>
                </a:solidFill>
              </a:endParaRPr>
            </a:p>
          </p:txBody>
        </p:sp>
      </p:grpSp>
      <p:grpSp>
        <p:nvGrpSpPr>
          <p:cNvPr id="199" name="Google Shape;199;g3e6bd573673_1_400"/>
          <p:cNvGrpSpPr/>
          <p:nvPr/>
        </p:nvGrpSpPr>
        <p:grpSpPr>
          <a:xfrm>
            <a:off x="476250" y="3429000"/>
            <a:ext cx="11239500" cy="1905000"/>
            <a:chOff x="476250" y="3429000"/>
            <a:chExt cx="11239500" cy="1905000"/>
          </a:xfrm>
        </p:grpSpPr>
        <p:sp>
          <p:nvSpPr>
            <p:cNvPr id="200" name="Google Shape;200;g3e6bd573673_1_400"/>
            <p:cNvSpPr/>
            <p:nvPr/>
          </p:nvSpPr>
          <p:spPr>
            <a:xfrm>
              <a:off x="476250" y="3429000"/>
              <a:ext cx="5524500" cy="1905000"/>
            </a:xfrm>
            <a:prstGeom prst="roundRect">
              <a:avLst>
                <a:gd fmla="val 4000" name="adj"/>
              </a:avLst>
            </a:prstGeom>
            <a:solidFill>
              <a:srgbClr val="E5E7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1" name="Google Shape;201;g3e6bd573673_1_400"/>
            <p:cNvSpPr/>
            <p:nvPr/>
          </p:nvSpPr>
          <p:spPr>
            <a:xfrm>
              <a:off x="6191250" y="3429000"/>
              <a:ext cx="5524500" cy="1905000"/>
            </a:xfrm>
            <a:prstGeom prst="roundRect">
              <a:avLst>
                <a:gd fmla="val 4000" name="adj"/>
              </a:avLst>
            </a:prstGeom>
            <a:solidFill>
              <a:srgbClr val="E5E7EB"/>
            </a:solid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02" name="Google Shape;202;g3e6bd573673_1_400"/>
            <p:cNvSpPr txBox="1"/>
            <p:nvPr/>
          </p:nvSpPr>
          <p:spPr>
            <a:xfrm>
              <a:off x="666750" y="3524250"/>
              <a:ext cx="5143500" cy="17145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l">
                <a:spcBef>
                  <a:spcPts val="0"/>
                </a:spcBef>
                <a:spcAft>
                  <a:spcPts val="0"/>
                </a:spcAft>
                <a:buNone/>
              </a:pPr>
              <a:r>
                <a:rPr b="1" lang="en-US" sz="1800">
                  <a:solidFill>
                    <a:srgbClr val="13294B"/>
                  </a:solidFill>
                  <a:latin typeface="Arial"/>
                  <a:ea typeface="Arial"/>
                  <a:cs typeface="Arial"/>
                  <a:sym typeface="Arial"/>
                </a:rPr>
                <a:t>The system should default to listening to the room and only change to masking when the threshold is met.</a:t>
              </a:r>
              <a:endParaRPr b="1" sz="1800">
                <a:solidFill>
                  <a:srgbClr val="13294B"/>
                </a:solidFill>
                <a:latin typeface="Arial"/>
                <a:ea typeface="Arial"/>
                <a:cs typeface="Arial"/>
                <a:sym typeface="Arial"/>
              </a:endParaRPr>
            </a:p>
          </p:txBody>
        </p:sp>
        <p:sp>
          <p:nvSpPr>
            <p:cNvPr id="203" name="Google Shape;203;g3e6bd573673_1_400"/>
            <p:cNvSpPr txBox="1"/>
            <p:nvPr/>
          </p:nvSpPr>
          <p:spPr>
            <a:xfrm>
              <a:off x="6381750" y="3524250"/>
              <a:ext cx="5143500" cy="1714500"/>
            </a:xfrm>
            <a:prstGeom prst="rect">
              <a:avLst/>
            </a:prstGeom>
            <a:solidFill>
              <a:srgbClr val="000000">
                <a:alpha val="0"/>
              </a:srgbClr>
            </a:solidFill>
            <a:ln>
              <a:noFill/>
            </a:ln>
          </p:spPr>
          <p:txBody>
            <a:bodyPr anchorCtr="0" anchor="ctr" bIns="0" lIns="0" spcFirstLastPara="1" rIns="0" wrap="square" tIns="0">
              <a:noAutofit/>
            </a:bodyPr>
            <a:lstStyle/>
            <a:p>
              <a:pPr indent="-342900" lvl="0" marL="457200" rtl="0" algn="l">
                <a:spcBef>
                  <a:spcPts val="0"/>
                </a:spcBef>
                <a:spcAft>
                  <a:spcPts val="0"/>
                </a:spcAft>
                <a:buClr>
                  <a:srgbClr val="13294B"/>
                </a:buClr>
                <a:buSzPts val="1800"/>
                <a:buFont typeface="Arial"/>
                <a:buChar char="●"/>
              </a:pPr>
              <a:r>
                <a:rPr b="1" lang="en-US" sz="1800">
                  <a:solidFill>
                    <a:srgbClr val="13294B"/>
                  </a:solidFill>
                </a:rPr>
                <a:t>Run the system in a room for an hour.</a:t>
              </a:r>
              <a:endParaRPr b="1" sz="1800">
                <a:solidFill>
                  <a:srgbClr val="13294B"/>
                </a:solidFill>
              </a:endParaRPr>
            </a:p>
            <a:p>
              <a:pPr indent="-342900" lvl="0" marL="457200" rtl="0" algn="l">
                <a:spcBef>
                  <a:spcPts val="600"/>
                </a:spcBef>
                <a:spcAft>
                  <a:spcPts val="0"/>
                </a:spcAft>
                <a:buClr>
                  <a:srgbClr val="13294B"/>
                </a:buClr>
                <a:buSzPts val="1800"/>
                <a:buFont typeface="Arial"/>
                <a:buChar char="●"/>
              </a:pPr>
              <a:r>
                <a:rPr b="1" lang="en-US" sz="1800">
                  <a:solidFill>
                    <a:srgbClr val="13294B"/>
                  </a:solidFill>
                </a:rPr>
                <a:t>Make sure that there are no false positives that cause the state of the system to change.</a:t>
              </a:r>
              <a:endParaRPr b="1" sz="1800">
                <a:solidFill>
                  <a:srgbClr val="13294B"/>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e6bd573673_1_411"/>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09" name="Google Shape;209;g3e6bd573673_1_411"/>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Requirements and Verifications Processing</a:t>
            </a:r>
            <a:endParaRPr b="0" i="0" sz="2400" u="none" cap="none" strike="noStrike">
              <a:solidFill>
                <a:schemeClr val="lt1"/>
              </a:solidFill>
              <a:latin typeface="Arial"/>
              <a:ea typeface="Arial"/>
              <a:cs typeface="Arial"/>
              <a:sym typeface="Arial"/>
            </a:endParaRPr>
          </a:p>
        </p:txBody>
      </p:sp>
      <p:pic>
        <p:nvPicPr>
          <p:cNvPr id="210" name="Google Shape;210;g3e6bd573673_1_411"/>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11" name="Google Shape;211;g3e6bd573673_1_411"/>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12" name="Google Shape;212;g3e6bd573673_1_411"/>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13" name="Google Shape;213;g3e6bd573673_1_411"/>
          <p:cNvGrpSpPr/>
          <p:nvPr/>
        </p:nvGrpSpPr>
        <p:grpSpPr>
          <a:xfrm>
            <a:off x="4061425" y="6601537"/>
            <a:ext cx="5238715" cy="70500"/>
            <a:chOff x="4028175" y="6601537"/>
            <a:chExt cx="5238715" cy="70500"/>
          </a:xfrm>
        </p:grpSpPr>
        <p:cxnSp>
          <p:nvCxnSpPr>
            <p:cNvPr id="214" name="Google Shape;214;g3e6bd573673_1_411"/>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15" name="Google Shape;215;g3e6bd573673_1_411"/>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216" name="Google Shape;216;g3e6bd573673_1_411"/>
          <p:cNvPicPr preferRelativeResize="0"/>
          <p:nvPr/>
        </p:nvPicPr>
        <p:blipFill>
          <a:blip r:embed="rId4">
            <a:alphaModFix/>
          </a:blip>
          <a:stretch>
            <a:fillRect/>
          </a:stretch>
        </p:blipFill>
        <p:spPr>
          <a:xfrm>
            <a:off x="545850" y="1786076"/>
            <a:ext cx="11100298" cy="4586111"/>
          </a:xfrm>
          <a:prstGeom prst="rect">
            <a:avLst/>
          </a:prstGeom>
          <a:noFill/>
          <a:ln>
            <a:noFill/>
          </a:ln>
        </p:spPr>
      </p:pic>
      <p:pic>
        <p:nvPicPr>
          <p:cNvPr id="217" name="Google Shape;217;g3e6bd573673_1_411"/>
          <p:cNvPicPr preferRelativeResize="0"/>
          <p:nvPr/>
        </p:nvPicPr>
        <p:blipFill rotWithShape="1">
          <a:blip r:embed="rId5">
            <a:alphaModFix/>
          </a:blip>
          <a:srcRect b="50532" l="0" r="0" t="0"/>
          <a:stretch/>
        </p:blipFill>
        <p:spPr>
          <a:xfrm>
            <a:off x="545850" y="1018825"/>
            <a:ext cx="11100298" cy="627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e6bd573673_2_62"/>
          <p:cNvSpPr/>
          <p:nvPr/>
        </p:nvSpPr>
        <p:spPr>
          <a:xfrm flipH="1" rot="10800000">
            <a:off x="0" y="20"/>
            <a:ext cx="12192000" cy="8682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13294B"/>
              </a:solidFill>
              <a:latin typeface="Calibri"/>
              <a:ea typeface="Calibri"/>
              <a:cs typeface="Calibri"/>
              <a:sym typeface="Calibri"/>
            </a:endParaRPr>
          </a:p>
        </p:txBody>
      </p:sp>
      <p:sp>
        <p:nvSpPr>
          <p:cNvPr id="223" name="Google Shape;223;g3e6bd573673_2_62"/>
          <p:cNvSpPr txBox="1"/>
          <p:nvPr/>
        </p:nvSpPr>
        <p:spPr>
          <a:xfrm>
            <a:off x="376810" y="204051"/>
            <a:ext cx="10910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lang="en-US" sz="2400">
                <a:solidFill>
                  <a:schemeClr val="lt1"/>
                </a:solidFill>
              </a:rPr>
              <a:t>Processing Subsystem Simulation Results</a:t>
            </a:r>
            <a:endParaRPr b="0" i="0" sz="2400" u="none" cap="none" strike="noStrike">
              <a:solidFill>
                <a:schemeClr val="lt1"/>
              </a:solidFill>
              <a:latin typeface="Arial"/>
              <a:ea typeface="Arial"/>
              <a:cs typeface="Arial"/>
              <a:sym typeface="Arial"/>
            </a:endParaRPr>
          </a:p>
        </p:txBody>
      </p:sp>
      <p:pic>
        <p:nvPicPr>
          <p:cNvPr id="224" name="Google Shape;224;g3e6bd573673_2_62"/>
          <p:cNvPicPr preferRelativeResize="0"/>
          <p:nvPr/>
        </p:nvPicPr>
        <p:blipFill rotWithShape="1">
          <a:blip r:embed="rId3">
            <a:alphaModFix/>
          </a:blip>
          <a:srcRect b="0" l="0" r="0" t="0"/>
          <a:stretch/>
        </p:blipFill>
        <p:spPr>
          <a:xfrm>
            <a:off x="11557509" y="233819"/>
            <a:ext cx="271309" cy="389810"/>
          </a:xfrm>
          <a:prstGeom prst="rect">
            <a:avLst/>
          </a:prstGeom>
          <a:noFill/>
          <a:ln>
            <a:noFill/>
          </a:ln>
        </p:spPr>
      </p:pic>
      <p:sp>
        <p:nvSpPr>
          <p:cNvPr id="225" name="Google Shape;225;g3e6bd573673_2_62"/>
          <p:cNvSpPr txBox="1"/>
          <p:nvPr/>
        </p:nvSpPr>
        <p:spPr>
          <a:xfrm>
            <a:off x="9335597" y="6524381"/>
            <a:ext cx="24735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GRAINGER ENGINEERING</a:t>
            </a:r>
            <a:endParaRPr/>
          </a:p>
        </p:txBody>
      </p:sp>
      <p:sp>
        <p:nvSpPr>
          <p:cNvPr id="226" name="Google Shape;226;g3e6bd573673_2_62"/>
          <p:cNvSpPr txBox="1"/>
          <p:nvPr/>
        </p:nvSpPr>
        <p:spPr>
          <a:xfrm>
            <a:off x="376807" y="6524381"/>
            <a:ext cx="7991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13294B"/>
                </a:solidFill>
                <a:latin typeface="Arial"/>
                <a:ea typeface="Arial"/>
                <a:cs typeface="Arial"/>
                <a:sym typeface="Arial"/>
              </a:rPr>
              <a:t>ELECTRICAL &amp; COMPUTER ENGINEERING</a:t>
            </a:r>
            <a:endParaRPr/>
          </a:p>
        </p:txBody>
      </p:sp>
      <p:grpSp>
        <p:nvGrpSpPr>
          <p:cNvPr id="227" name="Google Shape;227;g3e6bd573673_2_62"/>
          <p:cNvGrpSpPr/>
          <p:nvPr/>
        </p:nvGrpSpPr>
        <p:grpSpPr>
          <a:xfrm>
            <a:off x="4061425" y="6601537"/>
            <a:ext cx="5238715" cy="70500"/>
            <a:chOff x="4028175" y="6601537"/>
            <a:chExt cx="5238715" cy="70500"/>
          </a:xfrm>
        </p:grpSpPr>
        <p:cxnSp>
          <p:nvCxnSpPr>
            <p:cNvPr id="228" name="Google Shape;228;g3e6bd573673_2_62"/>
            <p:cNvCxnSpPr/>
            <p:nvPr/>
          </p:nvCxnSpPr>
          <p:spPr>
            <a:xfrm rot="10800000">
              <a:off x="4028175" y="6639606"/>
              <a:ext cx="5169900" cy="0"/>
            </a:xfrm>
            <a:prstGeom prst="straightConnector1">
              <a:avLst/>
            </a:prstGeom>
            <a:noFill/>
            <a:ln cap="flat" cmpd="sng" w="9525">
              <a:solidFill>
                <a:srgbClr val="13294B"/>
              </a:solidFill>
              <a:prstDash val="solid"/>
              <a:round/>
              <a:headEnd len="sm" w="sm" type="none"/>
              <a:tailEnd len="sm" w="sm" type="none"/>
            </a:ln>
          </p:spPr>
        </p:cxnSp>
        <p:sp>
          <p:nvSpPr>
            <p:cNvPr id="229" name="Google Shape;229;g3e6bd573673_2_62"/>
            <p:cNvSpPr/>
            <p:nvPr/>
          </p:nvSpPr>
          <p:spPr>
            <a:xfrm>
              <a:off x="9196390" y="6601537"/>
              <a:ext cx="70500" cy="705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pic>
        <p:nvPicPr>
          <p:cNvPr id="230" name="Google Shape;230;g3e6bd573673_2_62"/>
          <p:cNvPicPr preferRelativeResize="0"/>
          <p:nvPr/>
        </p:nvPicPr>
        <p:blipFill>
          <a:blip r:embed="rId4">
            <a:alphaModFix/>
          </a:blip>
          <a:stretch>
            <a:fillRect/>
          </a:stretch>
        </p:blipFill>
        <p:spPr>
          <a:xfrm>
            <a:off x="200400" y="1173020"/>
            <a:ext cx="6540549" cy="5351358"/>
          </a:xfrm>
          <a:prstGeom prst="rect">
            <a:avLst/>
          </a:prstGeom>
          <a:noFill/>
          <a:ln>
            <a:noFill/>
          </a:ln>
        </p:spPr>
      </p:pic>
      <p:pic>
        <p:nvPicPr>
          <p:cNvPr id="231" name="Google Shape;231;g3e6bd573673_2_62"/>
          <p:cNvPicPr preferRelativeResize="0"/>
          <p:nvPr/>
        </p:nvPicPr>
        <p:blipFill>
          <a:blip r:embed="rId5">
            <a:alphaModFix/>
          </a:blip>
          <a:stretch>
            <a:fillRect/>
          </a:stretch>
        </p:blipFill>
        <p:spPr>
          <a:xfrm>
            <a:off x="7069749" y="1173020"/>
            <a:ext cx="4969849" cy="2168662"/>
          </a:xfrm>
          <a:prstGeom prst="rect">
            <a:avLst/>
          </a:prstGeom>
          <a:noFill/>
          <a:ln>
            <a:noFill/>
          </a:ln>
        </p:spPr>
      </p:pic>
      <p:pic>
        <p:nvPicPr>
          <p:cNvPr id="232" name="Google Shape;232;g3e6bd573673_2_62"/>
          <p:cNvPicPr preferRelativeResize="0"/>
          <p:nvPr/>
        </p:nvPicPr>
        <p:blipFill>
          <a:blip r:embed="rId6">
            <a:alphaModFix/>
          </a:blip>
          <a:stretch>
            <a:fillRect/>
          </a:stretch>
        </p:blipFill>
        <p:spPr>
          <a:xfrm>
            <a:off x="7471338" y="3456450"/>
            <a:ext cx="4166667" cy="3030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2019-01-14T22:06:33Z</dcterms:created>
  <dc:creator>Nielsen, Joshua</dc:creator>
</cp:coreProperties>
</file>