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</p:sldIdLst>
  <p:sldSz cy="6858000" cx="12192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slide" Target="slides/slide25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" name="Google Shape;80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6" name="Google Shape;176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23adeac7409_1_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3" name="Google Shape;193;g23adeac7409_1_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23adeac7409_0_14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2" name="Google Shape;212;g23adeac7409_0_14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23adeac7409_0_15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8" name="Google Shape;228;g23adeac7409_0_15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23adeac7409_0_18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4" name="Google Shape;244;g23adeac7409_0_18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23adeac7409_0_16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4" name="Google Shape;264;g23adeac7409_0_16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23adeac7409_0_19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4" name="Google Shape;284;g23adeac7409_0_19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21ee56d1edc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1" name="Google Shape;301;g21ee56d1edc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23adeac7409_0_12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1" name="Google Shape;311;g23adeac7409_0_12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g23adeac7409_0_11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22" name="Google Shape;322;g23adeac7409_0_1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" name="Google Shape;89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g23adeac7409_0_21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34" name="Google Shape;334;g23adeac7409_0_2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g23adeac7409_0_8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6" name="Google Shape;346;g23adeac7409_0_8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23adeac7409_0_9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57" name="Google Shape;357;g23adeac7409_0_9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23adeac7409_0_7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68" name="Google Shape;368;g23adeac7409_0_7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g23adeac7409_0_6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0" name="Google Shape;380;g23adeac7409_0_6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1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1" name="Google Shape;391;p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23adeac7409_0_2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00" name="Google Shape;100;g23adeac7409_0_2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23adeac7409_0_3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11" name="Google Shape;111;g23adeac7409_0_3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23adeac7409_0_10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" name="Google Shape;122;g23adeac7409_0_10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23adeac7409_0_22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3" name="Google Shape;133;g23adeac7409_0_22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23ce3a250d4_1_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" name="Google Shape;144;g23ce3a250d4_1_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23adeac7409_0_1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4" name="Google Shape;154;g23adeac7409_0_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5" name="Google Shape;165;p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" name="Google Shape;18;p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1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11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p1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1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3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2" name="Google Shape;22;p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4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8" name="Google Shape;28;p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5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4" name="Google Shape;34;p5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5" name="Google Shape;35;p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" name="Google Shape;37;p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6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6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1" name="Google Shape;41;p6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2" name="Google Shape;42;p6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6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4" name="Google Shape;44;p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" name="Google Shape;45;p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" name="Google Shape;50;p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8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8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5" name="Google Shape;55;p8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56" name="Google Shape;56;p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p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9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" name="Google Shape;61;p9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2" name="Google Shape;62;p9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3" name="Google Shape;63;p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" name="Google Shape;65;p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" name="Google Shape;68;p10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9" name="Google Shape;69;p1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1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" name="Google Shape;11;p1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g"/><Relationship Id="rId4" Type="http://schemas.openxmlformats.org/officeDocument/2006/relationships/image" Target="../media/image1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2.jpg"/><Relationship Id="rId4" Type="http://schemas.openxmlformats.org/officeDocument/2006/relationships/image" Target="../media/image1.png"/><Relationship Id="rId5" Type="http://schemas.openxmlformats.org/officeDocument/2006/relationships/image" Target="../media/image21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.jpg"/><Relationship Id="rId4" Type="http://schemas.openxmlformats.org/officeDocument/2006/relationships/image" Target="../media/image1.png"/><Relationship Id="rId5" Type="http://schemas.openxmlformats.org/officeDocument/2006/relationships/image" Target="../media/image4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.png"/><Relationship Id="rId4" Type="http://schemas.openxmlformats.org/officeDocument/2006/relationships/image" Target="../media/image19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7.jpg"/><Relationship Id="rId4" Type="http://schemas.openxmlformats.org/officeDocument/2006/relationships/image" Target="../media/image1.png"/><Relationship Id="rId5" Type="http://schemas.openxmlformats.org/officeDocument/2006/relationships/image" Target="../media/image6.png"/><Relationship Id="rId6" Type="http://schemas.openxmlformats.org/officeDocument/2006/relationships/image" Target="../media/image8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6.jpg"/><Relationship Id="rId4" Type="http://schemas.openxmlformats.org/officeDocument/2006/relationships/image" Target="../media/image1.png"/><Relationship Id="rId5" Type="http://schemas.openxmlformats.org/officeDocument/2006/relationships/image" Target="../media/image25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5.jpg"/><Relationship Id="rId4" Type="http://schemas.openxmlformats.org/officeDocument/2006/relationships/image" Target="../media/image1.png"/><Relationship Id="rId5" Type="http://schemas.openxmlformats.org/officeDocument/2006/relationships/image" Target="../media/image22.png"/><Relationship Id="rId6" Type="http://schemas.openxmlformats.org/officeDocument/2006/relationships/image" Target="../media/image23.png"/><Relationship Id="rId7" Type="http://schemas.openxmlformats.org/officeDocument/2006/relationships/image" Target="../media/image9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7.jpg"/><Relationship Id="rId4" Type="http://schemas.openxmlformats.org/officeDocument/2006/relationships/image" Target="../media/image1.png"/><Relationship Id="rId5" Type="http://schemas.openxmlformats.org/officeDocument/2006/relationships/image" Target="../media/image20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.jpg"/><Relationship Id="rId4" Type="http://schemas.openxmlformats.org/officeDocument/2006/relationships/image" Target="../media/image1.png"/><Relationship Id="rId5" Type="http://schemas.openxmlformats.org/officeDocument/2006/relationships/hyperlink" Target="http://www.youtube.com/watch?v=89pFbtndth4" TargetMode="External"/><Relationship Id="rId6" Type="http://schemas.openxmlformats.org/officeDocument/2006/relationships/image" Target="../media/image10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.jpg"/><Relationship Id="rId4" Type="http://schemas.openxmlformats.org/officeDocument/2006/relationships/image" Target="../media/image1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.png"/><Relationship Id="rId4" Type="http://schemas.openxmlformats.org/officeDocument/2006/relationships/image" Target="../media/image14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jpg"/><Relationship Id="rId4" Type="http://schemas.openxmlformats.org/officeDocument/2006/relationships/image" Target="../media/image1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.png"/><Relationship Id="rId4" Type="http://schemas.openxmlformats.org/officeDocument/2006/relationships/image" Target="../media/image16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.jpg"/><Relationship Id="rId4" Type="http://schemas.openxmlformats.org/officeDocument/2006/relationships/image" Target="../media/image1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.png"/><Relationship Id="rId4" Type="http://schemas.openxmlformats.org/officeDocument/2006/relationships/image" Target="../media/image17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.jpg"/><Relationship Id="rId4" Type="http://schemas.openxmlformats.org/officeDocument/2006/relationships/image" Target="../media/image1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.jpg"/><Relationship Id="rId4" Type="http://schemas.openxmlformats.org/officeDocument/2006/relationships/image" Target="../media/image18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.jpg"/><Relationship Id="rId4" Type="http://schemas.openxmlformats.org/officeDocument/2006/relationships/image" Target="../media/image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.jpg"/><Relationship Id="rId4" Type="http://schemas.openxmlformats.org/officeDocument/2006/relationships/image" Target="../media/image1.png"/><Relationship Id="rId5" Type="http://schemas.openxmlformats.org/officeDocument/2006/relationships/image" Target="../media/image5.jpg"/><Relationship Id="rId6" Type="http://schemas.openxmlformats.org/officeDocument/2006/relationships/image" Target="../media/image2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.jpg"/><Relationship Id="rId4" Type="http://schemas.openxmlformats.org/officeDocument/2006/relationships/image" Target="../media/image1.png"/><Relationship Id="rId5" Type="http://schemas.openxmlformats.org/officeDocument/2006/relationships/hyperlink" Target="http://www.youtube.com/watch?v=aaaXKHHmAIo" TargetMode="External"/><Relationship Id="rId6" Type="http://schemas.openxmlformats.org/officeDocument/2006/relationships/image" Target="../media/image11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.jpg"/><Relationship Id="rId4" Type="http://schemas.openxmlformats.org/officeDocument/2006/relationships/image" Target="../media/image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.jpg"/><Relationship Id="rId4" Type="http://schemas.openxmlformats.org/officeDocument/2006/relationships/image" Target="../media/image1.png"/><Relationship Id="rId5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2"/>
          <p:cNvSpPr/>
          <p:nvPr/>
        </p:nvSpPr>
        <p:spPr>
          <a:xfrm flipH="1" rot="10800000">
            <a:off x="-1" y="0"/>
            <a:ext cx="12192000" cy="6866164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picture containing building, street&#10;&#10;Description automatically generated" id="83" name="Google Shape;83;p12"/>
          <p:cNvPicPr preferRelativeResize="0"/>
          <p:nvPr/>
        </p:nvPicPr>
        <p:blipFill rotWithShape="1">
          <a:blip r:embed="rId3">
            <a:alphaModFix amt="25000"/>
          </a:blip>
          <a:srcRect b="0" l="0" r="0" t="0"/>
          <a:stretch/>
        </p:blipFill>
        <p:spPr>
          <a:xfrm>
            <a:off x="-2" y="8165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12"/>
          <p:cNvSpPr txBox="1"/>
          <p:nvPr/>
        </p:nvSpPr>
        <p:spPr>
          <a:xfrm>
            <a:off x="1134035" y="2553964"/>
            <a:ext cx="9924000" cy="2308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b="1" lang="en-US" sz="4500">
                <a:solidFill>
                  <a:schemeClr val="lt1"/>
                </a:solidFill>
              </a:rPr>
              <a:t>Smart Home Conditioning System</a:t>
            </a:r>
            <a:endParaRPr b="0" i="0" sz="4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chemeClr val="lt1"/>
                </a:solidFill>
              </a:rPr>
              <a:t>Haoen Li, Zhaonan Shi, and Shuning Zhang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</a:rPr>
              <a:t>Team 37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picture containing drawing&#10;&#10;Description automatically generated" id="85" name="Google Shape;85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641007" y="852965"/>
            <a:ext cx="2909982" cy="754082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2"/>
          <p:cNvSpPr txBox="1"/>
          <p:nvPr/>
        </p:nvSpPr>
        <p:spPr>
          <a:xfrm>
            <a:off x="3922059" y="5413888"/>
            <a:ext cx="4347882" cy="36929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>
                <a:solidFill>
                  <a:schemeClr val="lt1"/>
                </a:solidFill>
              </a:rPr>
              <a:t>May 3, 2023</a:t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Google Shape;178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265024" y="3687175"/>
            <a:ext cx="6313276" cy="306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21"/>
          <p:cNvSpPr/>
          <p:nvPr/>
        </p:nvSpPr>
        <p:spPr>
          <a:xfrm flipH="1" rot="10800000">
            <a:off x="0" y="6437100"/>
            <a:ext cx="12192000" cy="420900"/>
          </a:xfrm>
          <a:prstGeom prst="rect">
            <a:avLst/>
          </a:prstGeom>
          <a:solidFill>
            <a:srgbClr val="A5A5A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0" name="Google Shape;180;p21"/>
          <p:cNvSpPr txBox="1"/>
          <p:nvPr/>
        </p:nvSpPr>
        <p:spPr>
          <a:xfrm>
            <a:off x="8490436" y="3493224"/>
            <a:ext cx="228049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rPr>
              <a:t>IMAGE / GRAPHIC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" name="Google Shape;181;p21"/>
          <p:cNvSpPr txBox="1"/>
          <p:nvPr/>
        </p:nvSpPr>
        <p:spPr>
          <a:xfrm>
            <a:off x="376808" y="1348779"/>
            <a:ext cx="6422400" cy="482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>
                <a:solidFill>
                  <a:srgbClr val="E84B36"/>
                </a:solidFill>
              </a:rPr>
              <a:t>Control Module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2200" u="sng">
                <a:solidFill>
                  <a:srgbClr val="15264B"/>
                </a:solidFill>
              </a:rPr>
              <a:t>ATmega328 on arduino Nano</a:t>
            </a:r>
            <a:endParaRPr b="1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/>
              <a:t>23 programmable I/O lines have 6 PWM-capable pins</a:t>
            </a:r>
            <a:endParaRPr sz="20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/>
              <a:t>and 6 analog input pins; </a:t>
            </a:r>
            <a:endParaRPr sz="20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i="1" lang="en-US" sz="2200" u="sng">
                <a:solidFill>
                  <a:srgbClr val="15264B"/>
                </a:solidFill>
              </a:rPr>
              <a:t>PCB design</a:t>
            </a:r>
            <a:endParaRPr b="1" sz="2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2000"/>
              <a:t>build connection between all modules</a:t>
            </a:r>
            <a:endParaRPr sz="2000"/>
          </a:p>
        </p:txBody>
      </p:sp>
      <p:sp>
        <p:nvSpPr>
          <p:cNvPr id="182" name="Google Shape;182;p21"/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/>
          </a:p>
        </p:txBody>
      </p:sp>
      <p:sp>
        <p:nvSpPr>
          <p:cNvPr id="183" name="Google Shape;183;p21"/>
          <p:cNvSpPr/>
          <p:nvPr/>
        </p:nvSpPr>
        <p:spPr>
          <a:xfrm flipH="1" rot="10800000">
            <a:off x="0" y="0"/>
            <a:ext cx="12192000" cy="868220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close up of a logo&#10;&#10;Description automatically generated" id="184" name="Google Shape;184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554210" y="228014"/>
            <a:ext cx="277906" cy="401420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21"/>
          <p:cNvSpPr txBox="1"/>
          <p:nvPr/>
        </p:nvSpPr>
        <p:spPr>
          <a:xfrm>
            <a:off x="376810" y="204051"/>
            <a:ext cx="10910026" cy="4616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>
                <a:solidFill>
                  <a:schemeClr val="lt1"/>
                </a:solidFill>
              </a:rPr>
              <a:t>High-Level Design </a:t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" name="Google Shape;186;p21"/>
          <p:cNvSpPr txBox="1"/>
          <p:nvPr/>
        </p:nvSpPr>
        <p:spPr>
          <a:xfrm>
            <a:off x="376807" y="6524381"/>
            <a:ext cx="7991337" cy="2307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/>
          </a:p>
        </p:txBody>
      </p:sp>
      <p:pic>
        <p:nvPicPr>
          <p:cNvPr id="187" name="Google Shape;187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990743" y="1044825"/>
            <a:ext cx="4184456" cy="521558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88" name="Google Shape;188;p21"/>
          <p:cNvCxnSpPr/>
          <p:nvPr/>
        </p:nvCxnSpPr>
        <p:spPr>
          <a:xfrm>
            <a:off x="4191500" y="3044075"/>
            <a:ext cx="3893700" cy="1872900"/>
          </a:xfrm>
          <a:prstGeom prst="straightConnector1">
            <a:avLst/>
          </a:prstGeom>
          <a:noFill/>
          <a:ln cap="flat" cmpd="sng" w="7620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89" name="Google Shape;189;p21"/>
          <p:cNvSpPr/>
          <p:nvPr/>
        </p:nvSpPr>
        <p:spPr>
          <a:xfrm>
            <a:off x="3283900" y="4424975"/>
            <a:ext cx="1634400" cy="1592400"/>
          </a:xfrm>
          <a:prstGeom prst="rect">
            <a:avLst/>
          </a:prstGeom>
          <a:noFill/>
          <a:ln cap="flat" cmpd="sng" w="762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0" name="Google Shape;190;p21"/>
          <p:cNvSpPr/>
          <p:nvPr/>
        </p:nvSpPr>
        <p:spPr>
          <a:xfrm>
            <a:off x="5052263" y="4466225"/>
            <a:ext cx="1559100" cy="1509900"/>
          </a:xfrm>
          <a:prstGeom prst="rect">
            <a:avLst/>
          </a:prstGeom>
          <a:noFill/>
          <a:ln cap="flat" cmpd="sng" w="762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22"/>
          <p:cNvSpPr/>
          <p:nvPr/>
        </p:nvSpPr>
        <p:spPr>
          <a:xfrm flipH="1" rot="10800000">
            <a:off x="-1" y="64"/>
            <a:ext cx="12192000" cy="6866100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picture containing building, street&#10;&#10;Description automatically generated" id="196" name="Google Shape;196;p22"/>
          <p:cNvPicPr preferRelativeResize="0"/>
          <p:nvPr/>
        </p:nvPicPr>
        <p:blipFill rotWithShape="1">
          <a:blip r:embed="rId3">
            <a:alphaModFix amt="25000"/>
          </a:blip>
          <a:srcRect b="0" l="0" r="0" t="0"/>
          <a:stretch/>
        </p:blipFill>
        <p:spPr>
          <a:xfrm>
            <a:off x="-1" y="-59022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logo&#10;&#10;Description automatically generated" id="197" name="Google Shape;197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554210" y="235709"/>
            <a:ext cx="277906" cy="401420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p22"/>
          <p:cNvSpPr txBox="1"/>
          <p:nvPr/>
        </p:nvSpPr>
        <p:spPr>
          <a:xfrm>
            <a:off x="141826" y="2892975"/>
            <a:ext cx="4058100" cy="1409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2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600">
                <a:solidFill>
                  <a:schemeClr val="lt1"/>
                </a:solidFill>
              </a:rPr>
              <a:t>       PCB Design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" name="Google Shape;199;p22"/>
          <p:cNvSpPr txBox="1"/>
          <p:nvPr/>
        </p:nvSpPr>
        <p:spPr>
          <a:xfrm>
            <a:off x="9335597" y="6524381"/>
            <a:ext cx="24735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/>
          </a:p>
        </p:txBody>
      </p:sp>
      <p:sp>
        <p:nvSpPr>
          <p:cNvPr id="200" name="Google Shape;200;p22"/>
          <p:cNvSpPr txBox="1"/>
          <p:nvPr/>
        </p:nvSpPr>
        <p:spPr>
          <a:xfrm>
            <a:off x="376807" y="6524381"/>
            <a:ext cx="79914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/>
          </a:p>
        </p:txBody>
      </p:sp>
      <p:pic>
        <p:nvPicPr>
          <p:cNvPr id="201" name="Google Shape;201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767850" y="68475"/>
            <a:ext cx="6299924" cy="6721050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22"/>
          <p:cNvSpPr/>
          <p:nvPr/>
        </p:nvSpPr>
        <p:spPr>
          <a:xfrm>
            <a:off x="9161575" y="1112025"/>
            <a:ext cx="996600" cy="5687100"/>
          </a:xfrm>
          <a:prstGeom prst="rect">
            <a:avLst/>
          </a:prstGeom>
          <a:noFill/>
          <a:ln cap="flat" cmpd="sng" w="762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chemeClr val="lt1">
                <a:alpha val="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3" name="Google Shape;203;p22"/>
          <p:cNvSpPr/>
          <p:nvPr/>
        </p:nvSpPr>
        <p:spPr>
          <a:xfrm>
            <a:off x="3767850" y="4707825"/>
            <a:ext cx="1091400" cy="2081700"/>
          </a:xfrm>
          <a:prstGeom prst="rect">
            <a:avLst/>
          </a:prstGeom>
          <a:noFill/>
          <a:ln cap="flat" cmpd="sng" w="762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chemeClr val="lt1">
                <a:alpha val="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4" name="Google Shape;204;p22"/>
          <p:cNvSpPr/>
          <p:nvPr/>
        </p:nvSpPr>
        <p:spPr>
          <a:xfrm>
            <a:off x="3767850" y="1211425"/>
            <a:ext cx="1091400" cy="2081700"/>
          </a:xfrm>
          <a:prstGeom prst="rect">
            <a:avLst/>
          </a:prstGeom>
          <a:noFill/>
          <a:ln cap="flat" cmpd="sng" w="762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chemeClr val="lt1">
                <a:alpha val="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5" name="Google Shape;205;p22"/>
          <p:cNvSpPr/>
          <p:nvPr/>
        </p:nvSpPr>
        <p:spPr>
          <a:xfrm>
            <a:off x="5327025" y="75"/>
            <a:ext cx="3219000" cy="1002300"/>
          </a:xfrm>
          <a:prstGeom prst="rect">
            <a:avLst/>
          </a:prstGeom>
          <a:noFill/>
          <a:ln cap="flat" cmpd="sng" w="762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chemeClr val="lt1">
                <a:alpha val="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6" name="Google Shape;206;p22"/>
          <p:cNvSpPr/>
          <p:nvPr/>
        </p:nvSpPr>
        <p:spPr>
          <a:xfrm rot="10800000">
            <a:off x="5498075" y="1162525"/>
            <a:ext cx="3253200" cy="2179500"/>
          </a:xfrm>
          <a:prstGeom prst="corner">
            <a:avLst>
              <a:gd fmla="val 49756" name="adj1"/>
              <a:gd fmla="val 50000" name="adj2"/>
            </a:avLst>
          </a:prstGeom>
          <a:noFill/>
          <a:ln cap="flat" cmpd="sng" w="762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chemeClr val="lt1">
                <a:alpha val="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7" name="Google Shape;207;p22"/>
          <p:cNvSpPr/>
          <p:nvPr/>
        </p:nvSpPr>
        <p:spPr>
          <a:xfrm>
            <a:off x="5151175" y="3034375"/>
            <a:ext cx="1091400" cy="3580500"/>
          </a:xfrm>
          <a:prstGeom prst="rect">
            <a:avLst/>
          </a:prstGeom>
          <a:noFill/>
          <a:ln cap="flat" cmpd="sng" w="762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chemeClr val="lt1">
                <a:alpha val="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8" name="Google Shape;208;p22"/>
          <p:cNvSpPr/>
          <p:nvPr/>
        </p:nvSpPr>
        <p:spPr>
          <a:xfrm>
            <a:off x="6464725" y="3141775"/>
            <a:ext cx="1091400" cy="3311700"/>
          </a:xfrm>
          <a:prstGeom prst="rect">
            <a:avLst/>
          </a:prstGeom>
          <a:noFill/>
          <a:ln cap="flat" cmpd="sng" w="762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chemeClr val="lt1">
                <a:alpha val="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9" name="Google Shape;209;p22"/>
          <p:cNvSpPr/>
          <p:nvPr/>
        </p:nvSpPr>
        <p:spPr>
          <a:xfrm>
            <a:off x="7813150" y="3924300"/>
            <a:ext cx="996600" cy="2690700"/>
          </a:xfrm>
          <a:prstGeom prst="rect">
            <a:avLst/>
          </a:prstGeom>
          <a:noFill/>
          <a:ln cap="flat" cmpd="sng" w="762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chemeClr val="lt1">
                <a:alpha val="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23"/>
          <p:cNvSpPr/>
          <p:nvPr/>
        </p:nvSpPr>
        <p:spPr>
          <a:xfrm flipH="1" rot="10800000">
            <a:off x="0" y="6437100"/>
            <a:ext cx="12192000" cy="420900"/>
          </a:xfrm>
          <a:prstGeom prst="rect">
            <a:avLst/>
          </a:prstGeom>
          <a:solidFill>
            <a:srgbClr val="A5A5A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5" name="Google Shape;215;p23"/>
          <p:cNvSpPr txBox="1"/>
          <p:nvPr/>
        </p:nvSpPr>
        <p:spPr>
          <a:xfrm>
            <a:off x="376808" y="1334279"/>
            <a:ext cx="6422400" cy="4821000"/>
          </a:xfrm>
          <a:prstGeom prst="rect">
            <a:avLst/>
          </a:prstGeom>
          <a:noFill/>
          <a:ln cap="flat" cmpd="sng" w="762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-US" sz="2600">
                <a:solidFill>
                  <a:srgbClr val="E84B36"/>
                </a:solidFill>
              </a:rPr>
              <a:t>Outdoor</a:t>
            </a:r>
            <a:r>
              <a:rPr lang="en-US" sz="2600">
                <a:solidFill>
                  <a:srgbClr val="E84B36"/>
                </a:solidFill>
              </a:rPr>
              <a:t> Sensor</a:t>
            </a:r>
            <a:r>
              <a:rPr lang="en-US" sz="2600">
                <a:solidFill>
                  <a:srgbClr val="E84B36"/>
                </a:solidFill>
              </a:rPr>
              <a:t> Module</a:t>
            </a:r>
            <a:endParaRPr sz="2600">
              <a:solidFill>
                <a:srgbClr val="E84B36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1" sz="1100">
              <a:solidFill>
                <a:srgbClr val="E84B36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-US" sz="2000">
                <a:solidFill>
                  <a:srgbClr val="E84B36"/>
                </a:solidFill>
              </a:rPr>
              <a:t>W</a:t>
            </a:r>
            <a:r>
              <a:rPr lang="en-US" sz="2000">
                <a:solidFill>
                  <a:srgbClr val="E84B36"/>
                </a:solidFill>
              </a:rPr>
              <a:t>indow</a:t>
            </a:r>
            <a:r>
              <a:rPr b="1" lang="en-US" sz="2000">
                <a:solidFill>
                  <a:srgbClr val="E84B36"/>
                </a:solidFill>
              </a:rPr>
              <a:t>:</a:t>
            </a:r>
            <a:endParaRPr b="1" sz="2000">
              <a:solidFill>
                <a:srgbClr val="E84B36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1" sz="700">
              <a:solidFill>
                <a:srgbClr val="E84B36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i="1" lang="en-US" sz="2200" u="sng">
                <a:solidFill>
                  <a:srgbClr val="15264B"/>
                </a:solidFill>
              </a:rPr>
              <a:t>Noise sensor </a:t>
            </a:r>
            <a:endParaRPr b="1" i="1" sz="2200" u="sng">
              <a:solidFill>
                <a:srgbClr val="15264B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2000">
                <a:solidFill>
                  <a:schemeClr val="dk1"/>
                </a:solidFill>
              </a:rPr>
              <a:t>Over 70 db </a:t>
            </a:r>
            <a:endParaRPr sz="2200">
              <a:solidFill>
                <a:srgbClr val="15264B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2200" u="sng">
                <a:solidFill>
                  <a:srgbClr val="15264B"/>
                </a:solidFill>
              </a:rPr>
              <a:t>Rain sensor</a:t>
            </a:r>
            <a:endParaRPr b="1" i="1" sz="2200" u="sng">
              <a:solidFill>
                <a:srgbClr val="15264B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</a:rPr>
              <a:t>Consistent rain for 10 seconds </a:t>
            </a:r>
            <a:r>
              <a:rPr lang="en-US" sz="2200">
                <a:solidFill>
                  <a:srgbClr val="15264B"/>
                </a:solidFill>
              </a:rPr>
              <a:t> </a:t>
            </a:r>
            <a:endParaRPr sz="2200">
              <a:solidFill>
                <a:srgbClr val="15264B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200">
              <a:solidFill>
                <a:srgbClr val="15264B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2200" u="sng">
                <a:solidFill>
                  <a:srgbClr val="15264B"/>
                </a:solidFill>
              </a:rPr>
              <a:t>Humidity and Temperature sensor</a:t>
            </a:r>
            <a:endParaRPr b="1" i="1" sz="2200" u="sng">
              <a:solidFill>
                <a:srgbClr val="15264B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</a:rPr>
              <a:t>Over 70% RH and 23.5 - 27 celsius degree</a:t>
            </a:r>
            <a:endParaRPr sz="2200">
              <a:solidFill>
                <a:srgbClr val="15264B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200">
              <a:solidFill>
                <a:srgbClr val="15264B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2200" u="sng">
                <a:solidFill>
                  <a:srgbClr val="15264B"/>
                </a:solidFill>
              </a:rPr>
              <a:t>Dust sensor</a:t>
            </a:r>
            <a:endParaRPr b="1" i="1" sz="2200" u="sng">
              <a:solidFill>
                <a:srgbClr val="15264B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</a:rPr>
              <a:t>Over 300 μg/m³</a:t>
            </a:r>
            <a:endParaRPr sz="2200">
              <a:solidFill>
                <a:srgbClr val="15264B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216" name="Google Shape;216;p23"/>
          <p:cNvSpPr txBox="1"/>
          <p:nvPr/>
        </p:nvSpPr>
        <p:spPr>
          <a:xfrm>
            <a:off x="9335597" y="6524381"/>
            <a:ext cx="24735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/>
          </a:p>
        </p:txBody>
      </p:sp>
      <p:sp>
        <p:nvSpPr>
          <p:cNvPr id="217" name="Google Shape;217;p23"/>
          <p:cNvSpPr/>
          <p:nvPr/>
        </p:nvSpPr>
        <p:spPr>
          <a:xfrm flipH="1" rot="10800000">
            <a:off x="0" y="20"/>
            <a:ext cx="12192000" cy="868200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close up of a logo&#10;&#10;Description automatically generated" id="218" name="Google Shape;218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554210" y="228014"/>
            <a:ext cx="277906" cy="401420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Google Shape;219;p23"/>
          <p:cNvSpPr txBox="1"/>
          <p:nvPr/>
        </p:nvSpPr>
        <p:spPr>
          <a:xfrm>
            <a:off x="376810" y="204051"/>
            <a:ext cx="10910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>
                <a:solidFill>
                  <a:schemeClr val="lt1"/>
                </a:solidFill>
              </a:rPr>
              <a:t>High-Level Design </a:t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" name="Google Shape;220;p23"/>
          <p:cNvSpPr txBox="1"/>
          <p:nvPr/>
        </p:nvSpPr>
        <p:spPr>
          <a:xfrm>
            <a:off x="376807" y="6524381"/>
            <a:ext cx="79914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/>
          </a:p>
        </p:txBody>
      </p:sp>
      <p:pic>
        <p:nvPicPr>
          <p:cNvPr id="221" name="Google Shape;221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83700" y="1738475"/>
            <a:ext cx="6255401" cy="39156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22" name="Google Shape;222;p23"/>
          <p:cNvCxnSpPr/>
          <p:nvPr/>
        </p:nvCxnSpPr>
        <p:spPr>
          <a:xfrm>
            <a:off x="4145900" y="3685975"/>
            <a:ext cx="1537800" cy="260400"/>
          </a:xfrm>
          <a:prstGeom prst="straightConnector1">
            <a:avLst/>
          </a:prstGeom>
          <a:noFill/>
          <a:ln cap="flat" cmpd="sng" w="7620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23" name="Google Shape;223;p23"/>
          <p:cNvCxnSpPr/>
          <p:nvPr/>
        </p:nvCxnSpPr>
        <p:spPr>
          <a:xfrm flipH="1" rot="10800000">
            <a:off x="2790400" y="2522075"/>
            <a:ext cx="3679800" cy="64800"/>
          </a:xfrm>
          <a:prstGeom prst="straightConnector1">
            <a:avLst/>
          </a:prstGeom>
          <a:noFill/>
          <a:ln cap="flat" cmpd="sng" w="7620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24" name="Google Shape;224;p23"/>
          <p:cNvCxnSpPr/>
          <p:nvPr/>
        </p:nvCxnSpPr>
        <p:spPr>
          <a:xfrm flipH="1" rot="10800000">
            <a:off x="2598675" y="3338725"/>
            <a:ext cx="6976500" cy="2374800"/>
          </a:xfrm>
          <a:prstGeom prst="straightConnector1">
            <a:avLst/>
          </a:prstGeom>
          <a:noFill/>
          <a:ln cap="flat" cmpd="sng" w="7620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25" name="Google Shape;225;p23"/>
          <p:cNvCxnSpPr/>
          <p:nvPr/>
        </p:nvCxnSpPr>
        <p:spPr>
          <a:xfrm flipH="1" rot="10800000">
            <a:off x="4840425" y="2582150"/>
            <a:ext cx="2626800" cy="1582800"/>
          </a:xfrm>
          <a:prstGeom prst="straightConnector1">
            <a:avLst/>
          </a:prstGeom>
          <a:noFill/>
          <a:ln cap="flat" cmpd="sng" w="7620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Google Shape;230;p24"/>
          <p:cNvPicPr preferRelativeResize="0"/>
          <p:nvPr/>
        </p:nvPicPr>
        <p:blipFill rotWithShape="1">
          <a:blip r:embed="rId3">
            <a:alphaModFix/>
          </a:blip>
          <a:srcRect b="33309" l="35488" r="8816" t="14936"/>
          <a:stretch/>
        </p:blipFill>
        <p:spPr>
          <a:xfrm>
            <a:off x="3021459" y="3897025"/>
            <a:ext cx="2899074" cy="2431325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p24"/>
          <p:cNvSpPr/>
          <p:nvPr/>
        </p:nvSpPr>
        <p:spPr>
          <a:xfrm flipH="1" rot="10800000">
            <a:off x="0" y="6429275"/>
            <a:ext cx="12192000" cy="420900"/>
          </a:xfrm>
          <a:prstGeom prst="rect">
            <a:avLst/>
          </a:prstGeom>
          <a:solidFill>
            <a:srgbClr val="A5A5A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2" name="Google Shape;232;p24"/>
          <p:cNvSpPr txBox="1"/>
          <p:nvPr/>
        </p:nvSpPr>
        <p:spPr>
          <a:xfrm>
            <a:off x="376808" y="1334279"/>
            <a:ext cx="6422400" cy="482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2600">
                <a:solidFill>
                  <a:srgbClr val="E84B36"/>
                </a:solidFill>
              </a:rPr>
              <a:t>In</a:t>
            </a:r>
            <a:r>
              <a:rPr lang="en-US" sz="2600">
                <a:solidFill>
                  <a:srgbClr val="E84B36"/>
                </a:solidFill>
              </a:rPr>
              <a:t>door Sensor Module</a:t>
            </a:r>
            <a:endParaRPr sz="2600">
              <a:solidFill>
                <a:srgbClr val="E84B36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t/>
            </a:r>
            <a:endParaRPr b="1" sz="1100">
              <a:solidFill>
                <a:srgbClr val="E84B36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t/>
            </a:r>
            <a:endParaRPr sz="2000">
              <a:solidFill>
                <a:srgbClr val="E84B36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2000">
                <a:solidFill>
                  <a:srgbClr val="E84B36"/>
                </a:solidFill>
              </a:rPr>
              <a:t>Curtain</a:t>
            </a:r>
            <a:r>
              <a:rPr b="1" lang="en-US" sz="2000">
                <a:solidFill>
                  <a:srgbClr val="E84B36"/>
                </a:solidFill>
              </a:rPr>
              <a:t>:</a:t>
            </a:r>
            <a:endParaRPr b="1" sz="2000">
              <a:solidFill>
                <a:srgbClr val="E84B36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t/>
            </a:r>
            <a:endParaRPr b="1" sz="900">
              <a:solidFill>
                <a:srgbClr val="E84B36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i="1" lang="en-US" sz="2200" u="sng">
                <a:solidFill>
                  <a:srgbClr val="15264B"/>
                </a:solidFill>
              </a:rPr>
              <a:t>Brightness Sensor</a:t>
            </a:r>
            <a:endParaRPr b="1" i="1" sz="2200" u="sng">
              <a:solidFill>
                <a:srgbClr val="15264B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2000">
                <a:solidFill>
                  <a:schemeClr val="dk1"/>
                </a:solidFill>
              </a:rPr>
              <a:t>Below 10 lux</a:t>
            </a:r>
            <a:endParaRPr sz="2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t/>
            </a:r>
            <a:endParaRPr sz="2000">
              <a:solidFill>
                <a:srgbClr val="E84B36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t/>
            </a:r>
            <a:endParaRPr sz="2000">
              <a:solidFill>
                <a:srgbClr val="E84B36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2000">
                <a:solidFill>
                  <a:srgbClr val="E84B36"/>
                </a:solidFill>
              </a:rPr>
              <a:t>Window</a:t>
            </a:r>
            <a:r>
              <a:rPr b="1" lang="en-US" sz="2000">
                <a:solidFill>
                  <a:srgbClr val="E84B36"/>
                </a:solidFill>
              </a:rPr>
              <a:t>:</a:t>
            </a:r>
            <a:endParaRPr b="1" sz="2000">
              <a:solidFill>
                <a:srgbClr val="E84B36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t/>
            </a:r>
            <a:endParaRPr b="1" sz="700">
              <a:solidFill>
                <a:srgbClr val="E84B36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i="1" lang="en-US" sz="2200" u="sng">
                <a:solidFill>
                  <a:srgbClr val="15264B"/>
                </a:solidFill>
              </a:rPr>
              <a:t>Noise sensor </a:t>
            </a:r>
            <a:endParaRPr b="1" i="1" sz="2200" u="sng">
              <a:solidFill>
                <a:srgbClr val="15264B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2000">
                <a:solidFill>
                  <a:schemeClr val="dk1"/>
                </a:solidFill>
              </a:rPr>
              <a:t>Over 70 db </a:t>
            </a:r>
            <a:endParaRPr sz="2200">
              <a:solidFill>
                <a:srgbClr val="15264B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t/>
            </a:r>
            <a:endParaRPr sz="2200">
              <a:solidFill>
                <a:srgbClr val="15264B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t/>
            </a:r>
            <a:endParaRPr sz="2200">
              <a:solidFill>
                <a:srgbClr val="15264B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t/>
            </a:r>
            <a:endParaRPr b="1" sz="2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t/>
            </a:r>
            <a:endParaRPr b="1" sz="1800"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3" name="Google Shape;233;p24"/>
          <p:cNvSpPr txBox="1"/>
          <p:nvPr/>
        </p:nvSpPr>
        <p:spPr>
          <a:xfrm>
            <a:off x="9335597" y="6524381"/>
            <a:ext cx="24735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/>
          </a:p>
        </p:txBody>
      </p:sp>
      <p:sp>
        <p:nvSpPr>
          <p:cNvPr id="234" name="Google Shape;234;p24"/>
          <p:cNvSpPr/>
          <p:nvPr/>
        </p:nvSpPr>
        <p:spPr>
          <a:xfrm flipH="1" rot="10800000">
            <a:off x="0" y="20"/>
            <a:ext cx="12192000" cy="868200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close up of a logo&#10;&#10;Description automatically generated" id="235" name="Google Shape;235;p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554210" y="228014"/>
            <a:ext cx="277906" cy="401420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p24"/>
          <p:cNvSpPr txBox="1"/>
          <p:nvPr/>
        </p:nvSpPr>
        <p:spPr>
          <a:xfrm>
            <a:off x="376810" y="204051"/>
            <a:ext cx="10910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>
                <a:solidFill>
                  <a:schemeClr val="lt1"/>
                </a:solidFill>
              </a:rPr>
              <a:t>High-Level Design </a:t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" name="Google Shape;237;p24"/>
          <p:cNvSpPr txBox="1"/>
          <p:nvPr/>
        </p:nvSpPr>
        <p:spPr>
          <a:xfrm>
            <a:off x="376807" y="6524381"/>
            <a:ext cx="79914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/>
          </a:p>
        </p:txBody>
      </p:sp>
      <p:pic>
        <p:nvPicPr>
          <p:cNvPr id="238" name="Google Shape;238;p24"/>
          <p:cNvPicPr preferRelativeResize="0"/>
          <p:nvPr/>
        </p:nvPicPr>
        <p:blipFill rotWithShape="1">
          <a:blip r:embed="rId5">
            <a:alphaModFix/>
          </a:blip>
          <a:srcRect b="3999" l="0" r="0" t="19243"/>
          <a:stretch/>
        </p:blipFill>
        <p:spPr>
          <a:xfrm>
            <a:off x="8873775" y="1064250"/>
            <a:ext cx="1902001" cy="52641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2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370833" y="1064258"/>
            <a:ext cx="2502953" cy="526408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40" name="Google Shape;240;p24"/>
          <p:cNvCxnSpPr/>
          <p:nvPr/>
        </p:nvCxnSpPr>
        <p:spPr>
          <a:xfrm>
            <a:off x="3244400" y="2944050"/>
            <a:ext cx="4006200" cy="1808100"/>
          </a:xfrm>
          <a:prstGeom prst="straightConnector1">
            <a:avLst/>
          </a:prstGeom>
          <a:noFill/>
          <a:ln cap="flat" cmpd="sng" w="7620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41" name="Google Shape;241;p24"/>
          <p:cNvCxnSpPr/>
          <p:nvPr/>
        </p:nvCxnSpPr>
        <p:spPr>
          <a:xfrm flipH="1" rot="10800000">
            <a:off x="2549775" y="4249250"/>
            <a:ext cx="6572400" cy="498600"/>
          </a:xfrm>
          <a:prstGeom prst="straightConnector1">
            <a:avLst/>
          </a:prstGeom>
          <a:noFill/>
          <a:ln cap="flat" cmpd="sng" w="7620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" name="Google Shape;246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68350" y="3236200"/>
            <a:ext cx="5174775" cy="3200900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Google Shape;247;p25"/>
          <p:cNvSpPr/>
          <p:nvPr/>
        </p:nvSpPr>
        <p:spPr>
          <a:xfrm flipH="1" rot="10800000">
            <a:off x="0" y="6437100"/>
            <a:ext cx="12192000" cy="420900"/>
          </a:xfrm>
          <a:prstGeom prst="rect">
            <a:avLst/>
          </a:prstGeom>
          <a:solidFill>
            <a:srgbClr val="A5A5A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8" name="Google Shape;248;p25"/>
          <p:cNvSpPr txBox="1"/>
          <p:nvPr/>
        </p:nvSpPr>
        <p:spPr>
          <a:xfrm>
            <a:off x="376808" y="1285804"/>
            <a:ext cx="6422400" cy="482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-US" sz="2600">
                <a:solidFill>
                  <a:srgbClr val="E84B36"/>
                </a:solidFill>
              </a:rPr>
              <a:t>Power</a:t>
            </a:r>
            <a:r>
              <a:rPr lang="en-US" sz="2600">
                <a:solidFill>
                  <a:srgbClr val="E84B36"/>
                </a:solidFill>
              </a:rPr>
              <a:t> Module</a:t>
            </a:r>
            <a:endParaRPr i="0" sz="2600" u="none" cap="none" strike="noStrike">
              <a:solidFill>
                <a:srgbClr val="E84B36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2200" u="sng">
                <a:solidFill>
                  <a:srgbClr val="15264B"/>
                </a:solidFill>
              </a:rPr>
              <a:t>Power Adaptor Converter</a:t>
            </a:r>
            <a:endParaRPr b="1" i="1" sz="2200" u="sng">
              <a:solidFill>
                <a:srgbClr val="15264B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/>
              <a:t>110V AC to 12V DC</a:t>
            </a:r>
            <a:endParaRPr sz="2200">
              <a:solidFill>
                <a:srgbClr val="15264B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2200" u="sng">
                <a:solidFill>
                  <a:srgbClr val="15264B"/>
                </a:solidFill>
              </a:rPr>
              <a:t>Motor Driver (5V output)</a:t>
            </a:r>
            <a:endParaRPr b="1" i="1" sz="2200" u="sng">
              <a:solidFill>
                <a:srgbClr val="15264B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2000">
                <a:solidFill>
                  <a:schemeClr val="dk1"/>
                </a:solidFill>
              </a:rPr>
              <a:t>Provides 5V DC </a:t>
            </a:r>
            <a:endParaRPr b="1" sz="2200" u="sng">
              <a:solidFill>
                <a:srgbClr val="15264B"/>
              </a:solidFill>
            </a:endParaRPr>
          </a:p>
        </p:txBody>
      </p:sp>
      <p:sp>
        <p:nvSpPr>
          <p:cNvPr id="249" name="Google Shape;249;p25"/>
          <p:cNvSpPr txBox="1"/>
          <p:nvPr/>
        </p:nvSpPr>
        <p:spPr>
          <a:xfrm>
            <a:off x="9335597" y="6524381"/>
            <a:ext cx="24735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/>
          </a:p>
        </p:txBody>
      </p:sp>
      <p:sp>
        <p:nvSpPr>
          <p:cNvPr id="250" name="Google Shape;250;p25"/>
          <p:cNvSpPr/>
          <p:nvPr/>
        </p:nvSpPr>
        <p:spPr>
          <a:xfrm flipH="1" rot="10800000">
            <a:off x="0" y="20"/>
            <a:ext cx="12192000" cy="868200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close up of a logo&#10;&#10;Description automatically generated" id="251" name="Google Shape;251;p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554210" y="228014"/>
            <a:ext cx="277906" cy="401420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Google Shape;252;p25"/>
          <p:cNvSpPr txBox="1"/>
          <p:nvPr/>
        </p:nvSpPr>
        <p:spPr>
          <a:xfrm>
            <a:off x="376810" y="204051"/>
            <a:ext cx="10910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>
                <a:solidFill>
                  <a:schemeClr val="lt1"/>
                </a:solidFill>
              </a:rPr>
              <a:t>High-Level Design </a:t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3" name="Google Shape;253;p25"/>
          <p:cNvSpPr txBox="1"/>
          <p:nvPr/>
        </p:nvSpPr>
        <p:spPr>
          <a:xfrm>
            <a:off x="376807" y="6524381"/>
            <a:ext cx="79914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/>
          </a:p>
        </p:txBody>
      </p:sp>
      <p:pic>
        <p:nvPicPr>
          <p:cNvPr id="254" name="Google Shape;254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41149" y="987400"/>
            <a:ext cx="5113051" cy="512807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55" name="Google Shape;255;p25"/>
          <p:cNvCxnSpPr/>
          <p:nvPr/>
        </p:nvCxnSpPr>
        <p:spPr>
          <a:xfrm>
            <a:off x="4103000" y="2203400"/>
            <a:ext cx="4926000" cy="796500"/>
          </a:xfrm>
          <a:prstGeom prst="straightConnector1">
            <a:avLst/>
          </a:prstGeom>
          <a:noFill/>
          <a:ln cap="flat" cmpd="sng" w="7620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56" name="Google Shape;256;p25"/>
          <p:cNvSpPr/>
          <p:nvPr/>
        </p:nvSpPr>
        <p:spPr>
          <a:xfrm>
            <a:off x="1553750" y="4738050"/>
            <a:ext cx="1690075" cy="621300"/>
          </a:xfrm>
          <a:custGeom>
            <a:rect b="b" l="l" r="r" t="t"/>
            <a:pathLst>
              <a:path extrusionOk="0" h="24852" w="67603">
                <a:moveTo>
                  <a:pt x="67603" y="18996"/>
                </a:moveTo>
                <a:cubicBezTo>
                  <a:pt x="60247" y="19834"/>
                  <a:pt x="34733" y="27190"/>
                  <a:pt x="23466" y="24024"/>
                </a:cubicBezTo>
                <a:cubicBezTo>
                  <a:pt x="12199" y="20858"/>
                  <a:pt x="3911" y="4004"/>
                  <a:pt x="0" y="0"/>
                </a:cubicBezTo>
              </a:path>
            </a:pathLst>
          </a:cu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57" name="Google Shape;257;p25"/>
          <p:cNvSpPr/>
          <p:nvPr/>
        </p:nvSpPr>
        <p:spPr>
          <a:xfrm>
            <a:off x="1372175" y="5380550"/>
            <a:ext cx="2039250" cy="268900"/>
          </a:xfrm>
          <a:custGeom>
            <a:rect b="b" l="l" r="r" t="t"/>
            <a:pathLst>
              <a:path extrusionOk="0" h="10756" w="81570">
                <a:moveTo>
                  <a:pt x="81570" y="0"/>
                </a:moveTo>
                <a:cubicBezTo>
                  <a:pt x="70396" y="1769"/>
                  <a:pt x="28121" y="10057"/>
                  <a:pt x="14526" y="10616"/>
                </a:cubicBezTo>
                <a:cubicBezTo>
                  <a:pt x="931" y="11175"/>
                  <a:pt x="2421" y="4563"/>
                  <a:pt x="0" y="3352"/>
                </a:cubicBezTo>
              </a:path>
            </a:pathLst>
          </a:custGeom>
          <a:noFill/>
          <a:ln cap="flat" cmpd="sng" w="2857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58" name="Google Shape;258;p25"/>
          <p:cNvSpPr/>
          <p:nvPr/>
        </p:nvSpPr>
        <p:spPr>
          <a:xfrm>
            <a:off x="2391800" y="5506275"/>
            <a:ext cx="1089450" cy="363150"/>
          </a:xfrm>
          <a:custGeom>
            <a:rect b="b" l="l" r="r" t="t"/>
            <a:pathLst>
              <a:path extrusionOk="0" h="14526" w="43578">
                <a:moveTo>
                  <a:pt x="43578" y="0"/>
                </a:moveTo>
                <a:cubicBezTo>
                  <a:pt x="37712" y="1956"/>
                  <a:pt x="15643" y="9312"/>
                  <a:pt x="8380" y="11733"/>
                </a:cubicBezTo>
                <a:cubicBezTo>
                  <a:pt x="1117" y="14154"/>
                  <a:pt x="1397" y="14061"/>
                  <a:pt x="0" y="14526"/>
                </a:cubicBezTo>
              </a:path>
            </a:pathLst>
          </a:custGeom>
          <a:noFill/>
          <a:ln cap="flat" cmpd="sng" w="28575">
            <a:solidFill>
              <a:srgbClr val="FF99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59" name="Google Shape;259;p25"/>
          <p:cNvSpPr txBox="1"/>
          <p:nvPr/>
        </p:nvSpPr>
        <p:spPr>
          <a:xfrm>
            <a:off x="1078750" y="4319050"/>
            <a:ext cx="10896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12V Vcc</a:t>
            </a:r>
            <a:endParaRPr b="1" sz="20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0" name="Google Shape;260;p25"/>
          <p:cNvSpPr txBox="1"/>
          <p:nvPr/>
        </p:nvSpPr>
        <p:spPr>
          <a:xfrm>
            <a:off x="1009050" y="5013675"/>
            <a:ext cx="10893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latin typeface="Calibri"/>
                <a:ea typeface="Calibri"/>
                <a:cs typeface="Calibri"/>
                <a:sym typeface="Calibri"/>
              </a:rPr>
              <a:t>GND</a:t>
            </a:r>
            <a:endParaRPr b="1" sz="2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1" name="Google Shape;261;p25"/>
          <p:cNvSpPr txBox="1"/>
          <p:nvPr/>
        </p:nvSpPr>
        <p:spPr>
          <a:xfrm>
            <a:off x="1874850" y="5725375"/>
            <a:ext cx="16902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rgbClr val="FF9900"/>
                </a:solidFill>
                <a:latin typeface="Calibri"/>
                <a:ea typeface="Calibri"/>
                <a:cs typeface="Calibri"/>
                <a:sym typeface="Calibri"/>
              </a:rPr>
              <a:t>5V output</a:t>
            </a:r>
            <a:endParaRPr b="1" sz="2000">
              <a:solidFill>
                <a:srgbClr val="FF99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" name="Google Shape;266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90975" y="4007300"/>
            <a:ext cx="3139451" cy="2406500"/>
          </a:xfrm>
          <a:prstGeom prst="rect">
            <a:avLst/>
          </a:prstGeom>
          <a:noFill/>
          <a:ln>
            <a:noFill/>
          </a:ln>
        </p:spPr>
      </p:pic>
      <p:sp>
        <p:nvSpPr>
          <p:cNvPr id="267" name="Google Shape;267;p26"/>
          <p:cNvSpPr/>
          <p:nvPr/>
        </p:nvSpPr>
        <p:spPr>
          <a:xfrm flipH="1" rot="10800000">
            <a:off x="0" y="6437100"/>
            <a:ext cx="12192000" cy="420900"/>
          </a:xfrm>
          <a:prstGeom prst="rect">
            <a:avLst/>
          </a:prstGeom>
          <a:solidFill>
            <a:srgbClr val="A5A5A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8" name="Google Shape;268;p26"/>
          <p:cNvSpPr txBox="1"/>
          <p:nvPr/>
        </p:nvSpPr>
        <p:spPr>
          <a:xfrm>
            <a:off x="376808" y="1334279"/>
            <a:ext cx="6422400" cy="482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-US" sz="2600">
                <a:solidFill>
                  <a:srgbClr val="E84B36"/>
                </a:solidFill>
              </a:rPr>
              <a:t>Motor</a:t>
            </a:r>
            <a:r>
              <a:rPr lang="en-US" sz="2600">
                <a:solidFill>
                  <a:srgbClr val="E84B36"/>
                </a:solidFill>
              </a:rPr>
              <a:t> Module</a:t>
            </a:r>
            <a:endParaRPr i="0" sz="2600" u="none" cap="none" strike="noStrike">
              <a:solidFill>
                <a:srgbClr val="E84B36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2200" u="sng">
                <a:solidFill>
                  <a:srgbClr val="15264B"/>
                </a:solidFill>
              </a:rPr>
              <a:t>Motor driver</a:t>
            </a:r>
            <a:endParaRPr b="1" i="1" sz="2200" u="sng">
              <a:solidFill>
                <a:srgbClr val="15264B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2000">
                <a:solidFill>
                  <a:schemeClr val="dk1"/>
                </a:solidFill>
              </a:rPr>
              <a:t>Control the direction and speed </a:t>
            </a:r>
            <a:endParaRPr sz="2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2000">
                <a:solidFill>
                  <a:schemeClr val="dk1"/>
                </a:solidFill>
              </a:rPr>
              <a:t>of the motor</a:t>
            </a:r>
            <a:endParaRPr b="1" i="1" sz="2200" u="sng">
              <a:solidFill>
                <a:srgbClr val="15264B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rgbClr val="15264B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2200" u="sng">
                <a:solidFill>
                  <a:srgbClr val="15264B"/>
                </a:solidFill>
              </a:rPr>
              <a:t>Window / Curtain motor</a:t>
            </a:r>
            <a:endParaRPr b="1" i="1" sz="2200" u="sng">
              <a:solidFill>
                <a:srgbClr val="15264B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</a:rPr>
              <a:t>12V DC 100RPM motor </a:t>
            </a:r>
            <a:endParaRPr sz="2200">
              <a:solidFill>
                <a:srgbClr val="15264B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2200" u="sng">
              <a:solidFill>
                <a:srgbClr val="15264B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t/>
            </a:r>
            <a:endParaRPr b="1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9" name="Google Shape;269;p26"/>
          <p:cNvSpPr txBox="1"/>
          <p:nvPr/>
        </p:nvSpPr>
        <p:spPr>
          <a:xfrm>
            <a:off x="9335597" y="6524381"/>
            <a:ext cx="24735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/>
          </a:p>
        </p:txBody>
      </p:sp>
      <p:sp>
        <p:nvSpPr>
          <p:cNvPr id="270" name="Google Shape;270;p26"/>
          <p:cNvSpPr/>
          <p:nvPr/>
        </p:nvSpPr>
        <p:spPr>
          <a:xfrm flipH="1" rot="10800000">
            <a:off x="0" y="20"/>
            <a:ext cx="12192000" cy="868200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close up of a logo&#10;&#10;Description automatically generated" id="271" name="Google Shape;271;p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554210" y="228014"/>
            <a:ext cx="277906" cy="401420"/>
          </a:xfrm>
          <a:prstGeom prst="rect">
            <a:avLst/>
          </a:prstGeom>
          <a:noFill/>
          <a:ln>
            <a:noFill/>
          </a:ln>
        </p:spPr>
      </p:pic>
      <p:sp>
        <p:nvSpPr>
          <p:cNvPr id="272" name="Google Shape;272;p26"/>
          <p:cNvSpPr txBox="1"/>
          <p:nvPr/>
        </p:nvSpPr>
        <p:spPr>
          <a:xfrm>
            <a:off x="376810" y="204051"/>
            <a:ext cx="10910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>
                <a:solidFill>
                  <a:schemeClr val="lt1"/>
                </a:solidFill>
              </a:rPr>
              <a:t>High-Level Design </a:t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3" name="Google Shape;273;p26"/>
          <p:cNvSpPr txBox="1"/>
          <p:nvPr/>
        </p:nvSpPr>
        <p:spPr>
          <a:xfrm>
            <a:off x="376807" y="6524381"/>
            <a:ext cx="79914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/>
          </a:p>
        </p:txBody>
      </p:sp>
      <p:pic>
        <p:nvPicPr>
          <p:cNvPr id="274" name="Google Shape;274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06121" y="1416252"/>
            <a:ext cx="3659776" cy="4025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765900" y="1416248"/>
            <a:ext cx="3139451" cy="1612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26"/>
          <p:cNvPicPr preferRelativeResize="0"/>
          <p:nvPr/>
        </p:nvPicPr>
        <p:blipFill rotWithShape="1">
          <a:blip r:embed="rId7">
            <a:alphaModFix/>
          </a:blip>
          <a:srcRect b="0" l="0" r="0" t="4131"/>
          <a:stretch/>
        </p:blipFill>
        <p:spPr>
          <a:xfrm>
            <a:off x="8774975" y="3028900"/>
            <a:ext cx="3121300" cy="240650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77" name="Google Shape;277;p26"/>
          <p:cNvCxnSpPr/>
          <p:nvPr/>
        </p:nvCxnSpPr>
        <p:spPr>
          <a:xfrm>
            <a:off x="3247600" y="2763850"/>
            <a:ext cx="1661100" cy="450900"/>
          </a:xfrm>
          <a:prstGeom prst="straightConnector1">
            <a:avLst/>
          </a:prstGeom>
          <a:noFill/>
          <a:ln cap="flat" cmpd="sng" w="7620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78" name="Google Shape;278;p26"/>
          <p:cNvCxnSpPr/>
          <p:nvPr/>
        </p:nvCxnSpPr>
        <p:spPr>
          <a:xfrm flipH="1" rot="10800000">
            <a:off x="1212325" y="2365550"/>
            <a:ext cx="8465700" cy="885000"/>
          </a:xfrm>
          <a:prstGeom prst="straightConnector1">
            <a:avLst/>
          </a:prstGeom>
          <a:noFill/>
          <a:ln cap="flat" cmpd="sng" w="7620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79" name="Google Shape;279;p26"/>
          <p:cNvCxnSpPr/>
          <p:nvPr/>
        </p:nvCxnSpPr>
        <p:spPr>
          <a:xfrm>
            <a:off x="3778525" y="3604500"/>
            <a:ext cx="6603000" cy="292200"/>
          </a:xfrm>
          <a:prstGeom prst="straightConnector1">
            <a:avLst/>
          </a:prstGeom>
          <a:noFill/>
          <a:ln cap="flat" cmpd="sng" w="7620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80" name="Google Shape;280;p26"/>
          <p:cNvSpPr/>
          <p:nvPr/>
        </p:nvSpPr>
        <p:spPr>
          <a:xfrm>
            <a:off x="5266025" y="2244925"/>
            <a:ext cx="1355100" cy="1406400"/>
          </a:xfrm>
          <a:prstGeom prst="rect">
            <a:avLst/>
          </a:prstGeom>
          <a:noFill/>
          <a:ln cap="flat" cmpd="sng" w="762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1" name="Google Shape;281;p26"/>
          <p:cNvSpPr/>
          <p:nvPr/>
        </p:nvSpPr>
        <p:spPr>
          <a:xfrm>
            <a:off x="7639250" y="2244925"/>
            <a:ext cx="1355100" cy="1406400"/>
          </a:xfrm>
          <a:prstGeom prst="rect">
            <a:avLst/>
          </a:prstGeom>
          <a:noFill/>
          <a:ln cap="flat" cmpd="sng" w="762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" name="Google Shape;286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9325" y="2450375"/>
            <a:ext cx="4407624" cy="4407624"/>
          </a:xfrm>
          <a:prstGeom prst="rect">
            <a:avLst/>
          </a:prstGeom>
          <a:noFill/>
          <a:ln>
            <a:noFill/>
          </a:ln>
        </p:spPr>
      </p:pic>
      <p:sp>
        <p:nvSpPr>
          <p:cNvPr id="287" name="Google Shape;287;p27"/>
          <p:cNvSpPr/>
          <p:nvPr/>
        </p:nvSpPr>
        <p:spPr>
          <a:xfrm flipH="1" rot="10800000">
            <a:off x="0" y="6437100"/>
            <a:ext cx="12192000" cy="420900"/>
          </a:xfrm>
          <a:prstGeom prst="rect">
            <a:avLst/>
          </a:prstGeom>
          <a:solidFill>
            <a:srgbClr val="A5A5A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8" name="Google Shape;288;p27"/>
          <p:cNvSpPr txBox="1"/>
          <p:nvPr/>
        </p:nvSpPr>
        <p:spPr>
          <a:xfrm>
            <a:off x="376808" y="1334279"/>
            <a:ext cx="6422400" cy="482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-US" sz="2600">
                <a:solidFill>
                  <a:srgbClr val="E84B36"/>
                </a:solidFill>
              </a:rPr>
              <a:t>Safety</a:t>
            </a:r>
            <a:r>
              <a:rPr lang="en-US" sz="2600">
                <a:solidFill>
                  <a:srgbClr val="E84B36"/>
                </a:solidFill>
              </a:rPr>
              <a:t> Module</a:t>
            </a:r>
            <a:endParaRPr i="0" sz="2600" u="none" cap="none" strike="noStrike">
              <a:solidFill>
                <a:srgbClr val="E84B36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2200" u="sng">
                <a:solidFill>
                  <a:srgbClr val="15264B"/>
                </a:solidFill>
              </a:rPr>
              <a:t>IR sensors</a:t>
            </a:r>
            <a:endParaRPr b="1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/>
              <a:t>Responds within 0.5 second</a:t>
            </a:r>
            <a:endParaRPr b="1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9" name="Google Shape;289;p27"/>
          <p:cNvSpPr txBox="1"/>
          <p:nvPr/>
        </p:nvSpPr>
        <p:spPr>
          <a:xfrm>
            <a:off x="9335597" y="6524381"/>
            <a:ext cx="24735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/>
          </a:p>
        </p:txBody>
      </p:sp>
      <p:sp>
        <p:nvSpPr>
          <p:cNvPr id="290" name="Google Shape;290;p27"/>
          <p:cNvSpPr/>
          <p:nvPr/>
        </p:nvSpPr>
        <p:spPr>
          <a:xfrm flipH="1" rot="10800000">
            <a:off x="0" y="20"/>
            <a:ext cx="12192000" cy="868200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close up of a logo&#10;&#10;Description automatically generated" id="291" name="Google Shape;291;p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554210" y="228014"/>
            <a:ext cx="277906" cy="401420"/>
          </a:xfrm>
          <a:prstGeom prst="rect">
            <a:avLst/>
          </a:prstGeom>
          <a:noFill/>
          <a:ln>
            <a:noFill/>
          </a:ln>
        </p:spPr>
      </p:pic>
      <p:sp>
        <p:nvSpPr>
          <p:cNvPr id="292" name="Google Shape;292;p27"/>
          <p:cNvSpPr txBox="1"/>
          <p:nvPr/>
        </p:nvSpPr>
        <p:spPr>
          <a:xfrm>
            <a:off x="376810" y="204051"/>
            <a:ext cx="10910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>
                <a:solidFill>
                  <a:schemeClr val="lt1"/>
                </a:solidFill>
              </a:rPr>
              <a:t>High-Level Design </a:t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3" name="Google Shape;293;p27"/>
          <p:cNvSpPr txBox="1"/>
          <p:nvPr/>
        </p:nvSpPr>
        <p:spPr>
          <a:xfrm>
            <a:off x="376807" y="6524381"/>
            <a:ext cx="79914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/>
          </a:p>
        </p:txBody>
      </p:sp>
      <p:pic>
        <p:nvPicPr>
          <p:cNvPr id="294" name="Google Shape;294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08175" y="1315601"/>
            <a:ext cx="5962199" cy="4471649"/>
          </a:xfrm>
          <a:prstGeom prst="rect">
            <a:avLst/>
          </a:prstGeom>
          <a:noFill/>
          <a:ln>
            <a:noFill/>
          </a:ln>
        </p:spPr>
      </p:pic>
      <p:sp>
        <p:nvSpPr>
          <p:cNvPr id="295" name="Google Shape;295;p27"/>
          <p:cNvSpPr/>
          <p:nvPr/>
        </p:nvSpPr>
        <p:spPr>
          <a:xfrm>
            <a:off x="5037025" y="3465700"/>
            <a:ext cx="1013400" cy="969300"/>
          </a:xfrm>
          <a:prstGeom prst="rect">
            <a:avLst/>
          </a:prstGeom>
          <a:noFill/>
          <a:ln cap="flat" cmpd="sng" w="762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6" name="Google Shape;296;p27"/>
          <p:cNvSpPr/>
          <p:nvPr/>
        </p:nvSpPr>
        <p:spPr>
          <a:xfrm>
            <a:off x="10065650" y="3559350"/>
            <a:ext cx="1013400" cy="969300"/>
          </a:xfrm>
          <a:prstGeom prst="rect">
            <a:avLst/>
          </a:prstGeom>
          <a:noFill/>
          <a:ln cap="flat" cmpd="sng" w="762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297" name="Google Shape;297;p27"/>
          <p:cNvCxnSpPr/>
          <p:nvPr/>
        </p:nvCxnSpPr>
        <p:spPr>
          <a:xfrm>
            <a:off x="2052975" y="2926075"/>
            <a:ext cx="2859300" cy="921300"/>
          </a:xfrm>
          <a:prstGeom prst="straightConnector1">
            <a:avLst/>
          </a:prstGeom>
          <a:noFill/>
          <a:ln cap="flat" cmpd="sng" w="7620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98" name="Google Shape;298;p27"/>
          <p:cNvCxnSpPr/>
          <p:nvPr/>
        </p:nvCxnSpPr>
        <p:spPr>
          <a:xfrm>
            <a:off x="3647050" y="2307725"/>
            <a:ext cx="6213300" cy="1614000"/>
          </a:xfrm>
          <a:prstGeom prst="straightConnector1">
            <a:avLst/>
          </a:prstGeom>
          <a:noFill/>
          <a:ln cap="flat" cmpd="sng" w="7620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28"/>
          <p:cNvSpPr/>
          <p:nvPr/>
        </p:nvSpPr>
        <p:spPr>
          <a:xfrm flipH="1" rot="10800000">
            <a:off x="-1" y="64"/>
            <a:ext cx="12192000" cy="6866100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picture containing building, street&#10;&#10;Description automatically generated" id="304" name="Google Shape;304;p28"/>
          <p:cNvPicPr preferRelativeResize="0"/>
          <p:nvPr/>
        </p:nvPicPr>
        <p:blipFill rotWithShape="1">
          <a:blip r:embed="rId3">
            <a:alphaModFix amt="25000"/>
          </a:blip>
          <a:srcRect b="0" l="0" r="0" t="0"/>
          <a:stretch/>
        </p:blipFill>
        <p:spPr>
          <a:xfrm>
            <a:off x="-1" y="8165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logo&#10;&#10;Description automatically generated" id="305" name="Google Shape;305;p2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554210" y="235709"/>
            <a:ext cx="277906" cy="401420"/>
          </a:xfrm>
          <a:prstGeom prst="rect">
            <a:avLst/>
          </a:prstGeom>
          <a:noFill/>
          <a:ln>
            <a:noFill/>
          </a:ln>
        </p:spPr>
      </p:pic>
      <p:sp>
        <p:nvSpPr>
          <p:cNvPr id="306" name="Google Shape;306;p28"/>
          <p:cNvSpPr txBox="1"/>
          <p:nvPr/>
        </p:nvSpPr>
        <p:spPr>
          <a:xfrm>
            <a:off x="9335597" y="6524381"/>
            <a:ext cx="24735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/>
          </a:p>
        </p:txBody>
      </p:sp>
      <p:sp>
        <p:nvSpPr>
          <p:cNvPr id="307" name="Google Shape;307;p28"/>
          <p:cNvSpPr txBox="1"/>
          <p:nvPr/>
        </p:nvSpPr>
        <p:spPr>
          <a:xfrm>
            <a:off x="376807" y="6524381"/>
            <a:ext cx="79914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/>
          </a:p>
        </p:txBody>
      </p:sp>
      <p:pic>
        <p:nvPicPr>
          <p:cNvPr id="308" name="Google Shape;308;p28" title="demo video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5288" y="39277"/>
            <a:ext cx="12081425" cy="67957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29"/>
          <p:cNvSpPr/>
          <p:nvPr/>
        </p:nvSpPr>
        <p:spPr>
          <a:xfrm flipH="1" rot="10800000">
            <a:off x="-1" y="64"/>
            <a:ext cx="12192000" cy="6866100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picture containing building, street&#10;&#10;Description automatically generated" id="314" name="Google Shape;314;p29"/>
          <p:cNvPicPr preferRelativeResize="0"/>
          <p:nvPr/>
        </p:nvPicPr>
        <p:blipFill rotWithShape="1">
          <a:blip r:embed="rId3">
            <a:alphaModFix amt="25000"/>
          </a:blip>
          <a:srcRect b="0" l="0" r="0" t="0"/>
          <a:stretch/>
        </p:blipFill>
        <p:spPr>
          <a:xfrm>
            <a:off x="-1" y="8165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logo&#10;&#10;Description automatically generated" id="315" name="Google Shape;315;p2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554210" y="235709"/>
            <a:ext cx="277906" cy="401420"/>
          </a:xfrm>
          <a:prstGeom prst="rect">
            <a:avLst/>
          </a:prstGeom>
          <a:noFill/>
          <a:ln>
            <a:noFill/>
          </a:ln>
        </p:spPr>
      </p:pic>
      <p:sp>
        <p:nvSpPr>
          <p:cNvPr id="316" name="Google Shape;316;p29"/>
          <p:cNvSpPr txBox="1"/>
          <p:nvPr/>
        </p:nvSpPr>
        <p:spPr>
          <a:xfrm>
            <a:off x="1295400" y="2948490"/>
            <a:ext cx="9601200" cy="133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b="1" lang="en-US" sz="4500">
                <a:solidFill>
                  <a:schemeClr val="lt1"/>
                </a:solidFill>
              </a:rPr>
              <a:t>Success and Challenges</a:t>
            </a:r>
            <a:endParaRPr b="1" i="0" sz="45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1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7" name="Google Shape;317;p29"/>
          <p:cNvSpPr/>
          <p:nvPr/>
        </p:nvSpPr>
        <p:spPr>
          <a:xfrm>
            <a:off x="5520230" y="1704276"/>
            <a:ext cx="1151400" cy="111900"/>
          </a:xfrm>
          <a:prstGeom prst="rect">
            <a:avLst/>
          </a:prstGeom>
          <a:solidFill>
            <a:srgbClr val="FF552E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8" name="Google Shape;318;p29"/>
          <p:cNvSpPr txBox="1"/>
          <p:nvPr/>
        </p:nvSpPr>
        <p:spPr>
          <a:xfrm>
            <a:off x="9335597" y="6524381"/>
            <a:ext cx="24735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/>
          </a:p>
        </p:txBody>
      </p:sp>
      <p:sp>
        <p:nvSpPr>
          <p:cNvPr id="319" name="Google Shape;319;p29"/>
          <p:cNvSpPr txBox="1"/>
          <p:nvPr/>
        </p:nvSpPr>
        <p:spPr>
          <a:xfrm>
            <a:off x="376807" y="6524381"/>
            <a:ext cx="79914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30"/>
          <p:cNvSpPr txBox="1"/>
          <p:nvPr>
            <p:ph idx="1" type="body"/>
          </p:nvPr>
        </p:nvSpPr>
        <p:spPr>
          <a:xfrm>
            <a:off x="376809" y="1334279"/>
            <a:ext cx="11177400" cy="482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 sz="2600">
                <a:solidFill>
                  <a:srgbClr val="E84B36"/>
                </a:solidFill>
                <a:latin typeface="Arial"/>
                <a:ea typeface="Arial"/>
                <a:cs typeface="Arial"/>
                <a:sym typeface="Arial"/>
              </a:rPr>
              <a:t>Success</a:t>
            </a:r>
            <a:endParaRPr sz="2600">
              <a:solidFill>
                <a:srgbClr val="E84B3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55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5264B"/>
              </a:buClr>
              <a:buSzPts val="2000"/>
              <a:buChar char="•"/>
            </a:pPr>
            <a:r>
              <a:rPr b="1" lang="en-US" sz="2000">
                <a:solidFill>
                  <a:srgbClr val="15264B"/>
                </a:solidFill>
                <a:latin typeface="Arial"/>
                <a:ea typeface="Arial"/>
                <a:cs typeface="Arial"/>
                <a:sym typeface="Arial"/>
              </a:rPr>
              <a:t>Able to process all sensors’ data input</a:t>
            </a:r>
            <a:endParaRPr b="1" sz="2000">
              <a:solidFill>
                <a:srgbClr val="15264B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b="1" lang="en-US" sz="2000">
                <a:solidFill>
                  <a:srgbClr val="15264B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1" sz="2000">
              <a:solidFill>
                <a:srgbClr val="15264B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55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5264B"/>
              </a:buClr>
              <a:buSzPts val="2000"/>
              <a:buChar char="•"/>
            </a:pPr>
            <a:r>
              <a:rPr b="1" lang="en-US" sz="2000">
                <a:solidFill>
                  <a:srgbClr val="15264B"/>
                </a:solidFill>
                <a:latin typeface="Arial"/>
                <a:ea typeface="Arial"/>
                <a:cs typeface="Arial"/>
                <a:sym typeface="Arial"/>
              </a:rPr>
              <a:t>Close and open the window under correct conditions</a:t>
            </a:r>
            <a:endParaRPr b="1" sz="2000">
              <a:solidFill>
                <a:srgbClr val="15264B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t/>
            </a:r>
            <a:endParaRPr b="1" sz="2000">
              <a:solidFill>
                <a:srgbClr val="15264B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55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5264B"/>
              </a:buClr>
              <a:buSzPts val="2000"/>
              <a:buChar char="•"/>
            </a:pPr>
            <a:r>
              <a:rPr b="1" lang="en-US" sz="2000">
                <a:solidFill>
                  <a:srgbClr val="15264B"/>
                </a:solidFill>
                <a:latin typeface="Arial"/>
                <a:ea typeface="Arial"/>
                <a:cs typeface="Arial"/>
                <a:sym typeface="Arial"/>
              </a:rPr>
              <a:t>Close the curtain when it is dark outside to protect privacy</a:t>
            </a:r>
            <a:endParaRPr b="1" sz="2000">
              <a:solidFill>
                <a:srgbClr val="15264B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5" name="Google Shape;325;p30"/>
          <p:cNvSpPr/>
          <p:nvPr/>
        </p:nvSpPr>
        <p:spPr>
          <a:xfrm flipH="1" rot="10800000">
            <a:off x="0" y="6437100"/>
            <a:ext cx="12192000" cy="420900"/>
          </a:xfrm>
          <a:prstGeom prst="rect">
            <a:avLst/>
          </a:prstGeom>
          <a:solidFill>
            <a:srgbClr val="A5A5A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6" name="Google Shape;326;p30"/>
          <p:cNvSpPr txBox="1"/>
          <p:nvPr/>
        </p:nvSpPr>
        <p:spPr>
          <a:xfrm>
            <a:off x="9335597" y="6524381"/>
            <a:ext cx="24735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/>
          </a:p>
        </p:txBody>
      </p:sp>
      <p:sp>
        <p:nvSpPr>
          <p:cNvPr id="327" name="Google Shape;327;p30"/>
          <p:cNvSpPr/>
          <p:nvPr/>
        </p:nvSpPr>
        <p:spPr>
          <a:xfrm flipH="1" rot="10800000">
            <a:off x="0" y="20"/>
            <a:ext cx="12192000" cy="868200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close up of a logo&#10;&#10;Description automatically generated" id="328" name="Google Shape;328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554210" y="228014"/>
            <a:ext cx="277906" cy="401420"/>
          </a:xfrm>
          <a:prstGeom prst="rect">
            <a:avLst/>
          </a:prstGeom>
          <a:noFill/>
          <a:ln>
            <a:noFill/>
          </a:ln>
        </p:spPr>
      </p:pic>
      <p:sp>
        <p:nvSpPr>
          <p:cNvPr id="329" name="Google Shape;329;p30"/>
          <p:cNvSpPr txBox="1"/>
          <p:nvPr/>
        </p:nvSpPr>
        <p:spPr>
          <a:xfrm>
            <a:off x="376810" y="204051"/>
            <a:ext cx="10910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</a:t>
            </a:r>
            <a:r>
              <a:rPr lang="en-US" sz="2400">
                <a:solidFill>
                  <a:schemeClr val="lt1"/>
                </a:solidFill>
              </a:rPr>
              <a:t>uccess and Challenges</a:t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0" name="Google Shape;330;p30"/>
          <p:cNvSpPr txBox="1"/>
          <p:nvPr/>
        </p:nvSpPr>
        <p:spPr>
          <a:xfrm>
            <a:off x="376807" y="6524381"/>
            <a:ext cx="79914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/>
          </a:p>
        </p:txBody>
      </p:sp>
      <p:pic>
        <p:nvPicPr>
          <p:cNvPr id="331" name="Google Shape;331;p30"/>
          <p:cNvPicPr preferRelativeResize="0"/>
          <p:nvPr/>
        </p:nvPicPr>
        <p:blipFill rotWithShape="1">
          <a:blip r:embed="rId4">
            <a:alphaModFix/>
          </a:blip>
          <a:srcRect b="13637" l="0" r="0" t="22095"/>
          <a:stretch/>
        </p:blipFill>
        <p:spPr>
          <a:xfrm>
            <a:off x="5965875" y="3770025"/>
            <a:ext cx="6226125" cy="26670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3"/>
          <p:cNvSpPr/>
          <p:nvPr/>
        </p:nvSpPr>
        <p:spPr>
          <a:xfrm flipH="1" rot="10800000">
            <a:off x="-1" y="0"/>
            <a:ext cx="12192000" cy="6866164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picture containing building, street&#10;&#10;Description automatically generated" id="92" name="Google Shape;92;p13"/>
          <p:cNvPicPr preferRelativeResize="0"/>
          <p:nvPr/>
        </p:nvPicPr>
        <p:blipFill rotWithShape="1">
          <a:blip r:embed="rId3">
            <a:alphaModFix amt="25000"/>
          </a:blip>
          <a:srcRect b="0" l="0" r="0" t="0"/>
          <a:stretch/>
        </p:blipFill>
        <p:spPr>
          <a:xfrm>
            <a:off x="-1" y="8165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logo&#10;&#10;Description automatically generated" id="93" name="Google Shape;93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554210" y="235709"/>
            <a:ext cx="277906" cy="401420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13"/>
          <p:cNvSpPr txBox="1"/>
          <p:nvPr/>
        </p:nvSpPr>
        <p:spPr>
          <a:xfrm>
            <a:off x="1295400" y="2593565"/>
            <a:ext cx="9601200" cy="133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b="1" lang="en-US" sz="4500">
                <a:solidFill>
                  <a:schemeClr val="lt1"/>
                </a:solidFill>
              </a:rPr>
              <a:t>Introduction</a:t>
            </a:r>
            <a:endParaRPr b="1" i="0" sz="45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1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Google Shape;95;p13"/>
          <p:cNvSpPr/>
          <p:nvPr/>
        </p:nvSpPr>
        <p:spPr>
          <a:xfrm>
            <a:off x="5520230" y="1704276"/>
            <a:ext cx="1151540" cy="111983"/>
          </a:xfrm>
          <a:prstGeom prst="rect">
            <a:avLst/>
          </a:prstGeom>
          <a:solidFill>
            <a:srgbClr val="FF552E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" name="Google Shape;96;p13"/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/>
          </a:p>
        </p:txBody>
      </p:sp>
      <p:sp>
        <p:nvSpPr>
          <p:cNvPr id="97" name="Google Shape;97;p13"/>
          <p:cNvSpPr txBox="1"/>
          <p:nvPr/>
        </p:nvSpPr>
        <p:spPr>
          <a:xfrm>
            <a:off x="376807" y="6524381"/>
            <a:ext cx="7991337" cy="2307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31"/>
          <p:cNvSpPr txBox="1"/>
          <p:nvPr>
            <p:ph idx="1" type="body"/>
          </p:nvPr>
        </p:nvSpPr>
        <p:spPr>
          <a:xfrm>
            <a:off x="376809" y="1334279"/>
            <a:ext cx="11177400" cy="482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 sz="2600">
                <a:solidFill>
                  <a:srgbClr val="E84B36"/>
                </a:solidFill>
                <a:latin typeface="Arial"/>
                <a:ea typeface="Arial"/>
                <a:cs typeface="Arial"/>
                <a:sym typeface="Arial"/>
              </a:rPr>
              <a:t>Challenges</a:t>
            </a:r>
            <a:endParaRPr sz="2600">
              <a:solidFill>
                <a:srgbClr val="E84B3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55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5264B"/>
              </a:buClr>
              <a:buSzPts val="2000"/>
              <a:buChar char="•"/>
            </a:pPr>
            <a:r>
              <a:rPr b="1" lang="en-US" sz="2000">
                <a:solidFill>
                  <a:srgbClr val="15264B"/>
                </a:solidFill>
                <a:latin typeface="Arial"/>
                <a:ea typeface="Arial"/>
                <a:cs typeface="Arial"/>
                <a:sym typeface="Arial"/>
              </a:rPr>
              <a:t>Uploading code to the Microcontroller</a:t>
            </a:r>
            <a:endParaRPr b="1" sz="2000">
              <a:solidFill>
                <a:srgbClr val="15264B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rgbClr val="15264B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55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5264B"/>
              </a:buClr>
              <a:buSzPts val="2000"/>
              <a:buChar char="•"/>
            </a:pPr>
            <a:r>
              <a:rPr b="1" lang="en-US" sz="2000">
                <a:solidFill>
                  <a:srgbClr val="15264B"/>
                </a:solidFill>
                <a:latin typeface="Arial"/>
                <a:ea typeface="Arial"/>
                <a:cs typeface="Arial"/>
                <a:sym typeface="Arial"/>
              </a:rPr>
              <a:t>Setting the right noise sensor threshold</a:t>
            </a:r>
            <a:endParaRPr b="1" sz="2000">
              <a:solidFill>
                <a:srgbClr val="15264B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rgbClr val="15264B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55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5264B"/>
              </a:buClr>
              <a:buSzPts val="2000"/>
              <a:buChar char="•"/>
            </a:pPr>
            <a:r>
              <a:rPr b="1" lang="en-US" sz="2000">
                <a:solidFill>
                  <a:srgbClr val="15264B"/>
                </a:solidFill>
                <a:latin typeface="Arial"/>
                <a:ea typeface="Arial"/>
                <a:cs typeface="Arial"/>
                <a:sym typeface="Arial"/>
              </a:rPr>
              <a:t>Motor Control (Direction, Speed) </a:t>
            </a:r>
            <a:endParaRPr b="1" sz="2000">
              <a:solidFill>
                <a:srgbClr val="15264B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7" name="Google Shape;337;p31"/>
          <p:cNvSpPr/>
          <p:nvPr/>
        </p:nvSpPr>
        <p:spPr>
          <a:xfrm flipH="1" rot="10800000">
            <a:off x="0" y="6437100"/>
            <a:ext cx="12192000" cy="420900"/>
          </a:xfrm>
          <a:prstGeom prst="rect">
            <a:avLst/>
          </a:prstGeom>
          <a:solidFill>
            <a:srgbClr val="A5A5A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8" name="Google Shape;338;p31"/>
          <p:cNvSpPr txBox="1"/>
          <p:nvPr/>
        </p:nvSpPr>
        <p:spPr>
          <a:xfrm>
            <a:off x="9335597" y="6524381"/>
            <a:ext cx="24735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/>
          </a:p>
        </p:txBody>
      </p:sp>
      <p:sp>
        <p:nvSpPr>
          <p:cNvPr id="339" name="Google Shape;339;p31"/>
          <p:cNvSpPr/>
          <p:nvPr/>
        </p:nvSpPr>
        <p:spPr>
          <a:xfrm flipH="1" rot="10800000">
            <a:off x="0" y="20"/>
            <a:ext cx="12192000" cy="868200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close up of a logo&#10;&#10;Description automatically generated" id="340" name="Google Shape;340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554210" y="228014"/>
            <a:ext cx="277906" cy="401420"/>
          </a:xfrm>
          <a:prstGeom prst="rect">
            <a:avLst/>
          </a:prstGeom>
          <a:noFill/>
          <a:ln>
            <a:noFill/>
          </a:ln>
        </p:spPr>
      </p:pic>
      <p:sp>
        <p:nvSpPr>
          <p:cNvPr id="341" name="Google Shape;341;p31"/>
          <p:cNvSpPr txBox="1"/>
          <p:nvPr/>
        </p:nvSpPr>
        <p:spPr>
          <a:xfrm>
            <a:off x="376810" y="204051"/>
            <a:ext cx="10910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>
                <a:solidFill>
                  <a:schemeClr val="lt1"/>
                </a:solidFill>
              </a:rPr>
              <a:t>Success and Challenges</a:t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2" name="Google Shape;342;p31"/>
          <p:cNvSpPr txBox="1"/>
          <p:nvPr/>
        </p:nvSpPr>
        <p:spPr>
          <a:xfrm>
            <a:off x="376807" y="6524381"/>
            <a:ext cx="79914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/>
          </a:p>
        </p:txBody>
      </p:sp>
      <p:pic>
        <p:nvPicPr>
          <p:cNvPr id="343" name="Google Shape;343;p31"/>
          <p:cNvPicPr preferRelativeResize="0"/>
          <p:nvPr/>
        </p:nvPicPr>
        <p:blipFill rotWithShape="1">
          <a:blip r:embed="rId4">
            <a:alphaModFix/>
          </a:blip>
          <a:srcRect b="16875" l="1166" r="39612" t="58545"/>
          <a:stretch/>
        </p:blipFill>
        <p:spPr>
          <a:xfrm>
            <a:off x="1122825" y="3765700"/>
            <a:ext cx="9228774" cy="25976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32"/>
          <p:cNvSpPr/>
          <p:nvPr/>
        </p:nvSpPr>
        <p:spPr>
          <a:xfrm flipH="1" rot="10800000">
            <a:off x="-1" y="64"/>
            <a:ext cx="12192000" cy="6866100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picture containing building, street&#10;&#10;Description automatically generated" id="349" name="Google Shape;349;p32"/>
          <p:cNvPicPr preferRelativeResize="0"/>
          <p:nvPr/>
        </p:nvPicPr>
        <p:blipFill rotWithShape="1">
          <a:blip r:embed="rId3">
            <a:alphaModFix amt="25000"/>
          </a:blip>
          <a:srcRect b="0" l="0" r="0" t="0"/>
          <a:stretch/>
        </p:blipFill>
        <p:spPr>
          <a:xfrm>
            <a:off x="-1" y="8165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logo&#10;&#10;Description automatically generated" id="350" name="Google Shape;350;p3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554210" y="235709"/>
            <a:ext cx="277906" cy="401420"/>
          </a:xfrm>
          <a:prstGeom prst="rect">
            <a:avLst/>
          </a:prstGeom>
          <a:noFill/>
          <a:ln>
            <a:noFill/>
          </a:ln>
        </p:spPr>
      </p:pic>
      <p:sp>
        <p:nvSpPr>
          <p:cNvPr id="351" name="Google Shape;351;p32"/>
          <p:cNvSpPr txBox="1"/>
          <p:nvPr/>
        </p:nvSpPr>
        <p:spPr>
          <a:xfrm>
            <a:off x="1295400" y="2948490"/>
            <a:ext cx="9601200" cy="133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b="1" lang="en-US" sz="4500">
                <a:solidFill>
                  <a:schemeClr val="lt1"/>
                </a:solidFill>
              </a:rPr>
              <a:t>Conclusions</a:t>
            </a:r>
            <a:endParaRPr b="1" i="0" sz="45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1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2" name="Google Shape;352;p32"/>
          <p:cNvSpPr/>
          <p:nvPr/>
        </p:nvSpPr>
        <p:spPr>
          <a:xfrm>
            <a:off x="5520230" y="1704276"/>
            <a:ext cx="1151400" cy="111900"/>
          </a:xfrm>
          <a:prstGeom prst="rect">
            <a:avLst/>
          </a:prstGeom>
          <a:solidFill>
            <a:srgbClr val="FF552E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3" name="Google Shape;353;p32"/>
          <p:cNvSpPr txBox="1"/>
          <p:nvPr/>
        </p:nvSpPr>
        <p:spPr>
          <a:xfrm>
            <a:off x="9335597" y="6524381"/>
            <a:ext cx="24735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/>
          </a:p>
        </p:txBody>
      </p:sp>
      <p:sp>
        <p:nvSpPr>
          <p:cNvPr id="354" name="Google Shape;354;p32"/>
          <p:cNvSpPr txBox="1"/>
          <p:nvPr/>
        </p:nvSpPr>
        <p:spPr>
          <a:xfrm>
            <a:off x="376807" y="6524381"/>
            <a:ext cx="79914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33"/>
          <p:cNvSpPr txBox="1"/>
          <p:nvPr>
            <p:ph idx="1" type="body"/>
          </p:nvPr>
        </p:nvSpPr>
        <p:spPr>
          <a:xfrm>
            <a:off x="376809" y="1334279"/>
            <a:ext cx="11177400" cy="482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 sz="2600">
                <a:solidFill>
                  <a:srgbClr val="E84B36"/>
                </a:solidFill>
                <a:latin typeface="Arial"/>
                <a:ea typeface="Arial"/>
                <a:cs typeface="Arial"/>
                <a:sym typeface="Arial"/>
              </a:rPr>
              <a:t>Things We Learn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t/>
            </a:r>
            <a:endParaRPr sz="700">
              <a:latin typeface="Arial"/>
              <a:ea typeface="Arial"/>
              <a:cs typeface="Arial"/>
              <a:sym typeface="Arial"/>
            </a:endParaRPr>
          </a:p>
          <a:p>
            <a:pPr indent="-355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5264B"/>
              </a:buClr>
              <a:buSzPts val="2000"/>
              <a:buFont typeface="Arial"/>
              <a:buChar char="•"/>
            </a:pPr>
            <a:r>
              <a:rPr b="1" lang="en-US" sz="2000">
                <a:solidFill>
                  <a:srgbClr val="15264B"/>
                </a:solidFill>
                <a:latin typeface="Arial"/>
                <a:ea typeface="Arial"/>
                <a:cs typeface="Arial"/>
                <a:sym typeface="Arial"/>
              </a:rPr>
              <a:t>Analog &amp; digital data</a:t>
            </a:r>
            <a:endParaRPr b="1" sz="2000">
              <a:solidFill>
                <a:srgbClr val="15264B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rgbClr val="15264B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55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5264B"/>
              </a:buClr>
              <a:buSzPts val="2000"/>
              <a:buChar char="•"/>
            </a:pPr>
            <a:r>
              <a:rPr b="1" lang="en-US" sz="2000">
                <a:solidFill>
                  <a:srgbClr val="15264B"/>
                </a:solidFill>
                <a:latin typeface="Arial"/>
                <a:ea typeface="Arial"/>
                <a:cs typeface="Arial"/>
                <a:sym typeface="Arial"/>
              </a:rPr>
              <a:t>Signal communication protocol</a:t>
            </a:r>
            <a:endParaRPr b="1" sz="2000">
              <a:solidFill>
                <a:srgbClr val="15264B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rgbClr val="15264B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55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5264B"/>
              </a:buClr>
              <a:buSzPts val="2000"/>
              <a:buChar char="•"/>
            </a:pPr>
            <a:r>
              <a:rPr b="1" lang="en-US" sz="2000">
                <a:solidFill>
                  <a:srgbClr val="15264B"/>
                </a:solidFill>
                <a:latin typeface="Arial"/>
                <a:ea typeface="Arial"/>
                <a:cs typeface="Arial"/>
                <a:sym typeface="Arial"/>
              </a:rPr>
              <a:t>Motor control</a:t>
            </a:r>
            <a:endParaRPr b="1" sz="2000">
              <a:solidFill>
                <a:srgbClr val="15264B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t/>
            </a:r>
            <a:endParaRPr b="1" sz="18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t/>
            </a:r>
            <a:endParaRPr b="1" sz="18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</a:pPr>
            <a:r>
              <a:rPr lang="en-US" sz="2600">
                <a:solidFill>
                  <a:srgbClr val="E84B36"/>
                </a:solidFill>
                <a:latin typeface="Arial"/>
                <a:ea typeface="Arial"/>
                <a:cs typeface="Arial"/>
                <a:sym typeface="Arial"/>
              </a:rPr>
              <a:t>What Would We Do Differently</a:t>
            </a:r>
            <a:endParaRPr sz="2600">
              <a:solidFill>
                <a:srgbClr val="E84B3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</a:pPr>
            <a:r>
              <a:t/>
            </a:r>
            <a:endParaRPr sz="700">
              <a:solidFill>
                <a:srgbClr val="E84B3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55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5264B"/>
              </a:buClr>
              <a:buSzPts val="2000"/>
              <a:buFont typeface="Arial"/>
              <a:buChar char="•"/>
            </a:pPr>
            <a:r>
              <a:rPr b="1" lang="en-US" sz="2000">
                <a:solidFill>
                  <a:srgbClr val="15264B"/>
                </a:solidFill>
                <a:latin typeface="Arial"/>
                <a:ea typeface="Arial"/>
                <a:cs typeface="Arial"/>
                <a:sym typeface="Arial"/>
              </a:rPr>
              <a:t>Solar panels with batteries</a:t>
            </a:r>
            <a:endParaRPr b="1" sz="2000">
              <a:solidFill>
                <a:srgbClr val="15264B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</a:pPr>
            <a:r>
              <a:t/>
            </a:r>
            <a:endParaRPr b="1" sz="1600">
              <a:solidFill>
                <a:srgbClr val="15264B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55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5264B"/>
              </a:buClr>
              <a:buSzPts val="2000"/>
              <a:buFont typeface="Arial"/>
              <a:buChar char="•"/>
            </a:pPr>
            <a:r>
              <a:rPr b="1" lang="en-US" sz="2000">
                <a:solidFill>
                  <a:srgbClr val="15264B"/>
                </a:solidFill>
                <a:latin typeface="Arial"/>
                <a:ea typeface="Arial"/>
                <a:cs typeface="Arial"/>
                <a:sym typeface="Arial"/>
              </a:rPr>
              <a:t>More Button interaction (we can manually control more!)</a:t>
            </a:r>
            <a:endParaRPr b="1" sz="2600">
              <a:solidFill>
                <a:srgbClr val="E84B3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0" name="Google Shape;360;p33"/>
          <p:cNvSpPr/>
          <p:nvPr/>
        </p:nvSpPr>
        <p:spPr>
          <a:xfrm flipH="1" rot="10800000">
            <a:off x="0" y="6437100"/>
            <a:ext cx="12192000" cy="420900"/>
          </a:xfrm>
          <a:prstGeom prst="rect">
            <a:avLst/>
          </a:prstGeom>
          <a:solidFill>
            <a:srgbClr val="A5A5A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1" name="Google Shape;361;p33"/>
          <p:cNvSpPr txBox="1"/>
          <p:nvPr/>
        </p:nvSpPr>
        <p:spPr>
          <a:xfrm>
            <a:off x="9335597" y="6524381"/>
            <a:ext cx="24735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/>
          </a:p>
        </p:txBody>
      </p:sp>
      <p:sp>
        <p:nvSpPr>
          <p:cNvPr id="362" name="Google Shape;362;p33"/>
          <p:cNvSpPr/>
          <p:nvPr/>
        </p:nvSpPr>
        <p:spPr>
          <a:xfrm flipH="1" rot="10800000">
            <a:off x="0" y="20"/>
            <a:ext cx="12192000" cy="868200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close up of a logo&#10;&#10;Description automatically generated" id="363" name="Google Shape;363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554210" y="228014"/>
            <a:ext cx="277906" cy="401420"/>
          </a:xfrm>
          <a:prstGeom prst="rect">
            <a:avLst/>
          </a:prstGeom>
          <a:noFill/>
          <a:ln>
            <a:noFill/>
          </a:ln>
        </p:spPr>
      </p:pic>
      <p:sp>
        <p:nvSpPr>
          <p:cNvPr id="364" name="Google Shape;364;p33"/>
          <p:cNvSpPr txBox="1"/>
          <p:nvPr/>
        </p:nvSpPr>
        <p:spPr>
          <a:xfrm>
            <a:off x="376810" y="204051"/>
            <a:ext cx="10910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>
                <a:solidFill>
                  <a:schemeClr val="lt1"/>
                </a:solidFill>
              </a:rPr>
              <a:t>Conclusions</a:t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5" name="Google Shape;365;p33"/>
          <p:cNvSpPr txBox="1"/>
          <p:nvPr/>
        </p:nvSpPr>
        <p:spPr>
          <a:xfrm>
            <a:off x="376807" y="6524381"/>
            <a:ext cx="79914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34"/>
          <p:cNvSpPr txBox="1"/>
          <p:nvPr>
            <p:ph idx="1" type="body"/>
          </p:nvPr>
        </p:nvSpPr>
        <p:spPr>
          <a:xfrm>
            <a:off x="376809" y="1334279"/>
            <a:ext cx="11177400" cy="482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 sz="2600">
                <a:solidFill>
                  <a:srgbClr val="E84B36"/>
                </a:solidFill>
                <a:latin typeface="Arial"/>
                <a:ea typeface="Arial"/>
                <a:cs typeface="Arial"/>
                <a:sym typeface="Arial"/>
              </a:rPr>
              <a:t>Future Work</a:t>
            </a:r>
            <a:endParaRPr sz="2600">
              <a:solidFill>
                <a:srgbClr val="E84B3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With the suggestions from professor and TAs, we have a few improvements that we can implement: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b="1" lang="en-US" sz="2000">
                <a:solidFill>
                  <a:srgbClr val="15264B"/>
                </a:solidFill>
                <a:latin typeface="Arial"/>
                <a:ea typeface="Arial"/>
                <a:cs typeface="Arial"/>
                <a:sym typeface="Arial"/>
              </a:rPr>
              <a:t>Digital Screen (Allow user interface and user input)</a:t>
            </a:r>
            <a:endParaRPr b="1" sz="2000">
              <a:solidFill>
                <a:srgbClr val="15264B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t/>
            </a:r>
            <a:endParaRPr b="1" sz="2000">
              <a:solidFill>
                <a:srgbClr val="15264B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b="1" lang="en-US" sz="2000">
                <a:solidFill>
                  <a:srgbClr val="15264B"/>
                </a:solidFill>
                <a:latin typeface="Arial"/>
                <a:ea typeface="Arial"/>
                <a:cs typeface="Arial"/>
                <a:sym typeface="Arial"/>
              </a:rPr>
              <a:t>Accessible Button (Bigger one!)</a:t>
            </a:r>
            <a:endParaRPr b="1" sz="2000">
              <a:solidFill>
                <a:srgbClr val="15264B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t/>
            </a:r>
            <a:endParaRPr b="1" sz="2000">
              <a:solidFill>
                <a:srgbClr val="15264B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b="1" lang="en-US" sz="2000">
                <a:solidFill>
                  <a:srgbClr val="15264B"/>
                </a:solidFill>
                <a:latin typeface="Arial"/>
                <a:ea typeface="Arial"/>
                <a:cs typeface="Arial"/>
                <a:sym typeface="Arial"/>
              </a:rPr>
              <a:t>More IR sensor (180 degree well-rounded full window protection)</a:t>
            </a:r>
            <a:endParaRPr b="1" sz="2000">
              <a:solidFill>
                <a:srgbClr val="15264B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b="1" lang="en-US" sz="2000">
                <a:solidFill>
                  <a:srgbClr val="15264B"/>
                </a:solidFill>
                <a:latin typeface="Arial"/>
                <a:ea typeface="Arial"/>
                <a:cs typeface="Arial"/>
                <a:sym typeface="Arial"/>
              </a:rPr>
              <a:t>Well decorated (commercial-level packaging and coloring)</a:t>
            </a:r>
            <a:endParaRPr b="1"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1" name="Google Shape;371;p34"/>
          <p:cNvSpPr/>
          <p:nvPr/>
        </p:nvSpPr>
        <p:spPr>
          <a:xfrm flipH="1" rot="10800000">
            <a:off x="0" y="6437100"/>
            <a:ext cx="12192000" cy="420900"/>
          </a:xfrm>
          <a:prstGeom prst="rect">
            <a:avLst/>
          </a:prstGeom>
          <a:solidFill>
            <a:srgbClr val="A5A5A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2" name="Google Shape;372;p34"/>
          <p:cNvSpPr txBox="1"/>
          <p:nvPr/>
        </p:nvSpPr>
        <p:spPr>
          <a:xfrm>
            <a:off x="9335597" y="6524381"/>
            <a:ext cx="24735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/>
          </a:p>
        </p:txBody>
      </p:sp>
      <p:sp>
        <p:nvSpPr>
          <p:cNvPr id="373" name="Google Shape;373;p34"/>
          <p:cNvSpPr/>
          <p:nvPr/>
        </p:nvSpPr>
        <p:spPr>
          <a:xfrm flipH="1" rot="10800000">
            <a:off x="0" y="20"/>
            <a:ext cx="12192000" cy="868200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close up of a logo&#10;&#10;Description automatically generated" id="374" name="Google Shape;374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554210" y="228014"/>
            <a:ext cx="277906" cy="401420"/>
          </a:xfrm>
          <a:prstGeom prst="rect">
            <a:avLst/>
          </a:prstGeom>
          <a:noFill/>
          <a:ln>
            <a:noFill/>
          </a:ln>
        </p:spPr>
      </p:pic>
      <p:sp>
        <p:nvSpPr>
          <p:cNvPr id="375" name="Google Shape;375;p34"/>
          <p:cNvSpPr txBox="1"/>
          <p:nvPr/>
        </p:nvSpPr>
        <p:spPr>
          <a:xfrm>
            <a:off x="376810" y="204051"/>
            <a:ext cx="10910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>
                <a:solidFill>
                  <a:schemeClr val="lt1"/>
                </a:solidFill>
              </a:rPr>
              <a:t>Conclusions</a:t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6" name="Google Shape;376;p34"/>
          <p:cNvSpPr txBox="1"/>
          <p:nvPr/>
        </p:nvSpPr>
        <p:spPr>
          <a:xfrm>
            <a:off x="376807" y="6524381"/>
            <a:ext cx="79914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/>
          </a:p>
        </p:txBody>
      </p:sp>
      <p:pic>
        <p:nvPicPr>
          <p:cNvPr id="377" name="Google Shape;377;p34"/>
          <p:cNvPicPr preferRelativeResize="0"/>
          <p:nvPr/>
        </p:nvPicPr>
        <p:blipFill rotWithShape="1">
          <a:blip r:embed="rId4">
            <a:alphaModFix/>
          </a:blip>
          <a:srcRect b="13020" l="0" r="0" t="0"/>
          <a:stretch/>
        </p:blipFill>
        <p:spPr>
          <a:xfrm>
            <a:off x="8408375" y="2377650"/>
            <a:ext cx="4480349" cy="38968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35"/>
          <p:cNvSpPr/>
          <p:nvPr/>
        </p:nvSpPr>
        <p:spPr>
          <a:xfrm flipH="1" rot="10800000">
            <a:off x="-1" y="64"/>
            <a:ext cx="12192000" cy="6866100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picture containing building, street&#10;&#10;Description automatically generated" id="383" name="Google Shape;383;p35"/>
          <p:cNvPicPr preferRelativeResize="0"/>
          <p:nvPr/>
        </p:nvPicPr>
        <p:blipFill rotWithShape="1">
          <a:blip r:embed="rId3">
            <a:alphaModFix amt="25000"/>
          </a:blip>
          <a:srcRect b="0" l="0" r="0" t="0"/>
          <a:stretch/>
        </p:blipFill>
        <p:spPr>
          <a:xfrm>
            <a:off x="-1" y="8165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logo&#10;&#10;Description automatically generated" id="384" name="Google Shape;384;p3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554210" y="235709"/>
            <a:ext cx="277906" cy="401420"/>
          </a:xfrm>
          <a:prstGeom prst="rect">
            <a:avLst/>
          </a:prstGeom>
          <a:noFill/>
          <a:ln>
            <a:noFill/>
          </a:ln>
        </p:spPr>
      </p:pic>
      <p:sp>
        <p:nvSpPr>
          <p:cNvPr id="385" name="Google Shape;385;p35"/>
          <p:cNvSpPr txBox="1"/>
          <p:nvPr/>
        </p:nvSpPr>
        <p:spPr>
          <a:xfrm>
            <a:off x="1295400" y="2948490"/>
            <a:ext cx="9601200" cy="133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b="1" lang="en-US" sz="4500">
                <a:solidFill>
                  <a:schemeClr val="lt1"/>
                </a:solidFill>
              </a:rPr>
              <a:t>Questions?</a:t>
            </a:r>
            <a:endParaRPr b="1" i="0" sz="45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1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6" name="Google Shape;386;p35"/>
          <p:cNvSpPr/>
          <p:nvPr/>
        </p:nvSpPr>
        <p:spPr>
          <a:xfrm>
            <a:off x="5520230" y="1704276"/>
            <a:ext cx="1151400" cy="111900"/>
          </a:xfrm>
          <a:prstGeom prst="rect">
            <a:avLst/>
          </a:prstGeom>
          <a:solidFill>
            <a:srgbClr val="FF552E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7" name="Google Shape;387;p35"/>
          <p:cNvSpPr txBox="1"/>
          <p:nvPr/>
        </p:nvSpPr>
        <p:spPr>
          <a:xfrm>
            <a:off x="9335597" y="6524381"/>
            <a:ext cx="24735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/>
          </a:p>
        </p:txBody>
      </p:sp>
      <p:sp>
        <p:nvSpPr>
          <p:cNvPr id="388" name="Google Shape;388;p35"/>
          <p:cNvSpPr txBox="1"/>
          <p:nvPr/>
        </p:nvSpPr>
        <p:spPr>
          <a:xfrm>
            <a:off x="376807" y="6524381"/>
            <a:ext cx="79914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36"/>
          <p:cNvSpPr/>
          <p:nvPr/>
        </p:nvSpPr>
        <p:spPr>
          <a:xfrm flipH="1" rot="10800000">
            <a:off x="-1" y="0"/>
            <a:ext cx="12192000" cy="6866164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picture containing building, street&#10;&#10;Description automatically generated" id="394" name="Google Shape;394;p36"/>
          <p:cNvPicPr preferRelativeResize="0"/>
          <p:nvPr/>
        </p:nvPicPr>
        <p:blipFill rotWithShape="1">
          <a:blip r:embed="rId3">
            <a:alphaModFix amt="25000"/>
          </a:blip>
          <a:srcRect b="0" l="0" r="0" t="0"/>
          <a:stretch/>
        </p:blipFill>
        <p:spPr>
          <a:xfrm>
            <a:off x="-1" y="8165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raphical user interface, text&#10;&#10;Description automatically generated" id="395" name="Google Shape;395;p3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530021" y="2252985"/>
            <a:ext cx="7131957" cy="23520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4"/>
          <p:cNvSpPr txBox="1"/>
          <p:nvPr>
            <p:ph idx="1" type="body"/>
          </p:nvPr>
        </p:nvSpPr>
        <p:spPr>
          <a:xfrm>
            <a:off x="376809" y="1334279"/>
            <a:ext cx="11177400" cy="482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 sz="2600">
                <a:solidFill>
                  <a:srgbClr val="E84B36"/>
                </a:solidFill>
                <a:latin typeface="Arial"/>
                <a:ea typeface="Arial"/>
                <a:cs typeface="Arial"/>
                <a:sym typeface="Arial"/>
              </a:rPr>
              <a:t>Problem that people with </a:t>
            </a:r>
            <a:r>
              <a:rPr lang="en-US" sz="2600">
                <a:solidFill>
                  <a:srgbClr val="E84B36"/>
                </a:solidFill>
                <a:latin typeface="Arial"/>
                <a:ea typeface="Arial"/>
                <a:cs typeface="Arial"/>
                <a:sym typeface="Arial"/>
              </a:rPr>
              <a:t>disabilities</a:t>
            </a:r>
            <a:r>
              <a:rPr lang="en-US" sz="2600">
                <a:solidFill>
                  <a:srgbClr val="E84B36"/>
                </a:solidFill>
                <a:latin typeface="Arial"/>
                <a:ea typeface="Arial"/>
                <a:cs typeface="Arial"/>
                <a:sym typeface="Arial"/>
              </a:rPr>
              <a:t> might meet with window &amp; curtain:</a:t>
            </a:r>
            <a:endParaRPr sz="2100">
              <a:latin typeface="Arial"/>
              <a:ea typeface="Arial"/>
              <a:cs typeface="Arial"/>
              <a:sym typeface="Arial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latin typeface="Arial"/>
              <a:ea typeface="Arial"/>
              <a:cs typeface="Arial"/>
              <a:sym typeface="Arial"/>
            </a:endParaRPr>
          </a:p>
          <a:p>
            <a:pPr indent="-3683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Arial"/>
              <a:buChar char="•"/>
            </a:pPr>
            <a:r>
              <a:rPr lang="en-US" sz="2200">
                <a:latin typeface="Arial"/>
                <a:ea typeface="Arial"/>
                <a:cs typeface="Arial"/>
                <a:sym typeface="Arial"/>
              </a:rPr>
              <a:t>Hard to close the window when the outdoor environment is unpleasant</a:t>
            </a:r>
            <a:endParaRPr sz="2200">
              <a:latin typeface="Arial"/>
              <a:ea typeface="Arial"/>
              <a:cs typeface="Arial"/>
              <a:sym typeface="Arial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latin typeface="Arial"/>
              <a:ea typeface="Arial"/>
              <a:cs typeface="Arial"/>
              <a:sym typeface="Arial"/>
            </a:endParaRPr>
          </a:p>
          <a:p>
            <a:pPr indent="-3683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Arial"/>
              <a:buChar char="•"/>
            </a:pPr>
            <a:r>
              <a:rPr lang="en-US" sz="2200">
                <a:latin typeface="Arial"/>
                <a:ea typeface="Arial"/>
                <a:cs typeface="Arial"/>
                <a:sym typeface="Arial"/>
              </a:rPr>
              <a:t>Inconvenient to close or open the curtain</a:t>
            </a:r>
            <a:endParaRPr sz="22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 sz="2200">
              <a:latin typeface="Arial"/>
              <a:ea typeface="Arial"/>
              <a:cs typeface="Arial"/>
              <a:sym typeface="Arial"/>
            </a:endParaRPr>
          </a:p>
          <a:p>
            <a:pPr indent="-3683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Arial"/>
              <a:buChar char="•"/>
            </a:pPr>
            <a:r>
              <a:rPr lang="en-US" sz="2200">
                <a:latin typeface="Arial"/>
                <a:ea typeface="Arial"/>
                <a:cs typeface="Arial"/>
                <a:sym typeface="Arial"/>
              </a:rPr>
              <a:t>So they might keep the window and the curtain closed even in pleasant days</a:t>
            </a:r>
            <a:endParaRPr sz="22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latin typeface="Arial"/>
              <a:ea typeface="Arial"/>
              <a:cs typeface="Arial"/>
              <a:sym typeface="Arial"/>
            </a:endParaRPr>
          </a:p>
          <a:p>
            <a:pPr indent="-3683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Arial"/>
              <a:buChar char="•"/>
            </a:pPr>
            <a:r>
              <a:rPr lang="en-US" sz="2200">
                <a:latin typeface="Arial"/>
                <a:ea typeface="Arial"/>
                <a:cs typeface="Arial"/>
                <a:sym typeface="Arial"/>
              </a:rPr>
              <a:t>Which might isolate them from the nature and sunlight</a:t>
            </a:r>
            <a:endParaRPr sz="22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b="1" lang="en-US" sz="2300">
                <a:solidFill>
                  <a:srgbClr val="15264B"/>
                </a:solidFill>
                <a:latin typeface="Arial"/>
                <a:ea typeface="Arial"/>
                <a:cs typeface="Arial"/>
                <a:sym typeface="Arial"/>
              </a:rPr>
              <a:t>It would be important to develop an automatic window &amp; curtain system!</a:t>
            </a:r>
            <a:endParaRPr b="1" sz="2300">
              <a:solidFill>
                <a:srgbClr val="15264B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" name="Google Shape;103;p14"/>
          <p:cNvSpPr/>
          <p:nvPr/>
        </p:nvSpPr>
        <p:spPr>
          <a:xfrm flipH="1" rot="10800000">
            <a:off x="0" y="6437100"/>
            <a:ext cx="12192000" cy="420900"/>
          </a:xfrm>
          <a:prstGeom prst="rect">
            <a:avLst/>
          </a:prstGeom>
          <a:solidFill>
            <a:srgbClr val="A5A5A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14"/>
          <p:cNvSpPr txBox="1"/>
          <p:nvPr/>
        </p:nvSpPr>
        <p:spPr>
          <a:xfrm>
            <a:off x="9335597" y="6524381"/>
            <a:ext cx="24735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/>
          </a:p>
        </p:txBody>
      </p:sp>
      <p:sp>
        <p:nvSpPr>
          <p:cNvPr id="105" name="Google Shape;105;p14"/>
          <p:cNvSpPr/>
          <p:nvPr/>
        </p:nvSpPr>
        <p:spPr>
          <a:xfrm flipH="1" rot="10800000">
            <a:off x="0" y="20"/>
            <a:ext cx="12192000" cy="868200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close up of a logo&#10;&#10;Description automatically generated" id="106" name="Google Shape;106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554210" y="228014"/>
            <a:ext cx="277906" cy="401420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14"/>
          <p:cNvSpPr txBox="1"/>
          <p:nvPr/>
        </p:nvSpPr>
        <p:spPr>
          <a:xfrm>
            <a:off x="376810" y="204051"/>
            <a:ext cx="10910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>
                <a:solidFill>
                  <a:schemeClr val="lt1"/>
                </a:solidFill>
              </a:rPr>
              <a:t>Smart Home Conditioning System</a:t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" name="Google Shape;108;p14"/>
          <p:cNvSpPr txBox="1"/>
          <p:nvPr/>
        </p:nvSpPr>
        <p:spPr>
          <a:xfrm>
            <a:off x="376807" y="6524381"/>
            <a:ext cx="79914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5"/>
          <p:cNvSpPr txBox="1"/>
          <p:nvPr>
            <p:ph idx="1" type="body"/>
          </p:nvPr>
        </p:nvSpPr>
        <p:spPr>
          <a:xfrm>
            <a:off x="376809" y="1334279"/>
            <a:ext cx="11177400" cy="482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 sz="2600">
                <a:solidFill>
                  <a:srgbClr val="E84B36"/>
                </a:solidFill>
                <a:latin typeface="Arial"/>
                <a:ea typeface="Arial"/>
                <a:cs typeface="Arial"/>
                <a:sym typeface="Arial"/>
              </a:rPr>
              <a:t>Solution</a:t>
            </a:r>
            <a:r>
              <a:rPr lang="en-US" sz="2600">
                <a:solidFill>
                  <a:srgbClr val="E84B36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endParaRPr sz="2600">
              <a:solidFill>
                <a:srgbClr val="E84B3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t/>
            </a:r>
            <a:endParaRPr b="1" sz="1800">
              <a:solidFill>
                <a:srgbClr val="E84B3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b="1" lang="en-US" sz="2100">
                <a:solidFill>
                  <a:srgbClr val="15264B"/>
                </a:solidFill>
                <a:latin typeface="Arial"/>
                <a:ea typeface="Arial"/>
                <a:cs typeface="Arial"/>
                <a:sym typeface="Arial"/>
              </a:rPr>
              <a:t>Automatically open or close the window/curtain base on indoor/outdoor environment </a:t>
            </a:r>
            <a:endParaRPr b="1" sz="19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t/>
            </a:r>
            <a:endParaRPr b="1" sz="1800">
              <a:latin typeface="Arial"/>
              <a:ea typeface="Arial"/>
              <a:cs typeface="Arial"/>
              <a:sym typeface="Arial"/>
            </a:endParaRPr>
          </a:p>
          <a:p>
            <a:pPr indent="-355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Char char="•"/>
            </a:pPr>
            <a:r>
              <a:rPr lang="en-US" sz="2000">
                <a:latin typeface="Arial"/>
                <a:ea typeface="Arial"/>
                <a:cs typeface="Arial"/>
                <a:sym typeface="Arial"/>
              </a:rPr>
              <a:t>Control module: Analyze input from sensors smartly; Control the motors accurately </a:t>
            </a: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t/>
            </a: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indent="-355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Char char="•"/>
            </a:pPr>
            <a:r>
              <a:rPr lang="en-US" sz="2000">
                <a:latin typeface="Arial"/>
                <a:ea typeface="Arial"/>
                <a:cs typeface="Arial"/>
                <a:sym typeface="Arial"/>
              </a:rPr>
              <a:t>Sensor module: Communicate with the environment directly</a:t>
            </a:r>
            <a:endParaRPr sz="2000" u="sng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t/>
            </a: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indent="-355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Char char="•"/>
            </a:pPr>
            <a:r>
              <a:rPr lang="en-US" sz="2000">
                <a:latin typeface="Arial"/>
                <a:ea typeface="Arial"/>
                <a:cs typeface="Arial"/>
                <a:sym typeface="Arial"/>
              </a:rPr>
              <a:t>Motor module：Lift the window quietly and smoothly; Close the curtain quickly and precisely </a:t>
            </a: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indent="-355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Char char="•"/>
            </a:pPr>
            <a:r>
              <a:rPr lang="en-US" sz="2000">
                <a:latin typeface="Arial"/>
                <a:ea typeface="Arial"/>
                <a:cs typeface="Arial"/>
                <a:sym typeface="Arial"/>
              </a:rPr>
              <a:t>Power module: Powered through power adapter easily </a:t>
            </a: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t/>
            </a: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indent="-355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Char char="•"/>
            </a:pPr>
            <a:r>
              <a:rPr lang="en-US" sz="2000">
                <a:latin typeface="Arial"/>
                <a:ea typeface="Arial"/>
                <a:cs typeface="Arial"/>
                <a:sym typeface="Arial"/>
              </a:rPr>
              <a:t>Safety module:</a:t>
            </a:r>
            <a:r>
              <a:rPr b="1" lang="en-US" sz="200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>
                <a:latin typeface="Arial"/>
                <a:ea typeface="Arial"/>
                <a:cs typeface="Arial"/>
                <a:sym typeface="Arial"/>
              </a:rPr>
              <a:t>Eliminate any safety issues from unusual touch or obstacles completely </a:t>
            </a: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t/>
            </a:r>
            <a:endParaRPr b="1" sz="18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t/>
            </a:r>
            <a:endParaRPr b="1" sz="18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" name="Google Shape;114;p15"/>
          <p:cNvSpPr/>
          <p:nvPr/>
        </p:nvSpPr>
        <p:spPr>
          <a:xfrm flipH="1" rot="10800000">
            <a:off x="0" y="6437100"/>
            <a:ext cx="12192000" cy="420900"/>
          </a:xfrm>
          <a:prstGeom prst="rect">
            <a:avLst/>
          </a:prstGeom>
          <a:solidFill>
            <a:srgbClr val="A5A5A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" name="Google Shape;115;p15"/>
          <p:cNvSpPr txBox="1"/>
          <p:nvPr/>
        </p:nvSpPr>
        <p:spPr>
          <a:xfrm>
            <a:off x="9335597" y="6524381"/>
            <a:ext cx="24735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/>
          </a:p>
        </p:txBody>
      </p:sp>
      <p:sp>
        <p:nvSpPr>
          <p:cNvPr id="116" name="Google Shape;116;p15"/>
          <p:cNvSpPr/>
          <p:nvPr/>
        </p:nvSpPr>
        <p:spPr>
          <a:xfrm flipH="1" rot="10800000">
            <a:off x="0" y="20"/>
            <a:ext cx="12192000" cy="868200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close up of a logo&#10;&#10;Description automatically generated" id="117" name="Google Shape;117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554210" y="228014"/>
            <a:ext cx="277906" cy="401420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15"/>
          <p:cNvSpPr txBox="1"/>
          <p:nvPr/>
        </p:nvSpPr>
        <p:spPr>
          <a:xfrm>
            <a:off x="376810" y="204051"/>
            <a:ext cx="10910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>
                <a:solidFill>
                  <a:schemeClr val="lt1"/>
                </a:solidFill>
              </a:rPr>
              <a:t>Smart Home Conditioning System</a:t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Google Shape;119;p15"/>
          <p:cNvSpPr txBox="1"/>
          <p:nvPr/>
        </p:nvSpPr>
        <p:spPr>
          <a:xfrm>
            <a:off x="376807" y="6524381"/>
            <a:ext cx="79914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6"/>
          <p:cNvSpPr/>
          <p:nvPr/>
        </p:nvSpPr>
        <p:spPr>
          <a:xfrm flipH="1" rot="10800000">
            <a:off x="-1" y="64"/>
            <a:ext cx="12192000" cy="6866100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picture containing building, street&#10;&#10;Description automatically generated" id="125" name="Google Shape;125;p16"/>
          <p:cNvPicPr preferRelativeResize="0"/>
          <p:nvPr/>
        </p:nvPicPr>
        <p:blipFill rotWithShape="1">
          <a:blip r:embed="rId3">
            <a:alphaModFix amt="25000"/>
          </a:blip>
          <a:srcRect b="0" l="0" r="0" t="0"/>
          <a:stretch/>
        </p:blipFill>
        <p:spPr>
          <a:xfrm>
            <a:off x="-1" y="8165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logo&#10;&#10;Description automatically generated" id="126" name="Google Shape;126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554210" y="235709"/>
            <a:ext cx="277906" cy="401420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16"/>
          <p:cNvSpPr txBox="1"/>
          <p:nvPr/>
        </p:nvSpPr>
        <p:spPr>
          <a:xfrm>
            <a:off x="1295325" y="2600515"/>
            <a:ext cx="9601200" cy="133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b="1" lang="en-US" sz="4500">
                <a:solidFill>
                  <a:schemeClr val="lt1"/>
                </a:solidFill>
              </a:rPr>
              <a:t>Build</a:t>
            </a:r>
            <a:endParaRPr b="1" i="0" sz="45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1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" name="Google Shape;128;p16"/>
          <p:cNvSpPr/>
          <p:nvPr/>
        </p:nvSpPr>
        <p:spPr>
          <a:xfrm>
            <a:off x="5520230" y="1704276"/>
            <a:ext cx="1151400" cy="111900"/>
          </a:xfrm>
          <a:prstGeom prst="rect">
            <a:avLst/>
          </a:prstGeom>
          <a:solidFill>
            <a:srgbClr val="FF552E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" name="Google Shape;129;p16"/>
          <p:cNvSpPr txBox="1"/>
          <p:nvPr/>
        </p:nvSpPr>
        <p:spPr>
          <a:xfrm>
            <a:off x="9335597" y="6524381"/>
            <a:ext cx="24735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/>
          </a:p>
        </p:txBody>
      </p:sp>
      <p:sp>
        <p:nvSpPr>
          <p:cNvPr id="130" name="Google Shape;130;p16"/>
          <p:cNvSpPr txBox="1"/>
          <p:nvPr/>
        </p:nvSpPr>
        <p:spPr>
          <a:xfrm>
            <a:off x="376807" y="6524381"/>
            <a:ext cx="79914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7"/>
          <p:cNvSpPr/>
          <p:nvPr/>
        </p:nvSpPr>
        <p:spPr>
          <a:xfrm flipH="1" rot="10800000">
            <a:off x="-1" y="64"/>
            <a:ext cx="12192000" cy="6866100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picture containing building, street&#10;&#10;Description automatically generated" id="136" name="Google Shape;136;p17"/>
          <p:cNvPicPr preferRelativeResize="0"/>
          <p:nvPr/>
        </p:nvPicPr>
        <p:blipFill rotWithShape="1">
          <a:blip r:embed="rId3">
            <a:alphaModFix amt="25000"/>
          </a:blip>
          <a:srcRect b="0" l="0" r="0" t="0"/>
          <a:stretch/>
        </p:blipFill>
        <p:spPr>
          <a:xfrm>
            <a:off x="-1" y="8165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logo&#10;&#10;Description automatically generated" id="137" name="Google Shape;137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554210" y="235709"/>
            <a:ext cx="277906" cy="401420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17"/>
          <p:cNvSpPr txBox="1"/>
          <p:nvPr/>
        </p:nvSpPr>
        <p:spPr>
          <a:xfrm>
            <a:off x="9335597" y="6524381"/>
            <a:ext cx="24735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/>
          </a:p>
        </p:txBody>
      </p:sp>
      <p:sp>
        <p:nvSpPr>
          <p:cNvPr id="139" name="Google Shape;139;p17"/>
          <p:cNvSpPr txBox="1"/>
          <p:nvPr/>
        </p:nvSpPr>
        <p:spPr>
          <a:xfrm>
            <a:off x="376807" y="6524381"/>
            <a:ext cx="79914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/>
          </a:p>
        </p:txBody>
      </p:sp>
      <p:pic>
        <p:nvPicPr>
          <p:cNvPr id="140" name="Google Shape;140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40638" y="0"/>
            <a:ext cx="5146072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12313" y="0"/>
            <a:ext cx="5146073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8"/>
          <p:cNvSpPr/>
          <p:nvPr/>
        </p:nvSpPr>
        <p:spPr>
          <a:xfrm flipH="1" rot="10800000">
            <a:off x="-1" y="64"/>
            <a:ext cx="12192000" cy="6866100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picture containing building, street&#10;&#10;Description automatically generated" id="147" name="Google Shape;147;p18"/>
          <p:cNvPicPr preferRelativeResize="0"/>
          <p:nvPr/>
        </p:nvPicPr>
        <p:blipFill rotWithShape="1">
          <a:blip r:embed="rId3">
            <a:alphaModFix amt="25000"/>
          </a:blip>
          <a:srcRect b="0" l="0" r="0" t="0"/>
          <a:stretch/>
        </p:blipFill>
        <p:spPr>
          <a:xfrm>
            <a:off x="-1" y="8165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logo&#10;&#10;Description automatically generated" id="148" name="Google Shape;148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554210" y="235709"/>
            <a:ext cx="277906" cy="401420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18"/>
          <p:cNvSpPr txBox="1"/>
          <p:nvPr/>
        </p:nvSpPr>
        <p:spPr>
          <a:xfrm>
            <a:off x="9335597" y="6524381"/>
            <a:ext cx="24735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/>
          </a:p>
        </p:txBody>
      </p:sp>
      <p:sp>
        <p:nvSpPr>
          <p:cNvPr id="150" name="Google Shape;150;p18"/>
          <p:cNvSpPr txBox="1"/>
          <p:nvPr/>
        </p:nvSpPr>
        <p:spPr>
          <a:xfrm>
            <a:off x="376807" y="6524381"/>
            <a:ext cx="79914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/>
          </a:p>
        </p:txBody>
      </p:sp>
      <p:pic>
        <p:nvPicPr>
          <p:cNvPr id="151" name="Google Shape;151;p18" title="Overview video ECE445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4525" y="8175"/>
            <a:ext cx="12192000" cy="68580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9"/>
          <p:cNvSpPr/>
          <p:nvPr/>
        </p:nvSpPr>
        <p:spPr>
          <a:xfrm flipH="1" rot="10800000">
            <a:off x="-1" y="64"/>
            <a:ext cx="12192000" cy="6866100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picture containing building, street&#10;&#10;Description automatically generated" id="157" name="Google Shape;157;p19"/>
          <p:cNvPicPr preferRelativeResize="0"/>
          <p:nvPr/>
        </p:nvPicPr>
        <p:blipFill rotWithShape="1">
          <a:blip r:embed="rId3">
            <a:alphaModFix amt="25000"/>
          </a:blip>
          <a:srcRect b="0" l="0" r="0" t="0"/>
          <a:stretch/>
        </p:blipFill>
        <p:spPr>
          <a:xfrm>
            <a:off x="-1" y="8165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logo&#10;&#10;Description automatically generated" id="158" name="Google Shape;158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554210" y="235709"/>
            <a:ext cx="277906" cy="401420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19"/>
          <p:cNvSpPr txBox="1"/>
          <p:nvPr/>
        </p:nvSpPr>
        <p:spPr>
          <a:xfrm>
            <a:off x="1295325" y="2586015"/>
            <a:ext cx="9601200" cy="133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b="1" lang="en-US" sz="4500">
                <a:solidFill>
                  <a:schemeClr val="lt1"/>
                </a:solidFill>
              </a:rPr>
              <a:t>High-level Design</a:t>
            </a:r>
            <a:endParaRPr b="1" i="0" sz="45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1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" name="Google Shape;160;p19"/>
          <p:cNvSpPr/>
          <p:nvPr/>
        </p:nvSpPr>
        <p:spPr>
          <a:xfrm>
            <a:off x="5520230" y="1704276"/>
            <a:ext cx="1151400" cy="111900"/>
          </a:xfrm>
          <a:prstGeom prst="rect">
            <a:avLst/>
          </a:prstGeom>
          <a:solidFill>
            <a:srgbClr val="FF552E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1" name="Google Shape;161;p19"/>
          <p:cNvSpPr txBox="1"/>
          <p:nvPr/>
        </p:nvSpPr>
        <p:spPr>
          <a:xfrm>
            <a:off x="9335597" y="6524381"/>
            <a:ext cx="24735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/>
          </a:p>
        </p:txBody>
      </p:sp>
      <p:sp>
        <p:nvSpPr>
          <p:cNvPr id="162" name="Google Shape;162;p19"/>
          <p:cNvSpPr txBox="1"/>
          <p:nvPr/>
        </p:nvSpPr>
        <p:spPr>
          <a:xfrm>
            <a:off x="376807" y="6524381"/>
            <a:ext cx="79914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0"/>
          <p:cNvSpPr/>
          <p:nvPr/>
        </p:nvSpPr>
        <p:spPr>
          <a:xfrm flipH="1" rot="10800000">
            <a:off x="-1" y="0"/>
            <a:ext cx="12192000" cy="6866164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picture containing building, street&#10;&#10;Description automatically generated" id="168" name="Google Shape;168;p20"/>
          <p:cNvPicPr preferRelativeResize="0"/>
          <p:nvPr/>
        </p:nvPicPr>
        <p:blipFill rotWithShape="1">
          <a:blip r:embed="rId3">
            <a:alphaModFix amt="25000"/>
          </a:blip>
          <a:srcRect b="0" l="0" r="0" t="0"/>
          <a:stretch/>
        </p:blipFill>
        <p:spPr>
          <a:xfrm>
            <a:off x="-1" y="8165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logo&#10;&#10;Description automatically generated" id="169" name="Google Shape;169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554210" y="235709"/>
            <a:ext cx="277906" cy="401420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20"/>
          <p:cNvSpPr txBox="1"/>
          <p:nvPr/>
        </p:nvSpPr>
        <p:spPr>
          <a:xfrm>
            <a:off x="-552049" y="2922350"/>
            <a:ext cx="4058100" cy="1409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2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600">
                <a:solidFill>
                  <a:schemeClr val="lt1"/>
                </a:solidFill>
              </a:rPr>
              <a:t>       Block Diagram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" name="Google Shape;171;p20"/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/>
          </a:p>
        </p:txBody>
      </p:sp>
      <p:sp>
        <p:nvSpPr>
          <p:cNvPr id="172" name="Google Shape;172;p20"/>
          <p:cNvSpPr txBox="1"/>
          <p:nvPr/>
        </p:nvSpPr>
        <p:spPr>
          <a:xfrm>
            <a:off x="376807" y="6524381"/>
            <a:ext cx="7991337" cy="2307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/>
          </a:p>
        </p:txBody>
      </p:sp>
      <p:pic>
        <p:nvPicPr>
          <p:cNvPr id="173" name="Google Shape;173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659899" y="337963"/>
            <a:ext cx="8826024" cy="6182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