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9" r:id="rId5"/>
    <p:sldMasterId id="2147483670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</p:sldIdLst>
  <p:sldSz cy="5143500" cx="9144000"/>
  <p:notesSz cx="6858000" cy="9144000"/>
  <p:embeddedFontLst>
    <p:embeddedFont>
      <p:font typeface="Montserrat"/>
      <p:regular r:id="rId37"/>
      <p:bold r:id="rId38"/>
      <p:italic r:id="rId39"/>
      <p:boldItalic r:id="rId40"/>
    </p:embeddedFont>
    <p:embeddedFont>
      <p:font typeface="Lato"/>
      <p:regular r:id="rId41"/>
      <p:bold r:id="rId42"/>
      <p:italic r:id="rId43"/>
      <p:boldItalic r:id="rId4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3EC38813-FD8B-4D7F-820A-A571A5875B53}">
  <a:tblStyle styleId="{3EC38813-FD8B-4D7F-820A-A571A5875B5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Montserrat-boldItalic.fntdata"/><Relationship Id="rId20" Type="http://schemas.openxmlformats.org/officeDocument/2006/relationships/slide" Target="slides/slide13.xml"/><Relationship Id="rId42" Type="http://schemas.openxmlformats.org/officeDocument/2006/relationships/font" Target="fonts/Lato-bold.fntdata"/><Relationship Id="rId41" Type="http://schemas.openxmlformats.org/officeDocument/2006/relationships/font" Target="fonts/Lato-regular.fntdata"/><Relationship Id="rId22" Type="http://schemas.openxmlformats.org/officeDocument/2006/relationships/slide" Target="slides/slide15.xml"/><Relationship Id="rId44" Type="http://schemas.openxmlformats.org/officeDocument/2006/relationships/font" Target="fonts/Lato-boldItalic.fntdata"/><Relationship Id="rId21" Type="http://schemas.openxmlformats.org/officeDocument/2006/relationships/slide" Target="slides/slide14.xml"/><Relationship Id="rId43" Type="http://schemas.openxmlformats.org/officeDocument/2006/relationships/font" Target="fonts/Lato-italic.fntdata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11" Type="http://schemas.openxmlformats.org/officeDocument/2006/relationships/slide" Target="slides/slide4.xml"/><Relationship Id="rId33" Type="http://schemas.openxmlformats.org/officeDocument/2006/relationships/slide" Target="slides/slide26.xml"/><Relationship Id="rId10" Type="http://schemas.openxmlformats.org/officeDocument/2006/relationships/slide" Target="slides/slide3.xml"/><Relationship Id="rId32" Type="http://schemas.openxmlformats.org/officeDocument/2006/relationships/slide" Target="slides/slide25.xml"/><Relationship Id="rId13" Type="http://schemas.openxmlformats.org/officeDocument/2006/relationships/slide" Target="slides/slide6.xml"/><Relationship Id="rId35" Type="http://schemas.openxmlformats.org/officeDocument/2006/relationships/slide" Target="slides/slide28.xml"/><Relationship Id="rId12" Type="http://schemas.openxmlformats.org/officeDocument/2006/relationships/slide" Target="slides/slide5.xml"/><Relationship Id="rId34" Type="http://schemas.openxmlformats.org/officeDocument/2006/relationships/slide" Target="slides/slide27.xml"/><Relationship Id="rId15" Type="http://schemas.openxmlformats.org/officeDocument/2006/relationships/slide" Target="slides/slide8.xml"/><Relationship Id="rId37" Type="http://schemas.openxmlformats.org/officeDocument/2006/relationships/font" Target="fonts/Montserrat-regular.fntdata"/><Relationship Id="rId14" Type="http://schemas.openxmlformats.org/officeDocument/2006/relationships/slide" Target="slides/slide7.xml"/><Relationship Id="rId36" Type="http://schemas.openxmlformats.org/officeDocument/2006/relationships/slide" Target="slides/slide29.xml"/><Relationship Id="rId17" Type="http://schemas.openxmlformats.org/officeDocument/2006/relationships/slide" Target="slides/slide10.xml"/><Relationship Id="rId39" Type="http://schemas.openxmlformats.org/officeDocument/2006/relationships/font" Target="fonts/Montserrat-italic.fntdata"/><Relationship Id="rId16" Type="http://schemas.openxmlformats.org/officeDocument/2006/relationships/slide" Target="slides/slide9.xml"/><Relationship Id="rId38" Type="http://schemas.openxmlformats.org/officeDocument/2006/relationships/font" Target="fonts/Montserrat-bold.fntdata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22146732e22_4_6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g22146732e22_4_6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22146732e22_4_18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g22146732e22_4_18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22146732e22_4_8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5" name="Google Shape;315;g22146732e22_4_8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22146732e22_2_15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g22146732e22_2_15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22146732e22_2_16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36" name="Google Shape;336;g22146732e22_2_16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22146732e22_2_17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48" name="Google Shape;348;g22146732e22_2_17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22146732e22_2_19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0" name="Google Shape;360;g22146732e22_2_19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22146732e22_2_20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0" name="Google Shape;370;g22146732e22_2_20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22146732e22_2_21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81" name="Google Shape;381;g22146732e22_2_2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22146732e22_8_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3" name="Google Shape;393;g22146732e22_8_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22146732e22_8_1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5" name="Google Shape;405;g22146732e22_8_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22146732e22_4_16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g22146732e22_4_16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22146732e22_8_2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9" name="Google Shape;419;g22146732e22_8_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22146732e22_9_1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2" name="Google Shape;442;g22146732e22_9_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22146732e22_0_15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55" name="Google Shape;455;g22146732e22_0_15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22146732e22_0_13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68" name="Google Shape;468;g22146732e22_0_1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22146732e22_9_3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2" name="Google Shape;482;g22146732e22_9_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22146732e22_0_12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93" name="Google Shape;493;g22146732e22_0_1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22146732e22_0_11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04" name="Google Shape;504;g22146732e22_0_1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22146732e22_0_10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15" name="Google Shape;515;g22146732e22_0_10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22146732e22_4_2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6" name="Google Shape;526;g22146732e22_4_2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22146732e22_4_2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6" name="Google Shape;536;g22146732e22_4_2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22146732e22_2_12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g22146732e22_2_1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22146732e22_9_4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g22146732e22_9_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22146732e22_9_5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g22146732e22_9_5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22146732e22_2_14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g22146732e22_2_1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22146732e22_9_6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g22146732e22_9_6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22146732e22_9_7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g22146732e22_9_7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22146732e22_9_8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g22146732e22_9_8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5400000">
            <a:off x="7500300" y="505"/>
            <a:ext cx="1643700" cy="1643700"/>
          </a:xfrm>
          <a:prstGeom prst="diagStripe">
            <a:avLst>
              <a:gd fmla="val 0" name="adj"/>
            </a:avLst>
          </a:prstGeom>
          <a:solidFill>
            <a:schemeClr val="lt1">
              <a:alpha val="303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0" y="490"/>
            <a:ext cx="5153705" cy="5134399"/>
            <a:chOff x="0" y="75"/>
            <a:chExt cx="5153705" cy="515295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455" y="-225"/>
              <a:ext cx="5152800" cy="51537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30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150" y="1145825"/>
              <a:ext cx="3996600" cy="3996900"/>
            </a:xfrm>
            <a:prstGeom prst="diagStripe">
              <a:avLst>
                <a:gd fmla="val 58774" name="adj"/>
              </a:avLst>
            </a:prstGeom>
            <a:solidFill>
              <a:schemeClr val="lt1">
                <a:alpha val="30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-5400000">
              <a:off x="1646" y="-75"/>
              <a:ext cx="2299800" cy="23001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flipH="1">
              <a:off x="652821" y="590035"/>
              <a:ext cx="2300100" cy="2299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" name="Google Shape;16;p2"/>
          <p:cNvSpPr txBox="1"/>
          <p:nvPr>
            <p:ph type="ctrTitle"/>
          </p:nvPr>
        </p:nvSpPr>
        <p:spPr>
          <a:xfrm>
            <a:off x="3537150" y="1578400"/>
            <a:ext cx="5017500" cy="15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5083950" y="3924925"/>
            <a:ext cx="34707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18" name="Google Shape;18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oogle Shape;106;p11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107" name="Google Shape;107;p11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" name="Google Shape;108;p11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p11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" name="Google Shape;110;p11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" name="Google Shape;111;p11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" name="Google Shape;112;p11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" name="Google Shape;115;p11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" name="Google Shape;116;p11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" name="Google Shape;119;p11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" name="Google Shape;120;p11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11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" name="Google Shape;122;p11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" name="Google Shape;123;p11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" name="Google Shape;124;p11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5" name="Google Shape;125;p11"/>
          <p:cNvSpPr txBox="1"/>
          <p:nvPr>
            <p:ph hasCustomPrompt="1" type="title"/>
          </p:nvPr>
        </p:nvSpPr>
        <p:spPr>
          <a:xfrm>
            <a:off x="823850" y="1284675"/>
            <a:ext cx="47760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6" name="Google Shape;126;p11"/>
          <p:cNvSpPr txBox="1"/>
          <p:nvPr>
            <p:ph idx="1" type="body"/>
          </p:nvPr>
        </p:nvSpPr>
        <p:spPr>
          <a:xfrm>
            <a:off x="823850" y="2643124"/>
            <a:ext cx="4776000" cy="121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27" name="Google Shape;12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4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8" name="Google Shape;138;p14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9" name="Google Shape;139;p14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5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2" name="Google Shape;142;p15"/>
          <p:cNvSpPr txBox="1"/>
          <p:nvPr>
            <p:ph idx="1" type="body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43" name="Google Shape;143;p15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4" name="Google Shape;144;p15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5" name="Google Shape;145;p15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6"/>
          <p:cNvSpPr txBox="1"/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8" name="Google Shape;148;p16"/>
          <p:cNvSpPr txBox="1"/>
          <p:nvPr>
            <p:ph idx="1" type="body"/>
          </p:nvPr>
        </p:nvSpPr>
        <p:spPr>
          <a:xfrm>
            <a:off x="623888" y="3442097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49" name="Google Shape;149;p16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0" name="Google Shape;150;p16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1" name="Google Shape;151;p16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7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4" name="Google Shape;154;p17"/>
          <p:cNvSpPr txBox="1"/>
          <p:nvPr>
            <p:ph idx="1" type="body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55" name="Google Shape;155;p17"/>
          <p:cNvSpPr txBox="1"/>
          <p:nvPr>
            <p:ph idx="2" type="body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56" name="Google Shape;156;p17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7" name="Google Shape;157;p17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8" name="Google Shape;158;p17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8"/>
          <p:cNvSpPr txBox="1"/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1" name="Google Shape;161;p18"/>
          <p:cNvSpPr txBox="1"/>
          <p:nvPr>
            <p:ph idx="1" type="body"/>
          </p:nvPr>
        </p:nvSpPr>
        <p:spPr>
          <a:xfrm>
            <a:off x="629841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62" name="Google Shape;162;p18"/>
          <p:cNvSpPr txBox="1"/>
          <p:nvPr>
            <p:ph idx="2" type="body"/>
          </p:nvPr>
        </p:nvSpPr>
        <p:spPr>
          <a:xfrm>
            <a:off x="629841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63" name="Google Shape;163;p18"/>
          <p:cNvSpPr txBox="1"/>
          <p:nvPr>
            <p:ph idx="3" type="body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64" name="Google Shape;164;p18"/>
          <p:cNvSpPr txBox="1"/>
          <p:nvPr>
            <p:ph idx="4" type="body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65" name="Google Shape;165;p18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6" name="Google Shape;166;p18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7" name="Google Shape;167;p18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9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0" name="Google Shape;170;p19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1" name="Google Shape;171;p19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2" name="Google Shape;172;p19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0"/>
          <p:cNvSpPr txBox="1"/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5" name="Google Shape;175;p20"/>
          <p:cNvSpPr txBox="1"/>
          <p:nvPr>
            <p:ph idx="1" type="body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176" name="Google Shape;176;p20"/>
          <p:cNvSpPr txBox="1"/>
          <p:nvPr>
            <p:ph idx="2" type="body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77" name="Google Shape;177;p20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8" name="Google Shape;178;p20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9" name="Google Shape;179;p20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1"/>
          <p:cNvSpPr txBox="1"/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2" name="Google Shape;182;p21"/>
          <p:cNvSpPr/>
          <p:nvPr>
            <p:ph idx="2" type="pic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183" name="Google Shape;183;p21"/>
          <p:cNvSpPr txBox="1"/>
          <p:nvPr>
            <p:ph idx="1" type="body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84" name="Google Shape;184;p21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5" name="Google Shape;185;p21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6" name="Google Shape;186;p21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21" name="Google Shape;21;p3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" name="Google Shape;30;p3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3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3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9" name="Google Shape;39;p3"/>
          <p:cNvSpPr txBox="1"/>
          <p:nvPr>
            <p:ph type="title"/>
          </p:nvPr>
        </p:nvSpPr>
        <p:spPr>
          <a:xfrm>
            <a:off x="823850" y="2053000"/>
            <a:ext cx="4587000" cy="114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0" name="Google Shape;40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2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9" name="Google Shape;189;p22"/>
          <p:cNvSpPr txBox="1"/>
          <p:nvPr>
            <p:ph idx="1" type="body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90" name="Google Shape;190;p22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1" name="Google Shape;191;p22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2" name="Google Shape;192;p22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3"/>
          <p:cNvSpPr txBox="1"/>
          <p:nvPr>
            <p:ph type="title"/>
          </p:nvPr>
        </p:nvSpPr>
        <p:spPr>
          <a:xfrm rot="5400000">
            <a:off x="5350073" y="1467445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5" name="Google Shape;195;p23"/>
          <p:cNvSpPr txBox="1"/>
          <p:nvPr>
            <p:ph idx="1" type="body"/>
          </p:nvPr>
        </p:nvSpPr>
        <p:spPr>
          <a:xfrm rot="5400000">
            <a:off x="1349573" y="-447080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96" name="Google Shape;196;p23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7" name="Google Shape;197;p23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8" name="Google Shape;198;p23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oogle Shape;42;p4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43" name="Google Shape;43;p4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4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5" name="Google Shape;45;p4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6" name="Google Shape;46;p4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7" name="Google Shape;47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oogle Shape;49;p5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50" name="Google Shape;50;p5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5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2" name="Google Shape;52;p5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3" name="Google Shape;53;p5"/>
          <p:cNvSpPr txBox="1"/>
          <p:nvPr>
            <p:ph idx="1" type="body"/>
          </p:nvPr>
        </p:nvSpPr>
        <p:spPr>
          <a:xfrm>
            <a:off x="1297500" y="1567550"/>
            <a:ext cx="34032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4" name="Google Shape;54;p5"/>
          <p:cNvSpPr txBox="1"/>
          <p:nvPr>
            <p:ph idx="2" type="body"/>
          </p:nvPr>
        </p:nvSpPr>
        <p:spPr>
          <a:xfrm>
            <a:off x="4933221" y="1567550"/>
            <a:ext cx="34032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5" name="Google Shape;55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6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58" name="Google Shape;58;p6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" name="Google Shape;59;p6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0" name="Google Shape;60;p6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61" name="Google Shape;61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oogle Shape;63;p7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64" name="Google Shape;64;p7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7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6" name="Google Shape;66;p7"/>
          <p:cNvSpPr txBox="1"/>
          <p:nvPr>
            <p:ph type="title"/>
          </p:nvPr>
        </p:nvSpPr>
        <p:spPr>
          <a:xfrm>
            <a:off x="1297500" y="393750"/>
            <a:ext cx="3798900" cy="149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67" name="Google Shape;67;p7"/>
          <p:cNvSpPr txBox="1"/>
          <p:nvPr>
            <p:ph idx="1" type="body"/>
          </p:nvPr>
        </p:nvSpPr>
        <p:spPr>
          <a:xfrm>
            <a:off x="1297500" y="1972550"/>
            <a:ext cx="3798900" cy="241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8" name="Google Shape;68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8"/>
          <p:cNvGrpSpPr/>
          <p:nvPr/>
        </p:nvGrpSpPr>
        <p:grpSpPr>
          <a:xfrm>
            <a:off x="4406400" y="0"/>
            <a:ext cx="4737600" cy="5143500"/>
            <a:chOff x="4406400" y="0"/>
            <a:chExt cx="4737600" cy="5143500"/>
          </a:xfrm>
        </p:grpSpPr>
        <p:sp>
          <p:nvSpPr>
            <p:cNvPr id="71" name="Google Shape;71;p8"/>
            <p:cNvSpPr/>
            <p:nvPr/>
          </p:nvSpPr>
          <p:spPr>
            <a:xfrm rot="5400000">
              <a:off x="4407900" y="-1500"/>
              <a:ext cx="47346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8"/>
            <p:cNvSpPr/>
            <p:nvPr/>
          </p:nvSpPr>
          <p:spPr>
            <a:xfrm rot="5400000">
              <a:off x="4840825" y="6000"/>
              <a:ext cx="42987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" name="Google Shape;73;p8"/>
            <p:cNvSpPr/>
            <p:nvPr/>
          </p:nvSpPr>
          <p:spPr>
            <a:xfrm rot="-5400000">
              <a:off x="5618399" y="123664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" name="Google Shape;74;p8"/>
            <p:cNvSpPr/>
            <p:nvPr/>
          </p:nvSpPr>
          <p:spPr>
            <a:xfrm flipH="1">
              <a:off x="5849857" y="144407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" name="Google Shape;75;p8"/>
            <p:cNvSpPr/>
            <p:nvPr/>
          </p:nvSpPr>
          <p:spPr>
            <a:xfrm rot="-5400000">
              <a:off x="5987081" y="246974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8"/>
            <p:cNvSpPr/>
            <p:nvPr/>
          </p:nvSpPr>
          <p:spPr>
            <a:xfrm flipH="1">
              <a:off x="6222115" y="267717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" name="Google Shape;77;p8"/>
            <p:cNvSpPr/>
            <p:nvPr/>
          </p:nvSpPr>
          <p:spPr>
            <a:xfrm rot="-5400000">
              <a:off x="6675341" y="186224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" name="Google Shape;78;p8"/>
            <p:cNvSpPr/>
            <p:nvPr/>
          </p:nvSpPr>
          <p:spPr>
            <a:xfrm flipH="1">
              <a:off x="6908099" y="206968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" name="Google Shape;79;p8"/>
            <p:cNvSpPr/>
            <p:nvPr/>
          </p:nvSpPr>
          <p:spPr>
            <a:xfrm rot="-5400000">
              <a:off x="6861141" y="247808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" name="Google Shape;80;p8"/>
            <p:cNvSpPr/>
            <p:nvPr/>
          </p:nvSpPr>
          <p:spPr>
            <a:xfrm flipH="1">
              <a:off x="7965266" y="269319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" name="Google Shape;81;p8"/>
            <p:cNvSpPr/>
            <p:nvPr/>
          </p:nvSpPr>
          <p:spPr>
            <a:xfrm flipH="1">
              <a:off x="8145082" y="330903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 rot="-5400000">
              <a:off x="7047599" y="309534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 flipH="1">
              <a:off x="7276649" y="330278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" name="Google Shape;84;p8"/>
            <p:cNvSpPr/>
            <p:nvPr/>
          </p:nvSpPr>
          <p:spPr>
            <a:xfrm rot="-5400000">
              <a:off x="7227414" y="37111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" name="Google Shape;85;p8"/>
            <p:cNvSpPr/>
            <p:nvPr/>
          </p:nvSpPr>
          <p:spPr>
            <a:xfrm flipH="1">
              <a:off x="7462448" y="391862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" name="Google Shape;86;p8"/>
            <p:cNvSpPr/>
            <p:nvPr/>
          </p:nvSpPr>
          <p:spPr>
            <a:xfrm rot="-5400000">
              <a:off x="8102491" y="37188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 flipH="1">
              <a:off x="8334533" y="392629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 rot="-5400000">
              <a:off x="8288290" y="433470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9" name="Google Shape;89;p8"/>
          <p:cNvSpPr txBox="1"/>
          <p:nvPr>
            <p:ph type="title"/>
          </p:nvPr>
        </p:nvSpPr>
        <p:spPr>
          <a:xfrm>
            <a:off x="823850" y="866775"/>
            <a:ext cx="4587000" cy="3521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0" name="Google Shape;90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9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93" name="Google Shape;93;p9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" name="Google Shape;94;p9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5" name="Google Shape;95;p9"/>
          <p:cNvSpPr txBox="1"/>
          <p:nvPr>
            <p:ph type="title"/>
          </p:nvPr>
        </p:nvSpPr>
        <p:spPr>
          <a:xfrm>
            <a:off x="1297500" y="1658325"/>
            <a:ext cx="3036300" cy="175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96" name="Google Shape;96;p9"/>
          <p:cNvSpPr txBox="1"/>
          <p:nvPr>
            <p:ph idx="1" type="subTitle"/>
          </p:nvPr>
        </p:nvSpPr>
        <p:spPr>
          <a:xfrm>
            <a:off x="1297500" y="3538000"/>
            <a:ext cx="30363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97" name="Google Shape;97;p9"/>
          <p:cNvSpPr txBox="1"/>
          <p:nvPr>
            <p:ph idx="2" type="body"/>
          </p:nvPr>
        </p:nvSpPr>
        <p:spPr>
          <a:xfrm>
            <a:off x="4648200" y="1696600"/>
            <a:ext cx="3676800" cy="234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98" name="Google Shape;98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10"/>
          <p:cNvGrpSpPr/>
          <p:nvPr/>
        </p:nvGrpSpPr>
        <p:grpSpPr>
          <a:xfrm>
            <a:off x="0" y="4128572"/>
            <a:ext cx="698925" cy="684657"/>
            <a:chOff x="0" y="3785672"/>
            <a:chExt cx="698925" cy="684657"/>
          </a:xfrm>
        </p:grpSpPr>
        <p:sp>
          <p:nvSpPr>
            <p:cNvPr id="101" name="Google Shape;101;p10"/>
            <p:cNvSpPr/>
            <p:nvPr/>
          </p:nvSpPr>
          <p:spPr>
            <a:xfrm rot="-5400000">
              <a:off x="0" y="3785672"/>
              <a:ext cx="544800" cy="544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" name="Google Shape;102;p10"/>
            <p:cNvSpPr/>
            <p:nvPr/>
          </p:nvSpPr>
          <p:spPr>
            <a:xfrm flipH="1">
              <a:off x="154125" y="3925529"/>
              <a:ext cx="544800" cy="544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3" name="Google Shape;103;p10"/>
          <p:cNvSpPr txBox="1"/>
          <p:nvPr>
            <p:ph idx="1" type="body"/>
          </p:nvPr>
        </p:nvSpPr>
        <p:spPr>
          <a:xfrm>
            <a:off x="812725" y="4305375"/>
            <a:ext cx="6936000" cy="52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04" name="Google Shape;104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theme" Target="../theme/theme3.xml"/><Relationship Id="rId10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focus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3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2" name="Google Shape;132;p13"/>
          <p:cNvSpPr txBox="1"/>
          <p:nvPr>
            <p:ph idx="1" type="body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3" name="Google Shape;133;p13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4" name="Google Shape;134;p13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5" name="Google Shape;135;p13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jpg"/><Relationship Id="rId4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png"/><Relationship Id="rId4" Type="http://schemas.openxmlformats.org/officeDocument/2006/relationships/image" Target="../media/image6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jpg"/><Relationship Id="rId4" Type="http://schemas.openxmlformats.org/officeDocument/2006/relationships/image" Target="../media/image1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png"/><Relationship Id="rId4" Type="http://schemas.openxmlformats.org/officeDocument/2006/relationships/image" Target="../media/image1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png"/><Relationship Id="rId4" Type="http://schemas.openxmlformats.org/officeDocument/2006/relationships/image" Target="../media/image1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png"/><Relationship Id="rId4" Type="http://schemas.openxmlformats.org/officeDocument/2006/relationships/hyperlink" Target="http://drive.google.com/file/d/1IwoS5izm6Kp4poPlVt8sx7odPo7S_3IE/view" TargetMode="External"/><Relationship Id="rId5" Type="http://schemas.openxmlformats.org/officeDocument/2006/relationships/image" Target="../media/image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8.jpg"/><Relationship Id="rId4" Type="http://schemas.openxmlformats.org/officeDocument/2006/relationships/image" Target="../media/image1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7.png"/><Relationship Id="rId4" Type="http://schemas.openxmlformats.org/officeDocument/2006/relationships/image" Target="../media/image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2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7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7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8.jpg"/><Relationship Id="rId4" Type="http://schemas.openxmlformats.org/officeDocument/2006/relationships/image" Target="../media/image17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7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7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7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8.jpg"/><Relationship Id="rId4" Type="http://schemas.openxmlformats.org/officeDocument/2006/relationships/image" Target="../media/image17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8.jpg"/><Relationship Id="rId4" Type="http://schemas.openxmlformats.org/officeDocument/2006/relationships/image" Target="../media/image1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png"/><Relationship Id="rId4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png"/><Relationship Id="rId4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png"/><Relationship Id="rId4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png"/><Relationship Id="rId4" Type="http://schemas.openxmlformats.org/officeDocument/2006/relationships/image" Target="../media/image7.png"/><Relationship Id="rId5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4"/>
          <p:cNvSpPr/>
          <p:nvPr/>
        </p:nvSpPr>
        <p:spPr>
          <a:xfrm flipH="1" rot="10800000">
            <a:off x="-1" y="0"/>
            <a:ext cx="9144000" cy="5149623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building, street&#10;&#10;Description automatically generated" id="204" name="Google Shape;204;p24"/>
          <p:cNvPicPr preferRelativeResize="0"/>
          <p:nvPr/>
        </p:nvPicPr>
        <p:blipFill rotWithShape="1">
          <a:blip r:embed="rId3">
            <a:alphaModFix amt="25000"/>
          </a:blip>
          <a:srcRect b="0" l="0" r="0" t="0"/>
          <a:stretch/>
        </p:blipFill>
        <p:spPr>
          <a:xfrm>
            <a:off x="-1" y="6124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24"/>
          <p:cNvSpPr txBox="1"/>
          <p:nvPr/>
        </p:nvSpPr>
        <p:spPr>
          <a:xfrm>
            <a:off x="850526" y="1915473"/>
            <a:ext cx="7443000" cy="2347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b="1" lang="en" sz="3400">
                <a:solidFill>
                  <a:schemeClr val="lt1"/>
                </a:solidFill>
              </a:rPr>
              <a:t>AutoLug</a:t>
            </a:r>
            <a:endParaRPr b="0" i="0" sz="3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lt1"/>
                </a:solidFill>
              </a:rPr>
              <a:t>An Auto-following Luggage Platform</a:t>
            </a:r>
            <a:endParaRPr sz="1100"/>
          </a:p>
          <a:p>
            <a:pPr indent="0" lvl="0" marL="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i="1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lt1"/>
                </a:solidFill>
              </a:rPr>
              <a:t>David Chen</a:t>
            </a:r>
            <a:endParaRPr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lt1"/>
                </a:solidFill>
              </a:rPr>
              <a:t>Lyuxing He</a:t>
            </a:r>
            <a:endParaRPr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pic>
        <p:nvPicPr>
          <p:cNvPr descr="A picture containing drawing&#10;&#10;Description automatically generated" id="206" name="Google Shape;206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80755" y="639724"/>
            <a:ext cx="2182487" cy="565562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24"/>
          <p:cNvSpPr txBox="1"/>
          <p:nvPr/>
        </p:nvSpPr>
        <p:spPr>
          <a:xfrm>
            <a:off x="2941544" y="4060416"/>
            <a:ext cx="32610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>
                <a:solidFill>
                  <a:schemeClr val="lt1"/>
                </a:solidFill>
              </a:rPr>
              <a:t>05/03/2023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33"/>
          <p:cNvSpPr/>
          <p:nvPr/>
        </p:nvSpPr>
        <p:spPr>
          <a:xfrm flipH="1" rot="10800000">
            <a:off x="0" y="4827760"/>
            <a:ext cx="9144000" cy="31574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33"/>
          <p:cNvSpPr txBox="1"/>
          <p:nvPr/>
        </p:nvSpPr>
        <p:spPr>
          <a:xfrm>
            <a:off x="282607" y="3787840"/>
            <a:ext cx="8383050" cy="715123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elvetica Neue Light"/>
              <a:buNone/>
            </a:pPr>
            <a:r>
              <a:rPr lang="en" sz="1700">
                <a:solidFill>
                  <a:schemeClr val="dk1"/>
                </a:solidFill>
              </a:rPr>
              <a:t>Mechanical Layout</a:t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close up of a logo&#10;&#10;Description automatically generated" id="309" name="Google Shape;309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65658" y="176782"/>
            <a:ext cx="208429" cy="301065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33"/>
          <p:cNvSpPr txBox="1"/>
          <p:nvPr/>
        </p:nvSpPr>
        <p:spPr>
          <a:xfrm>
            <a:off x="7001698" y="4893286"/>
            <a:ext cx="1855061" cy="17309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100"/>
          </a:p>
        </p:txBody>
      </p:sp>
      <p:sp>
        <p:nvSpPr>
          <p:cNvPr id="311" name="Google Shape;311;p33"/>
          <p:cNvSpPr txBox="1"/>
          <p:nvPr/>
        </p:nvSpPr>
        <p:spPr>
          <a:xfrm>
            <a:off x="282605" y="4893286"/>
            <a:ext cx="5993503" cy="17309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 sz="1100"/>
          </a:p>
        </p:txBody>
      </p:sp>
      <p:pic>
        <p:nvPicPr>
          <p:cNvPr id="312" name="Google Shape;312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59371" y="100350"/>
            <a:ext cx="5229516" cy="368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34"/>
          <p:cNvSpPr/>
          <p:nvPr/>
        </p:nvSpPr>
        <p:spPr>
          <a:xfrm flipH="1" rot="10800000">
            <a:off x="-1" y="0"/>
            <a:ext cx="9144000" cy="5149623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building, street&#10;&#10;Description automatically generated" id="318" name="Google Shape;318;p34"/>
          <p:cNvPicPr preferRelativeResize="0"/>
          <p:nvPr/>
        </p:nvPicPr>
        <p:blipFill rotWithShape="1">
          <a:blip r:embed="rId3">
            <a:alphaModFix amt="25000"/>
          </a:blip>
          <a:srcRect b="0" l="0" r="0" t="0"/>
          <a:stretch/>
        </p:blipFill>
        <p:spPr>
          <a:xfrm>
            <a:off x="-1" y="6124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logo&#10;&#10;Description automatically generated" id="319" name="Google Shape;319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665658" y="176782"/>
            <a:ext cx="208429" cy="301065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34"/>
          <p:cNvSpPr txBox="1"/>
          <p:nvPr/>
        </p:nvSpPr>
        <p:spPr>
          <a:xfrm>
            <a:off x="971550" y="2211368"/>
            <a:ext cx="7200900" cy="102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b="1" lang="en" sz="3400">
                <a:solidFill>
                  <a:schemeClr val="lt1"/>
                </a:solidFill>
              </a:rPr>
              <a:t>Robot Build</a:t>
            </a:r>
            <a:endParaRPr b="1" i="0" sz="3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Jumping straight to our result!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34"/>
          <p:cNvSpPr/>
          <p:nvPr/>
        </p:nvSpPr>
        <p:spPr>
          <a:xfrm>
            <a:off x="4140173" y="1278207"/>
            <a:ext cx="863655" cy="83987"/>
          </a:xfrm>
          <a:prstGeom prst="rect">
            <a:avLst/>
          </a:prstGeom>
          <a:solidFill>
            <a:srgbClr val="FF552E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2" name="Google Shape;322;p34"/>
          <p:cNvSpPr txBox="1"/>
          <p:nvPr/>
        </p:nvSpPr>
        <p:spPr>
          <a:xfrm>
            <a:off x="7001698" y="4893286"/>
            <a:ext cx="1855061" cy="17309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100"/>
          </a:p>
        </p:txBody>
      </p:sp>
      <p:sp>
        <p:nvSpPr>
          <p:cNvPr id="323" name="Google Shape;323;p34"/>
          <p:cNvSpPr txBox="1"/>
          <p:nvPr/>
        </p:nvSpPr>
        <p:spPr>
          <a:xfrm>
            <a:off x="282605" y="4893286"/>
            <a:ext cx="5993503" cy="17309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 sz="11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35"/>
          <p:cNvSpPr/>
          <p:nvPr/>
        </p:nvSpPr>
        <p:spPr>
          <a:xfrm flipH="1" rot="10800000">
            <a:off x="0" y="4827900"/>
            <a:ext cx="9144000" cy="3156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Google Shape;329;p35"/>
          <p:cNvSpPr txBox="1"/>
          <p:nvPr/>
        </p:nvSpPr>
        <p:spPr>
          <a:xfrm>
            <a:off x="282607" y="3787840"/>
            <a:ext cx="8383200" cy="7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elvetica Neue Light"/>
              <a:buNone/>
            </a:pPr>
            <a:r>
              <a:rPr lang="en" sz="1700">
                <a:solidFill>
                  <a:schemeClr val="dk1"/>
                </a:solidFill>
              </a:rPr>
              <a:t>Assembled AutoLug (Bottom View)</a:t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close up of a logo&#10;&#10;Description automatically generated" id="330" name="Google Shape;330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65657" y="176782"/>
            <a:ext cx="208430" cy="301065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35"/>
          <p:cNvSpPr txBox="1"/>
          <p:nvPr/>
        </p:nvSpPr>
        <p:spPr>
          <a:xfrm>
            <a:off x="7001698" y="4893286"/>
            <a:ext cx="18552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100"/>
          </a:p>
        </p:txBody>
      </p:sp>
      <p:sp>
        <p:nvSpPr>
          <p:cNvPr id="332" name="Google Shape;332;p35"/>
          <p:cNvSpPr txBox="1"/>
          <p:nvPr/>
        </p:nvSpPr>
        <p:spPr>
          <a:xfrm>
            <a:off x="282605" y="4893286"/>
            <a:ext cx="59934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 sz="1100"/>
          </a:p>
        </p:txBody>
      </p:sp>
      <p:pic>
        <p:nvPicPr>
          <p:cNvPr id="333" name="Google Shape;333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2638650" y="-720087"/>
            <a:ext cx="3671100" cy="5193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36"/>
          <p:cNvSpPr/>
          <p:nvPr/>
        </p:nvSpPr>
        <p:spPr>
          <a:xfrm flipH="1" rot="10800000">
            <a:off x="0" y="4827900"/>
            <a:ext cx="9144000" cy="3156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Google Shape;339;p36"/>
          <p:cNvSpPr txBox="1"/>
          <p:nvPr/>
        </p:nvSpPr>
        <p:spPr>
          <a:xfrm>
            <a:off x="437935" y="4098548"/>
            <a:ext cx="8268000" cy="490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elvetica Neue Light"/>
              <a:buNone/>
            </a:pPr>
            <a:r>
              <a:rPr lang="en" sz="1200">
                <a:solidFill>
                  <a:schemeClr val="dk1"/>
                </a:solidFill>
              </a:rPr>
              <a:t>Front View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" name="Google Shape;340;p36"/>
          <p:cNvSpPr txBox="1"/>
          <p:nvPr/>
        </p:nvSpPr>
        <p:spPr>
          <a:xfrm>
            <a:off x="7001698" y="4893286"/>
            <a:ext cx="18552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100"/>
          </a:p>
        </p:txBody>
      </p:sp>
      <p:sp>
        <p:nvSpPr>
          <p:cNvPr id="341" name="Google Shape;341;p36"/>
          <p:cNvSpPr/>
          <p:nvPr/>
        </p:nvSpPr>
        <p:spPr>
          <a:xfrm flipH="1" rot="10800000">
            <a:off x="0" y="-135"/>
            <a:ext cx="9144000" cy="6513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342" name="Google Shape;342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65657" y="171011"/>
            <a:ext cx="208430" cy="301065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36"/>
          <p:cNvSpPr txBox="1"/>
          <p:nvPr/>
        </p:nvSpPr>
        <p:spPr>
          <a:xfrm>
            <a:off x="282607" y="153038"/>
            <a:ext cx="8182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>
                <a:solidFill>
                  <a:schemeClr val="lt1"/>
                </a:solidFill>
              </a:rPr>
              <a:t>Robot Build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" name="Google Shape;344;p36"/>
          <p:cNvSpPr txBox="1"/>
          <p:nvPr/>
        </p:nvSpPr>
        <p:spPr>
          <a:xfrm>
            <a:off x="282605" y="4893286"/>
            <a:ext cx="59934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 sz="1100"/>
          </a:p>
        </p:txBody>
      </p:sp>
      <p:pic>
        <p:nvPicPr>
          <p:cNvPr id="345" name="Google Shape;345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17450" y="727250"/>
            <a:ext cx="4309100" cy="3231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37"/>
          <p:cNvSpPr/>
          <p:nvPr/>
        </p:nvSpPr>
        <p:spPr>
          <a:xfrm flipH="1" rot="10800000">
            <a:off x="0" y="4827900"/>
            <a:ext cx="9144000" cy="3156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" name="Google Shape;351;p37"/>
          <p:cNvSpPr txBox="1"/>
          <p:nvPr/>
        </p:nvSpPr>
        <p:spPr>
          <a:xfrm>
            <a:off x="437935" y="4098548"/>
            <a:ext cx="8268000" cy="490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elvetica Neue Light"/>
              <a:buNone/>
            </a:pPr>
            <a:r>
              <a:rPr lang="en" sz="1200">
                <a:solidFill>
                  <a:schemeClr val="dk1"/>
                </a:solidFill>
              </a:rPr>
              <a:t>Side</a:t>
            </a:r>
            <a:r>
              <a:rPr lang="en" sz="1200">
                <a:solidFill>
                  <a:schemeClr val="dk1"/>
                </a:solidFill>
              </a:rPr>
              <a:t> View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" name="Google Shape;352;p37"/>
          <p:cNvSpPr txBox="1"/>
          <p:nvPr/>
        </p:nvSpPr>
        <p:spPr>
          <a:xfrm>
            <a:off x="7001698" y="4893286"/>
            <a:ext cx="18552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100"/>
          </a:p>
        </p:txBody>
      </p:sp>
      <p:sp>
        <p:nvSpPr>
          <p:cNvPr id="353" name="Google Shape;353;p37"/>
          <p:cNvSpPr/>
          <p:nvPr/>
        </p:nvSpPr>
        <p:spPr>
          <a:xfrm flipH="1" rot="10800000">
            <a:off x="0" y="-135"/>
            <a:ext cx="9144000" cy="6513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354" name="Google Shape;354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65657" y="171011"/>
            <a:ext cx="208430" cy="301065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37"/>
          <p:cNvSpPr txBox="1"/>
          <p:nvPr/>
        </p:nvSpPr>
        <p:spPr>
          <a:xfrm>
            <a:off x="282607" y="153038"/>
            <a:ext cx="8182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>
                <a:solidFill>
                  <a:schemeClr val="lt1"/>
                </a:solidFill>
              </a:rPr>
              <a:t>Robot Build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" name="Google Shape;356;p37"/>
          <p:cNvSpPr txBox="1"/>
          <p:nvPr/>
        </p:nvSpPr>
        <p:spPr>
          <a:xfrm>
            <a:off x="282605" y="4893286"/>
            <a:ext cx="59934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 sz="1100"/>
          </a:p>
        </p:txBody>
      </p:sp>
      <p:pic>
        <p:nvPicPr>
          <p:cNvPr id="357" name="Google Shape;357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31605" y="769574"/>
            <a:ext cx="4280781" cy="32105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38"/>
          <p:cNvSpPr/>
          <p:nvPr/>
        </p:nvSpPr>
        <p:spPr>
          <a:xfrm flipH="1" rot="10800000">
            <a:off x="0" y="4827900"/>
            <a:ext cx="9144000" cy="3156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3" name="Google Shape;363;p38"/>
          <p:cNvSpPr txBox="1"/>
          <p:nvPr/>
        </p:nvSpPr>
        <p:spPr>
          <a:xfrm>
            <a:off x="282607" y="3787840"/>
            <a:ext cx="8383200" cy="7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elvetica Neue Light"/>
              <a:buNone/>
            </a:pPr>
            <a:r>
              <a:rPr lang="en" sz="1700">
                <a:solidFill>
                  <a:schemeClr val="dk1"/>
                </a:solidFill>
              </a:rPr>
              <a:t>Video Demonstration</a:t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close up of a logo&#10;&#10;Description automatically generated" id="364" name="Google Shape;364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65657" y="176782"/>
            <a:ext cx="208430" cy="301065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38"/>
          <p:cNvSpPr txBox="1"/>
          <p:nvPr/>
        </p:nvSpPr>
        <p:spPr>
          <a:xfrm>
            <a:off x="7001698" y="4893286"/>
            <a:ext cx="18552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100"/>
          </a:p>
        </p:txBody>
      </p:sp>
      <p:sp>
        <p:nvSpPr>
          <p:cNvPr id="366" name="Google Shape;366;p38"/>
          <p:cNvSpPr txBox="1"/>
          <p:nvPr/>
        </p:nvSpPr>
        <p:spPr>
          <a:xfrm>
            <a:off x="282605" y="4893286"/>
            <a:ext cx="59934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 sz="1100"/>
          </a:p>
        </p:txBody>
      </p:sp>
      <p:pic>
        <p:nvPicPr>
          <p:cNvPr id="367" name="Google Shape;367;p38" title="AutoLug Demo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94411" y="371450"/>
            <a:ext cx="4555186" cy="341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39"/>
          <p:cNvSpPr/>
          <p:nvPr/>
        </p:nvSpPr>
        <p:spPr>
          <a:xfrm flipH="1" rot="10800000">
            <a:off x="-1" y="123"/>
            <a:ext cx="9144000" cy="51495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building, street&#10;&#10;Description automatically generated" id="373" name="Google Shape;373;p39"/>
          <p:cNvPicPr preferRelativeResize="0"/>
          <p:nvPr/>
        </p:nvPicPr>
        <p:blipFill rotWithShape="1">
          <a:blip r:embed="rId3">
            <a:alphaModFix amt="25000"/>
          </a:blip>
          <a:srcRect b="0" l="0" r="0" t="0"/>
          <a:stretch/>
        </p:blipFill>
        <p:spPr>
          <a:xfrm>
            <a:off x="-1" y="6124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logo&#10;&#10;Description automatically generated" id="374" name="Google Shape;374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665657" y="176782"/>
            <a:ext cx="208430" cy="301065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39"/>
          <p:cNvSpPr txBox="1"/>
          <p:nvPr/>
        </p:nvSpPr>
        <p:spPr>
          <a:xfrm>
            <a:off x="971550" y="2211368"/>
            <a:ext cx="7200900" cy="102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b="1" lang="en" sz="3400">
                <a:solidFill>
                  <a:schemeClr val="lt1"/>
                </a:solidFill>
              </a:rPr>
              <a:t>Test &amp; Verification</a:t>
            </a:r>
            <a:endParaRPr b="1" i="0" sz="3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6" name="Google Shape;376;p39"/>
          <p:cNvSpPr/>
          <p:nvPr/>
        </p:nvSpPr>
        <p:spPr>
          <a:xfrm>
            <a:off x="4140173" y="1278207"/>
            <a:ext cx="863700" cy="84000"/>
          </a:xfrm>
          <a:prstGeom prst="rect">
            <a:avLst/>
          </a:prstGeom>
          <a:solidFill>
            <a:srgbClr val="FF552E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7" name="Google Shape;377;p39"/>
          <p:cNvSpPr txBox="1"/>
          <p:nvPr/>
        </p:nvSpPr>
        <p:spPr>
          <a:xfrm>
            <a:off x="7001698" y="4893286"/>
            <a:ext cx="18552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100"/>
          </a:p>
        </p:txBody>
      </p:sp>
      <p:sp>
        <p:nvSpPr>
          <p:cNvPr id="378" name="Google Shape;378;p39"/>
          <p:cNvSpPr txBox="1"/>
          <p:nvPr/>
        </p:nvSpPr>
        <p:spPr>
          <a:xfrm>
            <a:off x="282605" y="4893286"/>
            <a:ext cx="59934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 sz="11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40"/>
          <p:cNvSpPr txBox="1"/>
          <p:nvPr>
            <p:ph idx="1" type="body"/>
          </p:nvPr>
        </p:nvSpPr>
        <p:spPr>
          <a:xfrm>
            <a:off x="282607" y="1000709"/>
            <a:ext cx="8383200" cy="36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Test:</a:t>
            </a:r>
            <a:endParaRPr b="1" sz="15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rPr lang="en" sz="1400">
                <a:solidFill>
                  <a:srgbClr val="15264B"/>
                </a:solidFill>
                <a:latin typeface="Arial"/>
                <a:ea typeface="Arial"/>
                <a:cs typeface="Arial"/>
                <a:sym typeface="Arial"/>
              </a:rPr>
              <a:t>Does the battery have sufficient power to sustain AutoLug for running at least 30 min actively.</a:t>
            </a:r>
            <a:endParaRPr sz="14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t/>
            </a:r>
            <a:endParaRPr b="1" sz="15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Result:</a:t>
            </a:r>
            <a:endParaRPr b="1" sz="15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</a:pPr>
            <a:r>
              <a:rPr lang="en" sz="1400">
                <a:solidFill>
                  <a:srgbClr val="15264B"/>
                </a:solidFill>
                <a:latin typeface="Arial"/>
                <a:ea typeface="Arial"/>
                <a:cs typeface="Arial"/>
                <a:sym typeface="Arial"/>
              </a:rPr>
              <a:t>The battery is able to sustain AutoLug when running at 4mph for at least 1 hour without charging.</a:t>
            </a:r>
            <a:endParaRPr sz="14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t/>
            </a:r>
            <a:endParaRPr b="1"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t/>
            </a:r>
            <a:endParaRPr b="1" sz="1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t/>
            </a:r>
            <a:endParaRPr b="1" sz="1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t/>
            </a:r>
            <a:endParaRPr b="1" sz="1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t/>
            </a:r>
            <a:endParaRPr b="1" sz="1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t/>
            </a:r>
            <a:endParaRPr b="1" sz="1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t/>
            </a:r>
            <a:endParaRPr b="1" sz="1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t/>
            </a:r>
            <a:endParaRPr b="1" sz="1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rPr lang="en" sz="1400">
                <a:latin typeface="Arial"/>
                <a:ea typeface="Arial"/>
                <a:cs typeface="Arial"/>
                <a:sym typeface="Arial"/>
              </a:rPr>
              <a:t>Note that, according to the manufacturer, the single 12V battery needs to be charged when the voltage reading drops under 11V. (https://www.raiongroup.com/content/RG1290T2.pdf)</a:t>
            </a:r>
            <a:endParaRPr b="1" sz="1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4" name="Google Shape;384;p40"/>
          <p:cNvSpPr/>
          <p:nvPr/>
        </p:nvSpPr>
        <p:spPr>
          <a:xfrm flipH="1" rot="10800000">
            <a:off x="0" y="4827900"/>
            <a:ext cx="9144000" cy="3156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5" name="Google Shape;385;p40"/>
          <p:cNvSpPr txBox="1"/>
          <p:nvPr/>
        </p:nvSpPr>
        <p:spPr>
          <a:xfrm>
            <a:off x="7001698" y="4893286"/>
            <a:ext cx="18552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100"/>
          </a:p>
        </p:txBody>
      </p:sp>
      <p:sp>
        <p:nvSpPr>
          <p:cNvPr id="386" name="Google Shape;386;p40"/>
          <p:cNvSpPr/>
          <p:nvPr/>
        </p:nvSpPr>
        <p:spPr>
          <a:xfrm flipH="1" rot="10800000">
            <a:off x="0" y="-135"/>
            <a:ext cx="9144000" cy="6513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387" name="Google Shape;387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65657" y="171011"/>
            <a:ext cx="208430" cy="301065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40"/>
          <p:cNvSpPr txBox="1"/>
          <p:nvPr/>
        </p:nvSpPr>
        <p:spPr>
          <a:xfrm>
            <a:off x="282607" y="153038"/>
            <a:ext cx="8182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>
                <a:solidFill>
                  <a:schemeClr val="lt1"/>
                </a:solidFill>
              </a:rPr>
              <a:t>Drivetrain Verification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p40"/>
          <p:cNvSpPr txBox="1"/>
          <p:nvPr/>
        </p:nvSpPr>
        <p:spPr>
          <a:xfrm>
            <a:off x="282605" y="4893286"/>
            <a:ext cx="59934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 sz="1100"/>
          </a:p>
        </p:txBody>
      </p:sp>
      <p:graphicFrame>
        <p:nvGraphicFramePr>
          <p:cNvPr id="390" name="Google Shape;390;p40"/>
          <p:cNvGraphicFramePr/>
          <p:nvPr/>
        </p:nvGraphicFramePr>
        <p:xfrm>
          <a:off x="595313" y="24787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{3EC38813-FD8B-4D7F-820A-A571A5875B53}</a:tableStyleId>
              </a:tblPr>
              <a:tblGrid>
                <a:gridCol w="1590675"/>
                <a:gridCol w="1590675"/>
                <a:gridCol w="1590675"/>
                <a:gridCol w="1590675"/>
                <a:gridCol w="1590675"/>
              </a:tblGrid>
              <a:tr h="2691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13294B"/>
                          </a:solidFill>
                        </a:rPr>
                        <a:t>Discharge Time (min)</a:t>
                      </a:r>
                      <a:endParaRPr>
                        <a:solidFill>
                          <a:srgbClr val="13294B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13294B"/>
                          </a:solidFill>
                        </a:rPr>
                        <a:t>15</a:t>
                      </a:r>
                      <a:endParaRPr>
                        <a:solidFill>
                          <a:srgbClr val="13294B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13294B"/>
                          </a:solidFill>
                        </a:rPr>
                        <a:t>30</a:t>
                      </a:r>
                      <a:endParaRPr>
                        <a:solidFill>
                          <a:srgbClr val="13294B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13294B"/>
                          </a:solidFill>
                        </a:rPr>
                        <a:t>45</a:t>
                      </a:r>
                      <a:endParaRPr>
                        <a:solidFill>
                          <a:srgbClr val="13294B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13294B"/>
                          </a:solidFill>
                        </a:rPr>
                        <a:t>60</a:t>
                      </a:r>
                      <a:endParaRPr>
                        <a:solidFill>
                          <a:srgbClr val="13294B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13294B"/>
                          </a:solidFill>
                        </a:rPr>
                        <a:t>Voltage Reading (V)</a:t>
                      </a:r>
                      <a:endParaRPr>
                        <a:solidFill>
                          <a:srgbClr val="13294B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13294B"/>
                          </a:solidFill>
                        </a:rPr>
                        <a:t>24.21 </a:t>
                      </a:r>
                      <a:endParaRPr>
                        <a:solidFill>
                          <a:srgbClr val="13294B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13294B"/>
                          </a:solidFill>
                        </a:rPr>
                        <a:t>24.06</a:t>
                      </a:r>
                      <a:endParaRPr>
                        <a:solidFill>
                          <a:srgbClr val="13294B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13294B"/>
                          </a:solidFill>
                        </a:rPr>
                        <a:t>23.96</a:t>
                      </a:r>
                      <a:endParaRPr>
                        <a:solidFill>
                          <a:srgbClr val="13294B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13294B"/>
                          </a:solidFill>
                        </a:rPr>
                        <a:t>23.87</a:t>
                      </a:r>
                      <a:endParaRPr>
                        <a:solidFill>
                          <a:srgbClr val="13294B"/>
                        </a:solidFill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41"/>
          <p:cNvSpPr/>
          <p:nvPr/>
        </p:nvSpPr>
        <p:spPr>
          <a:xfrm flipH="1" rot="10800000">
            <a:off x="0" y="4827900"/>
            <a:ext cx="9144000" cy="3156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6" name="Google Shape;396;p41"/>
          <p:cNvSpPr txBox="1"/>
          <p:nvPr/>
        </p:nvSpPr>
        <p:spPr>
          <a:xfrm>
            <a:off x="282602" y="1000700"/>
            <a:ext cx="3395400" cy="36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E84B36"/>
                </a:solidFill>
              </a:rPr>
              <a:t>Test: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Load 20kg of weight on to the platform and let it run at 1m/s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E84B36"/>
                </a:solidFill>
              </a:rPr>
              <a:t>Result: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With the weight loaded, the platform is still able to drive up to 2 m/s (4 mph) under the manual </a:t>
            </a:r>
            <a:r>
              <a:rPr lang="en">
                <a:solidFill>
                  <a:schemeClr val="dk1"/>
                </a:solidFill>
              </a:rPr>
              <a:t>control</a:t>
            </a:r>
            <a:r>
              <a:rPr lang="en">
                <a:solidFill>
                  <a:schemeClr val="dk1"/>
                </a:solidFill>
              </a:rPr>
              <a:t> mode.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97" name="Google Shape;397;p41"/>
          <p:cNvSpPr txBox="1"/>
          <p:nvPr/>
        </p:nvSpPr>
        <p:spPr>
          <a:xfrm>
            <a:off x="7001698" y="4893286"/>
            <a:ext cx="18552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100"/>
          </a:p>
        </p:txBody>
      </p:sp>
      <p:sp>
        <p:nvSpPr>
          <p:cNvPr id="398" name="Google Shape;398;p41"/>
          <p:cNvSpPr/>
          <p:nvPr/>
        </p:nvSpPr>
        <p:spPr>
          <a:xfrm flipH="1" rot="10800000">
            <a:off x="0" y="-135"/>
            <a:ext cx="9144000" cy="6513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399" name="Google Shape;399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65657" y="171011"/>
            <a:ext cx="208430" cy="301065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41"/>
          <p:cNvSpPr txBox="1"/>
          <p:nvPr/>
        </p:nvSpPr>
        <p:spPr>
          <a:xfrm>
            <a:off x="282600" y="153044"/>
            <a:ext cx="8182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 sz="1800">
                <a:solidFill>
                  <a:schemeClr val="lt1"/>
                </a:solidFill>
              </a:rPr>
              <a:t>Drivetrain Verification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401" name="Google Shape;401;p41"/>
          <p:cNvSpPr txBox="1"/>
          <p:nvPr/>
        </p:nvSpPr>
        <p:spPr>
          <a:xfrm>
            <a:off x="282605" y="4893286"/>
            <a:ext cx="59934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 sz="1100"/>
          </a:p>
        </p:txBody>
      </p:sp>
      <p:pic>
        <p:nvPicPr>
          <p:cNvPr id="402" name="Google Shape;402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23900" y="1308412"/>
            <a:ext cx="3816376" cy="2862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42"/>
          <p:cNvSpPr/>
          <p:nvPr/>
        </p:nvSpPr>
        <p:spPr>
          <a:xfrm flipH="1" rot="10800000">
            <a:off x="0" y="4827900"/>
            <a:ext cx="9144000" cy="3156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8" name="Google Shape;408;p42"/>
          <p:cNvSpPr txBox="1"/>
          <p:nvPr/>
        </p:nvSpPr>
        <p:spPr>
          <a:xfrm>
            <a:off x="282602" y="1000700"/>
            <a:ext cx="3395400" cy="36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E84B36"/>
                </a:solidFill>
              </a:rPr>
              <a:t>Test: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Is set velocity maintained?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E84B36"/>
                </a:solidFill>
              </a:rPr>
              <a:t>Result: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The mean of measured speed when set to 1 m/s is 0.97 m/s, and the </a:t>
            </a:r>
            <a:r>
              <a:rPr lang="en">
                <a:solidFill>
                  <a:schemeClr val="dk1"/>
                </a:solidFill>
              </a:rPr>
              <a:t>mean of measured speed when set to 0.5 m/s is 0.49 m/s</a:t>
            </a:r>
            <a:r>
              <a:rPr lang="en">
                <a:solidFill>
                  <a:schemeClr val="dk1"/>
                </a:solidFill>
              </a:rPr>
              <a:t>. As shown in the plot on the right, the a</a:t>
            </a:r>
            <a:r>
              <a:rPr lang="en">
                <a:solidFill>
                  <a:schemeClr val="dk1"/>
                </a:solidFill>
              </a:rPr>
              <a:t>verage speed is approximately the set velocity, with some fluctuations in the speed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09" name="Google Shape;409;p42"/>
          <p:cNvSpPr txBox="1"/>
          <p:nvPr/>
        </p:nvSpPr>
        <p:spPr>
          <a:xfrm>
            <a:off x="7001698" y="4893286"/>
            <a:ext cx="18552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100"/>
          </a:p>
        </p:txBody>
      </p:sp>
      <p:sp>
        <p:nvSpPr>
          <p:cNvPr id="410" name="Google Shape;410;p42"/>
          <p:cNvSpPr/>
          <p:nvPr/>
        </p:nvSpPr>
        <p:spPr>
          <a:xfrm flipH="1" rot="10800000">
            <a:off x="0" y="-135"/>
            <a:ext cx="9144000" cy="6513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411" name="Google Shape;411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65657" y="171011"/>
            <a:ext cx="208430" cy="301065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p42"/>
          <p:cNvSpPr txBox="1"/>
          <p:nvPr/>
        </p:nvSpPr>
        <p:spPr>
          <a:xfrm>
            <a:off x="282600" y="153044"/>
            <a:ext cx="8182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 sz="1800">
                <a:solidFill>
                  <a:schemeClr val="lt1"/>
                </a:solidFill>
              </a:rPr>
              <a:t>Control Subsystem Verification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413" name="Google Shape;413;p42"/>
          <p:cNvSpPr txBox="1"/>
          <p:nvPr/>
        </p:nvSpPr>
        <p:spPr>
          <a:xfrm>
            <a:off x="282605" y="4893286"/>
            <a:ext cx="59934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 sz="1100"/>
          </a:p>
        </p:txBody>
      </p:sp>
      <p:pic>
        <p:nvPicPr>
          <p:cNvPr id="414" name="Google Shape;414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66750" y="900050"/>
            <a:ext cx="4551125" cy="3413350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42"/>
          <p:cNvSpPr txBox="1"/>
          <p:nvPr/>
        </p:nvSpPr>
        <p:spPr>
          <a:xfrm>
            <a:off x="4782475" y="4089450"/>
            <a:ext cx="1752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latin typeface="Lato"/>
                <a:ea typeface="Lato"/>
                <a:cs typeface="Lato"/>
                <a:sym typeface="Lato"/>
              </a:rPr>
              <a:t>Set Speed to 1m/s</a:t>
            </a:r>
            <a:endParaRPr i="1" sz="12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16" name="Google Shape;416;p42"/>
          <p:cNvSpPr txBox="1"/>
          <p:nvPr/>
        </p:nvSpPr>
        <p:spPr>
          <a:xfrm>
            <a:off x="6775675" y="4089450"/>
            <a:ext cx="1752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latin typeface="Lato"/>
                <a:ea typeface="Lato"/>
                <a:cs typeface="Lato"/>
                <a:sym typeface="Lato"/>
              </a:rPr>
              <a:t>Set Speed to 0.5m/s</a:t>
            </a:r>
            <a:endParaRPr i="1" sz="12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5"/>
          <p:cNvSpPr/>
          <p:nvPr/>
        </p:nvSpPr>
        <p:spPr>
          <a:xfrm flipH="1" rot="10800000">
            <a:off x="0" y="4827760"/>
            <a:ext cx="9144000" cy="31574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p25"/>
          <p:cNvSpPr txBox="1"/>
          <p:nvPr/>
        </p:nvSpPr>
        <p:spPr>
          <a:xfrm>
            <a:off x="282606" y="1000709"/>
            <a:ext cx="4816780" cy="361582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E84B36"/>
                </a:solidFill>
              </a:rPr>
              <a:t>Problem: </a:t>
            </a:r>
            <a:endParaRPr b="1" i="0" sz="2000" u="none" cap="none" strike="noStrike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Sometimes luggages are too cumbersome to be carried around.</a:t>
            </a: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1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15264B"/>
                </a:solidFill>
              </a:rPr>
              <a:t>Solution:</a:t>
            </a:r>
            <a:endParaRPr b="1" i="0" sz="1500" u="none" cap="none" strike="noStrike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 autonomous luggage carrying platform!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" sz="1500">
                <a:solidFill>
                  <a:srgbClr val="15264B"/>
                </a:solidFill>
              </a:rPr>
              <a:t>Advantage:</a:t>
            </a:r>
            <a:endParaRPr b="1" sz="1500">
              <a:solidFill>
                <a:srgbClr val="15264B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Budget saving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Versatile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Universal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14" name="Google Shape;214;p25"/>
          <p:cNvSpPr txBox="1"/>
          <p:nvPr/>
        </p:nvSpPr>
        <p:spPr>
          <a:xfrm>
            <a:off x="7001698" y="4893286"/>
            <a:ext cx="1855061" cy="17309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100"/>
          </a:p>
        </p:txBody>
      </p:sp>
      <p:sp>
        <p:nvSpPr>
          <p:cNvPr id="215" name="Google Shape;215;p25"/>
          <p:cNvSpPr/>
          <p:nvPr/>
        </p:nvSpPr>
        <p:spPr>
          <a:xfrm flipH="1" rot="10800000">
            <a:off x="0" y="0"/>
            <a:ext cx="9144000" cy="651165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216" name="Google Shape;216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65658" y="171011"/>
            <a:ext cx="208429" cy="301065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25"/>
          <p:cNvSpPr txBox="1"/>
          <p:nvPr/>
        </p:nvSpPr>
        <p:spPr>
          <a:xfrm>
            <a:off x="282600" y="153044"/>
            <a:ext cx="8182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lt1"/>
                </a:solidFill>
              </a:rPr>
              <a:t>Review - Objective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218" name="Google Shape;218;p25"/>
          <p:cNvSpPr txBox="1"/>
          <p:nvPr/>
        </p:nvSpPr>
        <p:spPr>
          <a:xfrm>
            <a:off x="282605" y="4893286"/>
            <a:ext cx="5993503" cy="17309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 sz="1100"/>
          </a:p>
        </p:txBody>
      </p:sp>
      <p:pic>
        <p:nvPicPr>
          <p:cNvPr id="219" name="Google Shape;219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93304" y="1353012"/>
            <a:ext cx="3637770" cy="291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43"/>
          <p:cNvSpPr/>
          <p:nvPr/>
        </p:nvSpPr>
        <p:spPr>
          <a:xfrm flipH="1" rot="10800000">
            <a:off x="0" y="4827900"/>
            <a:ext cx="9144000" cy="3156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2" name="Google Shape;422;p43"/>
          <p:cNvSpPr txBox="1"/>
          <p:nvPr/>
        </p:nvSpPr>
        <p:spPr>
          <a:xfrm>
            <a:off x="282602" y="1000700"/>
            <a:ext cx="3395400" cy="36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E84B36"/>
                </a:solidFill>
              </a:rPr>
              <a:t>Test: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Is left and right motors speed changing according to set deviation angle?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E84B36"/>
                </a:solidFill>
              </a:rPr>
              <a:t>Result: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M</a:t>
            </a:r>
            <a:r>
              <a:rPr lang="en">
                <a:solidFill>
                  <a:schemeClr val="dk1"/>
                </a:solidFill>
              </a:rPr>
              <a:t>otor respond correctly to changing deviation angle.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23" name="Google Shape;423;p43"/>
          <p:cNvSpPr txBox="1"/>
          <p:nvPr/>
        </p:nvSpPr>
        <p:spPr>
          <a:xfrm>
            <a:off x="7001698" y="4893286"/>
            <a:ext cx="18552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100"/>
          </a:p>
        </p:txBody>
      </p:sp>
      <p:sp>
        <p:nvSpPr>
          <p:cNvPr id="424" name="Google Shape;424;p43"/>
          <p:cNvSpPr/>
          <p:nvPr/>
        </p:nvSpPr>
        <p:spPr>
          <a:xfrm flipH="1" rot="10800000">
            <a:off x="0" y="-135"/>
            <a:ext cx="9144000" cy="6513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425" name="Google Shape;425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65657" y="171011"/>
            <a:ext cx="208430" cy="301065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Google Shape;426;p43"/>
          <p:cNvSpPr txBox="1"/>
          <p:nvPr/>
        </p:nvSpPr>
        <p:spPr>
          <a:xfrm>
            <a:off x="282600" y="153044"/>
            <a:ext cx="8182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 sz="1800">
                <a:solidFill>
                  <a:schemeClr val="lt1"/>
                </a:solidFill>
              </a:rPr>
              <a:t>Control Subsystem Verification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427" name="Google Shape;427;p43"/>
          <p:cNvSpPr txBox="1"/>
          <p:nvPr/>
        </p:nvSpPr>
        <p:spPr>
          <a:xfrm>
            <a:off x="282605" y="4893286"/>
            <a:ext cx="59934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 sz="1100"/>
          </a:p>
        </p:txBody>
      </p:sp>
      <p:pic>
        <p:nvPicPr>
          <p:cNvPr id="428" name="Google Shape;428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66275" y="806325"/>
            <a:ext cx="4707800" cy="35308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9" name="Google Shape;429;p43"/>
          <p:cNvGrpSpPr/>
          <p:nvPr/>
        </p:nvGrpSpPr>
        <p:grpSpPr>
          <a:xfrm>
            <a:off x="1373075" y="2949800"/>
            <a:ext cx="1495350" cy="1666800"/>
            <a:chOff x="1057350" y="3200475"/>
            <a:chExt cx="1495350" cy="1666800"/>
          </a:xfrm>
        </p:grpSpPr>
        <p:grpSp>
          <p:nvGrpSpPr>
            <p:cNvPr id="430" name="Google Shape;430;p43"/>
            <p:cNvGrpSpPr/>
            <p:nvPr/>
          </p:nvGrpSpPr>
          <p:grpSpPr>
            <a:xfrm>
              <a:off x="1057350" y="3571875"/>
              <a:ext cx="1495350" cy="1295400"/>
              <a:chOff x="1057350" y="3286125"/>
              <a:chExt cx="1495350" cy="1295400"/>
            </a:xfrm>
          </p:grpSpPr>
          <p:sp>
            <p:nvSpPr>
              <p:cNvPr id="431" name="Google Shape;431;p43"/>
              <p:cNvSpPr/>
              <p:nvPr/>
            </p:nvSpPr>
            <p:spPr>
              <a:xfrm>
                <a:off x="1266825" y="3286125"/>
                <a:ext cx="1076400" cy="12954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2" name="Google Shape;432;p43"/>
              <p:cNvSpPr/>
              <p:nvPr/>
            </p:nvSpPr>
            <p:spPr>
              <a:xfrm>
                <a:off x="2400300" y="4181325"/>
                <a:ext cx="152400" cy="4002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3" name="Google Shape;433;p43"/>
              <p:cNvSpPr/>
              <p:nvPr/>
            </p:nvSpPr>
            <p:spPr>
              <a:xfrm>
                <a:off x="1057350" y="4181325"/>
                <a:ext cx="152400" cy="4002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cxnSp>
          <p:nvCxnSpPr>
            <p:cNvPr id="434" name="Google Shape;434;p43"/>
            <p:cNvCxnSpPr>
              <a:stCxn id="431" idx="0"/>
            </p:cNvCxnSpPr>
            <p:nvPr/>
          </p:nvCxnSpPr>
          <p:spPr>
            <a:xfrm flipH="1" rot="10800000">
              <a:off x="1805025" y="3381375"/>
              <a:ext cx="309600" cy="1905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435" name="Google Shape;435;p43"/>
            <p:cNvCxnSpPr>
              <a:stCxn id="431" idx="2"/>
            </p:cNvCxnSpPr>
            <p:nvPr/>
          </p:nvCxnSpPr>
          <p:spPr>
            <a:xfrm rot="10800000">
              <a:off x="1800225" y="3200475"/>
              <a:ext cx="4800" cy="16668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dot"/>
              <a:round/>
              <a:headEnd len="med" w="med" type="none"/>
              <a:tailEnd len="med" w="med" type="none"/>
            </a:ln>
          </p:spPr>
        </p:cxnSp>
      </p:grpSp>
      <p:sp>
        <p:nvSpPr>
          <p:cNvPr id="436" name="Google Shape;436;p43"/>
          <p:cNvSpPr txBox="1"/>
          <p:nvPr/>
        </p:nvSpPr>
        <p:spPr>
          <a:xfrm>
            <a:off x="5136275" y="4265350"/>
            <a:ext cx="666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-17°                </a:t>
            </a:r>
            <a:endParaRPr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37" name="Google Shape;437;p43"/>
          <p:cNvSpPr txBox="1"/>
          <p:nvPr/>
        </p:nvSpPr>
        <p:spPr>
          <a:xfrm>
            <a:off x="6098300" y="4265350"/>
            <a:ext cx="666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-45°                </a:t>
            </a:r>
            <a:endParaRPr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38" name="Google Shape;438;p43"/>
          <p:cNvSpPr txBox="1"/>
          <p:nvPr/>
        </p:nvSpPr>
        <p:spPr>
          <a:xfrm>
            <a:off x="6946025" y="4265350"/>
            <a:ext cx="666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33°                </a:t>
            </a:r>
            <a:endParaRPr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39" name="Google Shape;439;p43"/>
          <p:cNvSpPr txBox="1"/>
          <p:nvPr/>
        </p:nvSpPr>
        <p:spPr>
          <a:xfrm>
            <a:off x="7688975" y="4265350"/>
            <a:ext cx="666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45°                </a:t>
            </a:r>
            <a:endParaRPr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44"/>
          <p:cNvSpPr/>
          <p:nvPr/>
        </p:nvSpPr>
        <p:spPr>
          <a:xfrm flipH="1" rot="10800000">
            <a:off x="0" y="4827900"/>
            <a:ext cx="9144000" cy="3156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5" name="Google Shape;445;p44"/>
          <p:cNvSpPr txBox="1"/>
          <p:nvPr/>
        </p:nvSpPr>
        <p:spPr>
          <a:xfrm>
            <a:off x="282602" y="1000700"/>
            <a:ext cx="3395400" cy="36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E84B36"/>
                </a:solidFill>
              </a:rPr>
              <a:t>Test: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Can read stats from robot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Can send controls to robot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Can receive camera view from robot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E84B36"/>
                </a:solidFill>
              </a:rPr>
              <a:t>Result: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All passed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46" name="Google Shape;446;p44"/>
          <p:cNvSpPr txBox="1"/>
          <p:nvPr/>
        </p:nvSpPr>
        <p:spPr>
          <a:xfrm>
            <a:off x="7001698" y="4893286"/>
            <a:ext cx="18552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100"/>
          </a:p>
        </p:txBody>
      </p:sp>
      <p:sp>
        <p:nvSpPr>
          <p:cNvPr id="447" name="Google Shape;447;p44"/>
          <p:cNvSpPr/>
          <p:nvPr/>
        </p:nvSpPr>
        <p:spPr>
          <a:xfrm flipH="1" rot="10800000">
            <a:off x="0" y="-135"/>
            <a:ext cx="9144000" cy="6513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448" name="Google Shape;448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65657" y="171011"/>
            <a:ext cx="208430" cy="301065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p44"/>
          <p:cNvSpPr txBox="1"/>
          <p:nvPr/>
        </p:nvSpPr>
        <p:spPr>
          <a:xfrm>
            <a:off x="282600" y="153044"/>
            <a:ext cx="8182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 sz="1800">
                <a:solidFill>
                  <a:schemeClr val="lt1"/>
                </a:solidFill>
              </a:rPr>
              <a:t>Remote </a:t>
            </a:r>
            <a:r>
              <a:rPr lang="en" sz="1800">
                <a:solidFill>
                  <a:schemeClr val="lt1"/>
                </a:solidFill>
              </a:rPr>
              <a:t>Control Subsystem Verification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450" name="Google Shape;450;p44"/>
          <p:cNvSpPr txBox="1"/>
          <p:nvPr/>
        </p:nvSpPr>
        <p:spPr>
          <a:xfrm>
            <a:off x="282605" y="4893286"/>
            <a:ext cx="59934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 sz="1100"/>
          </a:p>
        </p:txBody>
      </p:sp>
      <p:pic>
        <p:nvPicPr>
          <p:cNvPr id="451" name="Google Shape;451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844063"/>
            <a:ext cx="1752949" cy="379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95025" y="844038"/>
            <a:ext cx="1752949" cy="37909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45"/>
          <p:cNvSpPr txBox="1"/>
          <p:nvPr>
            <p:ph idx="1" type="body"/>
          </p:nvPr>
        </p:nvSpPr>
        <p:spPr>
          <a:xfrm>
            <a:off x="282600" y="651175"/>
            <a:ext cx="8731800" cy="36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</a:pPr>
            <a:r>
              <a:rPr b="1" lang="en" sz="2000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Test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" sz="1400">
                <a:latin typeface="Arial"/>
                <a:ea typeface="Arial"/>
                <a:cs typeface="Arial"/>
                <a:sym typeface="Arial"/>
              </a:rPr>
              <a:t>Is AutoLug able to correctly identify its owner under various settings with above 90% accuracy?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t/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</a:pPr>
            <a:r>
              <a:rPr b="1" lang="en" sz="2000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Result:</a:t>
            </a:r>
            <a:endParaRPr b="1" sz="1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</a:pPr>
            <a:r>
              <a:rPr lang="en" sz="1400">
                <a:latin typeface="Arial"/>
                <a:ea typeface="Arial"/>
                <a:cs typeface="Arial"/>
                <a:sym typeface="Arial"/>
              </a:rPr>
              <a:t>AutoLug is only capable of correctly identifying its owner with more than 90% accuracy under one scenario.</a:t>
            </a:r>
            <a:endParaRPr b="1" sz="2000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8" name="Google Shape;458;p45"/>
          <p:cNvSpPr/>
          <p:nvPr/>
        </p:nvSpPr>
        <p:spPr>
          <a:xfrm flipH="1" rot="10800000">
            <a:off x="0" y="4827900"/>
            <a:ext cx="9144000" cy="3156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9" name="Google Shape;459;p45"/>
          <p:cNvSpPr txBox="1"/>
          <p:nvPr/>
        </p:nvSpPr>
        <p:spPr>
          <a:xfrm>
            <a:off x="7001698" y="4893286"/>
            <a:ext cx="18552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100"/>
          </a:p>
        </p:txBody>
      </p:sp>
      <p:sp>
        <p:nvSpPr>
          <p:cNvPr id="460" name="Google Shape;460;p45"/>
          <p:cNvSpPr/>
          <p:nvPr/>
        </p:nvSpPr>
        <p:spPr>
          <a:xfrm flipH="1" rot="10800000">
            <a:off x="0" y="-135"/>
            <a:ext cx="9144000" cy="6513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461" name="Google Shape;461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65657" y="171011"/>
            <a:ext cx="208430" cy="301065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p45"/>
          <p:cNvSpPr txBox="1"/>
          <p:nvPr/>
        </p:nvSpPr>
        <p:spPr>
          <a:xfrm>
            <a:off x="282607" y="153038"/>
            <a:ext cx="8182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lt1"/>
                </a:solidFill>
              </a:rPr>
              <a:t>Human-body Identification Verification</a:t>
            </a:r>
            <a:endParaRPr i="0" sz="1800" u="none" cap="none" strike="noStrike">
              <a:solidFill>
                <a:schemeClr val="lt1"/>
              </a:solidFill>
            </a:endParaRPr>
          </a:p>
        </p:txBody>
      </p:sp>
      <p:sp>
        <p:nvSpPr>
          <p:cNvPr id="463" name="Google Shape;463;p45"/>
          <p:cNvSpPr txBox="1"/>
          <p:nvPr/>
        </p:nvSpPr>
        <p:spPr>
          <a:xfrm>
            <a:off x="282605" y="4893286"/>
            <a:ext cx="59934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 sz="1100"/>
          </a:p>
        </p:txBody>
      </p:sp>
      <p:graphicFrame>
        <p:nvGraphicFramePr>
          <p:cNvPr id="464" name="Google Shape;464;p45"/>
          <p:cNvGraphicFramePr/>
          <p:nvPr/>
        </p:nvGraphicFramePr>
        <p:xfrm>
          <a:off x="659575" y="20953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{3EC38813-FD8B-4D7F-820A-A571A5875B53}</a:tableStyleId>
              </a:tblPr>
              <a:tblGrid>
                <a:gridCol w="2608275"/>
                <a:gridCol w="2608275"/>
                <a:gridCol w="2608275"/>
              </a:tblGrid>
              <a:tr h="2242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Single Human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Multiple Humans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Non-distracting settings (5m)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97.89%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97.72%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Non-distracting settings (10m)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67.12%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63.77%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Irrelevant Objects (5m)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96.63%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97.02%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Strong Ambient Light (5m)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81.12%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79.54%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No Ambient Light (5m)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74.88%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66.51%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465" name="Google Shape;465;p45"/>
          <p:cNvSpPr txBox="1"/>
          <p:nvPr/>
        </p:nvSpPr>
        <p:spPr>
          <a:xfrm>
            <a:off x="282600" y="4419000"/>
            <a:ext cx="85914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Note: Accuracy is measured as Accuracy = Corrected Identified Frame / Total processed Frame over a tracking period of 30 seconds with processing rate of 20 FPS,  where the target human is always present in the frame.  The reported accuracy is averaged over 5 trials.</a:t>
            </a:r>
            <a:endParaRPr i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46"/>
          <p:cNvSpPr txBox="1"/>
          <p:nvPr>
            <p:ph idx="1" type="body"/>
          </p:nvPr>
        </p:nvSpPr>
        <p:spPr>
          <a:xfrm>
            <a:off x="282607" y="763797"/>
            <a:ext cx="8383200" cy="36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rPr b="1" lang="en" sz="2000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Test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rPr lang="en" sz="1400">
                <a:latin typeface="Arial"/>
                <a:ea typeface="Arial"/>
                <a:cs typeface="Arial"/>
                <a:sym typeface="Arial"/>
              </a:rPr>
              <a:t>Is AugoLug able to avoid collisions with obstacles (higher than 1 inch) with 90% safety distance away (40 cm) from the target.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t/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rPr b="1" lang="en" sz="2000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Result:</a:t>
            </a:r>
            <a:endParaRPr b="1"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rPr lang="en" sz="1400">
                <a:latin typeface="Arial"/>
                <a:ea typeface="Arial"/>
                <a:cs typeface="Arial"/>
                <a:sym typeface="Arial"/>
              </a:rPr>
              <a:t>AutoLug is able to ensure safety with concrete obstacles but fail to do so with humans.</a:t>
            </a:r>
            <a:endParaRPr sz="10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t/>
            </a:r>
            <a:endParaRPr sz="10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t/>
            </a:r>
            <a:endParaRPr sz="10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t/>
            </a:r>
            <a:endParaRPr sz="10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t/>
            </a:r>
            <a:endParaRPr sz="10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t/>
            </a:r>
            <a:endParaRPr sz="10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t/>
            </a:r>
            <a:endParaRPr sz="10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t/>
            </a:r>
            <a:endParaRPr sz="10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t/>
            </a:r>
            <a:endParaRPr sz="10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t/>
            </a:r>
            <a:endParaRPr sz="10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t/>
            </a:r>
            <a:endParaRPr sz="10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t/>
            </a:r>
            <a:endParaRPr sz="10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t/>
            </a:r>
            <a:endParaRPr sz="10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t/>
            </a:r>
            <a:endParaRPr sz="10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</a:pPr>
            <a:r>
              <a:rPr i="1" lang="en" sz="1000">
                <a:latin typeface="Lato"/>
                <a:ea typeface="Lato"/>
                <a:cs typeface="Lato"/>
                <a:sym typeface="Lato"/>
              </a:rPr>
              <a:t>Note: </a:t>
            </a:r>
            <a:endParaRPr i="1" sz="1000">
              <a:latin typeface="Lato"/>
              <a:ea typeface="Lato"/>
              <a:cs typeface="Lato"/>
              <a:sym typeface="Lato"/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AutoNum type="arabicPeriod"/>
            </a:pPr>
            <a:r>
              <a:rPr i="1" lang="en" sz="1000">
                <a:latin typeface="Lato"/>
                <a:ea typeface="Lato"/>
                <a:cs typeface="Lato"/>
                <a:sym typeface="Lato"/>
              </a:rPr>
              <a:t>AutoLug is initially placed at 5m away from the test subject for all trails in this test. </a:t>
            </a:r>
            <a:endParaRPr i="1" sz="1000">
              <a:latin typeface="Lato"/>
              <a:ea typeface="Lato"/>
              <a:cs typeface="Lato"/>
              <a:sym typeface="Lato"/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Lato"/>
              <a:buAutoNum type="arabicPeriod"/>
            </a:pPr>
            <a:r>
              <a:rPr i="1" lang="en" sz="1000">
                <a:latin typeface="Lato"/>
                <a:ea typeface="Lato"/>
                <a:cs typeface="Lato"/>
                <a:sym typeface="Lato"/>
              </a:rPr>
              <a:t>All entries are measured stopping distance away from the test subject averaged  over 10 trials. (0 cm indicates collision)</a:t>
            </a:r>
            <a:endParaRPr i="1" sz="10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71" name="Google Shape;471;p46"/>
          <p:cNvSpPr/>
          <p:nvPr/>
        </p:nvSpPr>
        <p:spPr>
          <a:xfrm flipH="1" rot="10800000">
            <a:off x="0" y="4827900"/>
            <a:ext cx="9144000" cy="3156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2" name="Google Shape;472;p46"/>
          <p:cNvSpPr txBox="1"/>
          <p:nvPr/>
        </p:nvSpPr>
        <p:spPr>
          <a:xfrm>
            <a:off x="7001698" y="4893286"/>
            <a:ext cx="18552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100"/>
          </a:p>
        </p:txBody>
      </p:sp>
      <p:sp>
        <p:nvSpPr>
          <p:cNvPr id="473" name="Google Shape;473;p46"/>
          <p:cNvSpPr/>
          <p:nvPr/>
        </p:nvSpPr>
        <p:spPr>
          <a:xfrm flipH="1" rot="10800000">
            <a:off x="0" y="-135"/>
            <a:ext cx="9144000" cy="6513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474" name="Google Shape;474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65657" y="171011"/>
            <a:ext cx="208430" cy="301065"/>
          </a:xfrm>
          <a:prstGeom prst="rect">
            <a:avLst/>
          </a:prstGeom>
          <a:noFill/>
          <a:ln>
            <a:noFill/>
          </a:ln>
        </p:spPr>
      </p:pic>
      <p:sp>
        <p:nvSpPr>
          <p:cNvPr id="475" name="Google Shape;475;p46"/>
          <p:cNvSpPr txBox="1"/>
          <p:nvPr/>
        </p:nvSpPr>
        <p:spPr>
          <a:xfrm>
            <a:off x="282607" y="153038"/>
            <a:ext cx="8182500" cy="6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lt1"/>
                </a:solidFill>
              </a:rPr>
              <a:t>Safety Assurance Subsystem Verification</a:t>
            </a:r>
            <a:endParaRPr sz="18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476" name="Google Shape;476;p46"/>
          <p:cNvSpPr txBox="1"/>
          <p:nvPr/>
        </p:nvSpPr>
        <p:spPr>
          <a:xfrm>
            <a:off x="282605" y="4893286"/>
            <a:ext cx="59934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 sz="1100"/>
          </a:p>
        </p:txBody>
      </p:sp>
      <p:graphicFrame>
        <p:nvGraphicFramePr>
          <p:cNvPr id="477" name="Google Shape;477;p46"/>
          <p:cNvGraphicFramePr/>
          <p:nvPr/>
        </p:nvGraphicFramePr>
        <p:xfrm>
          <a:off x="907050" y="26954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{3EC38813-FD8B-4D7F-820A-A571A5875B53}</a:tableStyleId>
              </a:tblPr>
              <a:tblGrid>
                <a:gridCol w="1465975"/>
                <a:gridCol w="1465975"/>
                <a:gridCol w="1465975"/>
                <a:gridCol w="1465975"/>
                <a:gridCol w="1465975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0.25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0.5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1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1.5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Human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0.46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0.28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0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0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Wall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0.47I 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0.45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0.43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0.41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Glass Wall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0.46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0.46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0.43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0.40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478" name="Google Shape;478;p46"/>
          <p:cNvSpPr txBox="1"/>
          <p:nvPr/>
        </p:nvSpPr>
        <p:spPr>
          <a:xfrm>
            <a:off x="142475" y="3180050"/>
            <a:ext cx="896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Test Subject</a:t>
            </a:r>
            <a:endParaRPr b="1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79" name="Google Shape;479;p46"/>
          <p:cNvSpPr txBox="1"/>
          <p:nvPr/>
        </p:nvSpPr>
        <p:spPr>
          <a:xfrm>
            <a:off x="4082350" y="2371650"/>
            <a:ext cx="1164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Speed (m/s)</a:t>
            </a:r>
            <a:endParaRPr b="1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47"/>
          <p:cNvSpPr/>
          <p:nvPr/>
        </p:nvSpPr>
        <p:spPr>
          <a:xfrm flipH="1" rot="10800000">
            <a:off x="-1" y="123"/>
            <a:ext cx="9144000" cy="51495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building, street&#10;&#10;Description automatically generated" id="485" name="Google Shape;485;p47"/>
          <p:cNvPicPr preferRelativeResize="0"/>
          <p:nvPr/>
        </p:nvPicPr>
        <p:blipFill rotWithShape="1">
          <a:blip r:embed="rId3">
            <a:alphaModFix amt="25000"/>
          </a:blip>
          <a:srcRect b="0" l="0" r="0" t="0"/>
          <a:stretch/>
        </p:blipFill>
        <p:spPr>
          <a:xfrm>
            <a:off x="-1" y="6124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logo&#10;&#10;Description automatically generated" id="486" name="Google Shape;486;p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665657" y="176782"/>
            <a:ext cx="208430" cy="301065"/>
          </a:xfrm>
          <a:prstGeom prst="rect">
            <a:avLst/>
          </a:prstGeom>
          <a:noFill/>
          <a:ln>
            <a:noFill/>
          </a:ln>
        </p:spPr>
      </p:pic>
      <p:sp>
        <p:nvSpPr>
          <p:cNvPr id="487" name="Google Shape;487;p47"/>
          <p:cNvSpPr txBox="1"/>
          <p:nvPr/>
        </p:nvSpPr>
        <p:spPr>
          <a:xfrm>
            <a:off x="971550" y="2211368"/>
            <a:ext cx="7200900" cy="102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b="1" lang="en" sz="3400">
                <a:solidFill>
                  <a:schemeClr val="lt1"/>
                </a:solidFill>
              </a:rPr>
              <a:t>Lesson Learned</a:t>
            </a:r>
            <a:endParaRPr b="1" i="0" sz="3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8" name="Google Shape;488;p47"/>
          <p:cNvSpPr/>
          <p:nvPr/>
        </p:nvSpPr>
        <p:spPr>
          <a:xfrm>
            <a:off x="4140173" y="1278207"/>
            <a:ext cx="863700" cy="84000"/>
          </a:xfrm>
          <a:prstGeom prst="rect">
            <a:avLst/>
          </a:prstGeom>
          <a:solidFill>
            <a:srgbClr val="FF552E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9" name="Google Shape;489;p47"/>
          <p:cNvSpPr txBox="1"/>
          <p:nvPr/>
        </p:nvSpPr>
        <p:spPr>
          <a:xfrm>
            <a:off x="7001698" y="4893286"/>
            <a:ext cx="18552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100"/>
          </a:p>
        </p:txBody>
      </p:sp>
      <p:sp>
        <p:nvSpPr>
          <p:cNvPr id="490" name="Google Shape;490;p47"/>
          <p:cNvSpPr txBox="1"/>
          <p:nvPr/>
        </p:nvSpPr>
        <p:spPr>
          <a:xfrm>
            <a:off x="282605" y="4893286"/>
            <a:ext cx="59934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 sz="11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48"/>
          <p:cNvSpPr txBox="1"/>
          <p:nvPr>
            <p:ph idx="1" type="body"/>
          </p:nvPr>
        </p:nvSpPr>
        <p:spPr>
          <a:xfrm>
            <a:off x="282607" y="1000709"/>
            <a:ext cx="8383200" cy="36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rPr b="1" lang="en" sz="2000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What we succeeded: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b="1" lang="en" sz="1500">
                <a:latin typeface="Arial"/>
                <a:ea typeface="Arial"/>
                <a:cs typeface="Arial"/>
                <a:sym typeface="Arial"/>
              </a:rPr>
              <a:t>Drivetrain subsystem:</a:t>
            </a:r>
            <a:endParaRPr b="1" sz="1500">
              <a:latin typeface="Arial"/>
              <a:ea typeface="Arial"/>
              <a:cs typeface="Arial"/>
              <a:sym typeface="Arial"/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>
                <a:latin typeface="Arial"/>
                <a:ea typeface="Arial"/>
                <a:cs typeface="Arial"/>
                <a:sym typeface="Arial"/>
              </a:rPr>
              <a:t>Sufficient torque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>
                <a:latin typeface="Arial"/>
                <a:ea typeface="Arial"/>
                <a:cs typeface="Arial"/>
                <a:sym typeface="Arial"/>
              </a:rPr>
              <a:t>Sufficient battery life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b="1" lang="en" sz="1500">
                <a:latin typeface="Arial"/>
                <a:ea typeface="Arial"/>
                <a:cs typeface="Arial"/>
                <a:sym typeface="Arial"/>
              </a:rPr>
              <a:t>Control subsystem:</a:t>
            </a:r>
            <a:endParaRPr b="1" sz="1500">
              <a:latin typeface="Arial"/>
              <a:ea typeface="Arial"/>
              <a:cs typeface="Arial"/>
              <a:sym typeface="Arial"/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>
                <a:latin typeface="Arial"/>
                <a:ea typeface="Arial"/>
                <a:cs typeface="Arial"/>
                <a:sym typeface="Arial"/>
              </a:rPr>
              <a:t>Small tracking deviation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>
                <a:latin typeface="Arial"/>
                <a:ea typeface="Arial"/>
                <a:cs typeface="Arial"/>
                <a:sym typeface="Arial"/>
              </a:rPr>
              <a:t>Correct output speed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0" lvl="0" marL="685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</a:pPr>
            <a:r>
              <a:rPr b="1" lang="en" sz="2000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What we failed:</a:t>
            </a:r>
            <a:endParaRPr b="1" sz="2000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b="1" lang="en" sz="1500">
                <a:latin typeface="Arial"/>
                <a:ea typeface="Arial"/>
                <a:cs typeface="Arial"/>
                <a:sym typeface="Arial"/>
              </a:rPr>
              <a:t>Control subsystem:</a:t>
            </a:r>
            <a:endParaRPr b="1" sz="1500">
              <a:latin typeface="Arial"/>
              <a:ea typeface="Arial"/>
              <a:cs typeface="Arial"/>
              <a:sym typeface="Arial"/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>
                <a:latin typeface="Arial"/>
                <a:ea typeface="Arial"/>
                <a:cs typeface="Arial"/>
                <a:sym typeface="Arial"/>
              </a:rPr>
              <a:t>Unable to actively re-locate the owner (limited moving space)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b="1" lang="en" sz="1500">
                <a:latin typeface="Arial"/>
                <a:ea typeface="Arial"/>
                <a:cs typeface="Arial"/>
                <a:sym typeface="Arial"/>
              </a:rPr>
              <a:t>Human identification subsystem</a:t>
            </a:r>
            <a:endParaRPr b="1" sz="1500">
              <a:latin typeface="Arial"/>
              <a:ea typeface="Arial"/>
              <a:cs typeface="Arial"/>
              <a:sym typeface="Arial"/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>
                <a:latin typeface="Arial"/>
                <a:ea typeface="Arial"/>
                <a:cs typeface="Arial"/>
                <a:sym typeface="Arial"/>
              </a:rPr>
              <a:t>Unable to identify the owner with more than 90% accuracy (sensitive algorithm, hardware)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b="1" lang="en" sz="1500">
                <a:latin typeface="Arial"/>
                <a:ea typeface="Arial"/>
                <a:cs typeface="Arial"/>
                <a:sym typeface="Arial"/>
              </a:rPr>
              <a:t>Safety assurance subsystem:</a:t>
            </a:r>
            <a:endParaRPr b="1" sz="1500">
              <a:latin typeface="Arial"/>
              <a:ea typeface="Arial"/>
              <a:cs typeface="Arial"/>
              <a:sym typeface="Arial"/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>
                <a:latin typeface="Arial"/>
                <a:ea typeface="Arial"/>
                <a:cs typeface="Arial"/>
                <a:sym typeface="Arial"/>
              </a:rPr>
              <a:t>Unable to always avoid collisions with humans (limitations of ultrasonic sensor)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t/>
            </a:r>
            <a:endParaRPr b="1"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6" name="Google Shape;496;p48"/>
          <p:cNvSpPr/>
          <p:nvPr/>
        </p:nvSpPr>
        <p:spPr>
          <a:xfrm flipH="1" rot="10800000">
            <a:off x="0" y="4827900"/>
            <a:ext cx="9144000" cy="3156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7" name="Google Shape;497;p48"/>
          <p:cNvSpPr txBox="1"/>
          <p:nvPr/>
        </p:nvSpPr>
        <p:spPr>
          <a:xfrm>
            <a:off x="7001698" y="4893286"/>
            <a:ext cx="18552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100"/>
          </a:p>
        </p:txBody>
      </p:sp>
      <p:sp>
        <p:nvSpPr>
          <p:cNvPr id="498" name="Google Shape;498;p48"/>
          <p:cNvSpPr/>
          <p:nvPr/>
        </p:nvSpPr>
        <p:spPr>
          <a:xfrm flipH="1" rot="10800000">
            <a:off x="0" y="-135"/>
            <a:ext cx="9144000" cy="6513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499" name="Google Shape;499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65657" y="171011"/>
            <a:ext cx="208430" cy="301065"/>
          </a:xfrm>
          <a:prstGeom prst="rect">
            <a:avLst/>
          </a:prstGeom>
          <a:noFill/>
          <a:ln>
            <a:noFill/>
          </a:ln>
        </p:spPr>
      </p:pic>
      <p:sp>
        <p:nvSpPr>
          <p:cNvPr id="500" name="Google Shape;500;p48"/>
          <p:cNvSpPr txBox="1"/>
          <p:nvPr/>
        </p:nvSpPr>
        <p:spPr>
          <a:xfrm>
            <a:off x="282607" y="153038"/>
            <a:ext cx="8182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>
                <a:solidFill>
                  <a:schemeClr val="lt1"/>
                </a:solidFill>
              </a:rPr>
              <a:t>Success and Failures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1" name="Google Shape;501;p48"/>
          <p:cNvSpPr txBox="1"/>
          <p:nvPr/>
        </p:nvSpPr>
        <p:spPr>
          <a:xfrm>
            <a:off x="282605" y="4893286"/>
            <a:ext cx="59934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 sz="11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49"/>
          <p:cNvSpPr txBox="1"/>
          <p:nvPr>
            <p:ph idx="1" type="body"/>
          </p:nvPr>
        </p:nvSpPr>
        <p:spPr>
          <a:xfrm>
            <a:off x="282607" y="1000709"/>
            <a:ext cx="8383200" cy="36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rPr b="1" lang="en" sz="2000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What we learned:</a:t>
            </a:r>
            <a:endParaRPr b="1" sz="2000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>
                <a:latin typeface="Arial"/>
                <a:ea typeface="Arial"/>
                <a:cs typeface="Arial"/>
                <a:sym typeface="Arial"/>
              </a:rPr>
              <a:t>I2C communication channels should be separated (as far as possible) away from the rest of the PCB to avoid signal interference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>
                <a:latin typeface="Arial"/>
                <a:ea typeface="Arial"/>
                <a:cs typeface="Arial"/>
                <a:sym typeface="Arial"/>
              </a:rPr>
              <a:t>Always protect transistors from back emf caused by motors using flash back diodes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>
                <a:latin typeface="Arial"/>
                <a:ea typeface="Arial"/>
                <a:cs typeface="Arial"/>
                <a:sym typeface="Arial"/>
              </a:rPr>
              <a:t>Deep Learning based object detection is not as reliable as conventional algorithms in embedded systems setting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</a:pPr>
            <a:r>
              <a:rPr b="1" lang="en" sz="2000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What we would do differently:</a:t>
            </a:r>
            <a:endParaRPr b="1" sz="2000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>
                <a:latin typeface="Arial"/>
                <a:ea typeface="Arial"/>
                <a:cs typeface="Arial"/>
                <a:sym typeface="Arial"/>
              </a:rPr>
              <a:t>Use wide angle sport camera to achieve less blurry image for better tracking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>
                <a:latin typeface="Arial"/>
                <a:ea typeface="Arial"/>
                <a:cs typeface="Arial"/>
                <a:sym typeface="Arial"/>
              </a:rPr>
              <a:t>Incorporate all sensors (ultrasonic sensors buck converter, etc.) in our PCB design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>
                <a:latin typeface="Arial"/>
                <a:ea typeface="Arial"/>
                <a:cs typeface="Arial"/>
                <a:sym typeface="Arial"/>
              </a:rPr>
              <a:t>Use LiDAR instead of ultrasonic sensor to have wide range of  obstacle sensing scope </a:t>
            </a:r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7" name="Google Shape;507;p49"/>
          <p:cNvSpPr/>
          <p:nvPr/>
        </p:nvSpPr>
        <p:spPr>
          <a:xfrm flipH="1" rot="10800000">
            <a:off x="0" y="4827900"/>
            <a:ext cx="9144000" cy="3156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8" name="Google Shape;508;p49"/>
          <p:cNvSpPr txBox="1"/>
          <p:nvPr/>
        </p:nvSpPr>
        <p:spPr>
          <a:xfrm>
            <a:off x="7001698" y="4893286"/>
            <a:ext cx="18552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100"/>
          </a:p>
        </p:txBody>
      </p:sp>
      <p:sp>
        <p:nvSpPr>
          <p:cNvPr id="509" name="Google Shape;509;p49"/>
          <p:cNvSpPr/>
          <p:nvPr/>
        </p:nvSpPr>
        <p:spPr>
          <a:xfrm flipH="1" rot="10800000">
            <a:off x="0" y="-135"/>
            <a:ext cx="9144000" cy="6513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510" name="Google Shape;510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65657" y="171011"/>
            <a:ext cx="208430" cy="301065"/>
          </a:xfrm>
          <a:prstGeom prst="rect">
            <a:avLst/>
          </a:prstGeom>
          <a:noFill/>
          <a:ln>
            <a:noFill/>
          </a:ln>
        </p:spPr>
      </p:pic>
      <p:sp>
        <p:nvSpPr>
          <p:cNvPr id="511" name="Google Shape;511;p49"/>
          <p:cNvSpPr txBox="1"/>
          <p:nvPr/>
        </p:nvSpPr>
        <p:spPr>
          <a:xfrm>
            <a:off x="282607" y="153038"/>
            <a:ext cx="8182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>
                <a:solidFill>
                  <a:schemeClr val="lt1"/>
                </a:solidFill>
              </a:rPr>
              <a:t>Conclusions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p49"/>
          <p:cNvSpPr txBox="1"/>
          <p:nvPr/>
        </p:nvSpPr>
        <p:spPr>
          <a:xfrm>
            <a:off x="282605" y="4893286"/>
            <a:ext cx="59934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 sz="11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50"/>
          <p:cNvSpPr txBox="1"/>
          <p:nvPr>
            <p:ph idx="1" type="body"/>
          </p:nvPr>
        </p:nvSpPr>
        <p:spPr>
          <a:xfrm>
            <a:off x="282607" y="1000709"/>
            <a:ext cx="8383200" cy="36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E84B36"/>
                </a:solidFill>
                <a:latin typeface="Arial"/>
                <a:ea typeface="Arial"/>
                <a:cs typeface="Arial"/>
                <a:sym typeface="Arial"/>
              </a:rPr>
              <a:t>Some future work:</a:t>
            </a:r>
            <a:endParaRPr b="1" sz="2000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264B"/>
              </a:buClr>
              <a:buSzPts val="1500"/>
              <a:buChar char="•"/>
            </a:pPr>
            <a:r>
              <a:rPr lang="en" sz="1500">
                <a:solidFill>
                  <a:srgbClr val="15264B"/>
                </a:solidFill>
                <a:latin typeface="Arial"/>
                <a:ea typeface="Arial"/>
                <a:cs typeface="Arial"/>
                <a:sym typeface="Arial"/>
              </a:rPr>
              <a:t>Add Kalman Filter to all sensors data to improve the smoothness of PID controls</a:t>
            </a:r>
            <a:endParaRPr sz="15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264B"/>
              </a:buClr>
              <a:buSzPts val="1500"/>
              <a:buChar char="•"/>
            </a:pPr>
            <a:r>
              <a:rPr lang="en" sz="1500">
                <a:solidFill>
                  <a:srgbClr val="15264B"/>
                </a:solidFill>
                <a:latin typeface="Arial"/>
                <a:ea typeface="Arial"/>
                <a:cs typeface="Arial"/>
                <a:sym typeface="Arial"/>
              </a:rPr>
              <a:t>Use few-shots object detection to actually track real human without the aid of QR code</a:t>
            </a:r>
            <a:endParaRPr sz="15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264B"/>
              </a:buClr>
              <a:buSzPts val="1500"/>
              <a:buChar char="•"/>
            </a:pPr>
            <a:r>
              <a:rPr lang="en" sz="1500">
                <a:solidFill>
                  <a:srgbClr val="15264B"/>
                </a:solidFill>
                <a:latin typeface="Arial"/>
                <a:ea typeface="Arial"/>
                <a:cs typeface="Arial"/>
                <a:sym typeface="Arial"/>
              </a:rPr>
              <a:t>Implement a depth estimation algorithm to avoid obstacles</a:t>
            </a:r>
            <a:endParaRPr sz="15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264B"/>
              </a:buClr>
              <a:buSzPts val="1500"/>
              <a:buChar char="•"/>
            </a:pPr>
            <a:r>
              <a:rPr lang="en" sz="1500">
                <a:solidFill>
                  <a:srgbClr val="15264B"/>
                </a:solidFill>
                <a:latin typeface="Arial"/>
                <a:ea typeface="Arial"/>
                <a:cs typeface="Arial"/>
                <a:sym typeface="Arial"/>
              </a:rPr>
              <a:t>Reduce robot size and reduce turn radius</a:t>
            </a:r>
            <a:endParaRPr sz="1500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t/>
            </a:r>
            <a:endParaRPr b="1"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" name="Google Shape;518;p50"/>
          <p:cNvSpPr/>
          <p:nvPr/>
        </p:nvSpPr>
        <p:spPr>
          <a:xfrm flipH="1" rot="10800000">
            <a:off x="0" y="4827900"/>
            <a:ext cx="9144000" cy="3156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9" name="Google Shape;519;p50"/>
          <p:cNvSpPr txBox="1"/>
          <p:nvPr/>
        </p:nvSpPr>
        <p:spPr>
          <a:xfrm>
            <a:off x="7001698" y="4893286"/>
            <a:ext cx="18552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100"/>
          </a:p>
        </p:txBody>
      </p:sp>
      <p:sp>
        <p:nvSpPr>
          <p:cNvPr id="520" name="Google Shape;520;p50"/>
          <p:cNvSpPr/>
          <p:nvPr/>
        </p:nvSpPr>
        <p:spPr>
          <a:xfrm flipH="1" rot="10800000">
            <a:off x="0" y="-135"/>
            <a:ext cx="9144000" cy="6513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521" name="Google Shape;521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65657" y="171011"/>
            <a:ext cx="208430" cy="301065"/>
          </a:xfrm>
          <a:prstGeom prst="rect">
            <a:avLst/>
          </a:prstGeom>
          <a:noFill/>
          <a:ln>
            <a:noFill/>
          </a:ln>
        </p:spPr>
      </p:pic>
      <p:sp>
        <p:nvSpPr>
          <p:cNvPr id="522" name="Google Shape;522;p50"/>
          <p:cNvSpPr txBox="1"/>
          <p:nvPr/>
        </p:nvSpPr>
        <p:spPr>
          <a:xfrm>
            <a:off x="282607" y="153038"/>
            <a:ext cx="8182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>
                <a:solidFill>
                  <a:schemeClr val="lt1"/>
                </a:solidFill>
              </a:rPr>
              <a:t>Further Work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3" name="Google Shape;523;p50"/>
          <p:cNvSpPr txBox="1"/>
          <p:nvPr/>
        </p:nvSpPr>
        <p:spPr>
          <a:xfrm>
            <a:off x="282605" y="4893286"/>
            <a:ext cx="59934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 sz="11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51"/>
          <p:cNvSpPr/>
          <p:nvPr/>
        </p:nvSpPr>
        <p:spPr>
          <a:xfrm flipH="1" rot="10800000">
            <a:off x="-1" y="0"/>
            <a:ext cx="9144000" cy="5149623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building, street&#10;&#10;Description automatically generated" id="529" name="Google Shape;529;p51"/>
          <p:cNvPicPr preferRelativeResize="0"/>
          <p:nvPr/>
        </p:nvPicPr>
        <p:blipFill rotWithShape="1">
          <a:blip r:embed="rId3">
            <a:alphaModFix amt="25000"/>
          </a:blip>
          <a:srcRect b="0" l="0" r="0" t="0"/>
          <a:stretch/>
        </p:blipFill>
        <p:spPr>
          <a:xfrm>
            <a:off x="-1" y="6124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logo&#10;&#10;Description automatically generated" id="530" name="Google Shape;530;p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665658" y="176782"/>
            <a:ext cx="208429" cy="301065"/>
          </a:xfrm>
          <a:prstGeom prst="rect">
            <a:avLst/>
          </a:prstGeom>
          <a:noFill/>
          <a:ln>
            <a:noFill/>
          </a:ln>
        </p:spPr>
      </p:pic>
      <p:sp>
        <p:nvSpPr>
          <p:cNvPr id="531" name="Google Shape;531;p51"/>
          <p:cNvSpPr txBox="1"/>
          <p:nvPr/>
        </p:nvSpPr>
        <p:spPr>
          <a:xfrm>
            <a:off x="282605" y="1000709"/>
            <a:ext cx="8383052" cy="361582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Thank You For Li</a:t>
            </a:r>
            <a:r>
              <a:rPr b="1" lang="en" sz="2000">
                <a:solidFill>
                  <a:schemeClr val="lt1"/>
                </a:solidFill>
              </a:rPr>
              <a:t>stening!</a:t>
            </a:r>
            <a:endParaRPr sz="11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lt1"/>
                </a:solidFill>
              </a:rPr>
              <a:t>Any </a:t>
            </a:r>
            <a:r>
              <a:rPr b="1" i="0" lang="en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Questions?</a:t>
            </a:r>
            <a:endParaRPr sz="11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</a:rPr>
              <a:t>David Chen   sc60@illinois.edu</a:t>
            </a:r>
            <a:endParaRPr b="1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</a:rPr>
              <a:t>      Lyuxing He   lyuxing2@illinois.edu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532" name="Google Shape;532;p51"/>
          <p:cNvSpPr txBox="1"/>
          <p:nvPr/>
        </p:nvSpPr>
        <p:spPr>
          <a:xfrm>
            <a:off x="7001698" y="4893286"/>
            <a:ext cx="1855061" cy="17309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100"/>
          </a:p>
        </p:txBody>
      </p:sp>
      <p:sp>
        <p:nvSpPr>
          <p:cNvPr id="533" name="Google Shape;533;p51"/>
          <p:cNvSpPr txBox="1"/>
          <p:nvPr/>
        </p:nvSpPr>
        <p:spPr>
          <a:xfrm>
            <a:off x="282605" y="4893286"/>
            <a:ext cx="5993503" cy="17309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 sz="11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52"/>
          <p:cNvSpPr/>
          <p:nvPr/>
        </p:nvSpPr>
        <p:spPr>
          <a:xfrm flipH="1" rot="10800000">
            <a:off x="-1" y="0"/>
            <a:ext cx="9144000" cy="5149623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building, street&#10;&#10;Description automatically generated" id="539" name="Google Shape;539;p52"/>
          <p:cNvPicPr preferRelativeResize="0"/>
          <p:nvPr/>
        </p:nvPicPr>
        <p:blipFill rotWithShape="1">
          <a:blip r:embed="rId3">
            <a:alphaModFix amt="25000"/>
          </a:blip>
          <a:srcRect b="0" l="0" r="0" t="0"/>
          <a:stretch/>
        </p:blipFill>
        <p:spPr>
          <a:xfrm>
            <a:off x="-1" y="6124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raphical user interface, text&#10;&#10;Description automatically generated" id="540" name="Google Shape;540;p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97516" y="1689739"/>
            <a:ext cx="5348968" cy="17640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6"/>
          <p:cNvSpPr/>
          <p:nvPr/>
        </p:nvSpPr>
        <p:spPr>
          <a:xfrm flipH="1" rot="10800000">
            <a:off x="0" y="4827900"/>
            <a:ext cx="9144000" cy="3156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26"/>
          <p:cNvSpPr txBox="1"/>
          <p:nvPr/>
        </p:nvSpPr>
        <p:spPr>
          <a:xfrm>
            <a:off x="282606" y="1000709"/>
            <a:ext cx="4816800" cy="36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E84B36"/>
                </a:solidFill>
              </a:rPr>
              <a:t>Drivetrain</a:t>
            </a:r>
            <a:r>
              <a:rPr b="1" lang="en" sz="2000">
                <a:solidFill>
                  <a:srgbClr val="E84B36"/>
                </a:solidFill>
              </a:rPr>
              <a:t> 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Carry weights up to 20kg and maintain speed of 2-4 mph</a:t>
            </a:r>
            <a:endParaRPr sz="11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" sz="2000">
                <a:solidFill>
                  <a:srgbClr val="E84B36"/>
                </a:solidFill>
              </a:rPr>
              <a:t>Control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Maintain constant set speed + steering according to deviation angle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E84B36"/>
                </a:solidFill>
              </a:rPr>
              <a:t>Human-body identification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Identify the owner and provide bounding box data to Control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E84B36"/>
                </a:solidFill>
              </a:rPr>
              <a:t>Safety assurance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Detect Obstacles in front of the robot and stop vehicle immediately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26" name="Google Shape;226;p26"/>
          <p:cNvSpPr txBox="1"/>
          <p:nvPr/>
        </p:nvSpPr>
        <p:spPr>
          <a:xfrm>
            <a:off x="7001698" y="4893286"/>
            <a:ext cx="18552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100"/>
          </a:p>
        </p:txBody>
      </p:sp>
      <p:sp>
        <p:nvSpPr>
          <p:cNvPr id="227" name="Google Shape;227;p26"/>
          <p:cNvSpPr/>
          <p:nvPr/>
        </p:nvSpPr>
        <p:spPr>
          <a:xfrm flipH="1" rot="10800000">
            <a:off x="0" y="-135"/>
            <a:ext cx="9144000" cy="6513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228" name="Google Shape;228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65657" y="171011"/>
            <a:ext cx="208430" cy="301065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26"/>
          <p:cNvSpPr txBox="1"/>
          <p:nvPr/>
        </p:nvSpPr>
        <p:spPr>
          <a:xfrm>
            <a:off x="282600" y="153044"/>
            <a:ext cx="8182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lt1"/>
                </a:solidFill>
              </a:rPr>
              <a:t>Review - Original Design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230" name="Google Shape;230;p26"/>
          <p:cNvSpPr txBox="1"/>
          <p:nvPr/>
        </p:nvSpPr>
        <p:spPr>
          <a:xfrm>
            <a:off x="282605" y="4893286"/>
            <a:ext cx="59934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 sz="1100"/>
          </a:p>
        </p:txBody>
      </p:sp>
      <p:pic>
        <p:nvPicPr>
          <p:cNvPr id="231" name="Google Shape;231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96775" y="813775"/>
            <a:ext cx="3199731" cy="3851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7"/>
          <p:cNvSpPr/>
          <p:nvPr/>
        </p:nvSpPr>
        <p:spPr>
          <a:xfrm flipH="1" rot="10800000">
            <a:off x="0" y="4827900"/>
            <a:ext cx="9144000" cy="3156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27"/>
          <p:cNvSpPr txBox="1"/>
          <p:nvPr/>
        </p:nvSpPr>
        <p:spPr>
          <a:xfrm>
            <a:off x="282606" y="1000709"/>
            <a:ext cx="4816800" cy="36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E84B36"/>
                </a:solidFill>
              </a:rPr>
              <a:t>Drivetrain 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Carry weights up to 20kg and maintain speed of 2-4 mph</a:t>
            </a:r>
            <a:endParaRPr sz="11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" sz="2000">
                <a:solidFill>
                  <a:srgbClr val="E84B36"/>
                </a:solidFill>
              </a:rPr>
              <a:t>Control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Maintain constant set speed + steering according to deviation angle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E84B36"/>
                </a:solidFill>
              </a:rPr>
              <a:t>Human-body identification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Identify the owner and provide bounding box data to Control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E84B36"/>
                </a:solidFill>
              </a:rPr>
              <a:t>Safety assurance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Detect Obstacles in front of the robot and stop vehicle immediately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38" name="Google Shape;238;p27"/>
          <p:cNvSpPr txBox="1"/>
          <p:nvPr/>
        </p:nvSpPr>
        <p:spPr>
          <a:xfrm>
            <a:off x="7001698" y="4893286"/>
            <a:ext cx="18552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100"/>
          </a:p>
        </p:txBody>
      </p:sp>
      <p:sp>
        <p:nvSpPr>
          <p:cNvPr id="239" name="Google Shape;239;p27"/>
          <p:cNvSpPr/>
          <p:nvPr/>
        </p:nvSpPr>
        <p:spPr>
          <a:xfrm flipH="1" rot="10800000">
            <a:off x="0" y="-135"/>
            <a:ext cx="9144000" cy="6513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240" name="Google Shape;240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65657" y="171011"/>
            <a:ext cx="208430" cy="301065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27"/>
          <p:cNvSpPr txBox="1"/>
          <p:nvPr/>
        </p:nvSpPr>
        <p:spPr>
          <a:xfrm>
            <a:off x="282600" y="153044"/>
            <a:ext cx="8182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lt1"/>
                </a:solidFill>
              </a:rPr>
              <a:t>Review - Original Design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242" name="Google Shape;242;p27"/>
          <p:cNvSpPr txBox="1"/>
          <p:nvPr/>
        </p:nvSpPr>
        <p:spPr>
          <a:xfrm>
            <a:off x="282605" y="4893286"/>
            <a:ext cx="59934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 sz="1100"/>
          </a:p>
        </p:txBody>
      </p:sp>
      <p:pic>
        <p:nvPicPr>
          <p:cNvPr id="243" name="Google Shape;243;p27"/>
          <p:cNvPicPr preferRelativeResize="0"/>
          <p:nvPr/>
        </p:nvPicPr>
        <p:blipFill rotWithShape="1">
          <a:blip r:embed="rId4">
            <a:alphaModFix/>
          </a:blip>
          <a:srcRect b="37209" l="0" r="0" t="0"/>
          <a:stretch/>
        </p:blipFill>
        <p:spPr>
          <a:xfrm>
            <a:off x="4904800" y="1061599"/>
            <a:ext cx="4239200" cy="3203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8"/>
          <p:cNvSpPr/>
          <p:nvPr/>
        </p:nvSpPr>
        <p:spPr>
          <a:xfrm flipH="1" rot="10800000">
            <a:off x="0" y="4827900"/>
            <a:ext cx="9144000" cy="3156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28"/>
          <p:cNvSpPr txBox="1"/>
          <p:nvPr/>
        </p:nvSpPr>
        <p:spPr>
          <a:xfrm>
            <a:off x="282606" y="1000709"/>
            <a:ext cx="4816800" cy="36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E84B36"/>
                </a:solidFill>
              </a:rPr>
              <a:t>Drivetrain 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Carry weights up to 20kg and maintain speed of 2-4 mph</a:t>
            </a:r>
            <a:endParaRPr sz="11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" sz="2000">
                <a:solidFill>
                  <a:srgbClr val="E84B36"/>
                </a:solidFill>
              </a:rPr>
              <a:t>Control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Maintain constant set speed + steering according to deviation angle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E84B36"/>
                </a:solidFill>
              </a:rPr>
              <a:t>Human-body identification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Identify the owner and provide bounding box data to Control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E84B36"/>
                </a:solidFill>
              </a:rPr>
              <a:t>Safety assurance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Detect Obstacles in front of the robot and stop vehicle immediately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50" name="Google Shape;250;p28"/>
          <p:cNvSpPr txBox="1"/>
          <p:nvPr/>
        </p:nvSpPr>
        <p:spPr>
          <a:xfrm>
            <a:off x="7001698" y="4893286"/>
            <a:ext cx="18552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100"/>
          </a:p>
        </p:txBody>
      </p:sp>
      <p:sp>
        <p:nvSpPr>
          <p:cNvPr id="251" name="Google Shape;251;p28"/>
          <p:cNvSpPr/>
          <p:nvPr/>
        </p:nvSpPr>
        <p:spPr>
          <a:xfrm flipH="1" rot="10800000">
            <a:off x="0" y="-135"/>
            <a:ext cx="9144000" cy="6513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252" name="Google Shape;252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65657" y="171011"/>
            <a:ext cx="208430" cy="301065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28"/>
          <p:cNvSpPr txBox="1"/>
          <p:nvPr/>
        </p:nvSpPr>
        <p:spPr>
          <a:xfrm>
            <a:off x="282600" y="153044"/>
            <a:ext cx="8182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lt1"/>
                </a:solidFill>
              </a:rPr>
              <a:t>Review - Original Design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254" name="Google Shape;254;p28"/>
          <p:cNvSpPr txBox="1"/>
          <p:nvPr/>
        </p:nvSpPr>
        <p:spPr>
          <a:xfrm>
            <a:off x="282605" y="4893286"/>
            <a:ext cx="59934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 sz="1100"/>
          </a:p>
        </p:txBody>
      </p:sp>
      <p:pic>
        <p:nvPicPr>
          <p:cNvPr id="255" name="Google Shape;255;p28"/>
          <p:cNvPicPr preferRelativeResize="0"/>
          <p:nvPr/>
        </p:nvPicPr>
        <p:blipFill rotWithShape="1">
          <a:blip r:embed="rId4">
            <a:alphaModFix/>
          </a:blip>
          <a:srcRect b="0" l="0" r="0" t="59545"/>
          <a:stretch/>
        </p:blipFill>
        <p:spPr>
          <a:xfrm>
            <a:off x="4950850" y="1800513"/>
            <a:ext cx="4140525" cy="20162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9"/>
          <p:cNvSpPr/>
          <p:nvPr/>
        </p:nvSpPr>
        <p:spPr>
          <a:xfrm flipH="1" rot="10800000">
            <a:off x="0" y="4827900"/>
            <a:ext cx="9144000" cy="3156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29"/>
          <p:cNvSpPr txBox="1"/>
          <p:nvPr/>
        </p:nvSpPr>
        <p:spPr>
          <a:xfrm>
            <a:off x="282602" y="1000700"/>
            <a:ext cx="3395400" cy="36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E84B36"/>
                </a:solidFill>
              </a:rPr>
              <a:t>Human-body identification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Human Identification too unstable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Changed to QR code tracking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E84B36"/>
                </a:solidFill>
              </a:rPr>
              <a:t>Remote Control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A phone app that communicates with Jetson Nano through WiFi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Allow user to manually drive AutoLug and watch the camera feed.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62" name="Google Shape;262;p29"/>
          <p:cNvSpPr txBox="1"/>
          <p:nvPr/>
        </p:nvSpPr>
        <p:spPr>
          <a:xfrm>
            <a:off x="7001698" y="4893286"/>
            <a:ext cx="18552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100"/>
          </a:p>
        </p:txBody>
      </p:sp>
      <p:sp>
        <p:nvSpPr>
          <p:cNvPr id="263" name="Google Shape;263;p29"/>
          <p:cNvSpPr/>
          <p:nvPr/>
        </p:nvSpPr>
        <p:spPr>
          <a:xfrm flipH="1" rot="10800000">
            <a:off x="0" y="-135"/>
            <a:ext cx="9144000" cy="6513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264" name="Google Shape;264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65657" y="171011"/>
            <a:ext cx="208430" cy="301065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29"/>
          <p:cNvSpPr txBox="1"/>
          <p:nvPr/>
        </p:nvSpPr>
        <p:spPr>
          <a:xfrm>
            <a:off x="282600" y="153044"/>
            <a:ext cx="8182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lt1"/>
                </a:solidFill>
              </a:rPr>
              <a:t>Review - Final Design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266" name="Google Shape;266;p29"/>
          <p:cNvSpPr txBox="1"/>
          <p:nvPr/>
        </p:nvSpPr>
        <p:spPr>
          <a:xfrm>
            <a:off x="282605" y="4893286"/>
            <a:ext cx="59934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 sz="1100"/>
          </a:p>
        </p:txBody>
      </p:sp>
      <p:pic>
        <p:nvPicPr>
          <p:cNvPr id="267" name="Google Shape;267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68674" y="756475"/>
            <a:ext cx="5375326" cy="39851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0"/>
          <p:cNvSpPr/>
          <p:nvPr/>
        </p:nvSpPr>
        <p:spPr>
          <a:xfrm flipH="1" rot="10800000">
            <a:off x="0" y="4827900"/>
            <a:ext cx="9144000" cy="3156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p30"/>
          <p:cNvSpPr txBox="1"/>
          <p:nvPr/>
        </p:nvSpPr>
        <p:spPr>
          <a:xfrm>
            <a:off x="282602" y="1000700"/>
            <a:ext cx="3395400" cy="36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E84B36"/>
                </a:solidFill>
              </a:rPr>
              <a:t>Human-body identification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Human Identification too unstable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Changed to QR code tracking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E84B36"/>
                </a:solidFill>
              </a:rPr>
              <a:t>Remote Control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A phone app that communicates with Jetson Nano through WiFi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Allow user to manually drive AutoLug and watch the camera feed.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74" name="Google Shape;274;p30"/>
          <p:cNvSpPr txBox="1"/>
          <p:nvPr/>
        </p:nvSpPr>
        <p:spPr>
          <a:xfrm>
            <a:off x="7001698" y="4893286"/>
            <a:ext cx="18552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100"/>
          </a:p>
        </p:txBody>
      </p:sp>
      <p:sp>
        <p:nvSpPr>
          <p:cNvPr id="275" name="Google Shape;275;p30"/>
          <p:cNvSpPr/>
          <p:nvPr/>
        </p:nvSpPr>
        <p:spPr>
          <a:xfrm flipH="1" rot="10800000">
            <a:off x="0" y="-135"/>
            <a:ext cx="9144000" cy="6513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276" name="Google Shape;276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65657" y="171011"/>
            <a:ext cx="208430" cy="301065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30"/>
          <p:cNvSpPr txBox="1"/>
          <p:nvPr/>
        </p:nvSpPr>
        <p:spPr>
          <a:xfrm>
            <a:off x="282600" y="153044"/>
            <a:ext cx="8182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lt1"/>
                </a:solidFill>
              </a:rPr>
              <a:t>Review - Final Design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278" name="Google Shape;278;p30"/>
          <p:cNvSpPr txBox="1"/>
          <p:nvPr/>
        </p:nvSpPr>
        <p:spPr>
          <a:xfrm>
            <a:off x="282605" y="4893286"/>
            <a:ext cx="59934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 sz="1100"/>
          </a:p>
        </p:txBody>
      </p:sp>
      <p:pic>
        <p:nvPicPr>
          <p:cNvPr id="279" name="Google Shape;279;p30"/>
          <p:cNvPicPr preferRelativeResize="0"/>
          <p:nvPr/>
        </p:nvPicPr>
        <p:blipFill rotWithShape="1">
          <a:blip r:embed="rId4">
            <a:alphaModFix/>
          </a:blip>
          <a:srcRect b="67587" l="0" r="67179" t="0"/>
          <a:stretch/>
        </p:blipFill>
        <p:spPr>
          <a:xfrm>
            <a:off x="4518500" y="1202388"/>
            <a:ext cx="3740475" cy="2738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1"/>
          <p:cNvSpPr/>
          <p:nvPr/>
        </p:nvSpPr>
        <p:spPr>
          <a:xfrm flipH="1" rot="10800000">
            <a:off x="0" y="4827900"/>
            <a:ext cx="9144000" cy="3156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p31"/>
          <p:cNvSpPr txBox="1"/>
          <p:nvPr/>
        </p:nvSpPr>
        <p:spPr>
          <a:xfrm>
            <a:off x="282602" y="1000700"/>
            <a:ext cx="3395400" cy="36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E84B36"/>
                </a:solidFill>
              </a:rPr>
              <a:t>Human-body identification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Human Identification too unstable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Changed to QR code tracking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E84B36"/>
                </a:solidFill>
              </a:rPr>
              <a:t>Remote Control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A phone app that communicates with Jetson Nano through WiFi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Allow user to manually drive AutoLug and watch the camera feed.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86" name="Google Shape;286;p31"/>
          <p:cNvSpPr txBox="1"/>
          <p:nvPr/>
        </p:nvSpPr>
        <p:spPr>
          <a:xfrm>
            <a:off x="7001698" y="4893286"/>
            <a:ext cx="18552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100"/>
          </a:p>
        </p:txBody>
      </p:sp>
      <p:sp>
        <p:nvSpPr>
          <p:cNvPr id="287" name="Google Shape;287;p31"/>
          <p:cNvSpPr/>
          <p:nvPr/>
        </p:nvSpPr>
        <p:spPr>
          <a:xfrm flipH="1" rot="10800000">
            <a:off x="0" y="-135"/>
            <a:ext cx="9144000" cy="6513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288" name="Google Shape;288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65657" y="171011"/>
            <a:ext cx="208430" cy="301065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31"/>
          <p:cNvSpPr txBox="1"/>
          <p:nvPr/>
        </p:nvSpPr>
        <p:spPr>
          <a:xfrm>
            <a:off x="282600" y="153044"/>
            <a:ext cx="8182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lt1"/>
                </a:solidFill>
              </a:rPr>
              <a:t>Review - Final Design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290" name="Google Shape;290;p31"/>
          <p:cNvSpPr txBox="1"/>
          <p:nvPr/>
        </p:nvSpPr>
        <p:spPr>
          <a:xfrm>
            <a:off x="282605" y="4893286"/>
            <a:ext cx="59934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 sz="1100"/>
          </a:p>
        </p:txBody>
      </p:sp>
      <p:pic>
        <p:nvPicPr>
          <p:cNvPr id="291" name="Google Shape;291;p31"/>
          <p:cNvPicPr preferRelativeResize="0"/>
          <p:nvPr/>
        </p:nvPicPr>
        <p:blipFill rotWithShape="1">
          <a:blip r:embed="rId4">
            <a:alphaModFix/>
          </a:blip>
          <a:srcRect b="59499" l="60145" r="0" t="0"/>
          <a:stretch/>
        </p:blipFill>
        <p:spPr>
          <a:xfrm>
            <a:off x="4430775" y="1252500"/>
            <a:ext cx="4034325" cy="3039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2"/>
          <p:cNvSpPr/>
          <p:nvPr/>
        </p:nvSpPr>
        <p:spPr>
          <a:xfrm flipH="1" rot="10800000">
            <a:off x="0" y="4827900"/>
            <a:ext cx="9144000" cy="3156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Google Shape;297;p32"/>
          <p:cNvSpPr txBox="1"/>
          <p:nvPr/>
        </p:nvSpPr>
        <p:spPr>
          <a:xfrm>
            <a:off x="282607" y="3787840"/>
            <a:ext cx="8383200" cy="7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elvetica Neue Light"/>
              <a:buNone/>
            </a:pPr>
            <a:r>
              <a:rPr lang="en" sz="1700">
                <a:solidFill>
                  <a:schemeClr val="dk1"/>
                </a:solidFill>
              </a:rPr>
              <a:t>PCB Design</a:t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close up of a logo&#10;&#10;Description automatically generated" id="298" name="Google Shape;298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65657" y="176782"/>
            <a:ext cx="208430" cy="301065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32"/>
          <p:cNvSpPr txBox="1"/>
          <p:nvPr/>
        </p:nvSpPr>
        <p:spPr>
          <a:xfrm>
            <a:off x="7001698" y="4893286"/>
            <a:ext cx="18552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100"/>
          </a:p>
        </p:txBody>
      </p:sp>
      <p:sp>
        <p:nvSpPr>
          <p:cNvPr id="300" name="Google Shape;300;p32"/>
          <p:cNvSpPr txBox="1"/>
          <p:nvPr/>
        </p:nvSpPr>
        <p:spPr>
          <a:xfrm>
            <a:off x="282605" y="4893286"/>
            <a:ext cx="59934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 sz="1100"/>
          </a:p>
        </p:txBody>
      </p:sp>
      <p:pic>
        <p:nvPicPr>
          <p:cNvPr id="301" name="Google Shape;301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175" y="237925"/>
            <a:ext cx="5042820" cy="3483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13395" y="337388"/>
            <a:ext cx="3099864" cy="32841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Focus">
  <a:themeElements>
    <a:clrScheme name="Focus">
      <a:dk1>
        <a:srgbClr val="1B212C"/>
      </a:dk1>
      <a:lt1>
        <a:srgbClr val="FFFFFF"/>
      </a:lt1>
      <a:dk2>
        <a:srgbClr val="D9D9D9"/>
      </a:dk2>
      <a:lt2>
        <a:srgbClr val="82C7A5"/>
      </a:lt2>
      <a:accent1>
        <a:srgbClr val="0145AC"/>
      </a:accent1>
      <a:accent2>
        <a:srgbClr val="EECE1A"/>
      </a:accent2>
      <a:accent3>
        <a:srgbClr val="4E5567"/>
      </a:accent3>
      <a:accent4>
        <a:srgbClr val="F4D6AD"/>
      </a:accent4>
      <a:accent5>
        <a:srgbClr val="7890CD"/>
      </a:accent5>
      <a:accent6>
        <a:srgbClr val="F15E22"/>
      </a:accent6>
      <a:hlink>
        <a:srgbClr val="7890CD"/>
      </a:hlink>
      <a:folHlink>
        <a:srgbClr val="7890C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