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 name="Google Shape;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a1c15863a4_0_1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8" name="Google Shape;188;g2a1c15863a4_0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62c1fdbcf4_0_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1" name="Google Shape;201;g262c1fdbcf4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a1c15863a4_0_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2" name="Google Shape;212;g2a1c15863a4_0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a1c15863a4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4" name="Google Shape;224;g2a1c15863a4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a1c15863a4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7" name="Google Shape;237;g2a1c15863a4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a1c15863a4_0_1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0" name="Google Shape;250;g2a1c15863a4_0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a1c18f6c2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separate</a:t>
            </a:r>
            <a:r>
              <a:rPr lang="en-US"/>
              <a:t> image into 48x48 space, calculate exact location based on the given height</a:t>
            </a:r>
            <a:endParaRPr/>
          </a:p>
        </p:txBody>
      </p:sp>
      <p:sp>
        <p:nvSpPr>
          <p:cNvPr id="262" name="Google Shape;262;g2a1c18f6c2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a1c15863a4_0_1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3" name="Google Shape;273;g2a1c15863a4_0_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a1c15863a4_0_1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5" name="Google Shape;285;g2a1c15863a4_0_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a1c15863a4_0_1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6" name="Google Shape;296;g2a1c15863a4_0_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project started with one goal: design a device that can track an object at a cheaper cost than other systems on the market. We decided the best way to do that was to use a method called sensor fusion to take multiple sensors and combine their data into a singular output. We started by designing a system that would use a </a:t>
            </a:r>
            <a:r>
              <a:rPr lang="en-US"/>
              <a:t>motion</a:t>
            </a:r>
            <a:r>
              <a:rPr lang="en-US"/>
              <a:t> sensor and a camera and figured out how to cut costs from there.</a:t>
            </a:r>
            <a:endParaRPr/>
          </a:p>
        </p:txBody>
      </p:sp>
      <p:sp>
        <p:nvSpPr>
          <p:cNvPr id="89" name="Google Shape;8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a1c15863a4_0_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0" name="Google Shape;310;g2a1c15863a4_0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a1c18f6c2f_3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1" name="Google Shape;321;g2a1c18f6c2f_3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a1c15863a4_0_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2" name="Google Shape;332;g2a1c15863a4_0_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a1c15863a4_0_1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major inspiration for creating this project is the rise in VR and the need for tracking to make VR work. We decided to attempt to replicate body tracking like commercial VR headsets. VR tracking is done with multiple high FPS cameras from many angles and using a sensor to orient it in a virtual space. Our first thought on cutting costs from this model would be to use less cameras and use a lower FPS. We then figured we could use an accelerometer to capture the acceleration of our object in between the snapshots from the camera to create a system with a normal FPS value for tracking. This model would work really well due to having relatively few parts and being easy to reconfigure for other body parts.</a:t>
            </a:r>
            <a:endParaRPr/>
          </a:p>
        </p:txBody>
      </p:sp>
      <p:sp>
        <p:nvSpPr>
          <p:cNvPr id="100" name="Google Shape;100;g2a1c15863a4_0_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a1c18f6c2f_0_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design ran into multiple issues. The first one is that our accelerometer could not change orientation, meaning that any rotation on the body part would ruin our tracking. We also only had one camera, meaning if the tracker was rotated behind the person’s body we would not be able to find it with our camera. The remedy for this was to move our object on a flat surface like the floor or table, which would solve the orientation problem. Our second problem was that our current model had a computer or </a:t>
            </a:r>
            <a:r>
              <a:rPr lang="en-US"/>
              <a:t>laptop</a:t>
            </a:r>
            <a:r>
              <a:rPr lang="en-US"/>
              <a:t> process our data, which meant our microcontrollers were simply moving data to the PC and nothing else. The solution was to make one of our microcontrollers perform out calculations instead, allowing us to justify their use and make our project more of a product than a concept. Lastly, we ran into an issue interfacing with VR. With all the changes in our project and the difficulty to establish a constant fast connection with a VR headset, we took VR out of our project and ground our project in the real world.</a:t>
            </a:r>
            <a:endParaRPr/>
          </a:p>
        </p:txBody>
      </p:sp>
      <p:sp>
        <p:nvSpPr>
          <p:cNvPr id="112" name="Google Shape;112;g2a1c18f6c2f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62c1fdbcf4_0_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visual aid shows how our project functions, we have a camera watching our object on a desk while we slide it around. We set up the camera with a tripod and a stand in a way that gives us a consistent distance and a decent area to move our object around. We then have a microcontroller on a board that </a:t>
            </a:r>
            <a:r>
              <a:rPr lang="en-US"/>
              <a:t>receives</a:t>
            </a:r>
            <a:r>
              <a:rPr lang="en-US"/>
              <a:t> data from our accelerometer, calculates the position using our sensor fusion method, and displays the position to our PC. This board </a:t>
            </a:r>
            <a:r>
              <a:rPr lang="en-US"/>
              <a:t>receives</a:t>
            </a:r>
            <a:r>
              <a:rPr lang="en-US"/>
              <a:t> the accelerometer data through a wifi connection with a second microcontroller board inside our object.</a:t>
            </a:r>
            <a:endParaRPr/>
          </a:p>
        </p:txBody>
      </p:sp>
      <p:sp>
        <p:nvSpPr>
          <p:cNvPr id="123" name="Google Shape;123;g262c1fdbcf4_0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62c1fdbcf4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Since we have two microcontroller boards, it made sense to define our components based on what board they connect with. Any part within our casing is called an external object, and the microcontroller in here is referred to as the external board. The accelerometer and battery pack are the other components in this category, and this subset’s main goal is to read our accelerometer data and send it to our internal subset through wifi. The internal subset’s microcontroller board is referred to as the internal or PC board. The other components are the PC and the camera. This subset is used to process our data and display our final output on the PC. Before we cover all the components in detail I want to quickly discuss our external casing.</a:t>
            </a:r>
            <a:endParaRPr/>
          </a:p>
        </p:txBody>
      </p:sp>
      <p:sp>
        <p:nvSpPr>
          <p:cNvPr id="136" name="Google Shape;136;g262c1fdbcf4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62c1fdbcf4_0_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casing is a 3D printed box which houses our external subset. It was printed in a deep blue color to contrast with the light backgrounds it is placed on. The bottom of the case has screw holes to hold boards in place and a single heat sink hole for our microcontroller, just in case it ran into an issue and overheated itself. There is a lot of clearance in the box for all the components and the wires, and the lid detaches easily to allow quick changing of the batteries or troubleshooting the external board. With that, I’ll hand the mic over to Joseph to talk about the hardware of the project.</a:t>
            </a:r>
            <a:endParaRPr/>
          </a:p>
        </p:txBody>
      </p:sp>
      <p:sp>
        <p:nvSpPr>
          <p:cNvPr id="148" name="Google Shape;148;g262c1fdbcf4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a1c18f6c2f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2" name="Google Shape;162;g2a1c18f6c2f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a1c15863a4_0_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5" name="Google Shape;175;g2a1c15863a4_0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2" name="Shape 72"/>
        <p:cNvGrpSpPr/>
        <p:nvPr/>
      </p:nvGrpSpPr>
      <p:grpSpPr>
        <a:xfrm>
          <a:off x="0" y="0"/>
          <a:ext cx="0" cy="0"/>
          <a:chOff x="0" y="0"/>
          <a:chExt cx="0" cy="0"/>
        </a:xfrm>
      </p:grpSpPr>
      <p:sp>
        <p:nvSpPr>
          <p:cNvPr id="73" name="Google Shape;73;p1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 name="Shape 25"/>
        <p:cNvGrpSpPr/>
        <p:nvPr/>
      </p:nvGrpSpPr>
      <p:grpSpPr>
        <a:xfrm>
          <a:off x="0" y="0"/>
          <a:ext cx="0" cy="0"/>
          <a:chOff x="0" y="0"/>
          <a:chExt cx="0" cy="0"/>
        </a:xfrm>
      </p:grpSpPr>
      <p:sp>
        <p:nvSpPr>
          <p:cNvPr id="26" name="Google Shape;26;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8" name="Google Shape;28;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1" name="Shape 31"/>
        <p:cNvGrpSpPr/>
        <p:nvPr/>
      </p:nvGrpSpPr>
      <p:grpSpPr>
        <a:xfrm>
          <a:off x="0" y="0"/>
          <a:ext cx="0" cy="0"/>
          <a:chOff x="0" y="0"/>
          <a:chExt cx="0" cy="0"/>
        </a:xfrm>
      </p:grpSpPr>
      <p:sp>
        <p:nvSpPr>
          <p:cNvPr id="32" name="Google Shape;32;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8" name="Shape 38"/>
        <p:cNvGrpSpPr/>
        <p:nvPr/>
      </p:nvGrpSpPr>
      <p:grpSpPr>
        <a:xfrm>
          <a:off x="0" y="0"/>
          <a:ext cx="0" cy="0"/>
          <a:chOff x="0" y="0"/>
          <a:chExt cx="0" cy="0"/>
        </a:xfrm>
      </p:grpSpPr>
      <p:sp>
        <p:nvSpPr>
          <p:cNvPr id="39" name="Google Shape;39;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sp>
        <p:nvSpPr>
          <p:cNvPr id="48" name="Google Shape;48;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2" name="Shape 52"/>
        <p:cNvGrpSpPr/>
        <p:nvPr/>
      </p:nvGrpSpPr>
      <p:grpSpPr>
        <a:xfrm>
          <a:off x="0" y="0"/>
          <a:ext cx="0" cy="0"/>
          <a:chOff x="0" y="0"/>
          <a:chExt cx="0" cy="0"/>
        </a:xfrm>
      </p:grpSpPr>
      <p:sp>
        <p:nvSpPr>
          <p:cNvPr id="53" name="Google Shape;53;p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5" name="Google Shape;55;p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6" name="Google Shape;56;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9" name="Shape 59"/>
        <p:cNvGrpSpPr/>
        <p:nvPr/>
      </p:nvGrpSpPr>
      <p:grpSpPr>
        <a:xfrm>
          <a:off x="0" y="0"/>
          <a:ext cx="0" cy="0"/>
          <a:chOff x="0" y="0"/>
          <a:chExt cx="0" cy="0"/>
        </a:xfrm>
      </p:grpSpPr>
      <p:sp>
        <p:nvSpPr>
          <p:cNvPr id="60" name="Google Shape;60;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9"/>
          <p:cNvSpPr/>
          <p:nvPr>
            <p:ph idx="2" type="pic"/>
          </p:nvPr>
        </p:nvSpPr>
        <p:spPr>
          <a:xfrm>
            <a:off x="5183188" y="987425"/>
            <a:ext cx="6172200" cy="4873625"/>
          </a:xfrm>
          <a:prstGeom prst="rect">
            <a:avLst/>
          </a:prstGeom>
          <a:noFill/>
          <a:ln>
            <a:noFill/>
          </a:ln>
        </p:spPr>
      </p:sp>
      <p:sp>
        <p:nvSpPr>
          <p:cNvPr id="62" name="Google Shape;62;p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3" name="Google Shape;63;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6" name="Shape 66"/>
        <p:cNvGrpSpPr/>
        <p:nvPr/>
      </p:nvGrpSpPr>
      <p:grpSpPr>
        <a:xfrm>
          <a:off x="0" y="0"/>
          <a:ext cx="0" cy="0"/>
          <a:chOff x="0" y="0"/>
          <a:chExt cx="0" cy="0"/>
        </a:xfrm>
      </p:grpSpPr>
      <p:sp>
        <p:nvSpPr>
          <p:cNvPr id="67" name="Google Shape;67;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16.png"/><Relationship Id="rId5"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8.jpg"/><Relationship Id="rId5" Type="http://schemas.openxmlformats.org/officeDocument/2006/relationships/image" Target="../media/image15.png"/><Relationship Id="rId6"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2.png"/><Relationship Id="rId5"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8.png"/><Relationship Id="rId5" Type="http://schemas.openxmlformats.org/officeDocument/2006/relationships/image" Target="../media/image11.png"/><Relationship Id="rId6"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2"/>
          <p:cNvSpPr/>
          <p:nvPr/>
        </p:nvSpPr>
        <p:spPr>
          <a:xfrm flipH="1" rot="10800000">
            <a:off x="-1" y="0"/>
            <a:ext cx="12192000" cy="6866164"/>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picture containing building, street&#10;&#10;Description automatically generated" id="83" name="Google Shape;83;p12"/>
          <p:cNvPicPr preferRelativeResize="0"/>
          <p:nvPr/>
        </p:nvPicPr>
        <p:blipFill rotWithShape="1">
          <a:blip r:embed="rId3">
            <a:alphaModFix amt="25000"/>
          </a:blip>
          <a:srcRect b="0" l="0" r="0" t="0"/>
          <a:stretch/>
        </p:blipFill>
        <p:spPr>
          <a:xfrm>
            <a:off x="-2" y="8165"/>
            <a:ext cx="12192000" cy="6858000"/>
          </a:xfrm>
          <a:prstGeom prst="rect">
            <a:avLst/>
          </a:prstGeom>
          <a:noFill/>
          <a:ln>
            <a:noFill/>
          </a:ln>
        </p:spPr>
      </p:pic>
      <p:sp>
        <p:nvSpPr>
          <p:cNvPr id="84" name="Google Shape;84;p12"/>
          <p:cNvSpPr txBox="1"/>
          <p:nvPr/>
        </p:nvSpPr>
        <p:spPr>
          <a:xfrm>
            <a:off x="1134035" y="2553964"/>
            <a:ext cx="9924000" cy="1954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600"/>
              </a:spcBef>
              <a:spcAft>
                <a:spcPts val="0"/>
              </a:spcAft>
              <a:buClr>
                <a:srgbClr val="000000"/>
              </a:buClr>
              <a:buSzPts val="4500"/>
              <a:buFont typeface="Arial"/>
              <a:buNone/>
            </a:pPr>
            <a:r>
              <a:rPr b="1" lang="en-US" sz="4500">
                <a:solidFill>
                  <a:schemeClr val="lt1"/>
                </a:solidFill>
              </a:rPr>
              <a:t>Team #15 Final Presentation</a:t>
            </a:r>
            <a:endParaRPr b="0" i="0" sz="45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None/>
            </a:pPr>
            <a:r>
              <a:rPr lang="en-US" sz="2500">
                <a:solidFill>
                  <a:schemeClr val="lt1"/>
                </a:solidFill>
              </a:rPr>
              <a:t>Cheap Tracker</a:t>
            </a:r>
            <a:endParaRPr/>
          </a:p>
          <a:p>
            <a:pPr indent="0" lvl="0" marL="0" marR="0" rtl="0" algn="ctr">
              <a:lnSpc>
                <a:spcPct val="100000"/>
              </a:lnSpc>
              <a:spcBef>
                <a:spcPts val="600"/>
              </a:spcBef>
              <a:spcAft>
                <a:spcPts val="0"/>
              </a:spcAft>
              <a:buNone/>
            </a:pPr>
            <a:r>
              <a:t/>
            </a:r>
            <a:endParaRPr b="0" i="0" sz="1800" u="none" cap="none" strike="noStrike">
              <a:solidFill>
                <a:schemeClr val="lt1"/>
              </a:solidFill>
              <a:latin typeface="Arial"/>
              <a:ea typeface="Arial"/>
              <a:cs typeface="Arial"/>
              <a:sym typeface="Arial"/>
            </a:endParaRPr>
          </a:p>
          <a:p>
            <a:pPr indent="0" lvl="0" marL="0" marR="0" rtl="0" algn="ctr">
              <a:lnSpc>
                <a:spcPct val="100000"/>
              </a:lnSpc>
              <a:spcBef>
                <a:spcPts val="600"/>
              </a:spcBef>
              <a:spcAft>
                <a:spcPts val="0"/>
              </a:spcAft>
              <a:buNone/>
            </a:pPr>
            <a:r>
              <a:rPr lang="en-US" sz="1800">
                <a:solidFill>
                  <a:schemeClr val="lt1"/>
                </a:solidFill>
              </a:rPr>
              <a:t>Joseph Cho, Diana Long, Qing Wang</a:t>
            </a:r>
            <a:endParaRPr b="0" i="0" sz="1800" u="none" cap="none" strike="noStrike">
              <a:solidFill>
                <a:srgbClr val="000000"/>
              </a:solidFill>
              <a:latin typeface="Arial"/>
              <a:ea typeface="Arial"/>
              <a:cs typeface="Arial"/>
              <a:sym typeface="Arial"/>
            </a:endParaRPr>
          </a:p>
        </p:txBody>
      </p:sp>
      <p:pic>
        <p:nvPicPr>
          <p:cNvPr descr="A picture containing drawing&#10;&#10;Description automatically generated" id="85" name="Google Shape;85;p12"/>
          <p:cNvPicPr preferRelativeResize="0"/>
          <p:nvPr/>
        </p:nvPicPr>
        <p:blipFill rotWithShape="1">
          <a:blip r:embed="rId4">
            <a:alphaModFix/>
          </a:blip>
          <a:srcRect b="0" l="0" r="0" t="0"/>
          <a:stretch/>
        </p:blipFill>
        <p:spPr>
          <a:xfrm>
            <a:off x="4641007" y="852965"/>
            <a:ext cx="2909982" cy="754082"/>
          </a:xfrm>
          <a:prstGeom prst="rect">
            <a:avLst/>
          </a:prstGeom>
          <a:noFill/>
          <a:ln>
            <a:noFill/>
          </a:ln>
        </p:spPr>
      </p:pic>
      <p:sp>
        <p:nvSpPr>
          <p:cNvPr id="86" name="Google Shape;86;p12"/>
          <p:cNvSpPr txBox="1"/>
          <p:nvPr/>
        </p:nvSpPr>
        <p:spPr>
          <a:xfrm>
            <a:off x="3922059" y="5413888"/>
            <a:ext cx="43479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lang="en-US" sz="1800">
                <a:solidFill>
                  <a:schemeClr val="lt1"/>
                </a:solidFill>
              </a:rPr>
              <a:t>12/4/2023</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1"/>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355600" lvl="0" marL="457200" rtl="0" algn="l">
              <a:lnSpc>
                <a:spcPct val="100000"/>
              </a:lnSpc>
              <a:spcBef>
                <a:spcPts val="0"/>
              </a:spcBef>
              <a:spcAft>
                <a:spcPts val="0"/>
              </a:spcAft>
              <a:buClr>
                <a:srgbClr val="15264B"/>
              </a:buClr>
              <a:buSzPts val="2000"/>
              <a:buFont typeface="Arial"/>
              <a:buChar char="•"/>
            </a:pPr>
            <a:r>
              <a:rPr b="1" lang="en-US" sz="2000">
                <a:solidFill>
                  <a:srgbClr val="15264B"/>
                </a:solidFill>
                <a:latin typeface="Arial"/>
                <a:ea typeface="Arial"/>
                <a:cs typeface="Arial"/>
                <a:sym typeface="Arial"/>
              </a:rPr>
              <a:t>ESP32-S3-WROOM-1</a:t>
            </a:r>
            <a:endParaRPr b="1" sz="2000">
              <a:solidFill>
                <a:srgbClr val="15264B"/>
              </a:solidFill>
              <a:latin typeface="Arial"/>
              <a:ea typeface="Arial"/>
              <a:cs typeface="Arial"/>
              <a:sym typeface="Arial"/>
            </a:endParaRPr>
          </a:p>
          <a:p>
            <a:pPr indent="-355600" lvl="0" marL="457200" rtl="0" algn="l">
              <a:lnSpc>
                <a:spcPct val="100000"/>
              </a:lnSpc>
              <a:spcBef>
                <a:spcPts val="0"/>
              </a:spcBef>
              <a:spcAft>
                <a:spcPts val="0"/>
              </a:spcAft>
              <a:buClr>
                <a:srgbClr val="15264B"/>
              </a:buClr>
              <a:buSzPts val="2000"/>
              <a:buFont typeface="Arial"/>
              <a:buChar char="•"/>
            </a:pPr>
            <a:r>
              <a:rPr b="1" lang="en-US" sz="2000">
                <a:solidFill>
                  <a:srgbClr val="15264B"/>
                </a:solidFill>
                <a:latin typeface="Arial"/>
                <a:ea typeface="Arial"/>
                <a:cs typeface="Arial"/>
                <a:sym typeface="Arial"/>
              </a:rPr>
              <a:t>Functions</a:t>
            </a:r>
            <a:endParaRPr b="1" sz="2000">
              <a:solidFill>
                <a:srgbClr val="15264B"/>
              </a:solidFill>
              <a:latin typeface="Arial"/>
              <a:ea typeface="Arial"/>
              <a:cs typeface="Arial"/>
              <a:sym typeface="Arial"/>
            </a:endParaRPr>
          </a:p>
          <a:p>
            <a:pPr indent="-342900" lvl="0" marL="914400" rtl="0" algn="l">
              <a:lnSpc>
                <a:spcPct val="100000"/>
              </a:lnSpc>
              <a:spcBef>
                <a:spcPts val="0"/>
              </a:spcBef>
              <a:spcAft>
                <a:spcPts val="0"/>
              </a:spcAft>
              <a:buSzPts val="1800"/>
              <a:buChar char="•"/>
            </a:pPr>
            <a:r>
              <a:rPr lang="en-US" sz="1800">
                <a:latin typeface="Arial"/>
                <a:ea typeface="Arial"/>
                <a:cs typeface="Arial"/>
                <a:sym typeface="Arial"/>
              </a:rPr>
              <a:t>Uses SPI (external board)</a:t>
            </a:r>
            <a:endParaRPr sz="1800">
              <a:latin typeface="Arial"/>
              <a:ea typeface="Arial"/>
              <a:cs typeface="Arial"/>
              <a:sym typeface="Arial"/>
            </a:endParaRPr>
          </a:p>
          <a:p>
            <a:pPr indent="-342900" lvl="1" marL="1371600" rtl="0" algn="l">
              <a:lnSpc>
                <a:spcPct val="100000"/>
              </a:lnSpc>
              <a:spcBef>
                <a:spcPts val="0"/>
              </a:spcBef>
              <a:spcAft>
                <a:spcPts val="0"/>
              </a:spcAft>
              <a:buSzPts val="1800"/>
              <a:buFont typeface="Arial"/>
              <a:buChar char="•"/>
            </a:pPr>
            <a:r>
              <a:rPr lang="en-US" sz="1800">
                <a:latin typeface="Arial"/>
                <a:ea typeface="Arial"/>
                <a:cs typeface="Arial"/>
                <a:sym typeface="Arial"/>
              </a:rPr>
              <a:t>GPIO10 (CS)</a:t>
            </a:r>
            <a:endParaRPr sz="1800">
              <a:latin typeface="Arial"/>
              <a:ea typeface="Arial"/>
              <a:cs typeface="Arial"/>
              <a:sym typeface="Arial"/>
            </a:endParaRPr>
          </a:p>
          <a:p>
            <a:pPr indent="-342900" lvl="1" marL="1371600" rtl="0" algn="l">
              <a:lnSpc>
                <a:spcPct val="100000"/>
              </a:lnSpc>
              <a:spcBef>
                <a:spcPts val="0"/>
              </a:spcBef>
              <a:spcAft>
                <a:spcPts val="0"/>
              </a:spcAft>
              <a:buSzPts val="1800"/>
              <a:buFont typeface="Arial"/>
              <a:buChar char="•"/>
            </a:pPr>
            <a:r>
              <a:rPr lang="en-US" sz="1800">
                <a:latin typeface="Arial"/>
                <a:ea typeface="Arial"/>
                <a:cs typeface="Arial"/>
                <a:sym typeface="Arial"/>
              </a:rPr>
              <a:t>GPIO11 (MOSI)</a:t>
            </a:r>
            <a:endParaRPr sz="1800">
              <a:latin typeface="Arial"/>
              <a:ea typeface="Arial"/>
              <a:cs typeface="Arial"/>
              <a:sym typeface="Arial"/>
            </a:endParaRPr>
          </a:p>
          <a:p>
            <a:pPr indent="-342900" lvl="1" marL="1371600" rtl="0" algn="l">
              <a:lnSpc>
                <a:spcPct val="100000"/>
              </a:lnSpc>
              <a:spcBef>
                <a:spcPts val="0"/>
              </a:spcBef>
              <a:spcAft>
                <a:spcPts val="0"/>
              </a:spcAft>
              <a:buSzPts val="1800"/>
              <a:buFont typeface="Arial"/>
              <a:buChar char="•"/>
            </a:pPr>
            <a:r>
              <a:rPr lang="en-US" sz="1800">
                <a:latin typeface="Arial"/>
                <a:ea typeface="Arial"/>
                <a:cs typeface="Arial"/>
                <a:sym typeface="Arial"/>
              </a:rPr>
              <a:t>GPIO12 (SCLK)</a:t>
            </a:r>
            <a:endParaRPr sz="1800">
              <a:latin typeface="Arial"/>
              <a:ea typeface="Arial"/>
              <a:cs typeface="Arial"/>
              <a:sym typeface="Arial"/>
            </a:endParaRPr>
          </a:p>
          <a:p>
            <a:pPr indent="-342900" lvl="1" marL="1371600" rtl="0" algn="l">
              <a:lnSpc>
                <a:spcPct val="100000"/>
              </a:lnSpc>
              <a:spcBef>
                <a:spcPts val="0"/>
              </a:spcBef>
              <a:spcAft>
                <a:spcPts val="0"/>
              </a:spcAft>
              <a:buSzPts val="1800"/>
              <a:buFont typeface="Arial"/>
              <a:buChar char="•"/>
            </a:pPr>
            <a:r>
              <a:rPr lang="en-US" sz="1800">
                <a:latin typeface="Arial"/>
                <a:ea typeface="Arial"/>
                <a:cs typeface="Arial"/>
                <a:sym typeface="Arial"/>
              </a:rPr>
              <a:t>GPIOI13 (MISO)</a:t>
            </a:r>
            <a:endParaRPr sz="1800">
              <a:latin typeface="Arial"/>
              <a:ea typeface="Arial"/>
              <a:cs typeface="Arial"/>
              <a:sym typeface="Arial"/>
            </a:endParaRPr>
          </a:p>
          <a:p>
            <a:pPr indent="-342900" lvl="1" marL="1371600" rtl="0" algn="l">
              <a:lnSpc>
                <a:spcPct val="100000"/>
              </a:lnSpc>
              <a:spcBef>
                <a:spcPts val="0"/>
              </a:spcBef>
              <a:spcAft>
                <a:spcPts val="0"/>
              </a:spcAft>
              <a:buSzPts val="1800"/>
              <a:buFont typeface="Arial"/>
              <a:buChar char="•"/>
            </a:pPr>
            <a:r>
              <a:rPr lang="en-US" sz="1800">
                <a:latin typeface="Arial"/>
                <a:ea typeface="Arial"/>
                <a:cs typeface="Arial"/>
                <a:sym typeface="Arial"/>
              </a:rPr>
              <a:t>3V3</a:t>
            </a:r>
            <a:endParaRPr sz="1800">
              <a:latin typeface="Arial"/>
              <a:ea typeface="Arial"/>
              <a:cs typeface="Arial"/>
              <a:sym typeface="Arial"/>
            </a:endParaRPr>
          </a:p>
          <a:p>
            <a:pPr indent="-342900" lvl="1" marL="1371600" rtl="0" algn="l">
              <a:lnSpc>
                <a:spcPct val="100000"/>
              </a:lnSpc>
              <a:spcBef>
                <a:spcPts val="0"/>
              </a:spcBef>
              <a:spcAft>
                <a:spcPts val="0"/>
              </a:spcAft>
              <a:buSzPts val="1800"/>
              <a:buFont typeface="Arial"/>
              <a:buChar char="•"/>
            </a:pPr>
            <a:r>
              <a:rPr lang="en-US" sz="1800">
                <a:latin typeface="Arial"/>
                <a:ea typeface="Arial"/>
                <a:cs typeface="Arial"/>
                <a:sym typeface="Arial"/>
              </a:rPr>
              <a:t>GND</a:t>
            </a:r>
            <a:endParaRPr sz="1800">
              <a:latin typeface="Arial"/>
              <a:ea typeface="Arial"/>
              <a:cs typeface="Arial"/>
              <a:sym typeface="Arial"/>
            </a:endParaRPr>
          </a:p>
          <a:p>
            <a:pPr indent="-342900" lvl="0" marL="914400" rtl="0" algn="l">
              <a:lnSpc>
                <a:spcPct val="100000"/>
              </a:lnSpc>
              <a:spcBef>
                <a:spcPts val="0"/>
              </a:spcBef>
              <a:spcAft>
                <a:spcPts val="0"/>
              </a:spcAft>
              <a:buSzPts val="1800"/>
              <a:buFont typeface="Arial"/>
              <a:buChar char="•"/>
            </a:pPr>
            <a:r>
              <a:rPr lang="en-US" sz="1800">
                <a:latin typeface="Arial"/>
                <a:ea typeface="Arial"/>
                <a:cs typeface="Arial"/>
                <a:sym typeface="Arial"/>
              </a:rPr>
              <a:t>Wireless communication (both boards)</a:t>
            </a:r>
            <a:endParaRPr sz="1800">
              <a:latin typeface="Arial"/>
              <a:ea typeface="Arial"/>
              <a:cs typeface="Arial"/>
              <a:sym typeface="Arial"/>
            </a:endParaRPr>
          </a:p>
          <a:p>
            <a:pPr indent="-342900" lvl="0" marL="914400" rtl="0" algn="l">
              <a:lnSpc>
                <a:spcPct val="100000"/>
              </a:lnSpc>
              <a:spcBef>
                <a:spcPts val="0"/>
              </a:spcBef>
              <a:spcAft>
                <a:spcPts val="0"/>
              </a:spcAft>
              <a:buSzPts val="1800"/>
              <a:buFont typeface="Arial"/>
              <a:buChar char="•"/>
            </a:pPr>
            <a:r>
              <a:rPr lang="en-US" sz="1800">
                <a:latin typeface="Arial"/>
                <a:ea typeface="Arial"/>
                <a:cs typeface="Arial"/>
                <a:sym typeface="Arial"/>
              </a:rPr>
              <a:t>Other functions</a:t>
            </a:r>
            <a:endParaRPr sz="1800">
              <a:latin typeface="Arial"/>
              <a:ea typeface="Arial"/>
              <a:cs typeface="Arial"/>
              <a:sym typeface="Arial"/>
            </a:endParaRPr>
          </a:p>
          <a:p>
            <a:pPr indent="-342900" lvl="1" marL="1371600" rtl="0" algn="l">
              <a:lnSpc>
                <a:spcPct val="100000"/>
              </a:lnSpc>
              <a:spcBef>
                <a:spcPts val="0"/>
              </a:spcBef>
              <a:spcAft>
                <a:spcPts val="0"/>
              </a:spcAft>
              <a:buSzPts val="1800"/>
              <a:buFont typeface="Arial"/>
              <a:buChar char="•"/>
            </a:pPr>
            <a:r>
              <a:rPr lang="en-US" sz="1800">
                <a:latin typeface="Arial"/>
                <a:ea typeface="Arial"/>
                <a:cs typeface="Arial"/>
                <a:sym typeface="Arial"/>
              </a:rPr>
              <a:t>USB connectors</a:t>
            </a:r>
            <a:endParaRPr sz="1800">
              <a:latin typeface="Arial"/>
              <a:ea typeface="Arial"/>
              <a:cs typeface="Arial"/>
              <a:sym typeface="Arial"/>
            </a:endParaRPr>
          </a:p>
          <a:p>
            <a:pPr indent="-342900" lvl="2" marL="1828800" rtl="0" algn="l">
              <a:lnSpc>
                <a:spcPct val="100000"/>
              </a:lnSpc>
              <a:spcBef>
                <a:spcPts val="0"/>
              </a:spcBef>
              <a:spcAft>
                <a:spcPts val="0"/>
              </a:spcAft>
              <a:buSzPts val="1800"/>
              <a:buFont typeface="Arial"/>
              <a:buChar char="•"/>
            </a:pPr>
            <a:r>
              <a:rPr lang="en-US" sz="1800">
                <a:latin typeface="Arial"/>
                <a:ea typeface="Arial"/>
                <a:cs typeface="Arial"/>
                <a:sym typeface="Arial"/>
              </a:rPr>
              <a:t>USB</a:t>
            </a:r>
            <a:endParaRPr sz="1800">
              <a:latin typeface="Arial"/>
              <a:ea typeface="Arial"/>
              <a:cs typeface="Arial"/>
              <a:sym typeface="Arial"/>
            </a:endParaRPr>
          </a:p>
          <a:p>
            <a:pPr indent="-342900" lvl="2" marL="1828800" rtl="0" algn="l">
              <a:lnSpc>
                <a:spcPct val="100000"/>
              </a:lnSpc>
              <a:spcBef>
                <a:spcPts val="0"/>
              </a:spcBef>
              <a:spcAft>
                <a:spcPts val="0"/>
              </a:spcAft>
              <a:buSzPts val="1800"/>
              <a:buFont typeface="Arial"/>
              <a:buChar char="•"/>
            </a:pPr>
            <a:r>
              <a:rPr lang="en-US" sz="1800">
                <a:latin typeface="Arial"/>
                <a:ea typeface="Arial"/>
                <a:cs typeface="Arial"/>
                <a:sym typeface="Arial"/>
              </a:rPr>
              <a:t>USB to UART Bridge (CP2102)</a:t>
            </a:r>
            <a:endParaRPr sz="1800">
              <a:latin typeface="Arial"/>
              <a:ea typeface="Arial"/>
              <a:cs typeface="Arial"/>
              <a:sym typeface="Arial"/>
            </a:endParaRPr>
          </a:p>
          <a:p>
            <a:pPr indent="-342900" lvl="1" marL="1371600" rtl="0" algn="l">
              <a:lnSpc>
                <a:spcPct val="100000"/>
              </a:lnSpc>
              <a:spcBef>
                <a:spcPts val="0"/>
              </a:spcBef>
              <a:spcAft>
                <a:spcPts val="0"/>
              </a:spcAft>
              <a:buSzPts val="1800"/>
              <a:buFont typeface="Arial"/>
              <a:buChar char="•"/>
            </a:pPr>
            <a:r>
              <a:rPr lang="en-US" sz="1800">
                <a:latin typeface="Arial"/>
                <a:ea typeface="Arial"/>
                <a:cs typeface="Arial"/>
                <a:sym typeface="Arial"/>
              </a:rPr>
              <a:t>Reset button</a:t>
            </a:r>
            <a:endParaRPr sz="1800">
              <a:latin typeface="Arial"/>
              <a:ea typeface="Arial"/>
              <a:cs typeface="Arial"/>
              <a:sym typeface="Arial"/>
            </a:endParaRPr>
          </a:p>
          <a:p>
            <a:pPr indent="-342900" lvl="1" marL="1371600" rtl="0" algn="l">
              <a:lnSpc>
                <a:spcPct val="100000"/>
              </a:lnSpc>
              <a:spcBef>
                <a:spcPts val="0"/>
              </a:spcBef>
              <a:spcAft>
                <a:spcPts val="0"/>
              </a:spcAft>
              <a:buSzPts val="1800"/>
              <a:buFont typeface="Arial"/>
              <a:buChar char="•"/>
            </a:pPr>
            <a:r>
              <a:rPr lang="en-US" sz="1800">
                <a:latin typeface="Arial"/>
                <a:ea typeface="Arial"/>
                <a:cs typeface="Arial"/>
                <a:sym typeface="Arial"/>
              </a:rPr>
              <a:t>Power LED</a:t>
            </a:r>
            <a:endParaRPr sz="1800">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latin typeface="Arial"/>
              <a:ea typeface="Arial"/>
              <a:cs typeface="Arial"/>
              <a:sym typeface="Arial"/>
            </a:endParaRPr>
          </a:p>
        </p:txBody>
      </p:sp>
      <p:sp>
        <p:nvSpPr>
          <p:cNvPr id="191" name="Google Shape;191;p21"/>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92" name="Google Shape;192;p21"/>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193" name="Google Shape;193;p21"/>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194" name="Google Shape;194;p21"/>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195" name="Google Shape;195;p21"/>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Designed Boards: ESP32-S3 Dev Board</a:t>
            </a:r>
            <a:endParaRPr b="0" i="0" sz="2400" u="none" cap="none" strike="noStrike">
              <a:solidFill>
                <a:schemeClr val="lt1"/>
              </a:solidFill>
              <a:latin typeface="Arial"/>
              <a:ea typeface="Arial"/>
              <a:cs typeface="Arial"/>
              <a:sym typeface="Arial"/>
            </a:endParaRPr>
          </a:p>
        </p:txBody>
      </p:sp>
      <p:sp>
        <p:nvSpPr>
          <p:cNvPr id="196" name="Google Shape;196;p21"/>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pic>
        <p:nvPicPr>
          <p:cNvPr id="197" name="Google Shape;197;p21"/>
          <p:cNvPicPr preferRelativeResize="0"/>
          <p:nvPr/>
        </p:nvPicPr>
        <p:blipFill>
          <a:blip r:embed="rId4">
            <a:alphaModFix/>
          </a:blip>
          <a:stretch>
            <a:fillRect/>
          </a:stretch>
        </p:blipFill>
        <p:spPr>
          <a:xfrm>
            <a:off x="8599975" y="1012800"/>
            <a:ext cx="2634776" cy="2288976"/>
          </a:xfrm>
          <a:prstGeom prst="rect">
            <a:avLst/>
          </a:prstGeom>
          <a:noFill/>
          <a:ln>
            <a:noFill/>
          </a:ln>
        </p:spPr>
      </p:pic>
      <p:pic>
        <p:nvPicPr>
          <p:cNvPr id="198" name="Google Shape;198;p21"/>
          <p:cNvPicPr preferRelativeResize="0"/>
          <p:nvPr/>
        </p:nvPicPr>
        <p:blipFill>
          <a:blip r:embed="rId5">
            <a:alphaModFix/>
          </a:blip>
          <a:stretch>
            <a:fillRect/>
          </a:stretch>
        </p:blipFill>
        <p:spPr>
          <a:xfrm>
            <a:off x="6262674" y="3244950"/>
            <a:ext cx="3407498" cy="30730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2"/>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Verifications Needed</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2000"/>
              <a:buNone/>
            </a:pPr>
            <a:r>
              <a:t/>
            </a:r>
            <a:endParaRPr sz="1800">
              <a:solidFill>
                <a:schemeClr val="dk1"/>
              </a:solidFill>
              <a:latin typeface="Arial"/>
              <a:ea typeface="Arial"/>
              <a:cs typeface="Arial"/>
              <a:sym typeface="Arial"/>
            </a:endParaRPr>
          </a:p>
          <a:p>
            <a:pPr indent="-342900" lvl="0" marL="457200" rtl="0" algn="l">
              <a:lnSpc>
                <a:spcPct val="100000"/>
              </a:lnSpc>
              <a:spcBef>
                <a:spcPts val="0"/>
              </a:spcBef>
              <a:spcAft>
                <a:spcPts val="0"/>
              </a:spcAft>
              <a:buSzPts val="1800"/>
              <a:buChar char="•"/>
            </a:pPr>
            <a:r>
              <a:rPr b="1" lang="en-US" sz="1800">
                <a:latin typeface="Arial"/>
                <a:ea typeface="Arial"/>
                <a:cs typeface="Arial"/>
                <a:sym typeface="Arial"/>
              </a:rPr>
              <a:t>Minimum camera output: 7 FPS</a:t>
            </a:r>
            <a:endParaRPr b="1" sz="1800">
              <a:latin typeface="Arial"/>
              <a:ea typeface="Arial"/>
              <a:cs typeface="Arial"/>
              <a:sym typeface="Arial"/>
            </a:endParaRPr>
          </a:p>
          <a:p>
            <a:pPr indent="-342900" lvl="0" marL="457200" rtl="0" algn="l">
              <a:lnSpc>
                <a:spcPct val="100000"/>
              </a:lnSpc>
              <a:spcBef>
                <a:spcPts val="0"/>
              </a:spcBef>
              <a:spcAft>
                <a:spcPts val="0"/>
              </a:spcAft>
              <a:buSzPts val="1800"/>
              <a:buChar char="•"/>
            </a:pPr>
            <a:r>
              <a:rPr b="1" lang="en-US" sz="1800">
                <a:latin typeface="Arial"/>
                <a:ea typeface="Arial"/>
                <a:cs typeface="Arial"/>
                <a:sym typeface="Arial"/>
              </a:rPr>
              <a:t>Proper voltage supply to components</a:t>
            </a:r>
            <a:endParaRPr b="1"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b="1" lang="en-US" sz="1800">
                <a:latin typeface="Arial"/>
                <a:ea typeface="Arial"/>
                <a:cs typeface="Arial"/>
                <a:sym typeface="Arial"/>
              </a:rPr>
              <a:t>External components: Reasonable power lifespan</a:t>
            </a:r>
            <a:endParaRPr b="1" sz="1800">
              <a:latin typeface="Arial"/>
              <a:ea typeface="Arial"/>
              <a:cs typeface="Arial"/>
              <a:sym typeface="Arial"/>
            </a:endParaRPr>
          </a:p>
          <a:p>
            <a:pPr indent="-342900" lvl="0" marL="457200" rtl="0" algn="l">
              <a:lnSpc>
                <a:spcPct val="100000"/>
              </a:lnSpc>
              <a:spcBef>
                <a:spcPts val="0"/>
              </a:spcBef>
              <a:spcAft>
                <a:spcPts val="0"/>
              </a:spcAft>
              <a:buSzPts val="1800"/>
              <a:buChar char="•"/>
            </a:pPr>
            <a:r>
              <a:rPr b="1" lang="en-US" sz="1800">
                <a:latin typeface="Arial"/>
                <a:ea typeface="Arial"/>
                <a:cs typeface="Arial"/>
                <a:sym typeface="Arial"/>
              </a:rPr>
              <a:t>Wireless communication between external and internal board</a:t>
            </a:r>
            <a:endParaRPr b="1" sz="1800">
              <a:latin typeface="Arial"/>
              <a:ea typeface="Arial"/>
              <a:cs typeface="Arial"/>
              <a:sym typeface="Arial"/>
            </a:endParaRPr>
          </a:p>
          <a:p>
            <a:pPr indent="-342900" lvl="0" marL="457200" rtl="0" algn="l">
              <a:lnSpc>
                <a:spcPct val="100000"/>
              </a:lnSpc>
              <a:spcBef>
                <a:spcPts val="0"/>
              </a:spcBef>
              <a:spcAft>
                <a:spcPts val="0"/>
              </a:spcAft>
              <a:buSzPts val="1800"/>
              <a:buChar char="•"/>
            </a:pPr>
            <a:r>
              <a:rPr b="1" lang="en-US" sz="1800">
                <a:latin typeface="Arial"/>
                <a:ea typeface="Arial"/>
                <a:cs typeface="Arial"/>
                <a:sym typeface="Arial"/>
              </a:rPr>
              <a:t>Increase of amount of output data (sensor fusion)</a:t>
            </a:r>
            <a:endParaRPr b="1" sz="1800">
              <a:latin typeface="Arial"/>
              <a:ea typeface="Arial"/>
              <a:cs typeface="Arial"/>
              <a:sym typeface="Arial"/>
            </a:endParaRPr>
          </a:p>
        </p:txBody>
      </p:sp>
      <p:sp>
        <p:nvSpPr>
          <p:cNvPr id="204" name="Google Shape;204;p22"/>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05" name="Google Shape;205;p22"/>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206" name="Google Shape;206;p22"/>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207" name="Google Shape;207;p22"/>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208" name="Google Shape;208;p22"/>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Requirements</a:t>
            </a:r>
            <a:endParaRPr b="0" i="0" sz="2400" u="none" cap="none" strike="noStrike">
              <a:solidFill>
                <a:schemeClr val="lt1"/>
              </a:solidFill>
              <a:latin typeface="Arial"/>
              <a:ea typeface="Arial"/>
              <a:cs typeface="Arial"/>
              <a:sym typeface="Arial"/>
            </a:endParaRPr>
          </a:p>
        </p:txBody>
      </p:sp>
      <p:sp>
        <p:nvSpPr>
          <p:cNvPr id="209" name="Google Shape;209;p22"/>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3"/>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000"/>
              <a:buNone/>
            </a:pPr>
            <a:r>
              <a:rPr b="1" lang="en-US" sz="2600">
                <a:solidFill>
                  <a:srgbClr val="E84B36"/>
                </a:solidFill>
                <a:latin typeface="Arial"/>
                <a:ea typeface="Arial"/>
                <a:cs typeface="Arial"/>
                <a:sym typeface="Arial"/>
              </a:rPr>
              <a:t>Camera output verification</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2000"/>
              <a:buNone/>
            </a:pPr>
            <a:r>
              <a:t/>
            </a:r>
            <a:endParaRPr b="1" sz="2600">
              <a:solidFill>
                <a:srgbClr val="E84B36"/>
              </a:solidFill>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Minimum camera output required: 7 FPS</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Maximum camera output (Datasheet): 15 FPS </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Varies depending on wifi connection</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Verified with software test</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9 output data in 10:35:34</a:t>
            </a:r>
            <a:endParaRPr sz="1800">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solidFill>
                <a:schemeClr val="dk1"/>
              </a:solidFill>
              <a:latin typeface="Arial"/>
              <a:ea typeface="Arial"/>
              <a:cs typeface="Arial"/>
              <a:sym typeface="Arial"/>
            </a:endParaRPr>
          </a:p>
        </p:txBody>
      </p:sp>
      <p:sp>
        <p:nvSpPr>
          <p:cNvPr id="215" name="Google Shape;215;p23"/>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16" name="Google Shape;216;p23"/>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217" name="Google Shape;217;p23"/>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218" name="Google Shape;218;p23"/>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219" name="Google Shape;219;p23"/>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Verification: Camera Output</a:t>
            </a:r>
            <a:endParaRPr b="0" i="0" sz="2400" u="none" cap="none" strike="noStrike">
              <a:solidFill>
                <a:schemeClr val="lt1"/>
              </a:solidFill>
              <a:latin typeface="Arial"/>
              <a:ea typeface="Arial"/>
              <a:cs typeface="Arial"/>
              <a:sym typeface="Arial"/>
            </a:endParaRPr>
          </a:p>
        </p:txBody>
      </p:sp>
      <p:sp>
        <p:nvSpPr>
          <p:cNvPr id="220" name="Google Shape;220;p23"/>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pic>
        <p:nvPicPr>
          <p:cNvPr id="221" name="Google Shape;221;p23"/>
          <p:cNvPicPr preferRelativeResize="0"/>
          <p:nvPr/>
        </p:nvPicPr>
        <p:blipFill>
          <a:blip r:embed="rId4">
            <a:alphaModFix/>
          </a:blip>
          <a:stretch>
            <a:fillRect/>
          </a:stretch>
        </p:blipFill>
        <p:spPr>
          <a:xfrm>
            <a:off x="7650038" y="1863588"/>
            <a:ext cx="2257425" cy="37623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24"/>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000"/>
              <a:buNone/>
            </a:pPr>
            <a:r>
              <a:rPr b="1" lang="en-US" sz="2600">
                <a:solidFill>
                  <a:srgbClr val="E84B36"/>
                </a:solidFill>
                <a:latin typeface="Arial"/>
                <a:ea typeface="Arial"/>
                <a:cs typeface="Arial"/>
                <a:sym typeface="Arial"/>
              </a:rPr>
              <a:t>Voltage supply to components</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2000"/>
              <a:buNone/>
            </a:pPr>
            <a:r>
              <a:t/>
            </a:r>
            <a:endParaRPr b="1" sz="2600">
              <a:solidFill>
                <a:srgbClr val="E84B36"/>
              </a:solidFill>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Minimum Vout is 3.3V (input for accelerometer and camera module)</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ESP32 microcontroller equipped board can have up to 5V for Vin</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Maximum dropout voltage of the voltage regulator 5-3.3=1.7V</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Design is feasible since most commonly used regulators have dropout voltage capable of outputting 3.3V</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Verified with voltmeter</a:t>
            </a:r>
            <a:endParaRPr sz="1800">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solidFill>
                <a:schemeClr val="dk1"/>
              </a:solidFill>
              <a:latin typeface="Arial"/>
              <a:ea typeface="Arial"/>
              <a:cs typeface="Arial"/>
              <a:sym typeface="Arial"/>
            </a:endParaRPr>
          </a:p>
        </p:txBody>
      </p:sp>
      <p:sp>
        <p:nvSpPr>
          <p:cNvPr id="227" name="Google Shape;227;p24"/>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28" name="Google Shape;228;p24"/>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229" name="Google Shape;229;p24"/>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230" name="Google Shape;230;p24"/>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231" name="Google Shape;231;p24"/>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Verification: Voltage Supply</a:t>
            </a:r>
            <a:endParaRPr b="0" i="0" sz="2400" u="none" cap="none" strike="noStrike">
              <a:solidFill>
                <a:schemeClr val="lt1"/>
              </a:solidFill>
              <a:latin typeface="Arial"/>
              <a:ea typeface="Arial"/>
              <a:cs typeface="Arial"/>
              <a:sym typeface="Arial"/>
            </a:endParaRPr>
          </a:p>
        </p:txBody>
      </p:sp>
      <p:sp>
        <p:nvSpPr>
          <p:cNvPr id="232" name="Google Shape;232;p24"/>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pic>
        <p:nvPicPr>
          <p:cNvPr id="233" name="Google Shape;233;p24"/>
          <p:cNvPicPr preferRelativeResize="0"/>
          <p:nvPr/>
        </p:nvPicPr>
        <p:blipFill>
          <a:blip r:embed="rId4">
            <a:alphaModFix/>
          </a:blip>
          <a:stretch>
            <a:fillRect/>
          </a:stretch>
        </p:blipFill>
        <p:spPr>
          <a:xfrm>
            <a:off x="4359150" y="3602200"/>
            <a:ext cx="7579647" cy="1041075"/>
          </a:xfrm>
          <a:prstGeom prst="rect">
            <a:avLst/>
          </a:prstGeom>
          <a:noFill/>
          <a:ln>
            <a:noFill/>
          </a:ln>
        </p:spPr>
      </p:pic>
      <p:pic>
        <p:nvPicPr>
          <p:cNvPr id="234" name="Google Shape;234;p24"/>
          <p:cNvPicPr preferRelativeResize="0"/>
          <p:nvPr/>
        </p:nvPicPr>
        <p:blipFill>
          <a:blip r:embed="rId5">
            <a:alphaModFix/>
          </a:blip>
          <a:stretch>
            <a:fillRect/>
          </a:stretch>
        </p:blipFill>
        <p:spPr>
          <a:xfrm>
            <a:off x="4560625" y="4855075"/>
            <a:ext cx="6504450" cy="11033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5"/>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Power lifespan of external components</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None/>
            </a:pPr>
            <a:r>
              <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Assuming maximum voltage usage of every I/O combined</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(0.55mA+ 4.3mA) * 3.3V = 16.005 mW (Accelerometer)</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(355+97)mA * 5V = 2.26W (Microcontroller)</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16.005mW + 2.26W = 2276.005mW = 2.276005W (Total)</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3 AA batteries</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3~4 Wh each</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Theoretical lifespan: about 4 hours</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Tested for over 10 hours</a:t>
            </a:r>
            <a:endParaRPr sz="1800">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solidFill>
                <a:schemeClr val="dk1"/>
              </a:solidFill>
              <a:latin typeface="Arial"/>
              <a:ea typeface="Arial"/>
              <a:cs typeface="Arial"/>
              <a:sym typeface="Arial"/>
            </a:endParaRPr>
          </a:p>
        </p:txBody>
      </p:sp>
      <p:sp>
        <p:nvSpPr>
          <p:cNvPr id="240" name="Google Shape;240;p25"/>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41" name="Google Shape;241;p25"/>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242" name="Google Shape;242;p25"/>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243" name="Google Shape;243;p25"/>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244" name="Google Shape;244;p25"/>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Verification: Lifespan</a:t>
            </a:r>
            <a:endParaRPr b="0" i="0" sz="2400" u="none" cap="none" strike="noStrike">
              <a:solidFill>
                <a:schemeClr val="lt1"/>
              </a:solidFill>
              <a:latin typeface="Arial"/>
              <a:ea typeface="Arial"/>
              <a:cs typeface="Arial"/>
              <a:sym typeface="Arial"/>
            </a:endParaRPr>
          </a:p>
        </p:txBody>
      </p:sp>
      <p:sp>
        <p:nvSpPr>
          <p:cNvPr id="245" name="Google Shape;245;p25"/>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pic>
        <p:nvPicPr>
          <p:cNvPr id="246" name="Google Shape;246;p25"/>
          <p:cNvPicPr preferRelativeResize="0"/>
          <p:nvPr/>
        </p:nvPicPr>
        <p:blipFill>
          <a:blip r:embed="rId4">
            <a:alphaModFix/>
          </a:blip>
          <a:stretch>
            <a:fillRect/>
          </a:stretch>
        </p:blipFill>
        <p:spPr>
          <a:xfrm>
            <a:off x="4385351" y="4249701"/>
            <a:ext cx="6816150" cy="1596425"/>
          </a:xfrm>
          <a:prstGeom prst="rect">
            <a:avLst/>
          </a:prstGeom>
          <a:noFill/>
          <a:ln>
            <a:noFill/>
          </a:ln>
        </p:spPr>
      </p:pic>
      <p:pic>
        <p:nvPicPr>
          <p:cNvPr id="247" name="Google Shape;247;p25"/>
          <p:cNvPicPr preferRelativeResize="0"/>
          <p:nvPr/>
        </p:nvPicPr>
        <p:blipFill>
          <a:blip r:embed="rId5">
            <a:alphaModFix/>
          </a:blip>
          <a:stretch>
            <a:fillRect/>
          </a:stretch>
        </p:blipFill>
        <p:spPr>
          <a:xfrm>
            <a:off x="7276546" y="2257350"/>
            <a:ext cx="4314476" cy="15964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26"/>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Sensor fusion verification</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None/>
            </a:pPr>
            <a:r>
              <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Accelerometer data sent wirelessly to PC board</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Amount of output data should at least double </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At least one sensor fusion output data between camera data</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Both verified with sensor fusion code output</a:t>
            </a:r>
            <a:endParaRPr sz="1800">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solidFill>
                <a:schemeClr val="dk1"/>
              </a:solidFill>
              <a:latin typeface="Arial"/>
              <a:ea typeface="Arial"/>
              <a:cs typeface="Arial"/>
              <a:sym typeface="Arial"/>
            </a:endParaRPr>
          </a:p>
        </p:txBody>
      </p:sp>
      <p:sp>
        <p:nvSpPr>
          <p:cNvPr id="253" name="Google Shape;253;p26"/>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54" name="Google Shape;254;p26"/>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255" name="Google Shape;255;p26"/>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256" name="Google Shape;256;p26"/>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257" name="Google Shape;257;p26"/>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Verification: Wireless Communication/Output Data</a:t>
            </a:r>
            <a:endParaRPr b="0" i="0" sz="2400" u="none" cap="none" strike="noStrike">
              <a:solidFill>
                <a:schemeClr val="lt1"/>
              </a:solidFill>
              <a:latin typeface="Arial"/>
              <a:ea typeface="Arial"/>
              <a:cs typeface="Arial"/>
              <a:sym typeface="Arial"/>
            </a:endParaRPr>
          </a:p>
        </p:txBody>
      </p:sp>
      <p:sp>
        <p:nvSpPr>
          <p:cNvPr id="258" name="Google Shape;258;p26"/>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pic>
        <p:nvPicPr>
          <p:cNvPr id="259" name="Google Shape;259;p26"/>
          <p:cNvPicPr preferRelativeResize="0"/>
          <p:nvPr/>
        </p:nvPicPr>
        <p:blipFill>
          <a:blip r:embed="rId4">
            <a:alphaModFix/>
          </a:blip>
          <a:stretch>
            <a:fillRect/>
          </a:stretch>
        </p:blipFill>
        <p:spPr>
          <a:xfrm>
            <a:off x="4265550" y="3178150"/>
            <a:ext cx="6899800" cy="27815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27"/>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000"/>
              <a:buNone/>
            </a:pPr>
            <a:r>
              <a:rPr b="1" lang="en-US" sz="2600">
                <a:solidFill>
                  <a:srgbClr val="E84B36"/>
                </a:solidFill>
                <a:latin typeface="Arial"/>
                <a:ea typeface="Arial"/>
                <a:cs typeface="Arial"/>
                <a:sym typeface="Arial"/>
              </a:rPr>
              <a:t>Camera Module Data Collection</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2000"/>
              <a:buNone/>
            </a:pPr>
            <a:r>
              <a:t/>
            </a:r>
            <a:endParaRPr b="1" sz="2600">
              <a:solidFill>
                <a:srgbClr val="E84B36"/>
              </a:solidFill>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Grayscale image</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Decrease amount of data needed</a:t>
            </a:r>
            <a:endParaRPr sz="1800">
              <a:latin typeface="Arial"/>
              <a:ea typeface="Arial"/>
              <a:cs typeface="Arial"/>
              <a:sym typeface="Arial"/>
            </a:endParaRPr>
          </a:p>
          <a:p>
            <a:pPr indent="-342900" lvl="2" marL="1371600" rtl="0" algn="l">
              <a:lnSpc>
                <a:spcPct val="100000"/>
              </a:lnSpc>
              <a:spcBef>
                <a:spcPts val="0"/>
              </a:spcBef>
              <a:spcAft>
                <a:spcPts val="0"/>
              </a:spcAft>
              <a:buSzPts val="1800"/>
              <a:buFont typeface="Arial"/>
              <a:buChar char="•"/>
            </a:pPr>
            <a:r>
              <a:rPr lang="en-US" sz="1800">
                <a:latin typeface="Arial"/>
                <a:ea typeface="Arial"/>
                <a:cs typeface="Arial"/>
                <a:sym typeface="Arial"/>
              </a:rPr>
              <a:t>No need for RGB data</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Increase speed (FPS)</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Need clear contrast between object and background</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Camera training</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Locate object in background</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Create coordinate data</a:t>
            </a:r>
            <a:endParaRPr sz="1800">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solidFill>
                <a:schemeClr val="dk1"/>
              </a:solidFill>
              <a:latin typeface="Arial"/>
              <a:ea typeface="Arial"/>
              <a:cs typeface="Arial"/>
              <a:sym typeface="Arial"/>
            </a:endParaRPr>
          </a:p>
        </p:txBody>
      </p:sp>
      <p:sp>
        <p:nvSpPr>
          <p:cNvPr id="265" name="Google Shape;265;p27"/>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66" name="Google Shape;266;p27"/>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267" name="Google Shape;267;p27"/>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268" name="Google Shape;268;p27"/>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269" name="Google Shape;269;p27"/>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Software: Camera Data Collection</a:t>
            </a:r>
            <a:endParaRPr b="0" i="0" sz="2400" u="none" cap="none" strike="noStrike">
              <a:solidFill>
                <a:schemeClr val="lt1"/>
              </a:solidFill>
              <a:latin typeface="Arial"/>
              <a:ea typeface="Arial"/>
              <a:cs typeface="Arial"/>
              <a:sym typeface="Arial"/>
            </a:endParaRPr>
          </a:p>
        </p:txBody>
      </p:sp>
      <p:sp>
        <p:nvSpPr>
          <p:cNvPr id="270" name="Google Shape;270;p27"/>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28"/>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000"/>
              <a:buNone/>
            </a:pPr>
            <a:r>
              <a:rPr b="1" lang="en-US" sz="2600">
                <a:solidFill>
                  <a:srgbClr val="E84B36"/>
                </a:solidFill>
                <a:latin typeface="Arial"/>
                <a:ea typeface="Arial"/>
                <a:cs typeface="Arial"/>
                <a:sym typeface="Arial"/>
              </a:rPr>
              <a:t>Measurement Subsystem: Camera Module</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2000"/>
              <a:buNone/>
            </a:pPr>
            <a:r>
              <a:t/>
            </a:r>
            <a:endParaRPr b="1" sz="2600">
              <a:solidFill>
                <a:srgbClr val="E84B36"/>
              </a:solidFill>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Create serial connection to PC</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Create camera data as str</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x-coordinate data</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y-coordinate data</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width of object</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height of object</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Export it to PC as serial message to be sent to PC board</a:t>
            </a:r>
            <a:endParaRPr sz="1800">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solidFill>
                <a:schemeClr val="dk1"/>
              </a:solidFill>
              <a:latin typeface="Arial"/>
              <a:ea typeface="Arial"/>
              <a:cs typeface="Arial"/>
              <a:sym typeface="Arial"/>
            </a:endParaRPr>
          </a:p>
        </p:txBody>
      </p:sp>
      <p:sp>
        <p:nvSpPr>
          <p:cNvPr id="276" name="Google Shape;276;p28"/>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77" name="Google Shape;277;p28"/>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278" name="Google Shape;278;p28"/>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279" name="Google Shape;279;p28"/>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280" name="Google Shape;280;p28"/>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Software: Camera Module</a:t>
            </a:r>
            <a:endParaRPr b="0" i="0" sz="2400" u="none" cap="none" strike="noStrike">
              <a:solidFill>
                <a:schemeClr val="lt1"/>
              </a:solidFill>
              <a:latin typeface="Arial"/>
              <a:ea typeface="Arial"/>
              <a:cs typeface="Arial"/>
              <a:sym typeface="Arial"/>
            </a:endParaRPr>
          </a:p>
        </p:txBody>
      </p:sp>
      <p:sp>
        <p:nvSpPr>
          <p:cNvPr id="281" name="Google Shape;281;p28"/>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pic>
        <p:nvPicPr>
          <p:cNvPr id="282" name="Google Shape;282;p28"/>
          <p:cNvPicPr preferRelativeResize="0"/>
          <p:nvPr/>
        </p:nvPicPr>
        <p:blipFill>
          <a:blip r:embed="rId4">
            <a:alphaModFix/>
          </a:blip>
          <a:stretch>
            <a:fillRect/>
          </a:stretch>
        </p:blipFill>
        <p:spPr>
          <a:xfrm>
            <a:off x="9492945" y="1104975"/>
            <a:ext cx="2158800" cy="24118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29"/>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000"/>
              <a:buNone/>
            </a:pPr>
            <a:r>
              <a:rPr b="1" lang="en-US" sz="2600">
                <a:solidFill>
                  <a:srgbClr val="E84B36"/>
                </a:solidFill>
                <a:latin typeface="Arial"/>
                <a:ea typeface="Arial"/>
                <a:cs typeface="Arial"/>
                <a:sym typeface="Arial"/>
              </a:rPr>
              <a:t>Measurement Subsystem: External Board</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2000"/>
              <a:buNone/>
            </a:pPr>
            <a:r>
              <a:t/>
            </a:r>
            <a:endParaRPr b="1" sz="2600">
              <a:solidFill>
                <a:srgbClr val="E84B36"/>
              </a:solidFill>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Set up SPI and Wi-Fi connection</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SPI with accelerometer</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Wi-Fi connection with PC board</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Read accelerometer data as str</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x-axis acceleration data</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y-axis acceleration data</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time data</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Given the height, calculate actual displacement</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Transfer data to internal board wirelessly</a:t>
            </a:r>
            <a:endParaRPr sz="1800">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solidFill>
                <a:schemeClr val="dk1"/>
              </a:solidFill>
              <a:latin typeface="Arial"/>
              <a:ea typeface="Arial"/>
              <a:cs typeface="Arial"/>
              <a:sym typeface="Arial"/>
            </a:endParaRPr>
          </a:p>
        </p:txBody>
      </p:sp>
      <p:sp>
        <p:nvSpPr>
          <p:cNvPr id="288" name="Google Shape;288;p29"/>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89" name="Google Shape;289;p29"/>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290" name="Google Shape;290;p29"/>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291" name="Google Shape;291;p29"/>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292" name="Google Shape;292;p29"/>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Software: External Board</a:t>
            </a:r>
            <a:endParaRPr b="0" i="0" sz="2400" u="none" cap="none" strike="noStrike">
              <a:solidFill>
                <a:schemeClr val="lt1"/>
              </a:solidFill>
              <a:latin typeface="Arial"/>
              <a:ea typeface="Arial"/>
              <a:cs typeface="Arial"/>
              <a:sym typeface="Arial"/>
            </a:endParaRPr>
          </a:p>
        </p:txBody>
      </p:sp>
      <p:sp>
        <p:nvSpPr>
          <p:cNvPr id="293" name="Google Shape;293;p29"/>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30"/>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000"/>
              <a:buNone/>
            </a:pPr>
            <a:r>
              <a:rPr b="1" lang="en-US" sz="2600">
                <a:solidFill>
                  <a:srgbClr val="E84B36"/>
                </a:solidFill>
                <a:latin typeface="Arial"/>
                <a:ea typeface="Arial"/>
                <a:cs typeface="Arial"/>
                <a:sym typeface="Arial"/>
              </a:rPr>
              <a:t>Control Subsystem: PC Board</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2000"/>
              <a:buNone/>
            </a:pPr>
            <a:r>
              <a:t/>
            </a:r>
            <a:endParaRPr b="1" sz="2600">
              <a:solidFill>
                <a:srgbClr val="E84B36"/>
              </a:solidFill>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Receive data from other components</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Calculate offset (sensor fusion)</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x coordinate displacement</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y coordinate displacement </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Create new coordinate data of object</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Calculate displacement in inches and output them</a:t>
            </a:r>
            <a:endParaRPr sz="1800">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solidFill>
                <a:schemeClr val="dk1"/>
              </a:solidFill>
              <a:latin typeface="Arial"/>
              <a:ea typeface="Arial"/>
              <a:cs typeface="Arial"/>
              <a:sym typeface="Arial"/>
            </a:endParaRPr>
          </a:p>
        </p:txBody>
      </p:sp>
      <p:sp>
        <p:nvSpPr>
          <p:cNvPr id="299" name="Google Shape;299;p30"/>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00" name="Google Shape;300;p30"/>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301" name="Google Shape;301;p30"/>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302" name="Google Shape;302;p30"/>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303" name="Google Shape;303;p30"/>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Software: PC Board</a:t>
            </a:r>
            <a:endParaRPr b="0" i="0" sz="2400" u="none" cap="none" strike="noStrike">
              <a:solidFill>
                <a:schemeClr val="lt1"/>
              </a:solidFill>
              <a:latin typeface="Arial"/>
              <a:ea typeface="Arial"/>
              <a:cs typeface="Arial"/>
              <a:sym typeface="Arial"/>
            </a:endParaRPr>
          </a:p>
        </p:txBody>
      </p:sp>
      <p:sp>
        <p:nvSpPr>
          <p:cNvPr id="304" name="Google Shape;304;p30"/>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pic>
        <p:nvPicPr>
          <p:cNvPr id="305" name="Google Shape;305;p30"/>
          <p:cNvPicPr preferRelativeResize="0"/>
          <p:nvPr/>
        </p:nvPicPr>
        <p:blipFill>
          <a:blip r:embed="rId4">
            <a:alphaModFix/>
          </a:blip>
          <a:stretch>
            <a:fillRect/>
          </a:stretch>
        </p:blipFill>
        <p:spPr>
          <a:xfrm>
            <a:off x="695475" y="4044698"/>
            <a:ext cx="9752003" cy="1957075"/>
          </a:xfrm>
          <a:prstGeom prst="rect">
            <a:avLst/>
          </a:prstGeom>
          <a:noFill/>
          <a:ln>
            <a:noFill/>
          </a:ln>
        </p:spPr>
      </p:pic>
      <p:pic>
        <p:nvPicPr>
          <p:cNvPr id="306" name="Google Shape;306;p30"/>
          <p:cNvPicPr preferRelativeResize="0"/>
          <p:nvPr/>
        </p:nvPicPr>
        <p:blipFill>
          <a:blip r:embed="rId5">
            <a:alphaModFix/>
          </a:blip>
          <a:stretch>
            <a:fillRect/>
          </a:stretch>
        </p:blipFill>
        <p:spPr>
          <a:xfrm>
            <a:off x="920300" y="4837175"/>
            <a:ext cx="743900" cy="743900"/>
          </a:xfrm>
          <a:prstGeom prst="rect">
            <a:avLst/>
          </a:prstGeom>
          <a:noFill/>
          <a:ln>
            <a:noFill/>
          </a:ln>
        </p:spPr>
      </p:pic>
      <p:pic>
        <p:nvPicPr>
          <p:cNvPr id="307" name="Google Shape;307;p30"/>
          <p:cNvPicPr preferRelativeResize="0"/>
          <p:nvPr/>
        </p:nvPicPr>
        <p:blipFill>
          <a:blip r:embed="rId6">
            <a:alphaModFix/>
          </a:blip>
          <a:stretch>
            <a:fillRect/>
          </a:stretch>
        </p:blipFill>
        <p:spPr>
          <a:xfrm>
            <a:off x="2660450" y="4772575"/>
            <a:ext cx="747306" cy="743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3"/>
          <p:cNvSpPr txBox="1"/>
          <p:nvPr>
            <p:ph idx="1" type="body"/>
          </p:nvPr>
        </p:nvSpPr>
        <p:spPr>
          <a:xfrm>
            <a:off x="376809" y="1334279"/>
            <a:ext cx="11177401" cy="482110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Design a cheap device that can track an object:</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2000"/>
              <a:buNone/>
            </a:pPr>
            <a:r>
              <a:t/>
            </a:r>
            <a:endParaRPr sz="1800">
              <a:solidFill>
                <a:schemeClr val="dk1"/>
              </a:solidFill>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Sensor fusion: collect and merge data from multiple sensors</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2 sensors: image sensor, motion (acceleration) sensor</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Motion sensor: attached to object</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Collect and calculate output in microcontroller</a:t>
            </a:r>
            <a:endParaRPr sz="1800">
              <a:latin typeface="Arial"/>
              <a:ea typeface="Arial"/>
              <a:cs typeface="Arial"/>
              <a:sym typeface="Arial"/>
            </a:endParaRPr>
          </a:p>
        </p:txBody>
      </p:sp>
      <p:sp>
        <p:nvSpPr>
          <p:cNvPr id="92" name="Google Shape;92;p13"/>
          <p:cNvSpPr/>
          <p:nvPr/>
        </p:nvSpPr>
        <p:spPr>
          <a:xfrm flipH="1" rot="10800000">
            <a:off x="0" y="6437013"/>
            <a:ext cx="12192000" cy="420987"/>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93" name="Google Shape;93;p13"/>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94" name="Google Shape;94;p13"/>
          <p:cNvSpPr/>
          <p:nvPr/>
        </p:nvSpPr>
        <p:spPr>
          <a:xfrm flipH="1" rot="10800000">
            <a:off x="0" y="0"/>
            <a:ext cx="12192000" cy="86822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95" name="Google Shape;95;p13"/>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96" name="Google Shape;96;p13"/>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Introduction</a:t>
            </a:r>
            <a:endParaRPr b="0" i="0" sz="2400" u="none" cap="none" strike="noStrike">
              <a:solidFill>
                <a:schemeClr val="lt1"/>
              </a:solidFill>
              <a:latin typeface="Arial"/>
              <a:ea typeface="Arial"/>
              <a:cs typeface="Arial"/>
              <a:sym typeface="Arial"/>
            </a:endParaRPr>
          </a:p>
        </p:txBody>
      </p:sp>
      <p:sp>
        <p:nvSpPr>
          <p:cNvPr id="97" name="Google Shape;97;p13"/>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1"/>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349250" lvl="0" marL="457200" rtl="0" algn="l">
              <a:lnSpc>
                <a:spcPct val="100000"/>
              </a:lnSpc>
              <a:spcBef>
                <a:spcPts val="0"/>
              </a:spcBef>
              <a:spcAft>
                <a:spcPts val="0"/>
              </a:spcAft>
              <a:buSzPts val="1900"/>
              <a:buChar char="•"/>
            </a:pPr>
            <a:r>
              <a:rPr b="1" lang="en-US" sz="1900">
                <a:latin typeface="Arial"/>
                <a:ea typeface="Arial"/>
                <a:cs typeface="Arial"/>
                <a:sym typeface="Arial"/>
              </a:rPr>
              <a:t>Design was a success overall</a:t>
            </a:r>
            <a:endParaRPr b="1" sz="19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Verified each hardware components’ basic functionality</a:t>
            </a:r>
            <a:endParaRPr sz="1800">
              <a:latin typeface="Arial"/>
              <a:ea typeface="Arial"/>
              <a:cs typeface="Arial"/>
              <a:sym typeface="Arial"/>
            </a:endParaRPr>
          </a:p>
          <a:p>
            <a:pPr indent="-342900" lvl="2" marL="1371600" rtl="0" algn="l">
              <a:lnSpc>
                <a:spcPct val="100000"/>
              </a:lnSpc>
              <a:spcBef>
                <a:spcPts val="0"/>
              </a:spcBef>
              <a:spcAft>
                <a:spcPts val="0"/>
              </a:spcAft>
              <a:buSzPts val="1800"/>
              <a:buFont typeface="Arial"/>
              <a:buChar char="•"/>
            </a:pPr>
            <a:r>
              <a:rPr lang="en-US" sz="1800">
                <a:latin typeface="Arial"/>
                <a:ea typeface="Arial"/>
                <a:cs typeface="Arial"/>
                <a:sym typeface="Arial"/>
              </a:rPr>
              <a:t>Power</a:t>
            </a:r>
            <a:endParaRPr sz="1800">
              <a:latin typeface="Arial"/>
              <a:ea typeface="Arial"/>
              <a:cs typeface="Arial"/>
              <a:sym typeface="Arial"/>
            </a:endParaRPr>
          </a:p>
          <a:p>
            <a:pPr indent="-342900" lvl="2" marL="1371600" rtl="0" algn="l">
              <a:lnSpc>
                <a:spcPct val="100000"/>
              </a:lnSpc>
              <a:spcBef>
                <a:spcPts val="0"/>
              </a:spcBef>
              <a:spcAft>
                <a:spcPts val="0"/>
              </a:spcAft>
              <a:buSzPts val="1800"/>
              <a:buFont typeface="Arial"/>
              <a:buChar char="•"/>
            </a:pPr>
            <a:r>
              <a:rPr lang="en-US" sz="1800">
                <a:latin typeface="Arial"/>
                <a:ea typeface="Arial"/>
                <a:cs typeface="Arial"/>
                <a:sym typeface="Arial"/>
              </a:rPr>
              <a:t>Wired communication (SPI)</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Verified software implementation</a:t>
            </a:r>
            <a:endParaRPr sz="1800">
              <a:latin typeface="Arial"/>
              <a:ea typeface="Arial"/>
              <a:cs typeface="Arial"/>
              <a:sym typeface="Arial"/>
            </a:endParaRPr>
          </a:p>
          <a:p>
            <a:pPr indent="-342900" lvl="2" marL="1371600" rtl="0" algn="l">
              <a:lnSpc>
                <a:spcPct val="100000"/>
              </a:lnSpc>
              <a:spcBef>
                <a:spcPts val="0"/>
              </a:spcBef>
              <a:spcAft>
                <a:spcPts val="0"/>
              </a:spcAft>
              <a:buSzPts val="1800"/>
              <a:buFont typeface="Arial"/>
              <a:buChar char="•"/>
            </a:pPr>
            <a:r>
              <a:rPr lang="en-US" sz="1800">
                <a:latin typeface="Arial"/>
                <a:ea typeface="Arial"/>
                <a:cs typeface="Arial"/>
                <a:sym typeface="Arial"/>
              </a:rPr>
              <a:t>Wireless communication</a:t>
            </a:r>
            <a:endParaRPr sz="1800">
              <a:latin typeface="Arial"/>
              <a:ea typeface="Arial"/>
              <a:cs typeface="Arial"/>
              <a:sym typeface="Arial"/>
            </a:endParaRPr>
          </a:p>
          <a:p>
            <a:pPr indent="-342900" lvl="2" marL="1371600" rtl="0" algn="l">
              <a:lnSpc>
                <a:spcPct val="100000"/>
              </a:lnSpc>
              <a:spcBef>
                <a:spcPts val="0"/>
              </a:spcBef>
              <a:spcAft>
                <a:spcPts val="0"/>
              </a:spcAft>
              <a:buSzPts val="1800"/>
              <a:buFont typeface="Arial"/>
              <a:buChar char="•"/>
            </a:pPr>
            <a:r>
              <a:rPr lang="en-US" sz="1800">
                <a:latin typeface="Arial"/>
                <a:ea typeface="Arial"/>
                <a:cs typeface="Arial"/>
                <a:sym typeface="Arial"/>
              </a:rPr>
              <a:t>Sensor fusion calculation</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Verified increased amount of output data</a:t>
            </a:r>
            <a:endParaRPr sz="1800">
              <a:latin typeface="Arial"/>
              <a:ea typeface="Arial"/>
              <a:cs typeface="Arial"/>
              <a:sym typeface="Arial"/>
            </a:endParaRPr>
          </a:p>
          <a:p>
            <a:pPr indent="-342900" lvl="2" marL="1371600" rtl="0" algn="l">
              <a:lnSpc>
                <a:spcPct val="100000"/>
              </a:lnSpc>
              <a:spcBef>
                <a:spcPts val="0"/>
              </a:spcBef>
              <a:spcAft>
                <a:spcPts val="0"/>
              </a:spcAft>
              <a:buSzPts val="1800"/>
              <a:buFont typeface="Arial"/>
              <a:buChar char="•"/>
            </a:pPr>
            <a:r>
              <a:rPr lang="en-US" sz="1800">
                <a:latin typeface="Arial"/>
                <a:ea typeface="Arial"/>
                <a:cs typeface="Arial"/>
                <a:sym typeface="Arial"/>
              </a:rPr>
              <a:t>Sensor fusion data output</a:t>
            </a:r>
            <a:endParaRPr sz="1800">
              <a:latin typeface="Arial"/>
              <a:ea typeface="Arial"/>
              <a:cs typeface="Arial"/>
              <a:sym typeface="Arial"/>
            </a:endParaRPr>
          </a:p>
          <a:p>
            <a:pPr indent="-349250" lvl="0" marL="457200" rtl="0" algn="l">
              <a:lnSpc>
                <a:spcPct val="100000"/>
              </a:lnSpc>
              <a:spcBef>
                <a:spcPts val="0"/>
              </a:spcBef>
              <a:spcAft>
                <a:spcPts val="0"/>
              </a:spcAft>
              <a:buSzPts val="1900"/>
              <a:buChar char="•"/>
            </a:pPr>
            <a:r>
              <a:rPr b="1" lang="en-US" sz="1900">
                <a:latin typeface="Arial"/>
                <a:ea typeface="Arial"/>
                <a:cs typeface="Arial"/>
                <a:sym typeface="Arial"/>
              </a:rPr>
              <a:t>Challenges</a:t>
            </a:r>
            <a:endParaRPr b="1" sz="19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Soldering small, sensitive components</a:t>
            </a:r>
            <a:endParaRPr sz="1800">
              <a:latin typeface="Arial"/>
              <a:ea typeface="Arial"/>
              <a:cs typeface="Arial"/>
              <a:sym typeface="Arial"/>
            </a:endParaRPr>
          </a:p>
          <a:p>
            <a:pPr indent="-342900" lvl="2" marL="1371600" rtl="0" algn="l">
              <a:lnSpc>
                <a:spcPct val="100000"/>
              </a:lnSpc>
              <a:spcBef>
                <a:spcPts val="0"/>
              </a:spcBef>
              <a:spcAft>
                <a:spcPts val="0"/>
              </a:spcAft>
              <a:buSzPts val="1800"/>
              <a:buFont typeface="Arial"/>
              <a:buChar char="•"/>
            </a:pPr>
            <a:r>
              <a:rPr lang="en-US" sz="1800">
                <a:latin typeface="Arial"/>
                <a:ea typeface="Arial"/>
                <a:cs typeface="Arial"/>
                <a:sym typeface="Arial"/>
              </a:rPr>
              <a:t>Ex. USB connectors, CP2102, etc.</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Calibration of accelerometer data and camera data</a:t>
            </a:r>
            <a:endParaRPr sz="1800">
              <a:latin typeface="Arial"/>
              <a:ea typeface="Arial"/>
              <a:cs typeface="Arial"/>
              <a:sym typeface="Arial"/>
            </a:endParaRPr>
          </a:p>
          <a:p>
            <a:pPr indent="-342900" lvl="2" marL="1371600" rtl="0" algn="l">
              <a:lnSpc>
                <a:spcPct val="100000"/>
              </a:lnSpc>
              <a:spcBef>
                <a:spcPts val="0"/>
              </a:spcBef>
              <a:spcAft>
                <a:spcPts val="0"/>
              </a:spcAft>
              <a:buSzPts val="1800"/>
              <a:buFont typeface="Arial"/>
              <a:buChar char="•"/>
            </a:pPr>
            <a:r>
              <a:rPr lang="en-US" sz="1800">
                <a:latin typeface="Arial"/>
                <a:ea typeface="Arial"/>
                <a:cs typeface="Arial"/>
                <a:sym typeface="Arial"/>
              </a:rPr>
              <a:t>Communication delay</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Connection of components</a:t>
            </a:r>
            <a:endParaRPr sz="1800">
              <a:latin typeface="Arial"/>
              <a:ea typeface="Arial"/>
              <a:cs typeface="Arial"/>
              <a:sym typeface="Arial"/>
            </a:endParaRPr>
          </a:p>
          <a:p>
            <a:pPr indent="-342900" lvl="2" marL="1371600" rtl="0" algn="l">
              <a:lnSpc>
                <a:spcPct val="100000"/>
              </a:lnSpc>
              <a:spcBef>
                <a:spcPts val="0"/>
              </a:spcBef>
              <a:spcAft>
                <a:spcPts val="0"/>
              </a:spcAft>
              <a:buSzPts val="1800"/>
              <a:buFont typeface="Arial"/>
              <a:buChar char="•"/>
            </a:pPr>
            <a:r>
              <a:rPr lang="en-US" sz="1800">
                <a:latin typeface="Arial"/>
                <a:ea typeface="Arial"/>
                <a:cs typeface="Arial"/>
                <a:sym typeface="Arial"/>
              </a:rPr>
              <a:t>Loose jumper wires, USB connectors, etc.</a:t>
            </a:r>
            <a:endParaRPr sz="1800">
              <a:latin typeface="Arial"/>
              <a:ea typeface="Arial"/>
              <a:cs typeface="Arial"/>
              <a:sym typeface="Arial"/>
            </a:endParaRPr>
          </a:p>
          <a:p>
            <a:pPr indent="0" lvl="0" marL="0" rtl="0" algn="l">
              <a:lnSpc>
                <a:spcPct val="100000"/>
              </a:lnSpc>
              <a:spcBef>
                <a:spcPts val="0"/>
              </a:spcBef>
              <a:spcAft>
                <a:spcPts val="0"/>
              </a:spcAft>
              <a:buNone/>
            </a:pPr>
            <a:r>
              <a:t/>
            </a:r>
            <a:endParaRPr sz="1800">
              <a:latin typeface="Arial"/>
              <a:ea typeface="Arial"/>
              <a:cs typeface="Arial"/>
              <a:sym typeface="Arial"/>
            </a:endParaRPr>
          </a:p>
        </p:txBody>
      </p:sp>
      <p:sp>
        <p:nvSpPr>
          <p:cNvPr id="313" name="Google Shape;313;p31"/>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14" name="Google Shape;314;p31"/>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315" name="Google Shape;315;p31"/>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316" name="Google Shape;316;p31"/>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317" name="Google Shape;317;p31"/>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Successes/Challenges</a:t>
            </a:r>
            <a:endParaRPr b="0" i="0" sz="2400" u="none" cap="none" strike="noStrike">
              <a:solidFill>
                <a:schemeClr val="lt1"/>
              </a:solidFill>
              <a:latin typeface="Arial"/>
              <a:ea typeface="Arial"/>
              <a:cs typeface="Arial"/>
              <a:sym typeface="Arial"/>
            </a:endParaRPr>
          </a:p>
        </p:txBody>
      </p:sp>
      <p:sp>
        <p:nvSpPr>
          <p:cNvPr id="318" name="Google Shape;318;p31"/>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32"/>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t/>
            </a:r>
            <a:endParaRPr sz="1800">
              <a:solidFill>
                <a:schemeClr val="dk1"/>
              </a:solidFill>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Some parts of project were much harder than expected</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Hardware verification</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Timed data calibration</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Sensitivity of PCB-compatible components</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Accelerometer data</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If we redesigned the project</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Simpler hardware components</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More testing for better data calibration</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Order more boards/parts for testing purposes and backup</a:t>
            </a:r>
            <a:endParaRPr sz="1800">
              <a:latin typeface="Arial"/>
              <a:ea typeface="Arial"/>
              <a:cs typeface="Arial"/>
              <a:sym typeface="Arial"/>
            </a:endParaRPr>
          </a:p>
        </p:txBody>
      </p:sp>
      <p:sp>
        <p:nvSpPr>
          <p:cNvPr id="324" name="Google Shape;324;p32"/>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25" name="Google Shape;325;p32"/>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326" name="Google Shape;326;p32"/>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327" name="Google Shape;327;p32"/>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328" name="Google Shape;328;p32"/>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Conclusion</a:t>
            </a:r>
            <a:endParaRPr b="0" i="0" sz="2400" u="none" cap="none" strike="noStrike">
              <a:solidFill>
                <a:schemeClr val="lt1"/>
              </a:solidFill>
              <a:latin typeface="Arial"/>
              <a:ea typeface="Arial"/>
              <a:cs typeface="Arial"/>
              <a:sym typeface="Arial"/>
            </a:endParaRPr>
          </a:p>
        </p:txBody>
      </p:sp>
      <p:sp>
        <p:nvSpPr>
          <p:cNvPr id="329" name="Google Shape;329;p32"/>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33"/>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b="1" lang="en-US" sz="2600">
                <a:solidFill>
                  <a:srgbClr val="E84B36"/>
                </a:solidFill>
                <a:latin typeface="Arial"/>
                <a:ea typeface="Arial"/>
                <a:cs typeface="Arial"/>
                <a:sym typeface="Arial"/>
              </a:rPr>
              <a:t>Possible future updates to project:</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None/>
            </a:pPr>
            <a:r>
              <a:t/>
            </a:r>
            <a:endParaRPr sz="1800">
              <a:latin typeface="Arial"/>
              <a:ea typeface="Arial"/>
              <a:cs typeface="Arial"/>
              <a:sym typeface="Arial"/>
            </a:endParaRPr>
          </a:p>
          <a:p>
            <a:pPr indent="-355600" lvl="0" marL="457200" rtl="0" algn="l">
              <a:lnSpc>
                <a:spcPct val="100000"/>
              </a:lnSpc>
              <a:spcBef>
                <a:spcPts val="0"/>
              </a:spcBef>
              <a:spcAft>
                <a:spcPts val="0"/>
              </a:spcAft>
              <a:buSzPts val="2000"/>
              <a:buChar char="•"/>
            </a:pPr>
            <a:r>
              <a:rPr b="1" lang="en-US" sz="2000">
                <a:latin typeface="Arial"/>
                <a:ea typeface="Arial"/>
                <a:cs typeface="Arial"/>
                <a:sym typeface="Arial"/>
              </a:rPr>
              <a:t>Virtual tracking</a:t>
            </a:r>
            <a:endParaRPr b="1" sz="2000">
              <a:latin typeface="Arial"/>
              <a:ea typeface="Arial"/>
              <a:cs typeface="Arial"/>
              <a:sym typeface="Arial"/>
            </a:endParaRPr>
          </a:p>
          <a:p>
            <a:pPr indent="-342900" lvl="1" marL="914400" rtl="0" algn="l">
              <a:lnSpc>
                <a:spcPct val="100000"/>
              </a:lnSpc>
              <a:spcBef>
                <a:spcPts val="0"/>
              </a:spcBef>
              <a:spcAft>
                <a:spcPts val="0"/>
              </a:spcAft>
              <a:buSzPts val="1800"/>
              <a:buChar char="•"/>
            </a:pPr>
            <a:r>
              <a:rPr lang="en-US" sz="1800">
                <a:latin typeface="Arial"/>
                <a:ea typeface="Arial"/>
                <a:cs typeface="Arial"/>
                <a:sym typeface="Arial"/>
              </a:rPr>
              <a:t>Use virtual tracking program</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Simulate movement of target </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Visual output for direct observation</a:t>
            </a:r>
            <a:endParaRPr sz="1800">
              <a:latin typeface="Arial"/>
              <a:ea typeface="Arial"/>
              <a:cs typeface="Arial"/>
              <a:sym typeface="Arial"/>
            </a:endParaRPr>
          </a:p>
          <a:p>
            <a:pPr indent="-355600" lvl="0" marL="457200" rtl="0" algn="l">
              <a:lnSpc>
                <a:spcPct val="100000"/>
              </a:lnSpc>
              <a:spcBef>
                <a:spcPts val="0"/>
              </a:spcBef>
              <a:spcAft>
                <a:spcPts val="0"/>
              </a:spcAft>
              <a:buSzPts val="2000"/>
              <a:buFont typeface="Arial"/>
              <a:buChar char="•"/>
            </a:pPr>
            <a:r>
              <a:rPr b="1" lang="en-US" sz="2000">
                <a:latin typeface="Arial"/>
                <a:ea typeface="Arial"/>
                <a:cs typeface="Arial"/>
                <a:sym typeface="Arial"/>
              </a:rPr>
              <a:t>3D movement tracking</a:t>
            </a:r>
            <a:endParaRPr b="1" sz="2000">
              <a:latin typeface="Arial"/>
              <a:ea typeface="Arial"/>
              <a:cs typeface="Arial"/>
              <a:sym typeface="Arial"/>
            </a:endParaRPr>
          </a:p>
          <a:p>
            <a:pPr indent="-342900" lvl="1" marL="914400" rtl="0" algn="l">
              <a:lnSpc>
                <a:spcPct val="100000"/>
              </a:lnSpc>
              <a:spcBef>
                <a:spcPts val="0"/>
              </a:spcBef>
              <a:spcAft>
                <a:spcPts val="0"/>
              </a:spcAft>
              <a:buSzPts val="1800"/>
              <a:buChar char="•"/>
            </a:pPr>
            <a:r>
              <a:rPr lang="en-US" sz="1800">
                <a:latin typeface="Arial"/>
                <a:ea typeface="Arial"/>
                <a:cs typeface="Arial"/>
                <a:sym typeface="Arial"/>
              </a:rPr>
              <a:t>Track z-axis movement</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Accelerometer (LSM6DSO): 3D digital accelerometer</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Additional camera</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Combine data</a:t>
            </a:r>
            <a:endParaRPr sz="1800">
              <a:latin typeface="Arial"/>
              <a:ea typeface="Arial"/>
              <a:cs typeface="Arial"/>
              <a:sym typeface="Arial"/>
            </a:endParaRPr>
          </a:p>
          <a:p>
            <a:pPr indent="-355600" lvl="0" marL="457200" rtl="0" algn="l">
              <a:lnSpc>
                <a:spcPct val="100000"/>
              </a:lnSpc>
              <a:spcBef>
                <a:spcPts val="0"/>
              </a:spcBef>
              <a:spcAft>
                <a:spcPts val="0"/>
              </a:spcAft>
              <a:buSzPts val="2000"/>
              <a:buChar char="•"/>
            </a:pPr>
            <a:r>
              <a:rPr b="1" lang="en-US" sz="2000">
                <a:latin typeface="Arial"/>
                <a:ea typeface="Arial"/>
                <a:cs typeface="Arial"/>
                <a:sym typeface="Arial"/>
              </a:rPr>
              <a:t>Further increase output data FPS</a:t>
            </a:r>
            <a:endParaRPr b="1" sz="20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Accelerometer data</a:t>
            </a:r>
            <a:endParaRPr sz="1800">
              <a:latin typeface="Arial"/>
              <a:ea typeface="Arial"/>
              <a:cs typeface="Arial"/>
              <a:sym typeface="Arial"/>
            </a:endParaRPr>
          </a:p>
          <a:p>
            <a:pPr indent="-342900" lvl="2" marL="1371600" rtl="0" algn="l">
              <a:lnSpc>
                <a:spcPct val="100000"/>
              </a:lnSpc>
              <a:spcBef>
                <a:spcPts val="0"/>
              </a:spcBef>
              <a:spcAft>
                <a:spcPts val="0"/>
              </a:spcAft>
              <a:buSzPts val="1800"/>
              <a:buFont typeface="Arial"/>
              <a:buChar char="•"/>
            </a:pPr>
            <a:r>
              <a:rPr lang="en-US" sz="1800">
                <a:latin typeface="Arial"/>
                <a:ea typeface="Arial"/>
                <a:cs typeface="Arial"/>
                <a:sym typeface="Arial"/>
              </a:rPr>
              <a:t>More precise calibration required</a:t>
            </a:r>
            <a:endParaRPr sz="1800">
              <a:latin typeface="Arial"/>
              <a:ea typeface="Arial"/>
              <a:cs typeface="Arial"/>
              <a:sym typeface="Arial"/>
            </a:endParaRPr>
          </a:p>
          <a:p>
            <a:pPr indent="-342900" lvl="2" marL="1371600" rtl="0" algn="l">
              <a:lnSpc>
                <a:spcPct val="100000"/>
              </a:lnSpc>
              <a:spcBef>
                <a:spcPts val="0"/>
              </a:spcBef>
              <a:spcAft>
                <a:spcPts val="0"/>
              </a:spcAft>
              <a:buSzPts val="1800"/>
              <a:buFont typeface="Arial"/>
              <a:buChar char="•"/>
            </a:pPr>
            <a:r>
              <a:rPr lang="en-US" sz="1800">
                <a:latin typeface="Arial"/>
                <a:ea typeface="Arial"/>
                <a:cs typeface="Arial"/>
                <a:sym typeface="Arial"/>
              </a:rPr>
              <a:t>Better connection required</a:t>
            </a:r>
            <a:endParaRPr sz="1800">
              <a:latin typeface="Arial"/>
              <a:ea typeface="Arial"/>
              <a:cs typeface="Arial"/>
              <a:sym typeface="Arial"/>
            </a:endParaRPr>
          </a:p>
          <a:p>
            <a:pPr indent="0" lvl="0" marL="0" rtl="0" algn="l">
              <a:lnSpc>
                <a:spcPct val="100000"/>
              </a:lnSpc>
              <a:spcBef>
                <a:spcPts val="0"/>
              </a:spcBef>
              <a:spcAft>
                <a:spcPts val="0"/>
              </a:spcAft>
              <a:buNone/>
            </a:pPr>
            <a:r>
              <a:t/>
            </a:r>
            <a:endParaRPr sz="1800">
              <a:latin typeface="Arial"/>
              <a:ea typeface="Arial"/>
              <a:cs typeface="Arial"/>
              <a:sym typeface="Arial"/>
            </a:endParaRPr>
          </a:p>
        </p:txBody>
      </p:sp>
      <p:sp>
        <p:nvSpPr>
          <p:cNvPr id="335" name="Google Shape;335;p33"/>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36" name="Google Shape;336;p33"/>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337" name="Google Shape;337;p33"/>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338" name="Google Shape;338;p33"/>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339" name="Google Shape;339;p33"/>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Possible Updates</a:t>
            </a:r>
            <a:endParaRPr b="0" i="0" sz="2400" u="none" cap="none" strike="noStrike">
              <a:solidFill>
                <a:schemeClr val="lt1"/>
              </a:solidFill>
              <a:latin typeface="Arial"/>
              <a:ea typeface="Arial"/>
              <a:cs typeface="Arial"/>
              <a:sym typeface="Arial"/>
            </a:endParaRPr>
          </a:p>
        </p:txBody>
      </p:sp>
      <p:sp>
        <p:nvSpPr>
          <p:cNvPr id="340" name="Google Shape;340;p33"/>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4"/>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t/>
            </a:r>
            <a:endParaRPr sz="1800">
              <a:solidFill>
                <a:schemeClr val="dk1"/>
              </a:solidFill>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Motion tracking is becoming popular</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Ex: VR technology</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Goal: Design cheaper motion tracking device</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Use cheaper parts &amp; combine data</a:t>
            </a:r>
            <a:endParaRPr sz="1800">
              <a:latin typeface="Arial"/>
              <a:ea typeface="Arial"/>
              <a:cs typeface="Arial"/>
              <a:sym typeface="Arial"/>
            </a:endParaRPr>
          </a:p>
          <a:p>
            <a:pPr indent="-342900" lvl="2" marL="1371600" rtl="0" algn="l">
              <a:lnSpc>
                <a:spcPct val="100000"/>
              </a:lnSpc>
              <a:spcBef>
                <a:spcPts val="0"/>
              </a:spcBef>
              <a:spcAft>
                <a:spcPts val="0"/>
              </a:spcAft>
              <a:buSzPts val="1800"/>
              <a:buFont typeface="Arial"/>
              <a:buChar char="•"/>
            </a:pPr>
            <a:r>
              <a:rPr lang="en-US" sz="1800">
                <a:latin typeface="Arial"/>
                <a:ea typeface="Arial"/>
                <a:cs typeface="Arial"/>
                <a:sym typeface="Arial"/>
              </a:rPr>
              <a:t>Image sensor: Low FPS camera</a:t>
            </a:r>
            <a:endParaRPr sz="1800">
              <a:latin typeface="Arial"/>
              <a:ea typeface="Arial"/>
              <a:cs typeface="Arial"/>
              <a:sym typeface="Arial"/>
            </a:endParaRPr>
          </a:p>
          <a:p>
            <a:pPr indent="-342900" lvl="2" marL="1371600" rtl="0" algn="l">
              <a:lnSpc>
                <a:spcPct val="100000"/>
              </a:lnSpc>
              <a:spcBef>
                <a:spcPts val="0"/>
              </a:spcBef>
              <a:spcAft>
                <a:spcPts val="0"/>
              </a:spcAft>
              <a:buSzPts val="1800"/>
              <a:buFont typeface="Arial"/>
              <a:buChar char="•"/>
            </a:pPr>
            <a:r>
              <a:rPr lang="en-US" sz="1800">
                <a:latin typeface="Arial"/>
                <a:ea typeface="Arial"/>
                <a:cs typeface="Arial"/>
                <a:sym typeface="Arial"/>
              </a:rPr>
              <a:t>Motion sensor: 3D digital accelerometer</a:t>
            </a:r>
            <a:endParaRPr sz="1800">
              <a:latin typeface="Arial"/>
              <a:ea typeface="Arial"/>
              <a:cs typeface="Arial"/>
              <a:sym typeface="Arial"/>
            </a:endParaRPr>
          </a:p>
          <a:p>
            <a:pPr indent="-342900" lvl="2" marL="1371600" rtl="0" algn="l">
              <a:lnSpc>
                <a:spcPct val="100000"/>
              </a:lnSpc>
              <a:spcBef>
                <a:spcPts val="0"/>
              </a:spcBef>
              <a:spcAft>
                <a:spcPts val="0"/>
              </a:spcAft>
              <a:buSzPts val="1800"/>
              <a:buFont typeface="Arial"/>
              <a:buChar char="•"/>
            </a:pPr>
            <a:r>
              <a:rPr lang="en-US" sz="1800">
                <a:latin typeface="Arial"/>
                <a:ea typeface="Arial"/>
                <a:cs typeface="Arial"/>
                <a:sym typeface="Arial"/>
              </a:rPr>
              <a:t>Software code (sensor fusion): collect and combine data</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Easily modifiable for tracking different body parts</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Casing containing motion tracking components</a:t>
            </a:r>
            <a:endParaRPr sz="1800">
              <a:latin typeface="Arial"/>
              <a:ea typeface="Arial"/>
              <a:cs typeface="Arial"/>
              <a:sym typeface="Arial"/>
            </a:endParaRPr>
          </a:p>
        </p:txBody>
      </p:sp>
      <p:sp>
        <p:nvSpPr>
          <p:cNvPr id="103" name="Google Shape;103;p14"/>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04" name="Google Shape;104;p14"/>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105" name="Google Shape;105;p14"/>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106" name="Google Shape;106;p14"/>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107" name="Google Shape;107;p14"/>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Background/Objective</a:t>
            </a:r>
            <a:endParaRPr b="0" i="0" sz="2400" u="none" cap="none" strike="noStrike">
              <a:solidFill>
                <a:schemeClr val="lt1"/>
              </a:solidFill>
              <a:latin typeface="Arial"/>
              <a:ea typeface="Arial"/>
              <a:cs typeface="Arial"/>
              <a:sym typeface="Arial"/>
            </a:endParaRPr>
          </a:p>
        </p:txBody>
      </p:sp>
      <p:sp>
        <p:nvSpPr>
          <p:cNvPr id="108" name="Google Shape;108;p14"/>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pic>
        <p:nvPicPr>
          <p:cNvPr id="109" name="Google Shape;109;p14"/>
          <p:cNvPicPr preferRelativeResize="0"/>
          <p:nvPr/>
        </p:nvPicPr>
        <p:blipFill>
          <a:blip r:embed="rId4">
            <a:alphaModFix/>
          </a:blip>
          <a:stretch>
            <a:fillRect/>
          </a:stretch>
        </p:blipFill>
        <p:spPr>
          <a:xfrm>
            <a:off x="1313425" y="4540951"/>
            <a:ext cx="8625451" cy="12924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5"/>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t/>
            </a:r>
            <a:endParaRPr sz="1800">
              <a:solidFill>
                <a:schemeClr val="dk1"/>
              </a:solidFill>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Object to track is attached to person’s leg</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Results in z-axis movement</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Object moves on the floor/desk</a:t>
            </a:r>
            <a:endParaRPr sz="1800">
              <a:latin typeface="Arial"/>
              <a:ea typeface="Arial"/>
              <a:cs typeface="Arial"/>
              <a:sym typeface="Arial"/>
            </a:endParaRPr>
          </a:p>
          <a:p>
            <a:pPr indent="-342900" lvl="2" marL="1371600" rtl="0" algn="l">
              <a:lnSpc>
                <a:spcPct val="100000"/>
              </a:lnSpc>
              <a:spcBef>
                <a:spcPts val="0"/>
              </a:spcBef>
              <a:spcAft>
                <a:spcPts val="0"/>
              </a:spcAft>
              <a:buSzPts val="1800"/>
              <a:buFont typeface="Arial"/>
              <a:buChar char="•"/>
            </a:pPr>
            <a:r>
              <a:rPr lang="en-US" sz="1800">
                <a:latin typeface="Arial"/>
                <a:ea typeface="Arial"/>
                <a:cs typeface="Arial"/>
                <a:sym typeface="Arial"/>
              </a:rPr>
              <a:t>Guarantees no z-axis movement</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Sensor data collected and sensor fusion completed in PC</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Microcontrollers only send and receive data </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Changed to have data processed at PC board</a:t>
            </a:r>
            <a:endParaRPr sz="1800">
              <a:latin typeface="Arial"/>
              <a:ea typeface="Arial"/>
              <a:cs typeface="Arial"/>
              <a:sym typeface="Arial"/>
            </a:endParaRPr>
          </a:p>
          <a:p>
            <a:pPr indent="-342900" lvl="2" marL="1371600" rtl="0" algn="l">
              <a:lnSpc>
                <a:spcPct val="100000"/>
              </a:lnSpc>
              <a:spcBef>
                <a:spcPts val="0"/>
              </a:spcBef>
              <a:spcAft>
                <a:spcPts val="0"/>
              </a:spcAft>
              <a:buSzPts val="1800"/>
              <a:buFont typeface="Arial"/>
              <a:buChar char="•"/>
            </a:pPr>
            <a:r>
              <a:rPr lang="en-US" sz="1800">
                <a:latin typeface="Arial"/>
                <a:ea typeface="Arial"/>
                <a:cs typeface="Arial"/>
                <a:sym typeface="Arial"/>
              </a:rPr>
              <a:t>Collection of sensor data</a:t>
            </a:r>
            <a:endParaRPr sz="1800">
              <a:latin typeface="Arial"/>
              <a:ea typeface="Arial"/>
              <a:cs typeface="Arial"/>
              <a:sym typeface="Arial"/>
            </a:endParaRPr>
          </a:p>
          <a:p>
            <a:pPr indent="-342900" lvl="2" marL="1371600" rtl="0" algn="l">
              <a:lnSpc>
                <a:spcPct val="100000"/>
              </a:lnSpc>
              <a:spcBef>
                <a:spcPts val="0"/>
              </a:spcBef>
              <a:spcAft>
                <a:spcPts val="0"/>
              </a:spcAft>
              <a:buSzPts val="1800"/>
              <a:buFont typeface="Arial"/>
              <a:buChar char="•"/>
            </a:pPr>
            <a:r>
              <a:rPr lang="en-US" sz="1800">
                <a:latin typeface="Arial"/>
                <a:ea typeface="Arial"/>
                <a:cs typeface="Arial"/>
                <a:sym typeface="Arial"/>
              </a:rPr>
              <a:t>Calculation of sensor fusion</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Communication with VR technology</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Hard to access input/output of VR device</a:t>
            </a:r>
            <a:endParaRPr sz="1800">
              <a:latin typeface="Arial"/>
              <a:ea typeface="Arial"/>
              <a:cs typeface="Arial"/>
              <a:sym typeface="Arial"/>
            </a:endParaRPr>
          </a:p>
        </p:txBody>
      </p:sp>
      <p:sp>
        <p:nvSpPr>
          <p:cNvPr id="115" name="Google Shape;115;p15"/>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16" name="Google Shape;116;p15"/>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117" name="Google Shape;117;p15"/>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118" name="Google Shape;118;p15"/>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119" name="Google Shape;119;p15"/>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Original Design/Changes</a:t>
            </a:r>
            <a:endParaRPr b="0" i="0" sz="2400" u="none" cap="none" strike="noStrike">
              <a:solidFill>
                <a:schemeClr val="lt1"/>
              </a:solidFill>
              <a:latin typeface="Arial"/>
              <a:ea typeface="Arial"/>
              <a:cs typeface="Arial"/>
              <a:sym typeface="Arial"/>
            </a:endParaRPr>
          </a:p>
        </p:txBody>
      </p:sp>
      <p:sp>
        <p:nvSpPr>
          <p:cNvPr id="120" name="Google Shape;120;p15"/>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16"/>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0"/>
              </a:spcBef>
              <a:spcAft>
                <a:spcPts val="0"/>
              </a:spcAft>
              <a:buSzPts val="1800"/>
              <a:buChar char="•"/>
            </a:pPr>
            <a:r>
              <a:rPr lang="en-US" sz="1800">
                <a:latin typeface="Arial"/>
                <a:ea typeface="Arial"/>
                <a:cs typeface="Arial"/>
                <a:sym typeface="Arial"/>
              </a:rPr>
              <a:t>Object is moved on the floor/table</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Only x-axis, y-axis movements</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Camera module is held above</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Consistent distance given by tripod</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Internal components connected to PC via USB</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Camera module &amp; PC board</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External components attached to object</a:t>
            </a:r>
            <a:endParaRPr sz="1800">
              <a:latin typeface="Arial"/>
              <a:ea typeface="Arial"/>
              <a:cs typeface="Arial"/>
              <a:sym typeface="Arial"/>
            </a:endParaRPr>
          </a:p>
          <a:p>
            <a:pPr indent="-342900" lvl="1" marL="914400" rtl="0" algn="l">
              <a:lnSpc>
                <a:spcPct val="100000"/>
              </a:lnSpc>
              <a:spcBef>
                <a:spcPts val="0"/>
              </a:spcBef>
              <a:spcAft>
                <a:spcPts val="0"/>
              </a:spcAft>
              <a:buSzPts val="1800"/>
              <a:buFont typeface="Arial"/>
              <a:buChar char="•"/>
            </a:pPr>
            <a:r>
              <a:rPr lang="en-US" sz="1800">
                <a:latin typeface="Arial"/>
                <a:ea typeface="Arial"/>
                <a:cs typeface="Arial"/>
                <a:sym typeface="Arial"/>
              </a:rPr>
              <a:t>Wireless connection to PC board</a:t>
            </a:r>
            <a:endParaRPr sz="1800">
              <a:latin typeface="Arial"/>
              <a:ea typeface="Arial"/>
              <a:cs typeface="Arial"/>
              <a:sym typeface="Arial"/>
            </a:endParaRPr>
          </a:p>
          <a:p>
            <a:pPr indent="0" lvl="0" marL="0" rtl="0" algn="l">
              <a:lnSpc>
                <a:spcPct val="100000"/>
              </a:lnSpc>
              <a:spcBef>
                <a:spcPts val="0"/>
              </a:spcBef>
              <a:spcAft>
                <a:spcPts val="0"/>
              </a:spcAft>
              <a:buNone/>
            </a:pPr>
            <a:r>
              <a:t/>
            </a:r>
            <a:endParaRPr sz="1800">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solidFill>
                <a:schemeClr val="dk1"/>
              </a:solidFill>
              <a:latin typeface="Arial"/>
              <a:ea typeface="Arial"/>
              <a:cs typeface="Arial"/>
              <a:sym typeface="Arial"/>
            </a:endParaRPr>
          </a:p>
        </p:txBody>
      </p:sp>
      <p:sp>
        <p:nvSpPr>
          <p:cNvPr id="126" name="Google Shape;126;p16"/>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27" name="Google Shape;127;p16"/>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128" name="Google Shape;128;p16"/>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129" name="Google Shape;129;p16"/>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130" name="Google Shape;130;p16"/>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Design Overview: Visual Aid</a:t>
            </a:r>
            <a:endParaRPr b="0" i="0" sz="2400" u="none" cap="none" strike="noStrike">
              <a:solidFill>
                <a:schemeClr val="lt1"/>
              </a:solidFill>
              <a:latin typeface="Arial"/>
              <a:ea typeface="Arial"/>
              <a:cs typeface="Arial"/>
              <a:sym typeface="Arial"/>
            </a:endParaRPr>
          </a:p>
        </p:txBody>
      </p:sp>
      <p:sp>
        <p:nvSpPr>
          <p:cNvPr id="131" name="Google Shape;131;p16"/>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pic>
        <p:nvPicPr>
          <p:cNvPr id="132" name="Google Shape;132;p16"/>
          <p:cNvPicPr preferRelativeResize="0"/>
          <p:nvPr/>
        </p:nvPicPr>
        <p:blipFill>
          <a:blip r:embed="rId4">
            <a:alphaModFix/>
          </a:blip>
          <a:stretch>
            <a:fillRect/>
          </a:stretch>
        </p:blipFill>
        <p:spPr>
          <a:xfrm>
            <a:off x="7474475" y="1201175"/>
            <a:ext cx="4079724" cy="3067174"/>
          </a:xfrm>
          <a:prstGeom prst="rect">
            <a:avLst/>
          </a:prstGeom>
          <a:noFill/>
          <a:ln>
            <a:noFill/>
          </a:ln>
        </p:spPr>
      </p:pic>
      <p:pic>
        <p:nvPicPr>
          <p:cNvPr id="133" name="Google Shape;133;p16"/>
          <p:cNvPicPr preferRelativeResize="0"/>
          <p:nvPr/>
        </p:nvPicPr>
        <p:blipFill>
          <a:blip r:embed="rId5">
            <a:alphaModFix/>
          </a:blip>
          <a:stretch>
            <a:fillRect/>
          </a:stretch>
        </p:blipFill>
        <p:spPr>
          <a:xfrm>
            <a:off x="376800" y="3666300"/>
            <a:ext cx="3318625" cy="248897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7"/>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External Components</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2000"/>
              <a:buNone/>
            </a:pPr>
            <a:r>
              <a:t/>
            </a:r>
            <a:endParaRPr sz="1800">
              <a:solidFill>
                <a:schemeClr val="dk1"/>
              </a:solidFill>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Accelerometer</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External Board</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Battery Pack</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Wireless communication</a:t>
            </a:r>
            <a:endParaRPr sz="1800">
              <a:latin typeface="Arial"/>
              <a:ea typeface="Arial"/>
              <a:cs typeface="Arial"/>
              <a:sym typeface="Arial"/>
            </a:endParaRPr>
          </a:p>
          <a:p>
            <a:pPr indent="0" lvl="0" marL="0" rtl="0" algn="l">
              <a:lnSpc>
                <a:spcPct val="100000"/>
              </a:lnSpc>
              <a:spcBef>
                <a:spcPts val="0"/>
              </a:spcBef>
              <a:spcAft>
                <a:spcPts val="0"/>
              </a:spcAft>
              <a:buNone/>
            </a:pPr>
            <a:r>
              <a:t/>
            </a:r>
            <a:endParaRPr sz="1800">
              <a:latin typeface="Arial"/>
              <a:ea typeface="Arial"/>
              <a:cs typeface="Arial"/>
              <a:sym typeface="Arial"/>
            </a:endParaRPr>
          </a:p>
          <a:p>
            <a:pPr indent="0" lvl="0" marL="0" rtl="0" algn="l">
              <a:lnSpc>
                <a:spcPct val="100000"/>
              </a:lnSpc>
              <a:spcBef>
                <a:spcPts val="0"/>
              </a:spcBef>
              <a:spcAft>
                <a:spcPts val="0"/>
              </a:spcAft>
              <a:buNone/>
            </a:pPr>
            <a:r>
              <a:rPr b="1" lang="en-US" sz="2600">
                <a:solidFill>
                  <a:srgbClr val="E84B36"/>
                </a:solidFill>
                <a:latin typeface="Arial"/>
                <a:ea typeface="Arial"/>
                <a:cs typeface="Arial"/>
                <a:sym typeface="Arial"/>
              </a:rPr>
              <a:t>Internal Components</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None/>
            </a:pPr>
            <a:r>
              <a:t/>
            </a:r>
            <a:endParaRPr b="1" sz="1800">
              <a:solidFill>
                <a:srgbClr val="E84B36"/>
              </a:solidFill>
              <a:latin typeface="Arial"/>
              <a:ea typeface="Arial"/>
              <a:cs typeface="Arial"/>
              <a:sym typeface="Arial"/>
            </a:endParaRPr>
          </a:p>
          <a:p>
            <a:pPr indent="-342900" lvl="0" marL="457200" rtl="0" algn="l">
              <a:lnSpc>
                <a:spcPct val="100000"/>
              </a:lnSpc>
              <a:spcBef>
                <a:spcPts val="0"/>
              </a:spcBef>
              <a:spcAft>
                <a:spcPts val="0"/>
              </a:spcAft>
              <a:buSzPts val="1800"/>
              <a:buChar char="•"/>
            </a:pPr>
            <a:r>
              <a:rPr lang="en-US" sz="1800">
                <a:latin typeface="Arial"/>
                <a:ea typeface="Arial"/>
                <a:cs typeface="Arial"/>
                <a:sym typeface="Arial"/>
              </a:rPr>
              <a:t>Camera Module</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Internal Board (PC Board)</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Calculate sensor fusion</a:t>
            </a:r>
            <a:endParaRPr sz="1800">
              <a:latin typeface="Arial"/>
              <a:ea typeface="Arial"/>
              <a:cs typeface="Arial"/>
              <a:sym typeface="Arial"/>
            </a:endParaRPr>
          </a:p>
          <a:p>
            <a:pPr indent="0" lvl="0" marL="0" rtl="0" algn="l">
              <a:lnSpc>
                <a:spcPct val="100000"/>
              </a:lnSpc>
              <a:spcBef>
                <a:spcPts val="0"/>
              </a:spcBef>
              <a:spcAft>
                <a:spcPts val="0"/>
              </a:spcAft>
              <a:buNone/>
            </a:pPr>
            <a:r>
              <a:t/>
            </a:r>
            <a:endParaRPr sz="1800">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solidFill>
                <a:schemeClr val="dk1"/>
              </a:solidFill>
              <a:latin typeface="Arial"/>
              <a:ea typeface="Arial"/>
              <a:cs typeface="Arial"/>
              <a:sym typeface="Arial"/>
            </a:endParaRPr>
          </a:p>
        </p:txBody>
      </p:sp>
      <p:sp>
        <p:nvSpPr>
          <p:cNvPr id="139" name="Google Shape;139;p17"/>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40" name="Google Shape;140;p17"/>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141" name="Google Shape;141;p17"/>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142" name="Google Shape;142;p17"/>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143" name="Google Shape;143;p17"/>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Design Overview: Components</a:t>
            </a:r>
            <a:endParaRPr b="0" i="0" sz="2400" u="none" cap="none" strike="noStrike">
              <a:solidFill>
                <a:schemeClr val="lt1"/>
              </a:solidFill>
              <a:latin typeface="Arial"/>
              <a:ea typeface="Arial"/>
              <a:cs typeface="Arial"/>
              <a:sym typeface="Arial"/>
            </a:endParaRPr>
          </a:p>
        </p:txBody>
      </p:sp>
      <p:sp>
        <p:nvSpPr>
          <p:cNvPr id="144" name="Google Shape;144;p17"/>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pic>
        <p:nvPicPr>
          <p:cNvPr id="145" name="Google Shape;145;p17"/>
          <p:cNvPicPr preferRelativeResize="0"/>
          <p:nvPr/>
        </p:nvPicPr>
        <p:blipFill>
          <a:blip r:embed="rId4">
            <a:alphaModFix/>
          </a:blip>
          <a:stretch>
            <a:fillRect/>
          </a:stretch>
        </p:blipFill>
        <p:spPr>
          <a:xfrm>
            <a:off x="5341500" y="1786125"/>
            <a:ext cx="5750177" cy="33877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18"/>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External Casing</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2000"/>
              <a:buNone/>
            </a:pPr>
            <a:r>
              <a:t/>
            </a:r>
            <a:endParaRPr sz="1800">
              <a:solidFill>
                <a:schemeClr val="dk1"/>
              </a:solidFill>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3D printed</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Dark blue for contrast with background</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Screw holes</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Heat sink hole</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Space for components </a:t>
            </a:r>
            <a:endParaRPr sz="1800">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solidFill>
                <a:schemeClr val="dk1"/>
              </a:solidFill>
              <a:latin typeface="Arial"/>
              <a:ea typeface="Arial"/>
              <a:cs typeface="Arial"/>
              <a:sym typeface="Arial"/>
            </a:endParaRPr>
          </a:p>
        </p:txBody>
      </p:sp>
      <p:sp>
        <p:nvSpPr>
          <p:cNvPr id="151" name="Google Shape;151;p18"/>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52" name="Google Shape;152;p18"/>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153" name="Google Shape;153;p18"/>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154" name="Google Shape;154;p18"/>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155" name="Google Shape;155;p18"/>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Physical Design</a:t>
            </a:r>
            <a:endParaRPr b="0" i="0" sz="2400" u="none" cap="none" strike="noStrike">
              <a:solidFill>
                <a:schemeClr val="lt1"/>
              </a:solidFill>
              <a:latin typeface="Arial"/>
              <a:ea typeface="Arial"/>
              <a:cs typeface="Arial"/>
              <a:sym typeface="Arial"/>
            </a:endParaRPr>
          </a:p>
        </p:txBody>
      </p:sp>
      <p:sp>
        <p:nvSpPr>
          <p:cNvPr id="156" name="Google Shape;156;p18"/>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pic>
        <p:nvPicPr>
          <p:cNvPr id="157" name="Google Shape;157;p18"/>
          <p:cNvPicPr preferRelativeResize="0"/>
          <p:nvPr/>
        </p:nvPicPr>
        <p:blipFill>
          <a:blip r:embed="rId4">
            <a:alphaModFix/>
          </a:blip>
          <a:stretch>
            <a:fillRect/>
          </a:stretch>
        </p:blipFill>
        <p:spPr>
          <a:xfrm>
            <a:off x="6882250" y="1075750"/>
            <a:ext cx="3687350" cy="2580475"/>
          </a:xfrm>
          <a:prstGeom prst="rect">
            <a:avLst/>
          </a:prstGeom>
          <a:noFill/>
          <a:ln>
            <a:noFill/>
          </a:ln>
        </p:spPr>
      </p:pic>
      <p:pic>
        <p:nvPicPr>
          <p:cNvPr id="158" name="Google Shape;158;p18"/>
          <p:cNvPicPr preferRelativeResize="0"/>
          <p:nvPr/>
        </p:nvPicPr>
        <p:blipFill>
          <a:blip r:embed="rId5">
            <a:alphaModFix/>
          </a:blip>
          <a:stretch>
            <a:fillRect/>
          </a:stretch>
        </p:blipFill>
        <p:spPr>
          <a:xfrm rot="-5400000">
            <a:off x="7610725" y="3315499"/>
            <a:ext cx="2401951" cy="3202601"/>
          </a:xfrm>
          <a:prstGeom prst="rect">
            <a:avLst/>
          </a:prstGeom>
          <a:noFill/>
          <a:ln>
            <a:noFill/>
          </a:ln>
        </p:spPr>
      </p:pic>
      <p:pic>
        <p:nvPicPr>
          <p:cNvPr id="159" name="Google Shape;159;p18"/>
          <p:cNvPicPr preferRelativeResize="0"/>
          <p:nvPr/>
        </p:nvPicPr>
        <p:blipFill>
          <a:blip r:embed="rId6">
            <a:alphaModFix/>
          </a:blip>
          <a:stretch>
            <a:fillRect/>
          </a:stretch>
        </p:blipFill>
        <p:spPr>
          <a:xfrm rot="-5400000">
            <a:off x="3059138" y="3141886"/>
            <a:ext cx="2550751" cy="340102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9"/>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Measurement subsystem</a:t>
            </a:r>
            <a:endParaRPr sz="1800">
              <a:solidFill>
                <a:schemeClr val="dk1"/>
              </a:solidFill>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Camera module</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Accelerometer</a:t>
            </a:r>
            <a:endParaRPr sz="1800">
              <a:latin typeface="Arial"/>
              <a:ea typeface="Arial"/>
              <a:cs typeface="Arial"/>
              <a:sym typeface="Arial"/>
            </a:endParaRPr>
          </a:p>
          <a:p>
            <a:pPr indent="0" lvl="0" marL="0" rtl="0" algn="l">
              <a:lnSpc>
                <a:spcPct val="100000"/>
              </a:lnSpc>
              <a:spcBef>
                <a:spcPts val="0"/>
              </a:spcBef>
              <a:spcAft>
                <a:spcPts val="0"/>
              </a:spcAft>
              <a:buNone/>
            </a:pPr>
            <a:r>
              <a:t/>
            </a:r>
            <a:endParaRPr sz="1800">
              <a:latin typeface="Arial"/>
              <a:ea typeface="Arial"/>
              <a:cs typeface="Arial"/>
              <a:sym typeface="Arial"/>
            </a:endParaRPr>
          </a:p>
          <a:p>
            <a:pPr indent="0" lvl="0" marL="0" rtl="0" algn="l">
              <a:lnSpc>
                <a:spcPct val="100000"/>
              </a:lnSpc>
              <a:spcBef>
                <a:spcPts val="0"/>
              </a:spcBef>
              <a:spcAft>
                <a:spcPts val="0"/>
              </a:spcAft>
              <a:buNone/>
            </a:pPr>
            <a:r>
              <a:rPr b="1" lang="en-US" sz="2600">
                <a:solidFill>
                  <a:srgbClr val="E84B36"/>
                </a:solidFill>
                <a:latin typeface="Arial"/>
                <a:ea typeface="Arial"/>
                <a:cs typeface="Arial"/>
                <a:sym typeface="Arial"/>
              </a:rPr>
              <a:t>Control subsystem</a:t>
            </a:r>
            <a:endParaRPr b="1" sz="1800">
              <a:solidFill>
                <a:srgbClr val="E84B36"/>
              </a:solidFill>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External board</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Internal (PC) board</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PC</a:t>
            </a:r>
            <a:endParaRPr sz="1800">
              <a:latin typeface="Arial"/>
              <a:ea typeface="Arial"/>
              <a:cs typeface="Arial"/>
              <a:sym typeface="Arial"/>
            </a:endParaRPr>
          </a:p>
          <a:p>
            <a:pPr indent="0" lvl="0" marL="0" rtl="0" algn="l">
              <a:lnSpc>
                <a:spcPct val="100000"/>
              </a:lnSpc>
              <a:spcBef>
                <a:spcPts val="0"/>
              </a:spcBef>
              <a:spcAft>
                <a:spcPts val="0"/>
              </a:spcAft>
              <a:buNone/>
            </a:pPr>
            <a:r>
              <a:t/>
            </a:r>
            <a:endParaRPr sz="18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b="1" lang="en-US" sz="2600">
                <a:solidFill>
                  <a:srgbClr val="E84B36"/>
                </a:solidFill>
                <a:latin typeface="Arial"/>
                <a:ea typeface="Arial"/>
                <a:cs typeface="Arial"/>
                <a:sym typeface="Arial"/>
              </a:rPr>
              <a:t>Power subsystem</a:t>
            </a:r>
            <a:endParaRPr b="1" sz="2600">
              <a:solidFill>
                <a:srgbClr val="E84B36"/>
              </a:solidFill>
              <a:latin typeface="Arial"/>
              <a:ea typeface="Arial"/>
              <a:cs typeface="Arial"/>
              <a:sym typeface="Arial"/>
            </a:endParaRPr>
          </a:p>
          <a:p>
            <a:pPr indent="-342900" lvl="0" marL="457200" rtl="0" algn="l">
              <a:lnSpc>
                <a:spcPct val="100000"/>
              </a:lnSpc>
              <a:spcBef>
                <a:spcPts val="0"/>
              </a:spcBef>
              <a:spcAft>
                <a:spcPts val="0"/>
              </a:spcAft>
              <a:buSzPts val="1800"/>
              <a:buChar char="•"/>
            </a:pPr>
            <a:r>
              <a:rPr lang="en-US" sz="1800">
                <a:latin typeface="Arial"/>
                <a:ea typeface="Arial"/>
                <a:cs typeface="Arial"/>
                <a:sym typeface="Arial"/>
              </a:rPr>
              <a:t>PC</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Battery pack</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Voltage regulators</a:t>
            </a:r>
            <a:endParaRPr sz="1800">
              <a:latin typeface="Arial"/>
              <a:ea typeface="Arial"/>
              <a:cs typeface="Arial"/>
              <a:sym typeface="Arial"/>
            </a:endParaRPr>
          </a:p>
          <a:p>
            <a:pPr indent="0" lvl="0" marL="0" rtl="0" algn="l">
              <a:lnSpc>
                <a:spcPct val="100000"/>
              </a:lnSpc>
              <a:spcBef>
                <a:spcPts val="0"/>
              </a:spcBef>
              <a:spcAft>
                <a:spcPts val="0"/>
              </a:spcAft>
              <a:buNone/>
            </a:pPr>
            <a:r>
              <a:t/>
            </a:r>
            <a:endParaRPr sz="1800">
              <a:latin typeface="Arial"/>
              <a:ea typeface="Arial"/>
              <a:cs typeface="Arial"/>
              <a:sym typeface="Arial"/>
            </a:endParaRPr>
          </a:p>
          <a:p>
            <a:pPr indent="0" lvl="0" marL="0" rtl="0" algn="l">
              <a:lnSpc>
                <a:spcPct val="100000"/>
              </a:lnSpc>
              <a:spcBef>
                <a:spcPts val="0"/>
              </a:spcBef>
              <a:spcAft>
                <a:spcPts val="0"/>
              </a:spcAft>
              <a:buNone/>
            </a:pPr>
            <a:r>
              <a:t/>
            </a:r>
            <a:endParaRPr sz="1800">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solidFill>
                <a:schemeClr val="dk1"/>
              </a:solidFill>
              <a:latin typeface="Arial"/>
              <a:ea typeface="Arial"/>
              <a:cs typeface="Arial"/>
              <a:sym typeface="Arial"/>
            </a:endParaRPr>
          </a:p>
        </p:txBody>
      </p:sp>
      <p:sp>
        <p:nvSpPr>
          <p:cNvPr id="165" name="Google Shape;165;p19"/>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66" name="Google Shape;166;p19"/>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167" name="Google Shape;167;p19"/>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168" name="Google Shape;168;p19"/>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169" name="Google Shape;169;p19"/>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Subsystem Overview</a:t>
            </a:r>
            <a:endParaRPr b="0" i="0" sz="2400" u="none" cap="none" strike="noStrike">
              <a:solidFill>
                <a:schemeClr val="lt1"/>
              </a:solidFill>
              <a:latin typeface="Arial"/>
              <a:ea typeface="Arial"/>
              <a:cs typeface="Arial"/>
              <a:sym typeface="Arial"/>
            </a:endParaRPr>
          </a:p>
        </p:txBody>
      </p:sp>
      <p:sp>
        <p:nvSpPr>
          <p:cNvPr id="170" name="Google Shape;170;p19"/>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sp>
        <p:nvSpPr>
          <p:cNvPr id="171" name="Google Shape;171;p19"/>
          <p:cNvSpPr txBox="1"/>
          <p:nvPr/>
        </p:nvSpPr>
        <p:spPr>
          <a:xfrm>
            <a:off x="5467325" y="2658850"/>
            <a:ext cx="568800" cy="36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pic>
        <p:nvPicPr>
          <p:cNvPr id="172" name="Google Shape;172;p19"/>
          <p:cNvPicPr preferRelativeResize="0"/>
          <p:nvPr/>
        </p:nvPicPr>
        <p:blipFill>
          <a:blip r:embed="rId4">
            <a:alphaModFix/>
          </a:blip>
          <a:stretch>
            <a:fillRect/>
          </a:stretch>
        </p:blipFill>
        <p:spPr>
          <a:xfrm>
            <a:off x="4909500" y="1655100"/>
            <a:ext cx="6599752" cy="41793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0"/>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355600" lvl="0" marL="457200" rtl="0" algn="l">
              <a:lnSpc>
                <a:spcPct val="100000"/>
              </a:lnSpc>
              <a:spcBef>
                <a:spcPts val="0"/>
              </a:spcBef>
              <a:spcAft>
                <a:spcPts val="0"/>
              </a:spcAft>
              <a:buClr>
                <a:srgbClr val="15264B"/>
              </a:buClr>
              <a:buSzPts val="2000"/>
              <a:buFont typeface="Arial"/>
              <a:buChar char="•"/>
            </a:pPr>
            <a:r>
              <a:rPr b="1" lang="en-US" sz="2000">
                <a:solidFill>
                  <a:srgbClr val="15264B"/>
                </a:solidFill>
                <a:latin typeface="Arial"/>
                <a:ea typeface="Arial"/>
                <a:cs typeface="Arial"/>
                <a:sym typeface="Arial"/>
              </a:rPr>
              <a:t>LSM6DSO</a:t>
            </a:r>
            <a:endParaRPr b="1" sz="2000">
              <a:solidFill>
                <a:srgbClr val="15264B"/>
              </a:solidFill>
              <a:latin typeface="Arial"/>
              <a:ea typeface="Arial"/>
              <a:cs typeface="Arial"/>
              <a:sym typeface="Arial"/>
            </a:endParaRPr>
          </a:p>
          <a:p>
            <a:pPr indent="-355600" lvl="0" marL="457200" rtl="0" algn="l">
              <a:lnSpc>
                <a:spcPct val="100000"/>
              </a:lnSpc>
              <a:spcBef>
                <a:spcPts val="0"/>
              </a:spcBef>
              <a:spcAft>
                <a:spcPts val="0"/>
              </a:spcAft>
              <a:buClr>
                <a:srgbClr val="15264B"/>
              </a:buClr>
              <a:buSzPts val="2000"/>
              <a:buChar char="•"/>
            </a:pPr>
            <a:r>
              <a:rPr lang="en-US" sz="2000">
                <a:solidFill>
                  <a:srgbClr val="15264B"/>
                </a:solidFill>
                <a:latin typeface="Arial"/>
                <a:ea typeface="Arial"/>
                <a:cs typeface="Arial"/>
                <a:sym typeface="Arial"/>
              </a:rPr>
              <a:t>External Component</a:t>
            </a:r>
            <a:endParaRPr sz="2000">
              <a:solidFill>
                <a:srgbClr val="15264B"/>
              </a:solidFill>
              <a:latin typeface="Arial"/>
              <a:ea typeface="Arial"/>
              <a:cs typeface="Arial"/>
              <a:sym typeface="Arial"/>
            </a:endParaRPr>
          </a:p>
          <a:p>
            <a:pPr indent="-355600" lvl="0" marL="457200" rtl="0" algn="l">
              <a:lnSpc>
                <a:spcPct val="100000"/>
              </a:lnSpc>
              <a:spcBef>
                <a:spcPts val="0"/>
              </a:spcBef>
              <a:spcAft>
                <a:spcPts val="0"/>
              </a:spcAft>
              <a:buClr>
                <a:srgbClr val="15264B"/>
              </a:buClr>
              <a:buSzPts val="2000"/>
              <a:buChar char="•"/>
            </a:pPr>
            <a:r>
              <a:rPr lang="en-US" sz="2000">
                <a:solidFill>
                  <a:srgbClr val="15264B"/>
                </a:solidFill>
                <a:latin typeface="Arial"/>
                <a:ea typeface="Arial"/>
                <a:cs typeface="Arial"/>
                <a:sym typeface="Arial"/>
              </a:rPr>
              <a:t>Functions</a:t>
            </a:r>
            <a:endParaRPr sz="2000">
              <a:solidFill>
                <a:srgbClr val="15264B"/>
              </a:solidFill>
              <a:latin typeface="Arial"/>
              <a:ea typeface="Arial"/>
              <a:cs typeface="Arial"/>
              <a:sym typeface="Arial"/>
            </a:endParaRPr>
          </a:p>
          <a:p>
            <a:pPr indent="-342900" lvl="0" marL="914400" rtl="0" algn="l">
              <a:lnSpc>
                <a:spcPct val="100000"/>
              </a:lnSpc>
              <a:spcBef>
                <a:spcPts val="0"/>
              </a:spcBef>
              <a:spcAft>
                <a:spcPts val="0"/>
              </a:spcAft>
              <a:buSzPts val="1800"/>
              <a:buChar char="•"/>
            </a:pPr>
            <a:r>
              <a:rPr lang="en-US" sz="1800">
                <a:latin typeface="Arial"/>
                <a:ea typeface="Arial"/>
                <a:cs typeface="Arial"/>
                <a:sym typeface="Arial"/>
              </a:rPr>
              <a:t>Uses SPI:</a:t>
            </a:r>
            <a:endParaRPr sz="1800">
              <a:latin typeface="Arial"/>
              <a:ea typeface="Arial"/>
              <a:cs typeface="Arial"/>
              <a:sym typeface="Arial"/>
            </a:endParaRPr>
          </a:p>
          <a:p>
            <a:pPr indent="-342900" lvl="1" marL="1371600" rtl="0" algn="l">
              <a:lnSpc>
                <a:spcPct val="100000"/>
              </a:lnSpc>
              <a:spcBef>
                <a:spcPts val="0"/>
              </a:spcBef>
              <a:spcAft>
                <a:spcPts val="0"/>
              </a:spcAft>
              <a:buSzPts val="1800"/>
              <a:buFont typeface="Arial"/>
              <a:buChar char="•"/>
            </a:pPr>
            <a:r>
              <a:rPr lang="en-US" sz="1800">
                <a:latin typeface="Arial"/>
                <a:ea typeface="Arial"/>
                <a:cs typeface="Arial"/>
                <a:sym typeface="Arial"/>
              </a:rPr>
              <a:t>SDA (MISO)</a:t>
            </a:r>
            <a:endParaRPr sz="1800">
              <a:latin typeface="Arial"/>
              <a:ea typeface="Arial"/>
              <a:cs typeface="Arial"/>
              <a:sym typeface="Arial"/>
            </a:endParaRPr>
          </a:p>
          <a:p>
            <a:pPr indent="-342900" lvl="1" marL="1371600" rtl="0" algn="l">
              <a:lnSpc>
                <a:spcPct val="100000"/>
              </a:lnSpc>
              <a:spcBef>
                <a:spcPts val="0"/>
              </a:spcBef>
              <a:spcAft>
                <a:spcPts val="0"/>
              </a:spcAft>
              <a:buSzPts val="1800"/>
              <a:buFont typeface="Arial"/>
              <a:buChar char="•"/>
            </a:pPr>
            <a:r>
              <a:rPr lang="en-US" sz="1800">
                <a:latin typeface="Arial"/>
                <a:ea typeface="Arial"/>
                <a:cs typeface="Arial"/>
                <a:sym typeface="Arial"/>
              </a:rPr>
              <a:t>SCL (SCLK)</a:t>
            </a:r>
            <a:endParaRPr sz="1800">
              <a:latin typeface="Arial"/>
              <a:ea typeface="Arial"/>
              <a:cs typeface="Arial"/>
              <a:sym typeface="Arial"/>
            </a:endParaRPr>
          </a:p>
          <a:p>
            <a:pPr indent="-342900" lvl="1" marL="1371600" rtl="0" algn="l">
              <a:lnSpc>
                <a:spcPct val="100000"/>
              </a:lnSpc>
              <a:spcBef>
                <a:spcPts val="0"/>
              </a:spcBef>
              <a:spcAft>
                <a:spcPts val="0"/>
              </a:spcAft>
              <a:buSzPts val="1800"/>
              <a:buFont typeface="Arial"/>
              <a:buChar char="•"/>
            </a:pPr>
            <a:r>
              <a:rPr lang="en-US" sz="1800">
                <a:latin typeface="Arial"/>
                <a:ea typeface="Arial"/>
                <a:cs typeface="Arial"/>
                <a:sym typeface="Arial"/>
              </a:rPr>
              <a:t>SDO (MISO)</a:t>
            </a:r>
            <a:endParaRPr sz="1800">
              <a:latin typeface="Arial"/>
              <a:ea typeface="Arial"/>
              <a:cs typeface="Arial"/>
              <a:sym typeface="Arial"/>
            </a:endParaRPr>
          </a:p>
          <a:p>
            <a:pPr indent="-342900" lvl="1" marL="1371600" rtl="0" algn="l">
              <a:lnSpc>
                <a:spcPct val="100000"/>
              </a:lnSpc>
              <a:spcBef>
                <a:spcPts val="0"/>
              </a:spcBef>
              <a:spcAft>
                <a:spcPts val="0"/>
              </a:spcAft>
              <a:buSzPts val="1800"/>
              <a:buFont typeface="Arial"/>
              <a:buChar char="•"/>
            </a:pPr>
            <a:r>
              <a:rPr lang="en-US" sz="1800">
                <a:latin typeface="Arial"/>
                <a:ea typeface="Arial"/>
                <a:cs typeface="Arial"/>
                <a:sym typeface="Arial"/>
              </a:rPr>
              <a:t>CS (CS)</a:t>
            </a:r>
            <a:endParaRPr sz="1800">
              <a:latin typeface="Arial"/>
              <a:ea typeface="Arial"/>
              <a:cs typeface="Arial"/>
              <a:sym typeface="Arial"/>
            </a:endParaRPr>
          </a:p>
          <a:p>
            <a:pPr indent="-342900" lvl="1" marL="1371600" rtl="0" algn="l">
              <a:lnSpc>
                <a:spcPct val="100000"/>
              </a:lnSpc>
              <a:spcBef>
                <a:spcPts val="0"/>
              </a:spcBef>
              <a:spcAft>
                <a:spcPts val="0"/>
              </a:spcAft>
              <a:buSzPts val="1800"/>
              <a:buFont typeface="Arial"/>
              <a:buChar char="•"/>
            </a:pPr>
            <a:r>
              <a:rPr lang="en-US" sz="1800">
                <a:latin typeface="Arial"/>
                <a:ea typeface="Arial"/>
                <a:cs typeface="Arial"/>
                <a:sym typeface="Arial"/>
              </a:rPr>
              <a:t>3V3</a:t>
            </a:r>
            <a:endParaRPr sz="1800">
              <a:latin typeface="Arial"/>
              <a:ea typeface="Arial"/>
              <a:cs typeface="Arial"/>
              <a:sym typeface="Arial"/>
            </a:endParaRPr>
          </a:p>
          <a:p>
            <a:pPr indent="-342900" lvl="1" marL="1371600" rtl="0" algn="l">
              <a:lnSpc>
                <a:spcPct val="100000"/>
              </a:lnSpc>
              <a:spcBef>
                <a:spcPts val="0"/>
              </a:spcBef>
              <a:spcAft>
                <a:spcPts val="0"/>
              </a:spcAft>
              <a:buSzPts val="1800"/>
              <a:buFont typeface="Arial"/>
              <a:buChar char="•"/>
            </a:pPr>
            <a:r>
              <a:rPr lang="en-US" sz="1800">
                <a:latin typeface="Arial"/>
                <a:ea typeface="Arial"/>
                <a:cs typeface="Arial"/>
                <a:sym typeface="Arial"/>
              </a:rPr>
              <a:t>GND</a:t>
            </a:r>
            <a:endParaRPr sz="1800">
              <a:latin typeface="Arial"/>
              <a:ea typeface="Arial"/>
              <a:cs typeface="Arial"/>
              <a:sym typeface="Arial"/>
            </a:endParaRPr>
          </a:p>
          <a:p>
            <a:pPr indent="-342900" lvl="0" marL="914400" rtl="0" algn="l">
              <a:lnSpc>
                <a:spcPct val="100000"/>
              </a:lnSpc>
              <a:spcBef>
                <a:spcPts val="0"/>
              </a:spcBef>
              <a:spcAft>
                <a:spcPts val="0"/>
              </a:spcAft>
              <a:buSzPts val="1800"/>
              <a:buFont typeface="Arial"/>
              <a:buChar char="•"/>
            </a:pPr>
            <a:r>
              <a:rPr lang="en-US" sz="1800">
                <a:latin typeface="Arial"/>
                <a:ea typeface="Arial"/>
                <a:cs typeface="Arial"/>
                <a:sym typeface="Arial"/>
              </a:rPr>
              <a:t>Wired connection to external board</a:t>
            </a:r>
            <a:endParaRPr sz="1800">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latin typeface="Arial"/>
              <a:ea typeface="Arial"/>
              <a:cs typeface="Arial"/>
              <a:sym typeface="Arial"/>
            </a:endParaRPr>
          </a:p>
        </p:txBody>
      </p:sp>
      <p:sp>
        <p:nvSpPr>
          <p:cNvPr id="178" name="Google Shape;178;p20"/>
          <p:cNvSpPr/>
          <p:nvPr/>
        </p:nvSpPr>
        <p:spPr>
          <a:xfrm flipH="1" rot="10800000">
            <a:off x="0" y="6437100"/>
            <a:ext cx="12192000" cy="42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79" name="Google Shape;179;p20"/>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180" name="Google Shape;180;p20"/>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pic>
        <p:nvPicPr>
          <p:cNvPr descr="A close up of a logo&#10;&#10;Description automatically generated" id="181" name="Google Shape;181;p20"/>
          <p:cNvPicPr preferRelativeResize="0"/>
          <p:nvPr/>
        </p:nvPicPr>
        <p:blipFill rotWithShape="1">
          <a:blip r:embed="rId3">
            <a:alphaModFix/>
          </a:blip>
          <a:srcRect b="0" l="0" r="0" t="0"/>
          <a:stretch/>
        </p:blipFill>
        <p:spPr>
          <a:xfrm>
            <a:off x="11554210" y="228014"/>
            <a:ext cx="277906" cy="401420"/>
          </a:xfrm>
          <a:prstGeom prst="rect">
            <a:avLst/>
          </a:prstGeom>
          <a:noFill/>
          <a:ln>
            <a:noFill/>
          </a:ln>
        </p:spPr>
      </p:pic>
      <p:sp>
        <p:nvSpPr>
          <p:cNvPr id="182" name="Google Shape;182;p20"/>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Designed Boards: Accelerometer</a:t>
            </a:r>
            <a:endParaRPr b="0" i="0" sz="2400" u="none" cap="none" strike="noStrike">
              <a:solidFill>
                <a:schemeClr val="lt1"/>
              </a:solidFill>
              <a:latin typeface="Arial"/>
              <a:ea typeface="Arial"/>
              <a:cs typeface="Arial"/>
              <a:sym typeface="Arial"/>
            </a:endParaRPr>
          </a:p>
        </p:txBody>
      </p:sp>
      <p:sp>
        <p:nvSpPr>
          <p:cNvPr id="183" name="Google Shape;183;p20"/>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pic>
        <p:nvPicPr>
          <p:cNvPr id="184" name="Google Shape;184;p20"/>
          <p:cNvPicPr preferRelativeResize="0"/>
          <p:nvPr/>
        </p:nvPicPr>
        <p:blipFill>
          <a:blip r:embed="rId4">
            <a:alphaModFix/>
          </a:blip>
          <a:stretch>
            <a:fillRect/>
          </a:stretch>
        </p:blipFill>
        <p:spPr>
          <a:xfrm>
            <a:off x="8059625" y="1263550"/>
            <a:ext cx="1916499" cy="1916501"/>
          </a:xfrm>
          <a:prstGeom prst="rect">
            <a:avLst/>
          </a:prstGeom>
          <a:noFill/>
          <a:ln>
            <a:noFill/>
          </a:ln>
        </p:spPr>
      </p:pic>
      <p:pic>
        <p:nvPicPr>
          <p:cNvPr id="185" name="Google Shape;185;p20"/>
          <p:cNvPicPr preferRelativeResize="0"/>
          <p:nvPr/>
        </p:nvPicPr>
        <p:blipFill>
          <a:blip r:embed="rId5">
            <a:alphaModFix/>
          </a:blip>
          <a:stretch>
            <a:fillRect/>
          </a:stretch>
        </p:blipFill>
        <p:spPr>
          <a:xfrm>
            <a:off x="6999725" y="3180050"/>
            <a:ext cx="3560567" cy="25154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