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30"/>
  </p:notesMasterIdLst>
  <p:sldIdLst>
    <p:sldId id="283" r:id="rId2"/>
    <p:sldId id="301" r:id="rId3"/>
    <p:sldId id="305" r:id="rId4"/>
    <p:sldId id="306" r:id="rId5"/>
    <p:sldId id="304" r:id="rId6"/>
    <p:sldId id="307" r:id="rId7"/>
    <p:sldId id="316" r:id="rId8"/>
    <p:sldId id="311" r:id="rId9"/>
    <p:sldId id="315" r:id="rId10"/>
    <p:sldId id="313" r:id="rId11"/>
    <p:sldId id="312" r:id="rId12"/>
    <p:sldId id="314" r:id="rId13"/>
    <p:sldId id="317" r:id="rId14"/>
    <p:sldId id="319" r:id="rId15"/>
    <p:sldId id="282" r:id="rId16"/>
    <p:sldId id="290" r:id="rId17"/>
    <p:sldId id="277" r:id="rId18"/>
    <p:sldId id="293" r:id="rId19"/>
    <p:sldId id="296" r:id="rId20"/>
    <p:sldId id="263" r:id="rId21"/>
    <p:sldId id="279" r:id="rId22"/>
    <p:sldId id="297" r:id="rId23"/>
    <p:sldId id="264" r:id="rId24"/>
    <p:sldId id="280" r:id="rId25"/>
    <p:sldId id="300" r:id="rId26"/>
    <p:sldId id="281" r:id="rId27"/>
    <p:sldId id="298" r:id="rId28"/>
    <p:sldId id="285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hSaRiTD9uDhGJ3nUfwohnl+c0R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B36"/>
    <a:srgbClr val="FF5F05"/>
    <a:srgbClr val="13294B"/>
    <a:srgbClr val="15264B"/>
    <a:srgbClr val="1B4284"/>
    <a:srgbClr val="FA5738"/>
    <a:srgbClr val="FF552E"/>
    <a:srgbClr val="0E2248"/>
    <a:srgbClr val="0E2E5A"/>
    <a:srgbClr val="0B1A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9"/>
    <p:restoredTop sz="90734" autoAdjust="0"/>
  </p:normalViewPr>
  <p:slideViewPr>
    <p:cSldViewPr snapToGrid="0" snapToObjects="1">
      <p:cViewPr varScale="1">
        <p:scale>
          <a:sx n="86" d="100"/>
          <a:sy n="86" d="100"/>
        </p:scale>
        <p:origin x="61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customschemas.google.com/relationships/presentationmetadata" Target="meta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623C9ABD-6AEE-EA67-14E8-D8BF73C09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39A381DD-DDD8-F24B-E6BF-AB8FF79A14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-all currently available options are expensive (less accessible for beginners who are unsure about the game as a hobby or educational programs with tighter budgets)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-to reduce cost, include less features without sacrificing support</a:t>
            </a:r>
            <a:endParaRPr dirty="0"/>
          </a:p>
        </p:txBody>
      </p:sp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30200810-68BE-DBFA-555A-2C841474A6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6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8EDD1E68-26E0-75F6-DE1A-B86C39B65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>
            <a:extLst>
              <a:ext uri="{FF2B5EF4-FFF2-40B4-BE49-F238E27FC236}">
                <a16:creationId xmlns:a16="http://schemas.microsoft.com/office/drawing/2014/main" id="{0CC619D7-1F62-A75D-2ACA-D1FEE4CBBD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-block diagram was mostly the same throughout process expect for some small adjustments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-pull-up resistors not included in final design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-pivot to rotary encoders w/ push buttons for more functionality in smaller package was also a pivot made in the middle of design process</a:t>
            </a:r>
            <a:endParaRPr dirty="0"/>
          </a:p>
        </p:txBody>
      </p:sp>
      <p:sp>
        <p:nvSpPr>
          <p:cNvPr id="155" name="Google Shape;155;p8:notes">
            <a:extLst>
              <a:ext uri="{FF2B5EF4-FFF2-40B4-BE49-F238E27FC236}">
                <a16:creationId xmlns:a16="http://schemas.microsoft.com/office/drawing/2014/main" id="{D055D6A8-70F7-5541-5608-BEE6F26ED9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40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F0460-6FF8-1011-5794-97C5F99EF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CD2235-93C4-A55D-9E6F-853129B4B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A0EAF1-7ABC-BCC5-B08B-33F4ED3FA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-no power conversion during testing of 1</a:t>
            </a:r>
            <a:r>
              <a:rPr lang="en-US" baseline="30000" dirty="0"/>
              <a:t>st</a:t>
            </a:r>
            <a:r>
              <a:rPr lang="en-US" dirty="0"/>
              <a:t> iteration</a:t>
            </a:r>
          </a:p>
          <a:p>
            <a:r>
              <a:rPr lang="en-US" dirty="0"/>
              <a:t>-circuit was from buck converter documentation so issue(s) could be with components, soldering, noise, or heat dissipation being limited by inefficient routing</a:t>
            </a:r>
          </a:p>
          <a:p>
            <a:r>
              <a:rPr lang="en-US" dirty="0"/>
              <a:t>-tried to address those issues with final iteration &amp; succeed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1F75B-8441-1A0F-1669-8F8CDF6B5E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460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-tested 5V &amp; 3.3V output</a:t>
            </a:r>
          </a:p>
          <a:p>
            <a:r>
              <a:rPr lang="en-US" dirty="0"/>
              <a:t>-preliminary testing of microcontroller involved using an oscilloscope to see if an oscillating output could be read from one of the GPIO pins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491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977B0-4C41-8FF1-7D50-F9405BAC1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4DA039-489A-3224-B6F8-4737AFF687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5EB796-5C0C-7B1B-B006-DF20FA276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-used OLED display to verify that inputs from reed switches could be recognized by microcontroller</a:t>
            </a:r>
          </a:p>
          <a:p>
            <a:r>
              <a:rPr lang="en-US" dirty="0"/>
              <a:t>-ran multiple tests of varying complexity to verify that LEDs can respond to input from reed switches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245D9-71B0-6B3F-287D-7A3B4F9402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6834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69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1">
            <a:extLst>
              <a:ext uri="{FF2B5EF4-FFF2-40B4-BE49-F238E27FC236}">
                <a16:creationId xmlns:a16="http://schemas.microsoft.com/office/drawing/2014/main" id="{6EE6B1E5-9B9E-FD48-9F48-627803FDB7F5}"/>
              </a:ext>
            </a:extLst>
          </p:cNvPr>
          <p:cNvSpPr txBox="1"/>
          <p:nvPr/>
        </p:nvSpPr>
        <p:spPr>
          <a:xfrm>
            <a:off x="1134035" y="2553964"/>
            <a:ext cx="9923929" cy="238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5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ECE 445 Final Presentation</a:t>
            </a:r>
            <a:endParaRPr sz="4500" dirty="0">
              <a:latin typeface="+mn-lt"/>
            </a:endParaRPr>
          </a:p>
          <a:p>
            <a:pPr lvl="0" algn="ctr">
              <a:spcBef>
                <a:spcPts val="600"/>
              </a:spcBef>
            </a:pPr>
            <a:r>
              <a:rPr lang="en-US" sz="2500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Electrical &amp; Computer Engineering</a:t>
            </a:r>
          </a:p>
          <a:p>
            <a:pPr lvl="0" algn="ctr">
              <a:spcBef>
                <a:spcPts val="600"/>
              </a:spcBef>
            </a:pPr>
            <a:endParaRPr lang="en-US" sz="1800" dirty="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lvl="0" algn="ctr">
              <a:spcBef>
                <a:spcPts val="600"/>
              </a:spcBef>
            </a:pPr>
            <a:r>
              <a:rPr lang="en-US" sz="1800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Team 49 – Move Displaying Chess Board</a:t>
            </a:r>
          </a:p>
          <a:p>
            <a:pPr lvl="0" algn="ctr">
              <a:spcBef>
                <a:spcPts val="600"/>
              </a:spcBef>
            </a:pPr>
            <a:r>
              <a:rPr lang="en-US" sz="1800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Jeanjuella Tipan, Matthew Trela, Tim Chen</a:t>
            </a:r>
            <a:endParaRPr sz="1800" dirty="0">
              <a:latin typeface="+mn-lt"/>
            </a:endParaRPr>
          </a:p>
        </p:txBody>
      </p:sp>
      <p:sp>
        <p:nvSpPr>
          <p:cNvPr id="6" name="Google Shape;98;p1">
            <a:extLst>
              <a:ext uri="{FF2B5EF4-FFF2-40B4-BE49-F238E27FC236}">
                <a16:creationId xmlns:a16="http://schemas.microsoft.com/office/drawing/2014/main" id="{5C6D8374-322F-A84C-B20A-504C6528FDDA}"/>
              </a:ext>
            </a:extLst>
          </p:cNvPr>
          <p:cNvSpPr txBox="1"/>
          <p:nvPr/>
        </p:nvSpPr>
        <p:spPr>
          <a:xfrm>
            <a:off x="3922059" y="5413888"/>
            <a:ext cx="43478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spc="300" dirty="0">
                <a:solidFill>
                  <a:schemeClr val="bg1"/>
                </a:solidFill>
                <a:latin typeface="+mn-lt"/>
                <a:sym typeface="Helvetica Neue Light"/>
              </a:rPr>
              <a:t>05/01/2026</a:t>
            </a:r>
            <a:endParaRPr sz="1800" spc="3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B6560-0D29-8109-3DBD-CA9E7189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007" y="1004743"/>
            <a:ext cx="2909982" cy="7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68796-B4E3-74D6-AB30-DBB57321E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8">
            <a:extLst>
              <a:ext uri="{FF2B5EF4-FFF2-40B4-BE49-F238E27FC236}">
                <a16:creationId xmlns:a16="http://schemas.microsoft.com/office/drawing/2014/main" id="{8BB9A164-D77C-499A-38A9-A2ED23A09693}"/>
              </a:ext>
            </a:extLst>
          </p:cNvPr>
          <p:cNvSpPr/>
          <p:nvPr/>
        </p:nvSpPr>
        <p:spPr>
          <a:xfrm>
            <a:off x="1" y="0"/>
            <a:ext cx="12191998" cy="5741409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61;p8">
            <a:extLst>
              <a:ext uri="{FF2B5EF4-FFF2-40B4-BE49-F238E27FC236}">
                <a16:creationId xmlns:a16="http://schemas.microsoft.com/office/drawing/2014/main" id="{25E13422-ECB0-9971-5EC1-3B2507DD5A9A}"/>
              </a:ext>
            </a:extLst>
          </p:cNvPr>
          <p:cNvSpPr txBox="1"/>
          <p:nvPr/>
        </p:nvSpPr>
        <p:spPr>
          <a:xfrm>
            <a:off x="376807" y="5895044"/>
            <a:ext cx="11177400" cy="590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2200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Hardware Verification: Main 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D08FF-ACB3-42D5-88F0-FFEA382AB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7ABA8215-3A09-5C39-38D4-3338CE3C55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334DC367-4285-3A98-ED73-6324C3A21A99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AEE2C9-81B6-978B-4779-B3ED83F1006D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A6C5B83-892B-F611-5749-0F17FB2639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9CFE8FE-F189-2518-63B7-E2DD0EB06EEA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828D2F-BE36-1F92-38CB-05C669D362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995" b="30828"/>
          <a:stretch>
            <a:fillRect/>
          </a:stretch>
        </p:blipFill>
        <p:spPr>
          <a:xfrm>
            <a:off x="573384" y="262832"/>
            <a:ext cx="3906834" cy="22560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04AA43-85A7-B2E7-1DE5-2DACC3A0DA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321" b="9121"/>
          <a:stretch>
            <a:fillRect/>
          </a:stretch>
        </p:blipFill>
        <p:spPr>
          <a:xfrm>
            <a:off x="7711784" y="1037935"/>
            <a:ext cx="3744501" cy="38222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0296625-21FD-BD6A-E96E-9693E3D8A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623" y="2672499"/>
            <a:ext cx="2502355" cy="286409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6364E7A-E108-1AB3-541B-4E52F66BBABC}"/>
              </a:ext>
            </a:extLst>
          </p:cNvPr>
          <p:cNvSpPr/>
          <p:nvPr/>
        </p:nvSpPr>
        <p:spPr>
          <a:xfrm>
            <a:off x="4788879" y="1587060"/>
            <a:ext cx="2391508" cy="30069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Main Board PCB Picture</a:t>
            </a:r>
          </a:p>
        </p:txBody>
      </p:sp>
    </p:spTree>
    <p:extLst>
      <p:ext uri="{BB962C8B-B14F-4D97-AF65-F5344CB8AC3E}">
        <p14:creationId xmlns:p14="http://schemas.microsoft.com/office/powerpoint/2010/main" val="73508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A50E2-09E0-F9BE-70CA-71279B3F8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8">
            <a:extLst>
              <a:ext uri="{FF2B5EF4-FFF2-40B4-BE49-F238E27FC236}">
                <a16:creationId xmlns:a16="http://schemas.microsoft.com/office/drawing/2014/main" id="{01F4BDAC-B773-69F4-ADB2-DAD79B1CC42B}"/>
              </a:ext>
            </a:extLst>
          </p:cNvPr>
          <p:cNvSpPr/>
          <p:nvPr/>
        </p:nvSpPr>
        <p:spPr>
          <a:xfrm>
            <a:off x="1" y="0"/>
            <a:ext cx="12191998" cy="5050453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59C462-A39F-0CB3-1AAE-E2DFB57F35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43" r="9881"/>
          <a:stretch>
            <a:fillRect/>
          </a:stretch>
        </p:blipFill>
        <p:spPr>
          <a:xfrm>
            <a:off x="7430161" y="293785"/>
            <a:ext cx="4412457" cy="4462882"/>
          </a:xfrm>
          <a:prstGeom prst="rect">
            <a:avLst/>
          </a:prstGeom>
        </p:spPr>
      </p:pic>
      <p:sp>
        <p:nvSpPr>
          <p:cNvPr id="4" name="Google Shape;161;p8">
            <a:extLst>
              <a:ext uri="{FF2B5EF4-FFF2-40B4-BE49-F238E27FC236}">
                <a16:creationId xmlns:a16="http://schemas.microsoft.com/office/drawing/2014/main" id="{8510F29F-9BB5-69B5-C1B3-192AD8527B86}"/>
              </a:ext>
            </a:extLst>
          </p:cNvPr>
          <p:cNvSpPr txBox="1"/>
          <p:nvPr/>
        </p:nvSpPr>
        <p:spPr>
          <a:xfrm>
            <a:off x="376807" y="5541460"/>
            <a:ext cx="11177400" cy="590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22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Sensor Board</a:t>
            </a:r>
            <a:r>
              <a:rPr lang="en-US" sz="2200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: houses reed switches &amp; I/O expander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2163C-ABD6-CBD8-8C54-971E3870A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040DD5A6-7DF2-0998-86C5-27C9B2A461E8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9771D78A-087E-4115-B7D0-A85A88DB9CB1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015675-DD6C-C04C-85FD-2EB74BABE3CD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E57F67D-8C21-4277-DB6A-4848F53021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1B36158-C747-102F-E9C4-2281AC4B238C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BF3DFF-0FE9-3010-0F01-1CA53796F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35" y="286918"/>
            <a:ext cx="6899946" cy="44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81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16C17-9660-14C1-0CA8-16A5B73B8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8">
            <a:extLst>
              <a:ext uri="{FF2B5EF4-FFF2-40B4-BE49-F238E27FC236}">
                <a16:creationId xmlns:a16="http://schemas.microsoft.com/office/drawing/2014/main" id="{AEE1CAB3-7183-0BB8-528A-C0C884038A2B}"/>
              </a:ext>
            </a:extLst>
          </p:cNvPr>
          <p:cNvSpPr/>
          <p:nvPr/>
        </p:nvSpPr>
        <p:spPr>
          <a:xfrm>
            <a:off x="1" y="0"/>
            <a:ext cx="12191998" cy="5741409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D887920-8BBE-F91C-5E69-ED4956F6A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779" y="1523776"/>
            <a:ext cx="5534166" cy="3112968"/>
          </a:xfrm>
          <a:prstGeom prst="rect">
            <a:avLst/>
          </a:prstGeom>
        </p:spPr>
      </p:pic>
      <p:sp>
        <p:nvSpPr>
          <p:cNvPr id="4" name="Google Shape;161;p8">
            <a:extLst>
              <a:ext uri="{FF2B5EF4-FFF2-40B4-BE49-F238E27FC236}">
                <a16:creationId xmlns:a16="http://schemas.microsoft.com/office/drawing/2014/main" id="{479B0534-CC90-3B66-8FA0-B2C93086ED7E}"/>
              </a:ext>
            </a:extLst>
          </p:cNvPr>
          <p:cNvSpPr txBox="1"/>
          <p:nvPr/>
        </p:nvSpPr>
        <p:spPr>
          <a:xfrm>
            <a:off x="376807" y="5895044"/>
            <a:ext cx="11177400" cy="590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2200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Hardware Verification: Sensor 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95056D-64E9-BF52-46B2-1660C99EB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3C421972-FFDB-066A-4AB5-AEE349C3B681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392597AA-7CDE-57F0-54F8-197779E4EA99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5F3B52-B4BA-CA12-DA04-5424884E4B9B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11B152A-8395-ED75-3674-3B013D7F5B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7A3BCE8-5EB4-0A37-A951-EF44FA412074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40D33A4-E646-DC1B-EF28-5C36A04577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506" r="6763" b="25309"/>
          <a:stretch>
            <a:fillRect/>
          </a:stretch>
        </p:blipFill>
        <p:spPr>
          <a:xfrm>
            <a:off x="300478" y="372029"/>
            <a:ext cx="2455937" cy="25842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97A4C0-CE30-77C4-020B-7BDD69EB5D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919" b="29945"/>
          <a:stretch>
            <a:fillRect/>
          </a:stretch>
        </p:blipFill>
        <p:spPr>
          <a:xfrm>
            <a:off x="2958124" y="218393"/>
            <a:ext cx="3337946" cy="29157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8F3F53-E430-8795-C840-DFDAC6168A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047" t="22346" b="27037"/>
          <a:stretch>
            <a:fillRect/>
          </a:stretch>
        </p:blipFill>
        <p:spPr>
          <a:xfrm>
            <a:off x="1595025" y="3262911"/>
            <a:ext cx="2322780" cy="234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81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A5C27F-238D-5801-1D26-08B710D67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3;p4">
            <a:extLst>
              <a:ext uri="{FF2B5EF4-FFF2-40B4-BE49-F238E27FC236}">
                <a16:creationId xmlns:a16="http://schemas.microsoft.com/office/drawing/2014/main" id="{4A219FA5-30C7-013D-5B84-753C28551987}"/>
              </a:ext>
            </a:extLst>
          </p:cNvPr>
          <p:cNvSpPr txBox="1"/>
          <p:nvPr/>
        </p:nvSpPr>
        <p:spPr>
          <a:xfrm>
            <a:off x="1295400" y="3091270"/>
            <a:ext cx="96012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15264B"/>
                </a:solidFill>
                <a:latin typeface="+mn-lt"/>
                <a:ea typeface="Helvetica Neue"/>
                <a:cs typeface="Helvetica Neue"/>
                <a:sym typeface="Helvetica Neue"/>
              </a:rPr>
              <a:t>Software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6D75A8-EE2B-02F9-54A3-F9C064E625D0}"/>
              </a:ext>
            </a:extLst>
          </p:cNvPr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BDBEFD4-A609-9258-F127-532BA06C49A6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A1D0334-5641-DAE5-47BB-608EAFC604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39A9EE-C212-6820-2C0A-A6278020D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1"/>
          </a:xfrm>
          <a:prstGeom prst="rect">
            <a:avLst/>
          </a:prstGeom>
        </p:spPr>
      </p:pic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32566001-0304-4E31-6A69-E48D8CD282A8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9C471249-3485-A3E6-4D62-9D192EEA3987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FCB1BC-0668-74F2-36B9-6FDBF6C9048D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0CD9E14-0659-834B-EB75-8F2B8176F4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559D262-B18C-E832-6046-DCB20F8CD2C1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1251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2326C7-D075-7500-B6C9-1A180475A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7;p7">
            <a:extLst>
              <a:ext uri="{FF2B5EF4-FFF2-40B4-BE49-F238E27FC236}">
                <a16:creationId xmlns:a16="http://schemas.microsoft.com/office/drawing/2014/main" id="{55D2446D-07E3-7D8F-4BEB-E3A101D6F3EE}"/>
              </a:ext>
            </a:extLst>
          </p:cNvPr>
          <p:cNvSpPr txBox="1">
            <a:spLocks/>
          </p:cNvSpPr>
          <p:nvPr/>
        </p:nvSpPr>
        <p:spPr>
          <a:xfrm>
            <a:off x="5131837" y="1010620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elit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SzPts val="2000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50;p7">
            <a:extLst>
              <a:ext uri="{FF2B5EF4-FFF2-40B4-BE49-F238E27FC236}">
                <a16:creationId xmlns:a16="http://schemas.microsoft.com/office/drawing/2014/main" id="{DD0EA709-5C54-754A-5B67-A5F70900987D}"/>
              </a:ext>
            </a:extLst>
          </p:cNvPr>
          <p:cNvSpPr/>
          <p:nvPr/>
        </p:nvSpPr>
        <p:spPr>
          <a:xfrm>
            <a:off x="420782" y="344953"/>
            <a:ext cx="4109890" cy="595424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51;p7">
            <a:extLst>
              <a:ext uri="{FF2B5EF4-FFF2-40B4-BE49-F238E27FC236}">
                <a16:creationId xmlns:a16="http://schemas.microsoft.com/office/drawing/2014/main" id="{C810DF58-89D8-9F8F-5F14-9B9C28C8F69D}"/>
              </a:ext>
            </a:extLst>
          </p:cNvPr>
          <p:cNvSpPr txBox="1"/>
          <p:nvPr/>
        </p:nvSpPr>
        <p:spPr>
          <a:xfrm>
            <a:off x="1335481" y="3236505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</a:t>
            </a:r>
            <a:endParaRPr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B9B827-FAA4-C7C4-ED6B-D337EE311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DD998A04-D491-26DB-2B89-2FFCED142F0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B311EDB6-6C6F-4FCA-5966-0AD76D4E2D37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8D9A85-EA5B-85F0-64FD-063671C89AD2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85DE8DF-1328-CBE4-A647-93FCE34276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A5EF6D2-F370-5EB8-A5C1-E4CF529039BD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14D992B-B451-D4F3-1788-03EB45D870D0}"/>
              </a:ext>
            </a:extLst>
          </p:cNvPr>
          <p:cNvSpPr/>
          <p:nvPr/>
        </p:nvSpPr>
        <p:spPr>
          <a:xfrm>
            <a:off x="870438" y="1010620"/>
            <a:ext cx="8818685" cy="4352688"/>
          </a:xfrm>
          <a:prstGeom prst="roundRect">
            <a:avLst/>
          </a:prstGeom>
          <a:solidFill>
            <a:srgbClr val="E84B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FDC989-1E78-7DF4-A642-2CC47D1A0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060" y="1422171"/>
            <a:ext cx="7897537" cy="352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40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;p2">
            <a:extLst>
              <a:ext uri="{FF2B5EF4-FFF2-40B4-BE49-F238E27FC236}">
                <a16:creationId xmlns:a16="http://schemas.microsoft.com/office/drawing/2014/main" id="{C3C81082-566F-5849-B79D-C311E1639C0A}"/>
              </a:ext>
            </a:extLst>
          </p:cNvPr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HEADING</a:t>
            </a:r>
            <a:endParaRPr dirty="0">
              <a:latin typeface="+mn-lt"/>
            </a:endParaRPr>
          </a:p>
        </p:txBody>
      </p:sp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72B58A87-FC17-6546-AB9A-EB6C57F6A340}"/>
              </a:ext>
            </a:extLst>
          </p:cNvPr>
          <p:cNvSpPr txBox="1"/>
          <p:nvPr/>
        </p:nvSpPr>
        <p:spPr>
          <a:xfrm>
            <a:off x="1441528" y="3232230"/>
            <a:ext cx="9308941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Lorem ipsum dolor sit amet, consectetur adipiscing elit. Nullam ut orci condimentum, commodo dui quis, faucibus mauris.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Praesent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nec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sapien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sed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nunc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sollicitudin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(Main section divider slide option one.)</a:t>
            </a:r>
            <a:endParaRPr sz="1800" b="0" i="0" u="none" strike="noStrike" cap="none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0583B3-8272-7E92-5EA0-C9BDEFAFB4DF}"/>
              </a:ext>
            </a:extLst>
          </p:cNvPr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301FE1E-BC8E-72FB-D0AC-921B0DB08BAC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DA3A33E-31BD-DF32-7AEA-E05B691991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8738CA4-8410-CF32-7254-4969F826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BCFE2EA2-BEF0-619A-0B42-ED4AB91C8502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04B75F53-CDCF-EE1E-C643-0DB95C72EE4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77186-9CDA-8248-8B2D-4A12964A6BA4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5458AFB-E4B7-2878-E502-C95F5E4597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CFC9AA6-4F85-DD8F-363C-B413D542CE2F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3339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3;p4">
            <a:extLst>
              <a:ext uri="{FF2B5EF4-FFF2-40B4-BE49-F238E27FC236}">
                <a16:creationId xmlns:a16="http://schemas.microsoft.com/office/drawing/2014/main" id="{D8097DB8-312A-AD4F-B4DA-A893E01E8421}"/>
              </a:ext>
            </a:extLst>
          </p:cNvPr>
          <p:cNvSpPr txBox="1"/>
          <p:nvPr/>
        </p:nvSpPr>
        <p:spPr>
          <a:xfrm>
            <a:off x="1295400" y="2948490"/>
            <a:ext cx="9601200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15264B"/>
                </a:solidFill>
                <a:latin typeface="+mn-lt"/>
                <a:ea typeface="Helvetica Neue"/>
                <a:cs typeface="Helvetica Neue"/>
                <a:sym typeface="Helvetica Neue"/>
              </a:rPr>
              <a:t>Heading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15264B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lvl="0" algn="ctr"/>
            <a:r>
              <a:rPr lang="en-US" sz="1800" dirty="0">
                <a:solidFill>
                  <a:srgbClr val="15264B"/>
                </a:solidFill>
                <a:ea typeface="Helvetica Neue"/>
                <a:cs typeface="Helvetica Neue"/>
                <a:sym typeface="Helvetica Neue"/>
              </a:rPr>
              <a:t>(Main section divider slide option two, or transition slide.)</a:t>
            </a:r>
            <a:endParaRPr lang="en-US" sz="1800" dirty="0">
              <a:solidFill>
                <a:srgbClr val="15264B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14606-76C9-6208-69B0-AD51E9C7B592}"/>
              </a:ext>
            </a:extLst>
          </p:cNvPr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93F2277-402D-781F-52D4-E4A84DAFDB54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82B4DD8-794A-4D0F-41DC-CFB9006720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64657B5-8ED7-F5F1-4EC9-4AC1DB313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1"/>
          </a:xfrm>
          <a:prstGeom prst="rect">
            <a:avLst/>
          </a:prstGeom>
        </p:spPr>
      </p:pic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175BBE93-6EFF-7D00-409D-1F46FBD1D41B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53C8E030-C54F-07A2-20CC-6EDF2C2E18A0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3F7BDA-DA84-1B6D-8A8B-2B1D17F2F5EE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642E1BE-3EDA-22B9-63B0-1AD734831F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AAC706A-F5D5-D2A6-52D1-9B687AC63EA0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5619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Duis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irure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reprehenderit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voluptate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cillum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fugiat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Excepteur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occaecat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cupidatat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proident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sunt in culpa qui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officia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deserunt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mollit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laborum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000" b="1" dirty="0">
              <a:solidFill>
                <a:srgbClr val="15264B"/>
              </a:solidFill>
              <a:latin typeface="+mn-lt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D5C485F8-53F2-BD48-9D7B-D5B2FD5D6C0B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8BD31E2B-72C7-9D4E-A895-6763E2548FC1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Slide Title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B6E5C0-FA20-C9FE-19F9-E7B3D150F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06636C56-6AB9-008D-3477-3E02A32D543D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A45A6282-D2DB-1136-F466-6962143D78A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1AB203-2CD5-F4CA-5C70-BA5B71133E22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9DA6485-7B21-EEC4-99BA-ADD6CAE12C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6DDC3A1-8DDB-1397-B4BC-A55E0AD5926F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2365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78B6311E-BC39-234F-80E9-551F2FB4C69F}"/>
              </a:ext>
            </a:extLst>
          </p:cNvPr>
          <p:cNvSpPr txBox="1">
            <a:spLocks/>
          </p:cNvSpPr>
          <p:nvPr/>
        </p:nvSpPr>
        <p:spPr>
          <a:xfrm>
            <a:off x="376810" y="1334279"/>
            <a:ext cx="5442100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Duis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irure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reprehenderit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voluptate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cillum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fugiat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Excepteur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occaecat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cupidatat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proident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sunt in culpa qui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officia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deserunt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mollit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laborum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147;p7">
            <a:extLst>
              <a:ext uri="{FF2B5EF4-FFF2-40B4-BE49-F238E27FC236}">
                <a16:creationId xmlns:a16="http://schemas.microsoft.com/office/drawing/2014/main" id="{97D82DD8-D8FD-C34A-ADC4-A5ECF2A87CB4}"/>
              </a:ext>
            </a:extLst>
          </p:cNvPr>
          <p:cNvSpPr txBox="1">
            <a:spLocks/>
          </p:cNvSpPr>
          <p:nvPr/>
        </p:nvSpPr>
        <p:spPr>
          <a:xfrm>
            <a:off x="6158774" y="1334279"/>
            <a:ext cx="5442100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Duis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irure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reprehenderit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voluptate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cillum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fugiat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Excepteur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occaecat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cupidatat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proident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sunt in culpa qui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officia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deserunt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mollit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laborum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Slide Title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7BFAD2-5CD4-835F-9E85-C59CD2342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0425F5BD-FFA0-F9BC-F56C-AA317A61D13E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25481B09-56BF-5171-DA86-C3BA473B26E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D39239-E544-C062-7BD7-1D2F9F2E454C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EBE3D8A-13E8-EC44-8C13-12CD163F4D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6551CB7-2E46-4EC0-244A-D6F0C7D1F4D4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4520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;p7">
            <a:extLst>
              <a:ext uri="{FF2B5EF4-FFF2-40B4-BE49-F238E27FC236}">
                <a16:creationId xmlns:a16="http://schemas.microsoft.com/office/drawing/2014/main" id="{CB58E561-E0C5-A94B-B3E5-86F44D0451C8}"/>
              </a:ext>
            </a:extLst>
          </p:cNvPr>
          <p:cNvSpPr/>
          <p:nvPr/>
        </p:nvSpPr>
        <p:spPr>
          <a:xfrm>
            <a:off x="475566" y="1263717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49;p7">
            <a:extLst>
              <a:ext uri="{FF2B5EF4-FFF2-40B4-BE49-F238E27FC236}">
                <a16:creationId xmlns:a16="http://schemas.microsoft.com/office/drawing/2014/main" id="{01741CE7-6F04-DC47-9558-285DF0B47201}"/>
              </a:ext>
            </a:extLst>
          </p:cNvPr>
          <p:cNvSpPr txBox="1"/>
          <p:nvPr/>
        </p:nvSpPr>
        <p:spPr>
          <a:xfrm>
            <a:off x="1494115" y="2239572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4" name="Google Shape;150;p7">
            <a:extLst>
              <a:ext uri="{FF2B5EF4-FFF2-40B4-BE49-F238E27FC236}">
                <a16:creationId xmlns:a16="http://schemas.microsoft.com/office/drawing/2014/main" id="{ED15FFAB-CB3E-DB4F-A235-79EAD3C49663}"/>
              </a:ext>
            </a:extLst>
          </p:cNvPr>
          <p:cNvSpPr/>
          <p:nvPr/>
        </p:nvSpPr>
        <p:spPr>
          <a:xfrm>
            <a:off x="475566" y="3774068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51;p7">
            <a:extLst>
              <a:ext uri="{FF2B5EF4-FFF2-40B4-BE49-F238E27FC236}">
                <a16:creationId xmlns:a16="http://schemas.microsoft.com/office/drawing/2014/main" id="{767E5E1A-F673-9F4D-8D50-4137024C4DCC}"/>
              </a:ext>
            </a:extLst>
          </p:cNvPr>
          <p:cNvSpPr txBox="1"/>
          <p:nvPr/>
        </p:nvSpPr>
        <p:spPr>
          <a:xfrm>
            <a:off x="1494115" y="4747225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6" name="Google Shape;147;p7">
            <a:extLst>
              <a:ext uri="{FF2B5EF4-FFF2-40B4-BE49-F238E27FC236}">
                <a16:creationId xmlns:a16="http://schemas.microsoft.com/office/drawing/2014/main" id="{437A156D-2491-BC45-8821-E6E91300B5E7}"/>
              </a:ext>
            </a:extLst>
          </p:cNvPr>
          <p:cNvSpPr txBox="1">
            <a:spLocks/>
          </p:cNvSpPr>
          <p:nvPr/>
        </p:nvSpPr>
        <p:spPr>
          <a:xfrm>
            <a:off x="5122548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45;p7">
            <a:extLst>
              <a:ext uri="{FF2B5EF4-FFF2-40B4-BE49-F238E27FC236}">
                <a16:creationId xmlns:a16="http://schemas.microsoft.com/office/drawing/2014/main" id="{52179DB0-DC47-6547-B775-839F60C4632E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CB30275B-0B04-FA42-84EA-9EABB4C8C5D2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Slide Title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870C57-E013-168F-2126-45D47F962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38201B7D-2C2F-D628-CD4E-8F615B6D0BA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F218C126-2188-8DA5-224D-13628753877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71C64B-0AA9-236B-CB99-C9EE7396FEB3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5238B91-5638-C238-A315-E064C2FC46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E2DAC00-38C7-BD32-983B-D00EFD37C92D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7060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E27A78-E85E-8EC0-BEDE-319C0C0D0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;p2">
            <a:extLst>
              <a:ext uri="{FF2B5EF4-FFF2-40B4-BE49-F238E27FC236}">
                <a16:creationId xmlns:a16="http://schemas.microsoft.com/office/drawing/2014/main" id="{9DDFF12C-730A-D1C8-A1CD-C28076110457}"/>
              </a:ext>
            </a:extLst>
          </p:cNvPr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Objective</a:t>
            </a:r>
            <a:endParaRPr dirty="0">
              <a:latin typeface="+mn-lt"/>
            </a:endParaRPr>
          </a:p>
        </p:txBody>
      </p:sp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0D063888-8ADB-E5AB-6131-ED684EC46059}"/>
              </a:ext>
            </a:extLst>
          </p:cNvPr>
          <p:cNvSpPr txBox="1"/>
          <p:nvPr/>
        </p:nvSpPr>
        <p:spPr>
          <a:xfrm>
            <a:off x="1441528" y="3232230"/>
            <a:ext cx="9308941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strike="noStrike" cap="none" dirty="0">
                <a:solidFill>
                  <a:srgbClr val="FF0000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Problem: 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The complexity of chess can turn away beginner players, especially younger individuals.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b="0" i="0" u="none" strike="noStrike" cap="none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accent6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Solution: </a:t>
            </a:r>
            <a:r>
              <a:rPr lang="en-US" sz="28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Create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an electronic chess board that provides real-time feedback to players.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C60537-90C9-D264-9DD1-5C28CD5BC295}"/>
              </a:ext>
            </a:extLst>
          </p:cNvPr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57276E7-9308-092A-6960-66CEAF03AEDF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B490281-8E11-BC97-F290-9EF0E4E5FC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CBA1629-134C-612D-A761-F43DD0EA1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ECC8768B-E96A-6C80-D71A-D2570E152A3E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4EBC4261-AEF7-D8A1-2BC3-A60B5C30F221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F049C4-0023-6C48-4894-3D208D7D1624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233544B-F472-F0B4-EEEE-AEF6AF3BDA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0429F3-958B-6B4A-B83A-EED484F2F915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0906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/>
          <p:nvPr/>
        </p:nvSpPr>
        <p:spPr>
          <a:xfrm>
            <a:off x="7475456" y="1263717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8494005" y="2239572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7475456" y="3774068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7"/>
          <p:cNvSpPr txBox="1"/>
          <p:nvPr/>
        </p:nvSpPr>
        <p:spPr>
          <a:xfrm>
            <a:off x="8494005" y="4747225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BC43AD2D-5D81-7F48-BDB1-FF7D6C2C26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10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45;p7">
            <a:extLst>
              <a:ext uri="{FF2B5EF4-FFF2-40B4-BE49-F238E27FC236}">
                <a16:creationId xmlns:a16="http://schemas.microsoft.com/office/drawing/2014/main" id="{325747AD-A692-C24D-B2E9-4AAA81B9858C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C5013B02-0990-D847-B65E-CD8B40D09C33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Slide Title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1A45F-A094-ADF1-4C45-5B496318B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DCE71768-C353-9AC9-7167-2A803924ADB2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A6DE8C58-7570-B9AE-314A-F2B64BA632DE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CB2B5B-5402-2ABD-341B-CDEB7D75610A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6096C9E-2E9A-6B6E-1813-4DC739A2F0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1885EAA-CFA1-2CB5-B4EE-0B2288709B61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0;p7">
            <a:extLst>
              <a:ext uri="{FF2B5EF4-FFF2-40B4-BE49-F238E27FC236}">
                <a16:creationId xmlns:a16="http://schemas.microsoft.com/office/drawing/2014/main" id="{2BB47830-4ECD-AD4B-8775-3E3675E56248}"/>
              </a:ext>
            </a:extLst>
          </p:cNvPr>
          <p:cNvSpPr/>
          <p:nvPr/>
        </p:nvSpPr>
        <p:spPr>
          <a:xfrm>
            <a:off x="431192" y="1263718"/>
            <a:ext cx="4356660" cy="482599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51;p7">
            <a:extLst>
              <a:ext uri="{FF2B5EF4-FFF2-40B4-BE49-F238E27FC236}">
                <a16:creationId xmlns:a16="http://schemas.microsoft.com/office/drawing/2014/main" id="{C8D3D975-D243-4045-9EF4-81265490CC1D}"/>
              </a:ext>
            </a:extLst>
          </p:cNvPr>
          <p:cNvSpPr txBox="1"/>
          <p:nvPr/>
        </p:nvSpPr>
        <p:spPr>
          <a:xfrm>
            <a:off x="146927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16" name="Google Shape;147;p7">
            <a:extLst>
              <a:ext uri="{FF2B5EF4-FFF2-40B4-BE49-F238E27FC236}">
                <a16:creationId xmlns:a16="http://schemas.microsoft.com/office/drawing/2014/main" id="{DE8BCD66-DFCA-D540-95EA-EBDD783907CB}"/>
              </a:ext>
            </a:extLst>
          </p:cNvPr>
          <p:cNvSpPr txBox="1">
            <a:spLocks/>
          </p:cNvSpPr>
          <p:nvPr/>
        </p:nvSpPr>
        <p:spPr>
          <a:xfrm>
            <a:off x="5131837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C421A7FF-FDFC-3F47-9E0B-052B223EC86E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246D99E1-E99D-4E40-9E2A-287A7BDD463E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Slide Title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9D3E92-3609-B0BD-000F-0E496EE9D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ADC408AA-09F2-73ED-5736-599D0F26D6AE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5DAE8FFB-A883-8AD8-CB66-DFF7F4B0677A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EB0F93-5E4E-0849-5B82-3B6ACB887795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A957837-463E-612C-50EC-66937A034A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6D5CD1-9EA9-263D-6FDE-127B82BBAD66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8187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0;p7">
            <a:extLst>
              <a:ext uri="{FF2B5EF4-FFF2-40B4-BE49-F238E27FC236}">
                <a16:creationId xmlns:a16="http://schemas.microsoft.com/office/drawing/2014/main" id="{C8F8A06B-FE31-EC45-8B75-F6842219ED31}"/>
              </a:ext>
            </a:extLst>
          </p:cNvPr>
          <p:cNvSpPr/>
          <p:nvPr/>
        </p:nvSpPr>
        <p:spPr>
          <a:xfrm>
            <a:off x="7452352" y="1263718"/>
            <a:ext cx="4356660" cy="482599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1;p7">
            <a:extLst>
              <a:ext uri="{FF2B5EF4-FFF2-40B4-BE49-F238E27FC236}">
                <a16:creationId xmlns:a16="http://schemas.microsoft.com/office/drawing/2014/main" id="{B2EFFF09-3EE4-5A40-BD3F-DCD44844E5EB}"/>
              </a:ext>
            </a:extLst>
          </p:cNvPr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34589D94-E31C-4C43-85E8-77C5C3CC079F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EDC97160-A881-D74F-B00C-B8CDF1539326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E692D751-5C38-984B-81C5-961394F0CEEE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Slide Title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20C586-CD12-4827-913A-ED9149F6D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C393297-DB7A-17A3-4F4B-515C0476758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61CA400B-0F14-A83A-81A6-09458FF07D1B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7199AC-F355-C606-E4D0-26B79C458820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2B1CE02-E1D4-7E60-CC8D-7ABAE28563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F118BBD-C53D-8611-47AC-9DEE70AFDE4E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3089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/>
          <p:nvPr/>
        </p:nvSpPr>
        <p:spPr>
          <a:xfrm>
            <a:off x="2266934" y="1458134"/>
            <a:ext cx="7658130" cy="368842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4548417" y="3123892"/>
            <a:ext cx="30951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CHART / GRAPH</a:t>
            </a:r>
            <a:endParaRPr dirty="0">
              <a:latin typeface="+mn-lt"/>
            </a:endParaRPr>
          </a:p>
        </p:txBody>
      </p:sp>
      <p:sp>
        <p:nvSpPr>
          <p:cNvPr id="161" name="Google Shape;161;p8"/>
          <p:cNvSpPr txBox="1"/>
          <p:nvPr/>
        </p:nvSpPr>
        <p:spPr>
          <a:xfrm>
            <a:off x="583914" y="5464730"/>
            <a:ext cx="11024170" cy="65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(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</a:t>
            </a:r>
            <a:r>
              <a:rPr lang="en-US" sz="16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hort commentary or relevant information about the contents of the chart/graph.)</a:t>
            </a:r>
            <a:endParaRPr sz="1600" dirty="0">
              <a:latin typeface="+mn-l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C426C23F-E56B-FB49-8120-1872B771D7F6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9962B758-F0DE-824F-8151-01E0A518FABE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Slide Title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E15D0-078E-8DAB-51EF-7495093D2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815E19D0-EA9A-8C5C-FCCB-8ECCCF70088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992054A7-BD88-5447-B577-A8EF1D05A6A9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A85D96-768A-3A40-176E-7BDC801D8E67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D4C4D45-F488-F87A-D47A-CACB56D8FF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49CA417-5D8E-D577-426D-07C8115CEFE6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8">
            <a:extLst>
              <a:ext uri="{FF2B5EF4-FFF2-40B4-BE49-F238E27FC236}">
                <a16:creationId xmlns:a16="http://schemas.microsoft.com/office/drawing/2014/main" id="{3EBF3EEC-8746-3744-B462-CDB07F0C0FA7}"/>
              </a:ext>
            </a:extLst>
          </p:cNvPr>
          <p:cNvSpPr/>
          <p:nvPr/>
        </p:nvSpPr>
        <p:spPr>
          <a:xfrm>
            <a:off x="1" y="0"/>
            <a:ext cx="12191998" cy="461738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60;p8">
            <a:extLst>
              <a:ext uri="{FF2B5EF4-FFF2-40B4-BE49-F238E27FC236}">
                <a16:creationId xmlns:a16="http://schemas.microsoft.com/office/drawing/2014/main" id="{911C907E-67B1-E146-B826-A9EDEA7CC454}"/>
              </a:ext>
            </a:extLst>
          </p:cNvPr>
          <p:cNvSpPr txBox="1"/>
          <p:nvPr/>
        </p:nvSpPr>
        <p:spPr>
          <a:xfrm>
            <a:off x="3513296" y="2308693"/>
            <a:ext cx="514052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(Send to back so Block I is not covered.)</a:t>
            </a:r>
            <a:endParaRPr dirty="0">
              <a:latin typeface="+mn-lt"/>
            </a:endParaRPr>
          </a:p>
        </p:txBody>
      </p:sp>
      <p:sp>
        <p:nvSpPr>
          <p:cNvPr id="4" name="Google Shape;161;p8">
            <a:extLst>
              <a:ext uri="{FF2B5EF4-FFF2-40B4-BE49-F238E27FC236}">
                <a16:creationId xmlns:a16="http://schemas.microsoft.com/office/drawing/2014/main" id="{8C7BEE70-CCC0-BC4A-9F6F-316AAFAC9344}"/>
              </a:ext>
            </a:extLst>
          </p:cNvPr>
          <p:cNvSpPr txBox="1"/>
          <p:nvPr/>
        </p:nvSpPr>
        <p:spPr>
          <a:xfrm>
            <a:off x="376810" y="5050453"/>
            <a:ext cx="11177400" cy="95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22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(</a:t>
            </a:r>
            <a:r>
              <a:rPr lang="en-US" sz="2200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T</a:t>
            </a:r>
            <a:r>
              <a:rPr lang="en-US" sz="22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ext here relevant to the </a:t>
            </a:r>
            <a:r>
              <a:rPr lang="en-US" sz="2200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photo for a larger call out on a given idea or message.)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2200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(</a:t>
            </a:r>
            <a:r>
              <a:rPr lang="en-US" sz="22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Keep this text simple and short on one or two lines.)</a:t>
            </a:r>
            <a:endParaRPr sz="22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0466A-4495-8EF8-CCE3-3D3B64BD6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C1884986-3E89-C858-EE1A-5254086BEF43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56A47F13-69D3-ABAE-7A6B-CD5718F1D1A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BFA4D9-6E4E-0448-148F-1BDD0D320433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EDF39F7-E87D-7D64-8E89-5194CBDA8E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A8A7CA3-CD09-0555-9FF4-114F7F6ADE1A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5097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7;p7">
            <a:extLst>
              <a:ext uri="{FF2B5EF4-FFF2-40B4-BE49-F238E27FC236}">
                <a16:creationId xmlns:a16="http://schemas.microsoft.com/office/drawing/2014/main" id="{7DC51454-A827-BF40-BAF5-B2AD32C87EDB}"/>
              </a:ext>
            </a:extLst>
          </p:cNvPr>
          <p:cNvSpPr txBox="1">
            <a:spLocks/>
          </p:cNvSpPr>
          <p:nvPr/>
        </p:nvSpPr>
        <p:spPr>
          <a:xfrm>
            <a:off x="5131837" y="1010620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elit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SzPts val="2000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50;p7">
            <a:extLst>
              <a:ext uri="{FF2B5EF4-FFF2-40B4-BE49-F238E27FC236}">
                <a16:creationId xmlns:a16="http://schemas.microsoft.com/office/drawing/2014/main" id="{1B19A79D-2AA0-EE45-8DCB-8AA11193F63E}"/>
              </a:ext>
            </a:extLst>
          </p:cNvPr>
          <p:cNvSpPr/>
          <p:nvPr/>
        </p:nvSpPr>
        <p:spPr>
          <a:xfrm>
            <a:off x="420782" y="344953"/>
            <a:ext cx="4109890" cy="595424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51;p7">
            <a:extLst>
              <a:ext uri="{FF2B5EF4-FFF2-40B4-BE49-F238E27FC236}">
                <a16:creationId xmlns:a16="http://schemas.microsoft.com/office/drawing/2014/main" id="{F2545F42-9820-B547-ACA8-B93EC5B8629C}"/>
              </a:ext>
            </a:extLst>
          </p:cNvPr>
          <p:cNvSpPr txBox="1"/>
          <p:nvPr/>
        </p:nvSpPr>
        <p:spPr>
          <a:xfrm>
            <a:off x="1335481" y="3236505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</a:t>
            </a:r>
            <a:endParaRPr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E9D834-1473-63CE-FFA8-FAE6A3EA3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07FB5EA6-1EE3-7343-17E8-10F42C3208D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0B8B8B60-7C75-646B-523B-2A5DE91FB230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AB6CC5-0C7C-5CA9-2121-655E3E271845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390A5C5-376B-B558-ACC0-2A7090D912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C17B60F-63EB-BD94-4DF0-2746A8041F5B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9438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, letter, whiteboard&#10;&#10;Description automatically generated">
            <a:extLst>
              <a:ext uri="{FF2B5EF4-FFF2-40B4-BE49-F238E27FC236}">
                <a16:creationId xmlns:a16="http://schemas.microsoft.com/office/drawing/2014/main" id="{67FF5F7C-B5F4-434B-8C2A-3B943F61F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130;p5">
            <a:extLst>
              <a:ext uri="{FF2B5EF4-FFF2-40B4-BE49-F238E27FC236}">
                <a16:creationId xmlns:a16="http://schemas.microsoft.com/office/drawing/2014/main" id="{46E989CB-9F74-2E4F-8E86-5A3306448C7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1;p5">
            <a:extLst>
              <a:ext uri="{FF2B5EF4-FFF2-40B4-BE49-F238E27FC236}">
                <a16:creationId xmlns:a16="http://schemas.microsoft.com/office/drawing/2014/main" id="{4D85E546-502C-2248-B9C8-AB4DC30199C4}"/>
              </a:ext>
            </a:extLst>
          </p:cNvPr>
          <p:cNvSpPr txBox="1"/>
          <p:nvPr/>
        </p:nvSpPr>
        <p:spPr>
          <a:xfrm>
            <a:off x="591671" y="3581984"/>
            <a:ext cx="48678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(Slide the blue box and the text left or right to fit </a:t>
            </a:r>
            <a:r>
              <a:rPr lang="en-US" sz="2400" b="1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over </a:t>
            </a:r>
            <a:r>
              <a:rPr lang="en-US" sz="2400" b="1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your background image. Use this text box for a call out or caption to the image.)</a:t>
            </a:r>
            <a:endParaRPr sz="2400" b="1" dirty="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160;p8">
            <a:extLst>
              <a:ext uri="{FF2B5EF4-FFF2-40B4-BE49-F238E27FC236}">
                <a16:creationId xmlns:a16="http://schemas.microsoft.com/office/drawing/2014/main" id="{B33B08AF-30DD-BC46-A4D3-5ECAB5F8D857}"/>
              </a:ext>
            </a:extLst>
          </p:cNvPr>
          <p:cNvSpPr txBox="1"/>
          <p:nvPr/>
        </p:nvSpPr>
        <p:spPr>
          <a:xfrm>
            <a:off x="701965" y="1422585"/>
            <a:ext cx="460894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</a:p>
          <a:p>
            <a:pPr lvl="0" algn="ctr"/>
            <a:r>
              <a:rPr lang="en-US" sz="18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(Use a photo for the entire slide like the example shown here. Send the photo to </a:t>
            </a:r>
          </a:p>
          <a:p>
            <a:pPr lvl="0" algn="ctr"/>
            <a:r>
              <a:rPr lang="en-US" sz="18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the back so the Block I and footer text </a:t>
            </a:r>
          </a:p>
          <a:p>
            <a:pPr lvl="0" algn="ctr"/>
            <a:r>
              <a:rPr lang="en-US" sz="18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is not covered.)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219DE-9691-EBD6-BA06-0BB6BC040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1CC67F05-0914-0381-D3E5-00CE4BCE67DC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6EB9BE4D-549A-1EEB-D798-CA1B3642EBD9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7FFF3C-E85D-2B24-DBFF-5F8D56959EDB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899C9-A6F5-07CD-22A3-E56778C8D6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99A3649-9E1C-E3CE-C67B-B57220304001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9470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7;p7">
            <a:extLst>
              <a:ext uri="{FF2B5EF4-FFF2-40B4-BE49-F238E27FC236}">
                <a16:creationId xmlns:a16="http://schemas.microsoft.com/office/drawing/2014/main" id="{E0413B06-A2E6-C746-8C3D-87E15D354737}"/>
              </a:ext>
            </a:extLst>
          </p:cNvPr>
          <p:cNvSpPr txBox="1">
            <a:spLocks/>
          </p:cNvSpPr>
          <p:nvPr/>
        </p:nvSpPr>
        <p:spPr>
          <a:xfrm>
            <a:off x="2275515" y="1778140"/>
            <a:ext cx="7640969" cy="43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(Closing slide option. Suggestions for last slide)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Summary</a:t>
            </a:r>
          </a:p>
          <a:p>
            <a:pPr>
              <a:buSzPts val="3000"/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Thank You</a:t>
            </a:r>
          </a:p>
          <a:p>
            <a:pPr>
              <a:buSzPts val="3000"/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Questions</a:t>
            </a:r>
          </a:p>
          <a:p>
            <a:pPr>
              <a:buSzPts val="3000"/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Contact Information</a:t>
            </a:r>
          </a:p>
          <a:p>
            <a:pPr>
              <a:buSzPts val="3000"/>
            </a:pP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A22F80-7598-2AFF-324B-ADBB7BEAD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221A8056-ADCD-C8E9-1EA1-3EDFC80906A6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9E4F8546-BD63-3842-E3E4-E8E4F062A47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DE04BC-446B-0409-8106-68A5A5D485C5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E0D6B3D-28A0-E43D-2BC4-497F260848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AC12681-EFF2-A3CF-E1A0-9AB12D52A204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9093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707957-570E-40A8-C806-A33147FA7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350" y="2791508"/>
            <a:ext cx="5414193" cy="127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05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97BDF81C-B719-5AB4-E53D-A26AE22E9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>
            <a:extLst>
              <a:ext uri="{FF2B5EF4-FFF2-40B4-BE49-F238E27FC236}">
                <a16:creationId xmlns:a16="http://schemas.microsoft.com/office/drawing/2014/main" id="{3AE28173-6EF8-257E-0E30-3EE976ECBF75}"/>
              </a:ext>
            </a:extLst>
          </p:cNvPr>
          <p:cNvSpPr/>
          <p:nvPr/>
        </p:nvSpPr>
        <p:spPr>
          <a:xfrm>
            <a:off x="663601" y="1098709"/>
            <a:ext cx="2946400" cy="25175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">
            <a:extLst>
              <a:ext uri="{FF2B5EF4-FFF2-40B4-BE49-F238E27FC236}">
                <a16:creationId xmlns:a16="http://schemas.microsoft.com/office/drawing/2014/main" id="{1E7B3F60-AD56-23A7-7BB9-A89C9F6625AD}"/>
              </a:ext>
            </a:extLst>
          </p:cNvPr>
          <p:cNvSpPr/>
          <p:nvPr/>
        </p:nvSpPr>
        <p:spPr>
          <a:xfrm>
            <a:off x="4788925" y="1098709"/>
            <a:ext cx="2614147" cy="251759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49345D92-8633-01B2-9437-72EA02E45E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604" y="3887502"/>
            <a:ext cx="2946400" cy="692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18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Square Off PRO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45;p7">
            <a:extLst>
              <a:ext uri="{FF2B5EF4-FFF2-40B4-BE49-F238E27FC236}">
                <a16:creationId xmlns:a16="http://schemas.microsoft.com/office/drawing/2014/main" id="{DE652FA7-CC31-713D-B366-ECE3C72AA786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A9E73A6-72E8-63AD-4D6B-7B3821D4C67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Currently Available Products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E24358-C943-2F47-D110-76BE2D8D6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11FFBAE2-37A0-DC76-502D-85F47D777DA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7E5A180A-F551-24C4-2140-96DA7EC47650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B0A872-90A6-9F59-6206-0224741CE975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95E2B3D-1E8B-E395-1CF4-6B5309882F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38A9E66-B820-A2C5-8950-FBAFE22063B1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8" name="Picture 4" descr="play chess online">
            <a:extLst>
              <a:ext uri="{FF2B5EF4-FFF2-40B4-BE49-F238E27FC236}">
                <a16:creationId xmlns:a16="http://schemas.microsoft.com/office/drawing/2014/main" id="{B8D38D17-ED7C-CAB5-33D5-444823A25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51" y="1192672"/>
            <a:ext cx="2735501" cy="231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30553A-D216-BFF9-4631-D7FA60B98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259" y="1192672"/>
            <a:ext cx="2423480" cy="2329668"/>
          </a:xfrm>
          <a:prstGeom prst="rect">
            <a:avLst/>
          </a:prstGeom>
        </p:spPr>
      </p:pic>
      <p:sp>
        <p:nvSpPr>
          <p:cNvPr id="11" name="Google Shape;150;p7">
            <a:extLst>
              <a:ext uri="{FF2B5EF4-FFF2-40B4-BE49-F238E27FC236}">
                <a16:creationId xmlns:a16="http://schemas.microsoft.com/office/drawing/2014/main" id="{B8A0D736-936C-CFF1-5700-DA970C746213}"/>
              </a:ext>
            </a:extLst>
          </p:cNvPr>
          <p:cNvSpPr/>
          <p:nvPr/>
        </p:nvSpPr>
        <p:spPr>
          <a:xfrm>
            <a:off x="8822267" y="1098709"/>
            <a:ext cx="2473415" cy="251759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ChessUp 2 Smart Chess Board">
            <a:extLst>
              <a:ext uri="{FF2B5EF4-FFF2-40B4-BE49-F238E27FC236}">
                <a16:creationId xmlns:a16="http://schemas.microsoft.com/office/drawing/2014/main" id="{0EA2ACCC-FD9B-E4CA-5D9A-B1BFF03FA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681" y="1192672"/>
            <a:ext cx="2309031" cy="230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47;p7">
            <a:extLst>
              <a:ext uri="{FF2B5EF4-FFF2-40B4-BE49-F238E27FC236}">
                <a16:creationId xmlns:a16="http://schemas.microsoft.com/office/drawing/2014/main" id="{8B5AE9EB-F6CB-A620-B576-44F573580AC7}"/>
              </a:ext>
            </a:extLst>
          </p:cNvPr>
          <p:cNvSpPr txBox="1">
            <a:spLocks/>
          </p:cNvSpPr>
          <p:nvPr/>
        </p:nvSpPr>
        <p:spPr>
          <a:xfrm>
            <a:off x="4622798" y="3887502"/>
            <a:ext cx="2946400" cy="692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SzPts val="3000"/>
              <a:buFont typeface="Arial"/>
              <a:buNone/>
            </a:pPr>
            <a:r>
              <a:rPr lang="en-US" sz="18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Chessnut Air Electronic Chess Set (Travel Size)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4" name="Google Shape;147;p7">
            <a:extLst>
              <a:ext uri="{FF2B5EF4-FFF2-40B4-BE49-F238E27FC236}">
                <a16:creationId xmlns:a16="http://schemas.microsoft.com/office/drawing/2014/main" id="{1D0EC509-FCD8-ACBC-669A-9618074DFD0B}"/>
              </a:ext>
            </a:extLst>
          </p:cNvPr>
          <p:cNvSpPr txBox="1">
            <a:spLocks/>
          </p:cNvSpPr>
          <p:nvPr/>
        </p:nvSpPr>
        <p:spPr>
          <a:xfrm>
            <a:off x="8581992" y="3886985"/>
            <a:ext cx="2946400" cy="661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SzPts val="3000"/>
              <a:buFont typeface="Arial"/>
              <a:buNone/>
            </a:pPr>
            <a:r>
              <a:rPr lang="en-US" sz="18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ChessUp 2 Smart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ts val="3000"/>
              <a:buFont typeface="Arial"/>
              <a:buNone/>
            </a:pPr>
            <a:r>
              <a:rPr lang="en-US" sz="18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Chess Board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E01D6A-9DF7-6D06-3169-4F590C5CA610}"/>
              </a:ext>
            </a:extLst>
          </p:cNvPr>
          <p:cNvSpPr txBox="1"/>
          <p:nvPr/>
        </p:nvSpPr>
        <p:spPr>
          <a:xfrm>
            <a:off x="4622798" y="4580468"/>
            <a:ext cx="2946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$249.99 / $349.99 (Original)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Feedback &amp; extra features through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Tracks pieces to save games digitally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Online play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66C02-3072-AF16-36F6-1330B4B36485}"/>
              </a:ext>
            </a:extLst>
          </p:cNvPr>
          <p:cNvSpPr txBox="1"/>
          <p:nvPr/>
        </p:nvSpPr>
        <p:spPr>
          <a:xfrm>
            <a:off x="8581992" y="4580468"/>
            <a:ext cx="2946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$349.99 / $399.99 (Original)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Lights on board with different colors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Games can be saved through Chess.com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Online 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Includes chess bots of various difficulties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99094F-C014-8A4B-82E3-221B28E507A7}"/>
              </a:ext>
            </a:extLst>
          </p:cNvPr>
          <p:cNvSpPr txBox="1"/>
          <p:nvPr/>
        </p:nvSpPr>
        <p:spPr>
          <a:xfrm>
            <a:off x="658340" y="4580467"/>
            <a:ext cx="294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$279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dirty="0"/>
              <a:t>Portable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dirty="0"/>
              <a:t>Feedback &amp; extra features through app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dirty="0"/>
              <a:t>Lights on board but appear to be tied to app</a:t>
            </a:r>
          </a:p>
        </p:txBody>
      </p:sp>
    </p:spTree>
    <p:extLst>
      <p:ext uri="{BB962C8B-B14F-4D97-AF65-F5344CB8AC3E}">
        <p14:creationId xmlns:p14="http://schemas.microsoft.com/office/powerpoint/2010/main" val="1762772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298F90-CA92-00E2-60D0-57528DBD7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3;p4">
            <a:extLst>
              <a:ext uri="{FF2B5EF4-FFF2-40B4-BE49-F238E27FC236}">
                <a16:creationId xmlns:a16="http://schemas.microsoft.com/office/drawing/2014/main" id="{721C081A-2A92-F51F-3172-B341952CFB0B}"/>
              </a:ext>
            </a:extLst>
          </p:cNvPr>
          <p:cNvSpPr txBox="1"/>
          <p:nvPr/>
        </p:nvSpPr>
        <p:spPr>
          <a:xfrm>
            <a:off x="1295400" y="3086989"/>
            <a:ext cx="9601200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15264B"/>
                </a:solidFill>
                <a:latin typeface="+mn-lt"/>
                <a:ea typeface="Helvetica Neue"/>
                <a:cs typeface="Helvetica Neue"/>
                <a:sym typeface="Helvetica Neue"/>
              </a:rPr>
              <a:t>Overview of Our Design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15264B"/>
                </a:solidFill>
                <a:latin typeface="+mn-lt"/>
                <a:ea typeface="Helvetica Neue"/>
                <a:cs typeface="Helvetica Neue"/>
                <a:sym typeface="Helvetica Neue"/>
              </a:rPr>
              <a:t>Goal: Cheaper, more accessible product that focuses on learning</a:t>
            </a:r>
            <a:endParaRPr lang="en-US" sz="1800" dirty="0">
              <a:solidFill>
                <a:srgbClr val="15264B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B84622-99FD-D225-467A-D0AB592D74B1}"/>
              </a:ext>
            </a:extLst>
          </p:cNvPr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D721D44-8AF0-D557-0F92-546BA752F206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C303580-03E5-C32A-D4D8-1DDD83C809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01DDE05-EC59-5F98-4870-3A9E09AB1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1"/>
          </a:xfrm>
          <a:prstGeom prst="rect">
            <a:avLst/>
          </a:prstGeom>
        </p:spPr>
      </p:pic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C1D7278A-3289-FE61-530F-A930753987D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83324AA2-B030-DCAE-0380-3617C0CC4CDE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451DA9-9958-3ABB-8E60-988A8571AF71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8AAA206-686B-2D01-9F76-F16A6B2152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9DF3287-F33E-480A-1B8F-C9BA5E48E0DD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267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BACFDEB9-1534-0C1C-1D00-4E4C0E565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">
            <a:extLst>
              <a:ext uri="{FF2B5EF4-FFF2-40B4-BE49-F238E27FC236}">
                <a16:creationId xmlns:a16="http://schemas.microsoft.com/office/drawing/2014/main" id="{22B048F7-4688-6F7F-6A17-D7F5F1AE1EE3}"/>
              </a:ext>
            </a:extLst>
          </p:cNvPr>
          <p:cNvSpPr txBox="1"/>
          <p:nvPr/>
        </p:nvSpPr>
        <p:spPr>
          <a:xfrm>
            <a:off x="4548416" y="3123892"/>
            <a:ext cx="325222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CHART / GRAPH</a:t>
            </a:r>
            <a:endParaRPr dirty="0">
              <a:latin typeface="+mn-l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35161280-74AB-C06C-54A1-DFC5943FFA9B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32F87CAD-BE37-93F4-F2A7-F212656DC1DE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Block Diagram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9402BF-A67E-2D1F-FB5E-76A01C426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3114AF6D-6014-93C9-4C8F-1EABF1CA111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522B1653-DCB4-0D0B-1870-89DDEC8266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64B2F2-7A3E-9BB9-3922-39845400A829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60019F1-2188-335D-44B8-2CCFB27011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70F859D-DB60-538F-47C5-1075C32EB678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A5EE3F-0C91-1BD5-E43D-99EE14FE415B}"/>
              </a:ext>
            </a:extLst>
          </p:cNvPr>
          <p:cNvSpPr/>
          <p:nvPr/>
        </p:nvSpPr>
        <p:spPr>
          <a:xfrm>
            <a:off x="1327856" y="1396523"/>
            <a:ext cx="9536287" cy="46007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9C0F11-BF6F-D7B7-433F-C7E2ACCC0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843" y="1746229"/>
            <a:ext cx="9047370" cy="39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55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07610-D315-E699-3843-BBF4BB59E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678D28-8139-8DFC-8B42-9D77F77048FE}"/>
              </a:ext>
            </a:extLst>
          </p:cNvPr>
          <p:cNvSpPr/>
          <p:nvPr/>
        </p:nvSpPr>
        <p:spPr>
          <a:xfrm>
            <a:off x="4470399" y="1680292"/>
            <a:ext cx="7467600" cy="43349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0575ADCE-2328-3E5C-6018-61B7F47512C3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24FF93D4-9525-F371-E4CE-9A128986649F}"/>
              </a:ext>
            </a:extLst>
          </p:cNvPr>
          <p:cNvSpPr txBox="1">
            <a:spLocks/>
          </p:cNvSpPr>
          <p:nvPr/>
        </p:nvSpPr>
        <p:spPr>
          <a:xfrm>
            <a:off x="389724" y="3051270"/>
            <a:ext cx="3852077" cy="174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#2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Detect when board reaches an error state and execute subroutine to return to valid state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147;p7">
            <a:extLst>
              <a:ext uri="{FF2B5EF4-FFF2-40B4-BE49-F238E27FC236}">
                <a16:creationId xmlns:a16="http://schemas.microsoft.com/office/drawing/2014/main" id="{FB3CCF51-CC3F-7FE2-5FE5-9B3CC9993377}"/>
              </a:ext>
            </a:extLst>
          </p:cNvPr>
          <p:cNvSpPr txBox="1">
            <a:spLocks/>
          </p:cNvSpPr>
          <p:nvPr/>
        </p:nvSpPr>
        <p:spPr>
          <a:xfrm>
            <a:off x="389723" y="1024767"/>
            <a:ext cx="3671638" cy="2027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#1</a:t>
            </a:r>
            <a:endParaRPr lang="en-US" sz="26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Correctly display moves that are legal in chess at the current position and the best move (if turned on) within 5 seconds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4F9A6B50-8B51-0399-F499-C96D78E0B147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High-Level Requirements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02A84C-2E5E-4181-FE95-E9848E58C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7BEBDCFD-2DBB-BECC-0A07-B79FE24F3B61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43B2AA49-2987-EBE0-7AAF-046929CCBC34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CEABDC-1455-25CA-5AAF-1BD9F10855AA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0008A4D-CA5E-FFB6-A2FD-788BD5F222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2FE595F-FFAC-B88A-5302-E699745907F6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Google Shape;147;p7">
            <a:extLst>
              <a:ext uri="{FF2B5EF4-FFF2-40B4-BE49-F238E27FC236}">
                <a16:creationId xmlns:a16="http://schemas.microsoft.com/office/drawing/2014/main" id="{F5BE1906-FEAF-5592-E988-75A5447B0480}"/>
              </a:ext>
            </a:extLst>
          </p:cNvPr>
          <p:cNvSpPr txBox="1">
            <a:spLocks/>
          </p:cNvSpPr>
          <p:nvPr/>
        </p:nvSpPr>
        <p:spPr>
          <a:xfrm>
            <a:off x="389724" y="4798075"/>
            <a:ext cx="3852077" cy="160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#3</a:t>
            </a:r>
            <a:endParaRPr lang="en-US" sz="26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Whole system can run continuously for 1 hour without intervention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0A7A51-41C8-669B-B75C-98511F0AE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935" y="1809289"/>
            <a:ext cx="7247882" cy="407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87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E8443E-F91A-0479-3E0F-B565B1B93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3;p4">
            <a:extLst>
              <a:ext uri="{FF2B5EF4-FFF2-40B4-BE49-F238E27FC236}">
                <a16:creationId xmlns:a16="http://schemas.microsoft.com/office/drawing/2014/main" id="{2F2DDC71-A64D-BAB7-7CE6-283BEF506A93}"/>
              </a:ext>
            </a:extLst>
          </p:cNvPr>
          <p:cNvSpPr txBox="1"/>
          <p:nvPr/>
        </p:nvSpPr>
        <p:spPr>
          <a:xfrm>
            <a:off x="1295400" y="3086989"/>
            <a:ext cx="9601200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15264B"/>
                </a:solidFill>
                <a:latin typeface="+mn-lt"/>
                <a:ea typeface="Helvetica Neue"/>
                <a:cs typeface="Helvetica Neue"/>
                <a:sym typeface="Helvetica Neue"/>
              </a:rPr>
              <a:t>Hardware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15264B"/>
                </a:solidFill>
                <a:latin typeface="+mn-lt"/>
                <a:ea typeface="Helvetica Neue"/>
                <a:cs typeface="Helvetica Neue"/>
                <a:sym typeface="Helvetica Neue"/>
              </a:rPr>
              <a:t>Main Board (MCU) &amp; Sensor Board</a:t>
            </a:r>
            <a:endParaRPr lang="en-US" sz="1800" dirty="0">
              <a:solidFill>
                <a:srgbClr val="15264B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417B08-81C3-2FD9-F4C3-2DB7648C17F4}"/>
              </a:ext>
            </a:extLst>
          </p:cNvPr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DA8705A-D95C-18A5-423D-A3CC6E996A6D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FF541DA-8DC3-CEE1-9A76-D626FA204E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D987557-0ABA-0401-FDE8-A34B25A81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1"/>
          </a:xfrm>
          <a:prstGeom prst="rect">
            <a:avLst/>
          </a:prstGeom>
        </p:spPr>
      </p:pic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CF56AEA3-F2E3-770C-F005-EB9FD36260F5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5C3EF639-4D22-B712-78B1-F536BE7CA3D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62D03F-73A4-1D2B-EDFC-E8656B832A3A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F494156-4524-4BBD-90A2-E0CA209886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FABE8B0-49B9-0A11-52AA-07158B0FDEF9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983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17B4C-4FF8-4CED-B725-2BD873E47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8">
            <a:extLst>
              <a:ext uri="{FF2B5EF4-FFF2-40B4-BE49-F238E27FC236}">
                <a16:creationId xmlns:a16="http://schemas.microsoft.com/office/drawing/2014/main" id="{5038B092-4965-961D-1D92-1954D57982F8}"/>
              </a:ext>
            </a:extLst>
          </p:cNvPr>
          <p:cNvSpPr/>
          <p:nvPr/>
        </p:nvSpPr>
        <p:spPr>
          <a:xfrm>
            <a:off x="1" y="0"/>
            <a:ext cx="12191998" cy="5050453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CBF7729-E230-5053-2A4E-2A46879FE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1481"/>
          <a:stretch>
            <a:fillRect/>
          </a:stretch>
        </p:blipFill>
        <p:spPr bwMode="auto">
          <a:xfrm>
            <a:off x="7324621" y="208684"/>
            <a:ext cx="4623538" cy="463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61;p8">
            <a:extLst>
              <a:ext uri="{FF2B5EF4-FFF2-40B4-BE49-F238E27FC236}">
                <a16:creationId xmlns:a16="http://schemas.microsoft.com/office/drawing/2014/main" id="{69404DC2-8AEB-0647-A254-1BC2D5050229}"/>
              </a:ext>
            </a:extLst>
          </p:cNvPr>
          <p:cNvSpPr txBox="1"/>
          <p:nvPr/>
        </p:nvSpPr>
        <p:spPr>
          <a:xfrm>
            <a:off x="507300" y="5541460"/>
            <a:ext cx="11177400" cy="590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22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Main Board (</a:t>
            </a:r>
            <a:r>
              <a:rPr lang="en-US" sz="2200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MCU): houses microcontroller &amp; delivers power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EE6597-2FDF-820C-A361-8D145F674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18665ED3-CE87-71D7-238F-56832520C2E8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17153FAC-508D-1CE5-0267-18171363F3F1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820F87-B290-882D-D9C3-FA03D24192C2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F390A19-7250-686A-98B7-493952011D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A41797E-6609-7151-864A-49A78E02961D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0A37D77-BDCD-B821-F20B-BD0ABD162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1" y="208684"/>
            <a:ext cx="6552635" cy="463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80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55870-50E4-7ADA-E514-236732BF0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8">
            <a:extLst>
              <a:ext uri="{FF2B5EF4-FFF2-40B4-BE49-F238E27FC236}">
                <a16:creationId xmlns:a16="http://schemas.microsoft.com/office/drawing/2014/main" id="{7C0426B8-C930-CC3C-CDAB-899FF6216D68}"/>
              </a:ext>
            </a:extLst>
          </p:cNvPr>
          <p:cNvSpPr/>
          <p:nvPr/>
        </p:nvSpPr>
        <p:spPr>
          <a:xfrm>
            <a:off x="1" y="0"/>
            <a:ext cx="12191998" cy="5741409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61;p8">
            <a:extLst>
              <a:ext uri="{FF2B5EF4-FFF2-40B4-BE49-F238E27FC236}">
                <a16:creationId xmlns:a16="http://schemas.microsoft.com/office/drawing/2014/main" id="{37AE768F-EA16-82A5-6249-B2EE982DF1B7}"/>
              </a:ext>
            </a:extLst>
          </p:cNvPr>
          <p:cNvSpPr txBox="1"/>
          <p:nvPr/>
        </p:nvSpPr>
        <p:spPr>
          <a:xfrm>
            <a:off x="376807" y="5895044"/>
            <a:ext cx="11177400" cy="590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2200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Challenge: power conversion circuit layout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F4C6F-77CC-2B11-A1DD-D7F168BDE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89DF227C-87BB-1441-58C6-E902E5417A9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647719BD-FF0E-A3AD-2CCE-7E8E72D959DA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8DFE6F-7F97-A3EF-D2F6-17E46D1DC9F8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B9B9C3A-369C-E375-8BF4-6E5F741047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85F5935-8CD3-87C0-07EF-6977C5A06D3E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837CB1C-49D9-0B76-63A2-F6E4AB4F0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269" y="233819"/>
            <a:ext cx="2885379" cy="51448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33FF91D-890D-EDD1-1216-6627852E802C}"/>
              </a:ext>
            </a:extLst>
          </p:cNvPr>
          <p:cNvSpPr/>
          <p:nvPr/>
        </p:nvSpPr>
        <p:spPr>
          <a:xfrm>
            <a:off x="576862" y="148796"/>
            <a:ext cx="6020685" cy="5287842"/>
          </a:xfrm>
          <a:prstGeom prst="rect">
            <a:avLst/>
          </a:prstGeom>
          <a:noFill/>
          <a:ln>
            <a:solidFill>
              <a:srgbClr val="FF5F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8A6EC0-A41A-45CA-5A07-DD3C8DF9B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61" y="233819"/>
            <a:ext cx="2047415" cy="51327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4A6460-CAC7-A7D4-3890-ED38B309C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941" y="221748"/>
            <a:ext cx="3551591" cy="514482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E56CC4E-AC45-EE3B-1CFE-3505C9C22035}"/>
              </a:ext>
            </a:extLst>
          </p:cNvPr>
          <p:cNvCxnSpPr/>
          <p:nvPr/>
        </p:nvCxnSpPr>
        <p:spPr>
          <a:xfrm>
            <a:off x="6910375" y="2774798"/>
            <a:ext cx="872066" cy="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072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19038</TotalTime>
  <Words>1629</Words>
  <Application>Microsoft Office PowerPoint</Application>
  <PresentationFormat>Widescreen</PresentationFormat>
  <Paragraphs>215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Helvetica Neue</vt:lpstr>
      <vt:lpstr>Helvetica Neue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template. Please copy this document before making any edits</dc:title>
  <dc:creator>Nielsen, Joshua</dc:creator>
  <cp:lastModifiedBy>Tipan, Jeanjuella Beauvais</cp:lastModifiedBy>
  <cp:revision>137</cp:revision>
  <dcterms:created xsi:type="dcterms:W3CDTF">2019-01-14T22:06:33Z</dcterms:created>
  <dcterms:modified xsi:type="dcterms:W3CDTF">2026-04-28T22:29:48Z</dcterms:modified>
</cp:coreProperties>
</file>