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47" r:id="rId2"/>
    <p:sldId id="355" r:id="rId3"/>
    <p:sldId id="370" r:id="rId4"/>
    <p:sldId id="382" r:id="rId5"/>
    <p:sldId id="369" r:id="rId6"/>
    <p:sldId id="384" r:id="rId7"/>
    <p:sldId id="383" r:id="rId8"/>
    <p:sldId id="386" r:id="rId9"/>
    <p:sldId id="372" r:id="rId10"/>
    <p:sldId id="356" r:id="rId11"/>
    <p:sldId id="357" r:id="rId12"/>
    <p:sldId id="385" r:id="rId13"/>
    <p:sldId id="371" r:id="rId14"/>
    <p:sldId id="373" r:id="rId15"/>
    <p:sldId id="374" r:id="rId16"/>
    <p:sldId id="389" r:id="rId17"/>
    <p:sldId id="363" r:id="rId18"/>
    <p:sldId id="387" r:id="rId19"/>
    <p:sldId id="362" r:id="rId20"/>
    <p:sldId id="375" r:id="rId21"/>
    <p:sldId id="388" r:id="rId22"/>
    <p:sldId id="379" r:id="rId23"/>
    <p:sldId id="377" r:id="rId24"/>
    <p:sldId id="381" r:id="rId25"/>
    <p:sldId id="380" r:id="rId26"/>
    <p:sldId id="31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B54088-EEFF-495C-AEB2-098199EB035E}" v="8" dt="2023-11-30T02:09:23.415"/>
    <p1510:client id="{240469B5-F1FE-BC5E-3142-2F8165CC98DE}" v="38" dt="2023-12-05T06:18:10.755"/>
    <p1510:client id="{248EE0C6-D09E-FD6A-6295-8E6A7F0492F7}" v="484" dt="2023-11-30T22:39:21.837"/>
    <p1510:client id="{2AABA5BA-0686-C858-612F-CC540FE5F902}" v="495" dt="2023-11-30T23:14:45.515"/>
    <p1510:client id="{39A45631-1FFD-B4E5-BA52-D3440E760699}" v="259" dt="2023-12-05T00:51:06.021"/>
    <p1510:client id="{5583C830-67AD-1822-C784-8B8B5847FC0E}" v="55" dt="2023-12-03T19:33:41.993"/>
    <p1510:client id="{66B7A957-D9B9-689C-2B72-4B61E03A06EC}" v="68" dt="2023-11-30T01:10:42.166"/>
    <p1510:client id="{77AAAC2F-7C7F-18F6-F14E-D1DBEDB3C213}" v="21" dt="2023-12-05T05:20:21.417"/>
    <p1510:client id="{B7DF0983-5FCC-E1A4-8CCB-C023B633A9D8}" v="1" dt="2023-11-30T03:18:07.608"/>
    <p1510:client id="{BC5370AD-8BFB-8390-E06D-A1CC9F7BA053}" v="15" dt="2023-12-01T04:11:04.643"/>
    <p1510:client id="{CA84DB3E-E874-C049-4F5B-9C8CEA557C2C}" v="157" dt="2023-12-05T18:38:06.306"/>
    <p1510:client id="{D2732D2D-AF8C-AC29-FBED-C7E622C86C1E}" v="453" dt="2023-12-05T08:38:25.507"/>
    <p1510:client id="{D8F65AC2-9674-721F-2B2D-699A06A99E24}" v="10" dt="2023-11-30T22:16:01.385"/>
    <p1510:client id="{E1789B06-55BB-4865-B928-95A3EF18BE8A}" v="1580" dt="2023-11-30T23:15:30.478"/>
    <p1510:client id="{E2950540-86C9-17B9-240E-A272B2A84AE9}" v="1" dt="2023-12-05T05:20:44.675"/>
    <p1510:client id="{E66F620C-53B9-5098-0142-1FD020B2262A}" v="119" dt="2023-11-30T23:45:48.494"/>
    <p1510:client id="{F7469949-A9F9-E670-77E4-EC3BDB81AEBC}" v="275" dt="2023-11-30T02:22:11.896"/>
    <p1510:client id="{F8BBA967-9BA5-BAA6-E531-BF0610EB5CCA}" v="702" dt="2023-12-03T18:40:27.859"/>
    <p1510:client id="{FD92335B-4F6D-5E8E-999B-3D3E28237164}" v="584" dt="2023-12-03T19:55:22.359"/>
    <p1510:client id="{FFC098F5-8878-758F-1BC6-3CBB7EA76A68}" v="254" dt="2023-11-30T03:52:08.1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ackground">
            <a:extLst>
              <a:ext uri="{FF2B5EF4-FFF2-40B4-BE49-F238E27FC236}">
                <a16:creationId xmlns:a16="http://schemas.microsoft.com/office/drawing/2014/main" id="{5C2C3DC9-CBAF-E0AA-9E07-BE81DC638C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6" y="694"/>
            <a:ext cx="12189534" cy="6856612"/>
          </a:xfrm>
          <a:prstGeom prst="rect">
            <a:avLst/>
          </a:prstGeom>
        </p:spPr>
      </p:pic>
      <p:pic>
        <p:nvPicPr>
          <p:cNvPr id="2" name="Block I">
            <a:extLst>
              <a:ext uri="{FF2B5EF4-FFF2-40B4-BE49-F238E27FC236}">
                <a16:creationId xmlns:a16="http://schemas.microsoft.com/office/drawing/2014/main" id="{F622F3C3-0B66-1EFA-7644-C9486EB60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04605" y="277805"/>
            <a:ext cx="529474" cy="764795"/>
          </a:xfrm>
          <a:prstGeom prst="rect">
            <a:avLst/>
          </a:prstGeom>
        </p:spPr>
      </p:pic>
      <p:sp>
        <p:nvSpPr>
          <p:cNvPr id="8" name="Title 6">
            <a:extLst>
              <a:ext uri="{FF2B5EF4-FFF2-40B4-BE49-F238E27FC236}">
                <a16:creationId xmlns:a16="http://schemas.microsoft.com/office/drawing/2014/main" id="{7BC0581F-68FE-3796-A22D-5418171CE3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163545"/>
            <a:ext cx="12189530" cy="1614487"/>
          </a:xfrm>
        </p:spPr>
        <p:txBody>
          <a:bodyPr anchor="t"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Department/Unit name Placeholder">
            <a:extLst>
              <a:ext uri="{FF2B5EF4-FFF2-40B4-BE49-F238E27FC236}">
                <a16:creationId xmlns:a16="http://schemas.microsoft.com/office/drawing/2014/main" id="{3E44D2A3-C965-C633-19E4-D7543644A7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71" y="3694701"/>
            <a:ext cx="12189530" cy="7878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Department/Unit Name</a:t>
            </a:r>
          </a:p>
        </p:txBody>
      </p:sp>
      <p:sp>
        <p:nvSpPr>
          <p:cNvPr id="6" name="Date Placeholder">
            <a:extLst>
              <a:ext uri="{FF2B5EF4-FFF2-40B4-BE49-F238E27FC236}">
                <a16:creationId xmlns:a16="http://schemas.microsoft.com/office/drawing/2014/main" id="{A11F428D-6D39-7B6D-AFE8-65D4134A99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4500134"/>
            <a:ext cx="12189530" cy="7878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7593534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1B2C5E3-2C50-D5D2-E1FB-085CFA8C04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5"/>
            <a:ext cx="12192000" cy="6854430"/>
          </a:xfrm>
          <a:prstGeom prst="rect">
            <a:avLst/>
          </a:prstGeom>
        </p:spPr>
      </p:pic>
      <p:pic>
        <p:nvPicPr>
          <p:cNvPr id="5" name="Block I">
            <a:extLst>
              <a:ext uri="{FF2B5EF4-FFF2-40B4-BE49-F238E27FC236}">
                <a16:creationId xmlns:a16="http://schemas.microsoft.com/office/drawing/2014/main" id="{B6F3FFB3-15FF-5FEF-255A-ED6AEE9D57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04605" y="277805"/>
            <a:ext cx="529474" cy="764795"/>
          </a:xfrm>
          <a:prstGeom prst="rect">
            <a:avLst/>
          </a:prstGeom>
        </p:spPr>
      </p:pic>
      <p:sp>
        <p:nvSpPr>
          <p:cNvPr id="15" name="Title underscore">
            <a:extLst>
              <a:ext uri="{FF2B5EF4-FFF2-40B4-BE49-F238E27FC236}">
                <a16:creationId xmlns:a16="http://schemas.microsoft.com/office/drawing/2014/main" id="{73C213B8-2261-4AAB-8CED-8BDC7849C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455664" y="4159281"/>
            <a:ext cx="1275549" cy="141956"/>
          </a:xfrm>
          <a:prstGeom prst="rect">
            <a:avLst/>
          </a:prstGeom>
          <a:solidFill>
            <a:srgbClr val="FF5F05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Placeholder">
            <a:extLst>
              <a:ext uri="{FF2B5EF4-FFF2-40B4-BE49-F238E27FC236}">
                <a16:creationId xmlns:a16="http://schemas.microsoft.com/office/drawing/2014/main" id="{F7E785B2-7E34-E0D4-0458-2031C02479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87996"/>
            <a:ext cx="10515600" cy="1325563"/>
          </a:xfrm>
        </p:spPr>
        <p:txBody>
          <a:bodyPr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Heading</a:t>
            </a:r>
          </a:p>
        </p:txBody>
      </p:sp>
      <p:sp>
        <p:nvSpPr>
          <p:cNvPr id="14" name="Department/Unit name Placeholder">
            <a:extLst>
              <a:ext uri="{FF2B5EF4-FFF2-40B4-BE49-F238E27FC236}">
                <a16:creationId xmlns:a16="http://schemas.microsoft.com/office/drawing/2014/main" id="{43F3769A-076E-8C78-317D-5BCB57976E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6356350"/>
            <a:ext cx="8153400" cy="365125"/>
          </a:xfrm>
        </p:spPr>
        <p:txBody>
          <a:bodyPr anchor="ctr"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DEPARTMENT/UNIT NAME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576D1151-1586-A4CD-17CD-700A8ECAB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134D44-37F0-44A1-8A08-E9432A030C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2794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accent">
            <a:extLst>
              <a:ext uri="{FF2B5EF4-FFF2-40B4-BE49-F238E27FC236}">
                <a16:creationId xmlns:a16="http://schemas.microsoft.com/office/drawing/2014/main" id="{6AC03172-2FA4-F47D-B58A-C84D36B9E6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8434" y="823599"/>
            <a:ext cx="1189819" cy="982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Placeholder">
            <a:extLst>
              <a:ext uri="{FF2B5EF4-FFF2-40B4-BE49-F238E27FC236}">
                <a16:creationId xmlns:a16="http://schemas.microsoft.com/office/drawing/2014/main" id="{119C3D1A-1767-F64F-CCEA-FD8AB56C887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4228" y="277803"/>
            <a:ext cx="10370191" cy="1189820"/>
          </a:xfrm>
        </p:spPr>
        <p:txBody>
          <a:bodyPr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tx2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Slide Title</a:t>
            </a:r>
          </a:p>
        </p:txBody>
      </p:sp>
      <p:pic>
        <p:nvPicPr>
          <p:cNvPr id="4" name="Block I">
            <a:extLst>
              <a:ext uri="{FF2B5EF4-FFF2-40B4-BE49-F238E27FC236}">
                <a16:creationId xmlns:a16="http://schemas.microsoft.com/office/drawing/2014/main" id="{D5DA79D9-6B40-7F27-6A6B-EA75CB7C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14691" y="277804"/>
            <a:ext cx="516232" cy="745668"/>
          </a:xfrm>
          <a:prstGeom prst="rect">
            <a:avLst/>
          </a:prstGeom>
        </p:spPr>
      </p:pic>
      <p:sp>
        <p:nvSpPr>
          <p:cNvPr id="6" name="Picture Placeholder">
            <a:extLst>
              <a:ext uri="{FF2B5EF4-FFF2-40B4-BE49-F238E27FC236}">
                <a16:creationId xmlns:a16="http://schemas.microsoft.com/office/drawing/2014/main" id="{5902D87F-A357-6B12-50D8-55555AA9D9D4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50698" y="1578560"/>
            <a:ext cx="10371957" cy="3875254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Text Placeholder">
            <a:extLst>
              <a:ext uri="{FF2B5EF4-FFF2-40B4-BE49-F238E27FC236}">
                <a16:creationId xmlns:a16="http://schemas.microsoft.com/office/drawing/2014/main" id="{3208D36D-11B7-A53D-F8A8-E941F54F2B0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54689" y="5590340"/>
            <a:ext cx="10367965" cy="61258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background">
            <a:extLst>
              <a:ext uri="{FF2B5EF4-FFF2-40B4-BE49-F238E27FC236}">
                <a16:creationId xmlns:a16="http://schemas.microsoft.com/office/drawing/2014/main" id="{15D7D23A-1232-9173-80E0-A45F3AAD9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245413"/>
            <a:ext cx="12187066" cy="6125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epartment/Unit name Placeholder">
            <a:extLst>
              <a:ext uri="{FF2B5EF4-FFF2-40B4-BE49-F238E27FC236}">
                <a16:creationId xmlns:a16="http://schemas.microsoft.com/office/drawing/2014/main" id="{AB35559D-9B81-15E1-57F6-5A5D9BA4D7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6356350"/>
            <a:ext cx="8153400" cy="365125"/>
          </a:xfrm>
        </p:spPr>
        <p:txBody>
          <a:bodyPr anchor="ctr"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DEPARTMENT/UNIT NAME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5EEECF-FB5A-EB2A-C6A5-7ACB9EE00D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86134D44-37F0-44A1-8A08-E9432A030C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8304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accent">
            <a:extLst>
              <a:ext uri="{FF2B5EF4-FFF2-40B4-BE49-F238E27FC236}">
                <a16:creationId xmlns:a16="http://schemas.microsoft.com/office/drawing/2014/main" id="{6AC03172-2FA4-F47D-B58A-C84D36B9E6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8434" y="823599"/>
            <a:ext cx="1189819" cy="982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lock I">
            <a:extLst>
              <a:ext uri="{FF2B5EF4-FFF2-40B4-BE49-F238E27FC236}">
                <a16:creationId xmlns:a16="http://schemas.microsoft.com/office/drawing/2014/main" id="{D5DA79D9-6B40-7F27-6A6B-EA75CB7C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15372" y="277803"/>
            <a:ext cx="516232" cy="74566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C361099-F3C8-7FD3-FE7D-BDB8984BD6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2463" y="276575"/>
            <a:ext cx="10370190" cy="118982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Slide Title</a:t>
            </a:r>
          </a:p>
        </p:txBody>
      </p:sp>
      <p:sp>
        <p:nvSpPr>
          <p:cNvPr id="18" name="Subheading">
            <a:extLst>
              <a:ext uri="{FF2B5EF4-FFF2-40B4-BE49-F238E27FC236}">
                <a16:creationId xmlns:a16="http://schemas.microsoft.com/office/drawing/2014/main" id="{CC193BC8-108C-8326-80FA-BAECF7254B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2463" y="2717104"/>
            <a:ext cx="5547072" cy="764799"/>
          </a:xfrm>
        </p:spPr>
        <p:txBody>
          <a:bodyPr anchor="ctr">
            <a:normAutofit/>
          </a:bodyPr>
          <a:lstStyle>
            <a:lvl1pPr marL="0" indent="0" algn="l">
              <a:lnSpc>
                <a:spcPct val="70000"/>
              </a:lnSpc>
              <a:buNone/>
              <a:defRPr sz="30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2" name="Text Placeholder">
            <a:extLst>
              <a:ext uri="{FF2B5EF4-FFF2-40B4-BE49-F238E27FC236}">
                <a16:creationId xmlns:a16="http://schemas.microsoft.com/office/drawing/2014/main" id="{3208D36D-11B7-A53D-F8A8-E941F54F2B0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50698" y="3492374"/>
            <a:ext cx="5547072" cy="126766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">
            <a:extLst>
              <a:ext uri="{FF2B5EF4-FFF2-40B4-BE49-F238E27FC236}">
                <a16:creationId xmlns:a16="http://schemas.microsoft.com/office/drawing/2014/main" id="{5902D87F-A357-6B12-50D8-55555AA9D9D4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283968" y="1786687"/>
            <a:ext cx="4738687" cy="43222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Footer background">
            <a:extLst>
              <a:ext uri="{FF2B5EF4-FFF2-40B4-BE49-F238E27FC236}">
                <a16:creationId xmlns:a16="http://schemas.microsoft.com/office/drawing/2014/main" id="{15D7D23A-1232-9173-80E0-A45F3AAD9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245413"/>
            <a:ext cx="12187066" cy="6125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epartment/Unit name Placeholder">
            <a:extLst>
              <a:ext uri="{FF2B5EF4-FFF2-40B4-BE49-F238E27FC236}">
                <a16:creationId xmlns:a16="http://schemas.microsoft.com/office/drawing/2014/main" id="{AB35559D-9B81-15E1-57F6-5A5D9BA4D7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6356350"/>
            <a:ext cx="8153400" cy="365125"/>
          </a:xfrm>
        </p:spPr>
        <p:txBody>
          <a:bodyPr anchor="ctr"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DEPARTMENT/UNIT NAME</a:t>
            </a:r>
          </a:p>
        </p:txBody>
      </p:sp>
      <p:sp>
        <p:nvSpPr>
          <p:cNvPr id="2" name="Slide Number Placeholder">
            <a:extLst>
              <a:ext uri="{FF2B5EF4-FFF2-40B4-BE49-F238E27FC236}">
                <a16:creationId xmlns:a16="http://schemas.microsoft.com/office/drawing/2014/main" id="{5F5EEECF-FB5A-EB2A-C6A5-7ACB9EE00D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86134D44-37F0-44A1-8A08-E9432A030C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153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lock I">
            <a:extLst>
              <a:ext uri="{FF2B5EF4-FFF2-40B4-BE49-F238E27FC236}">
                <a16:creationId xmlns:a16="http://schemas.microsoft.com/office/drawing/2014/main" id="{D5DA79D9-6B40-7F27-6A6B-EA75CB7C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14691" y="277804"/>
            <a:ext cx="516232" cy="745668"/>
          </a:xfrm>
          <a:prstGeom prst="rect">
            <a:avLst/>
          </a:prstGeom>
        </p:spPr>
      </p:pic>
      <p:sp>
        <p:nvSpPr>
          <p:cNvPr id="14" name="Title accent">
            <a:extLst>
              <a:ext uri="{FF2B5EF4-FFF2-40B4-BE49-F238E27FC236}">
                <a16:creationId xmlns:a16="http://schemas.microsoft.com/office/drawing/2014/main" id="{6AC03172-2FA4-F47D-B58A-C84D36B9E6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8434" y="823599"/>
            <a:ext cx="1189819" cy="982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4B32AFE-F932-DF9D-9DB7-1815DFD5D4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2463" y="276575"/>
            <a:ext cx="10370190" cy="118982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Slide Title</a:t>
            </a:r>
          </a:p>
        </p:txBody>
      </p:sp>
      <p:sp>
        <p:nvSpPr>
          <p:cNvPr id="6" name="Picture Placeholder">
            <a:extLst>
              <a:ext uri="{FF2B5EF4-FFF2-40B4-BE49-F238E27FC236}">
                <a16:creationId xmlns:a16="http://schemas.microsoft.com/office/drawing/2014/main" id="{5902D87F-A357-6B12-50D8-55555AA9D9D4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54038" y="1786687"/>
            <a:ext cx="4738687" cy="43222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Subhead Placeholder">
            <a:extLst>
              <a:ext uri="{FF2B5EF4-FFF2-40B4-BE49-F238E27FC236}">
                <a16:creationId xmlns:a16="http://schemas.microsoft.com/office/drawing/2014/main" id="{CC193BC8-108C-8326-80FA-BAECF7254B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77348" y="2717104"/>
            <a:ext cx="5547072" cy="764799"/>
          </a:xfrm>
        </p:spPr>
        <p:txBody>
          <a:bodyPr anchor="ctr">
            <a:normAutofit/>
          </a:bodyPr>
          <a:lstStyle>
            <a:lvl1pPr marL="0" indent="0" algn="l">
              <a:lnSpc>
                <a:spcPct val="70000"/>
              </a:lnSpc>
              <a:buNone/>
              <a:defRPr sz="30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2" name="Text Placeholder">
            <a:extLst>
              <a:ext uri="{FF2B5EF4-FFF2-40B4-BE49-F238E27FC236}">
                <a16:creationId xmlns:a16="http://schemas.microsoft.com/office/drawing/2014/main" id="{3208D36D-11B7-A53D-F8A8-E941F54F2B0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475583" y="3492374"/>
            <a:ext cx="5547072" cy="126766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background">
            <a:extLst>
              <a:ext uri="{FF2B5EF4-FFF2-40B4-BE49-F238E27FC236}">
                <a16:creationId xmlns:a16="http://schemas.microsoft.com/office/drawing/2014/main" id="{15D7D23A-1232-9173-80E0-A45F3AAD9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245413"/>
            <a:ext cx="12187066" cy="6125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epartment/Unit name Placeholder">
            <a:extLst>
              <a:ext uri="{FF2B5EF4-FFF2-40B4-BE49-F238E27FC236}">
                <a16:creationId xmlns:a16="http://schemas.microsoft.com/office/drawing/2014/main" id="{AB35559D-9B81-15E1-57F6-5A5D9BA4D7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6356350"/>
            <a:ext cx="8153400" cy="365125"/>
          </a:xfrm>
        </p:spPr>
        <p:txBody>
          <a:bodyPr anchor="ctr"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DEPARTMENT/UNIT NAME</a:t>
            </a:r>
          </a:p>
        </p:txBody>
      </p:sp>
      <p:sp>
        <p:nvSpPr>
          <p:cNvPr id="2" name="Slide Number Placeholder">
            <a:extLst>
              <a:ext uri="{FF2B5EF4-FFF2-40B4-BE49-F238E27FC236}">
                <a16:creationId xmlns:a16="http://schemas.microsoft.com/office/drawing/2014/main" id="{5F5EEECF-FB5A-EB2A-C6A5-7ACB9EE00D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86134D44-37F0-44A1-8A08-E9432A030C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32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Accent">
            <a:extLst>
              <a:ext uri="{FF2B5EF4-FFF2-40B4-BE49-F238E27FC236}">
                <a16:creationId xmlns:a16="http://schemas.microsoft.com/office/drawing/2014/main" id="{6AC03172-2FA4-F47D-B58A-C84D36B9E6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8434" y="823599"/>
            <a:ext cx="1189819" cy="98238"/>
          </a:xfrm>
          <a:prstGeom prst="rect">
            <a:avLst/>
          </a:prstGeom>
          <a:solidFill>
            <a:srgbClr val="FF5F05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lock I">
            <a:extLst>
              <a:ext uri="{FF2B5EF4-FFF2-40B4-BE49-F238E27FC236}">
                <a16:creationId xmlns:a16="http://schemas.microsoft.com/office/drawing/2014/main" id="{D5DA79D9-6B40-7F27-6A6B-EA75CB7C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14691" y="277804"/>
            <a:ext cx="516232" cy="74566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67464D1-DDEC-4858-9CA3-246D12B35B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2463" y="276575"/>
            <a:ext cx="10370190" cy="118982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Slide Title</a:t>
            </a:r>
          </a:p>
        </p:txBody>
      </p:sp>
      <p:sp>
        <p:nvSpPr>
          <p:cNvPr id="18" name="Subhead Placeholder 1">
            <a:extLst>
              <a:ext uri="{FF2B5EF4-FFF2-40B4-BE49-F238E27FC236}">
                <a16:creationId xmlns:a16="http://schemas.microsoft.com/office/drawing/2014/main" id="{CC193BC8-108C-8326-80FA-BAECF7254B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4228" y="1786687"/>
            <a:ext cx="5547072" cy="764799"/>
          </a:xfrm>
        </p:spPr>
        <p:txBody>
          <a:bodyPr anchor="ctr">
            <a:normAutofit/>
          </a:bodyPr>
          <a:lstStyle>
            <a:lvl1pPr marL="0" indent="0" algn="l">
              <a:lnSpc>
                <a:spcPct val="70000"/>
              </a:lnSpc>
              <a:buNone/>
              <a:defRPr sz="30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3208D36D-11B7-A53D-F8A8-E941F54F2B0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52463" y="2561957"/>
            <a:ext cx="5547072" cy="126766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1">
            <a:extLst>
              <a:ext uri="{FF2B5EF4-FFF2-40B4-BE49-F238E27FC236}">
                <a16:creationId xmlns:a16="http://schemas.microsoft.com/office/drawing/2014/main" id="{5902D87F-A357-6B12-50D8-55555AA9D9D4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282203" y="1786687"/>
            <a:ext cx="4738687" cy="204293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Subhead Placeholder 2">
            <a:extLst>
              <a:ext uri="{FF2B5EF4-FFF2-40B4-BE49-F238E27FC236}">
                <a16:creationId xmlns:a16="http://schemas.microsoft.com/office/drawing/2014/main" id="{4AEA1B53-9D39-71C7-6498-B61C0E9CDA9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2463" y="3924115"/>
            <a:ext cx="5547072" cy="764799"/>
          </a:xfrm>
        </p:spPr>
        <p:txBody>
          <a:bodyPr anchor="ctr">
            <a:normAutofit/>
          </a:bodyPr>
          <a:lstStyle>
            <a:lvl1pPr marL="0" indent="0" algn="l">
              <a:lnSpc>
                <a:spcPct val="70000"/>
              </a:lnSpc>
              <a:buNone/>
              <a:defRPr sz="30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05DAD01A-BC33-C150-4677-8D04EA1F709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50698" y="4699385"/>
            <a:ext cx="5547072" cy="126766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3332E0F7-8D76-3BED-561C-C7B99F9CA5F4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280438" y="3924115"/>
            <a:ext cx="4738687" cy="204293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Footer background">
            <a:extLst>
              <a:ext uri="{FF2B5EF4-FFF2-40B4-BE49-F238E27FC236}">
                <a16:creationId xmlns:a16="http://schemas.microsoft.com/office/drawing/2014/main" id="{15D7D23A-1232-9173-80E0-A45F3AAD9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245413"/>
            <a:ext cx="12187066" cy="6125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epartment/Unit name Placeholder">
            <a:extLst>
              <a:ext uri="{FF2B5EF4-FFF2-40B4-BE49-F238E27FC236}">
                <a16:creationId xmlns:a16="http://schemas.microsoft.com/office/drawing/2014/main" id="{AB35559D-9B81-15E1-57F6-5A5D9BA4D7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6356350"/>
            <a:ext cx="8153400" cy="365125"/>
          </a:xfrm>
        </p:spPr>
        <p:txBody>
          <a:bodyPr anchor="ctr"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DEPARTMENT/UNIT NAME</a:t>
            </a:r>
          </a:p>
        </p:txBody>
      </p:sp>
      <p:sp>
        <p:nvSpPr>
          <p:cNvPr id="2" name="Slide Number Placeholder">
            <a:extLst>
              <a:ext uri="{FF2B5EF4-FFF2-40B4-BE49-F238E27FC236}">
                <a16:creationId xmlns:a16="http://schemas.microsoft.com/office/drawing/2014/main" id="{5F5EEECF-FB5A-EB2A-C6A5-7ACB9EE00D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86134D44-37F0-44A1-8A08-E9432A030C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8490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Accent">
            <a:extLst>
              <a:ext uri="{FF2B5EF4-FFF2-40B4-BE49-F238E27FC236}">
                <a16:creationId xmlns:a16="http://schemas.microsoft.com/office/drawing/2014/main" id="{6AC03172-2FA4-F47D-B58A-C84D36B9E6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8434" y="823599"/>
            <a:ext cx="1189819" cy="982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lock I">
            <a:extLst>
              <a:ext uri="{FF2B5EF4-FFF2-40B4-BE49-F238E27FC236}">
                <a16:creationId xmlns:a16="http://schemas.microsoft.com/office/drawing/2014/main" id="{D5DA79D9-6B40-7F27-6A6B-EA75CB7C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14691" y="277804"/>
            <a:ext cx="516232" cy="74566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06AA2EA-F5CC-A830-112E-D187F54113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2463" y="276575"/>
            <a:ext cx="10370190" cy="118982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Slide Title</a:t>
            </a:r>
          </a:p>
        </p:txBody>
      </p:sp>
      <p:sp>
        <p:nvSpPr>
          <p:cNvPr id="6" name="Picture Placeholder 1">
            <a:extLst>
              <a:ext uri="{FF2B5EF4-FFF2-40B4-BE49-F238E27FC236}">
                <a16:creationId xmlns:a16="http://schemas.microsoft.com/office/drawing/2014/main" id="{5902D87F-A357-6B12-50D8-55555AA9D9D4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54038" y="1786687"/>
            <a:ext cx="4738687" cy="204293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Subhead 1 Placeholder">
            <a:extLst>
              <a:ext uri="{FF2B5EF4-FFF2-40B4-BE49-F238E27FC236}">
                <a16:creationId xmlns:a16="http://schemas.microsoft.com/office/drawing/2014/main" id="{CC193BC8-108C-8326-80FA-BAECF7254B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77348" y="1786687"/>
            <a:ext cx="5547072" cy="764799"/>
          </a:xfrm>
        </p:spPr>
        <p:txBody>
          <a:bodyPr anchor="ctr">
            <a:normAutofit/>
          </a:bodyPr>
          <a:lstStyle>
            <a:lvl1pPr marL="0" indent="0" algn="l">
              <a:lnSpc>
                <a:spcPct val="70000"/>
              </a:lnSpc>
              <a:buNone/>
              <a:defRPr sz="30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3208D36D-11B7-A53D-F8A8-E941F54F2B0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475583" y="2561957"/>
            <a:ext cx="5547072" cy="126766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3332E0F7-8D76-3BED-561C-C7B99F9CA5F4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52273" y="3924115"/>
            <a:ext cx="4738687" cy="204293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Subhead Placeholder 2">
            <a:extLst>
              <a:ext uri="{FF2B5EF4-FFF2-40B4-BE49-F238E27FC236}">
                <a16:creationId xmlns:a16="http://schemas.microsoft.com/office/drawing/2014/main" id="{4AEA1B53-9D39-71C7-6498-B61C0E9CDA9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475583" y="3924115"/>
            <a:ext cx="5547072" cy="764799"/>
          </a:xfrm>
        </p:spPr>
        <p:txBody>
          <a:bodyPr anchor="ctr">
            <a:normAutofit/>
          </a:bodyPr>
          <a:lstStyle>
            <a:lvl1pPr marL="0" indent="0" algn="l">
              <a:lnSpc>
                <a:spcPct val="70000"/>
              </a:lnSpc>
              <a:buNone/>
              <a:defRPr sz="30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05DAD01A-BC33-C150-4677-8D04EA1F709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473818" y="4699385"/>
            <a:ext cx="5547072" cy="126766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background">
            <a:extLst>
              <a:ext uri="{FF2B5EF4-FFF2-40B4-BE49-F238E27FC236}">
                <a16:creationId xmlns:a16="http://schemas.microsoft.com/office/drawing/2014/main" id="{15D7D23A-1232-9173-80E0-A45F3AAD9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245413"/>
            <a:ext cx="12187066" cy="6125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epartment/Unit name Placeholder">
            <a:extLst>
              <a:ext uri="{FF2B5EF4-FFF2-40B4-BE49-F238E27FC236}">
                <a16:creationId xmlns:a16="http://schemas.microsoft.com/office/drawing/2014/main" id="{AB35559D-9B81-15E1-57F6-5A5D9BA4D7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6356350"/>
            <a:ext cx="8153400" cy="365125"/>
          </a:xfrm>
        </p:spPr>
        <p:txBody>
          <a:bodyPr anchor="ctr"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DEPARTMENT/UNIT NAME</a:t>
            </a:r>
          </a:p>
        </p:txBody>
      </p:sp>
      <p:sp>
        <p:nvSpPr>
          <p:cNvPr id="2" name="Slide Number Placeholder">
            <a:extLst>
              <a:ext uri="{FF2B5EF4-FFF2-40B4-BE49-F238E27FC236}">
                <a16:creationId xmlns:a16="http://schemas.microsoft.com/office/drawing/2014/main" id="{5F5EEECF-FB5A-EB2A-C6A5-7ACB9EE00D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86134D44-37F0-44A1-8A08-E9432A030C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1285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lock I">
            <a:extLst>
              <a:ext uri="{FF2B5EF4-FFF2-40B4-BE49-F238E27FC236}">
                <a16:creationId xmlns:a16="http://schemas.microsoft.com/office/drawing/2014/main" id="{D5DA79D9-6B40-7F27-6A6B-EA75CB7C61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14691" y="277804"/>
            <a:ext cx="516232" cy="74566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6BB2015-0086-DF08-8A25-8A0616C8BB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51180" y="1291652"/>
            <a:ext cx="6189488" cy="807792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Large Quote</a:t>
            </a:r>
          </a:p>
        </p:txBody>
      </p:sp>
      <p:sp>
        <p:nvSpPr>
          <p:cNvPr id="12" name="Quote 1 - left">
            <a:extLst>
              <a:ext uri="{FF2B5EF4-FFF2-40B4-BE49-F238E27FC236}">
                <a16:creationId xmlns:a16="http://schemas.microsoft.com/office/drawing/2014/main" id="{74CB6488-2929-62E5-C898-745037E069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2273810" y="1167968"/>
            <a:ext cx="1184622" cy="13735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600">
                <a:solidFill>
                  <a:schemeClr val="bg2"/>
                </a:solidFill>
              </a:rPr>
              <a:t>“</a:t>
            </a:r>
          </a:p>
        </p:txBody>
      </p:sp>
      <p:sp>
        <p:nvSpPr>
          <p:cNvPr id="13" name="Quote 1 - right">
            <a:extLst>
              <a:ext uri="{FF2B5EF4-FFF2-40B4-BE49-F238E27FC236}">
                <a16:creationId xmlns:a16="http://schemas.microsoft.com/office/drawing/2014/main" id="{91174DFB-BAA6-41D2-C5C4-B438E22AB4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9140821" y="1185256"/>
            <a:ext cx="1184622" cy="13735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600">
                <a:solidFill>
                  <a:schemeClr val="bg2"/>
                </a:solidFill>
              </a:rPr>
              <a:t>”</a:t>
            </a:r>
          </a:p>
        </p:txBody>
      </p:sp>
      <p:sp>
        <p:nvSpPr>
          <p:cNvPr id="17" name="Attribution 1 Placeholder">
            <a:extLst>
              <a:ext uri="{FF2B5EF4-FFF2-40B4-BE49-F238E27FC236}">
                <a16:creationId xmlns:a16="http://schemas.microsoft.com/office/drawing/2014/main" id="{2A25C115-1C3A-AC3A-C7C7-570E85027B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27193" y="2116732"/>
            <a:ext cx="2113474" cy="429881"/>
          </a:xfrm>
        </p:spPr>
        <p:txBody>
          <a:bodyPr anchor="ctr">
            <a:normAutofit/>
          </a:bodyPr>
          <a:lstStyle>
            <a:lvl1pPr marL="0" indent="0" algn="r">
              <a:lnSpc>
                <a:spcPct val="7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Author</a:t>
            </a:r>
          </a:p>
        </p:txBody>
      </p:sp>
      <p:sp>
        <p:nvSpPr>
          <p:cNvPr id="7" name="Quote 2 - left">
            <a:extLst>
              <a:ext uri="{FF2B5EF4-FFF2-40B4-BE49-F238E27FC236}">
                <a16:creationId xmlns:a16="http://schemas.microsoft.com/office/drawing/2014/main" id="{007BC3EA-75CF-5946-828D-DEFAF530E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2273810" y="3477024"/>
            <a:ext cx="1184622" cy="13735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600">
                <a:solidFill>
                  <a:srgbClr val="FF5F05"/>
                </a:solidFill>
              </a:rPr>
              <a:t>“</a:t>
            </a:r>
          </a:p>
        </p:txBody>
      </p:sp>
      <p:sp>
        <p:nvSpPr>
          <p:cNvPr id="8" name="Quote 2 - right">
            <a:extLst>
              <a:ext uri="{FF2B5EF4-FFF2-40B4-BE49-F238E27FC236}">
                <a16:creationId xmlns:a16="http://schemas.microsoft.com/office/drawing/2014/main" id="{254A594E-C5D9-FA57-D21E-EAA6B5CB75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9088267" y="3494312"/>
            <a:ext cx="1184622" cy="13735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600">
                <a:solidFill>
                  <a:schemeClr val="bg2"/>
                </a:solidFill>
              </a:rPr>
              <a:t>”</a:t>
            </a:r>
          </a:p>
        </p:txBody>
      </p:sp>
      <p:sp>
        <p:nvSpPr>
          <p:cNvPr id="19" name="Long Quote Placeholder">
            <a:extLst>
              <a:ext uri="{FF2B5EF4-FFF2-40B4-BE49-F238E27FC236}">
                <a16:creationId xmlns:a16="http://schemas.microsoft.com/office/drawing/2014/main" id="{C6593C7D-5AD9-BC2C-0070-B0B3F7287B2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60741" y="3501730"/>
            <a:ext cx="6179926" cy="150724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70000"/>
              </a:lnSpc>
              <a:buNone/>
              <a:defRPr sz="24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Long Paragraph Quote </a:t>
            </a:r>
          </a:p>
        </p:txBody>
      </p:sp>
      <p:sp>
        <p:nvSpPr>
          <p:cNvPr id="20" name="Long Quote attribution Placeholder">
            <a:extLst>
              <a:ext uri="{FF2B5EF4-FFF2-40B4-BE49-F238E27FC236}">
                <a16:creationId xmlns:a16="http://schemas.microsoft.com/office/drawing/2014/main" id="{D808D8CD-BCBE-F257-3C6F-64185F7ABD1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127193" y="5065124"/>
            <a:ext cx="2113474" cy="429881"/>
          </a:xfrm>
        </p:spPr>
        <p:txBody>
          <a:bodyPr anchor="ctr">
            <a:normAutofit/>
          </a:bodyPr>
          <a:lstStyle>
            <a:lvl1pPr marL="0" indent="0" algn="r">
              <a:lnSpc>
                <a:spcPct val="7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Author</a:t>
            </a:r>
          </a:p>
        </p:txBody>
      </p:sp>
      <p:sp>
        <p:nvSpPr>
          <p:cNvPr id="5" name="Footer Background">
            <a:extLst>
              <a:ext uri="{FF2B5EF4-FFF2-40B4-BE49-F238E27FC236}">
                <a16:creationId xmlns:a16="http://schemas.microsoft.com/office/drawing/2014/main" id="{15D7D23A-1232-9173-80E0-A45F3AAD9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245413"/>
            <a:ext cx="12187066" cy="6125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epartment/Unit name Placeholder">
            <a:extLst>
              <a:ext uri="{FF2B5EF4-FFF2-40B4-BE49-F238E27FC236}">
                <a16:creationId xmlns:a16="http://schemas.microsoft.com/office/drawing/2014/main" id="{AB35559D-9B81-15E1-57F6-5A5D9BA4D7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6356350"/>
            <a:ext cx="8153400" cy="365125"/>
          </a:xfrm>
        </p:spPr>
        <p:txBody>
          <a:bodyPr anchor="ctr"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DEPARTMENT/UNIT NAME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5EEECF-FB5A-EB2A-C6A5-7ACB9EE00D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86134D44-37F0-44A1-8A08-E9432A030C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53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accent">
            <a:extLst>
              <a:ext uri="{FF2B5EF4-FFF2-40B4-BE49-F238E27FC236}">
                <a16:creationId xmlns:a16="http://schemas.microsoft.com/office/drawing/2014/main" id="{115AD324-E2E1-9400-B6BC-49D0C5F6A8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8434" y="823599"/>
            <a:ext cx="1189819" cy="982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Block I">
            <a:extLst>
              <a:ext uri="{FF2B5EF4-FFF2-40B4-BE49-F238E27FC236}">
                <a16:creationId xmlns:a16="http://schemas.microsoft.com/office/drawing/2014/main" id="{83CCBDC0-B71E-50D9-1AE4-50C357B15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14691" y="277804"/>
            <a:ext cx="516232" cy="74566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71844C4-2CEE-3AA9-FDAD-BAF322CBDD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2463" y="276575"/>
            <a:ext cx="10370190" cy="118982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Slide Title</a:t>
            </a:r>
          </a:p>
        </p:txBody>
      </p:sp>
      <p:sp>
        <p:nvSpPr>
          <p:cNvPr id="25" name="Subhead Placeholder - left">
            <a:extLst>
              <a:ext uri="{FF2B5EF4-FFF2-40B4-BE49-F238E27FC236}">
                <a16:creationId xmlns:a16="http://schemas.microsoft.com/office/drawing/2014/main" id="{4F21266B-E068-C84F-857F-629382CE951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4228" y="2009998"/>
            <a:ext cx="4876417" cy="764799"/>
          </a:xfrm>
        </p:spPr>
        <p:txBody>
          <a:bodyPr anchor="ctr">
            <a:normAutofit/>
          </a:bodyPr>
          <a:lstStyle>
            <a:lvl1pPr marL="0" indent="0" algn="l">
              <a:lnSpc>
                <a:spcPct val="70000"/>
              </a:lnSpc>
              <a:buNone/>
              <a:defRPr sz="30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8" name="Text Placeholder - left">
            <a:extLst>
              <a:ext uri="{FF2B5EF4-FFF2-40B4-BE49-F238E27FC236}">
                <a16:creationId xmlns:a16="http://schemas.microsoft.com/office/drawing/2014/main" id="{E378921D-C904-2C44-DAD3-10FCD051551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1081" y="2774950"/>
            <a:ext cx="4876417" cy="2668588"/>
          </a:xfrm>
        </p:spPr>
        <p:txBody>
          <a:bodyPr/>
          <a:lstStyle>
            <a:lvl1pPr marL="228600" indent="-228600">
              <a:buFont typeface="Courier New" panose="02070309020205020404" pitchFamily="49" charset="0"/>
              <a:buChar char="o"/>
              <a:defRPr sz="2000"/>
            </a:lvl1pPr>
            <a:lvl2pPr marL="685800" indent="-228600">
              <a:buFont typeface="Courier New" panose="02070309020205020404" pitchFamily="49" charset="0"/>
              <a:buChar char="o"/>
              <a:defRPr sz="1800"/>
            </a:lvl2pPr>
            <a:lvl3pPr marL="1143000" indent="-228600">
              <a:buFont typeface="Courier New" panose="02070309020205020404" pitchFamily="49" charset="0"/>
              <a:buChar char="o"/>
              <a:defRPr sz="1800"/>
            </a:lvl3pPr>
            <a:lvl4pPr marL="1600200" indent="-228600">
              <a:buFont typeface="Courier New" panose="02070309020205020404" pitchFamily="49" charset="0"/>
              <a:buChar char="o"/>
              <a:defRPr/>
            </a:lvl4pPr>
            <a:lvl5pPr marL="2057400" indent="-228600">
              <a:buFont typeface="Courier New" panose="02070309020205020404" pitchFamily="49" charset="0"/>
              <a:buChar char="o"/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Subhead Placeholder - right">
            <a:extLst>
              <a:ext uri="{FF2B5EF4-FFF2-40B4-BE49-F238E27FC236}">
                <a16:creationId xmlns:a16="http://schemas.microsoft.com/office/drawing/2014/main" id="{EEBD4F98-6476-56B5-5D6A-FDFCA46BF7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48002" y="2009998"/>
            <a:ext cx="4876417" cy="764799"/>
          </a:xfrm>
        </p:spPr>
        <p:txBody>
          <a:bodyPr anchor="ctr">
            <a:normAutofit/>
          </a:bodyPr>
          <a:lstStyle>
            <a:lvl1pPr marL="0" indent="0" algn="l">
              <a:lnSpc>
                <a:spcPct val="70000"/>
              </a:lnSpc>
              <a:buNone/>
              <a:defRPr sz="30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30" name="Text Placeholder -right">
            <a:extLst>
              <a:ext uri="{FF2B5EF4-FFF2-40B4-BE49-F238E27FC236}">
                <a16:creationId xmlns:a16="http://schemas.microsoft.com/office/drawing/2014/main" id="{E6AC3C03-BBBE-A121-29AB-D885327950B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44855" y="2774797"/>
            <a:ext cx="4876417" cy="2668588"/>
          </a:xfrm>
        </p:spPr>
        <p:txBody>
          <a:bodyPr/>
          <a:lstStyle>
            <a:lvl1pPr marL="228600" indent="-228600">
              <a:buFont typeface="Courier New" panose="02070309020205020404" pitchFamily="49" charset="0"/>
              <a:buChar char="o"/>
              <a:defRPr sz="2000"/>
            </a:lvl1pPr>
            <a:lvl2pPr marL="685800" indent="-228600">
              <a:buFont typeface="Courier New" panose="02070309020205020404" pitchFamily="49" charset="0"/>
              <a:buChar char="o"/>
              <a:defRPr sz="1800"/>
            </a:lvl2pPr>
            <a:lvl3pPr marL="1143000" indent="-228600">
              <a:buFont typeface="Courier New" panose="02070309020205020404" pitchFamily="49" charset="0"/>
              <a:buChar char="o"/>
              <a:defRPr sz="1800"/>
            </a:lvl3pPr>
            <a:lvl4pPr marL="1600200" indent="-228600">
              <a:buFont typeface="Courier New" panose="02070309020205020404" pitchFamily="49" charset="0"/>
              <a:buChar char="o"/>
              <a:defRPr/>
            </a:lvl4pPr>
            <a:lvl5pPr marL="2057400" indent="-228600">
              <a:buFont typeface="Courier New" panose="02070309020205020404" pitchFamily="49" charset="0"/>
              <a:buChar char="o"/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ooter background">
            <a:extLst>
              <a:ext uri="{FF2B5EF4-FFF2-40B4-BE49-F238E27FC236}">
                <a16:creationId xmlns:a16="http://schemas.microsoft.com/office/drawing/2014/main" id="{2CDA5182-C298-A7CD-BECD-28B3EF9F54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245413"/>
            <a:ext cx="12187066" cy="6125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Department/unit name Placeholder">
            <a:extLst>
              <a:ext uri="{FF2B5EF4-FFF2-40B4-BE49-F238E27FC236}">
                <a16:creationId xmlns:a16="http://schemas.microsoft.com/office/drawing/2014/main" id="{447F6171-D545-B452-563D-EFB2AE96669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6356350"/>
            <a:ext cx="8153400" cy="365125"/>
          </a:xfrm>
        </p:spPr>
        <p:txBody>
          <a:bodyPr anchor="ctr"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DEPARTMENT/UNIT NAME</a:t>
            </a:r>
          </a:p>
        </p:txBody>
      </p:sp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2166FCCC-D572-7B04-6D0C-142E9AF1A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6134D44-37F0-44A1-8A08-E9432A030C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393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lock I">
            <a:extLst>
              <a:ext uri="{FF2B5EF4-FFF2-40B4-BE49-F238E27FC236}">
                <a16:creationId xmlns:a16="http://schemas.microsoft.com/office/drawing/2014/main" id="{83CCBDC0-B71E-50D9-1AE4-50C357B15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14691" y="277804"/>
            <a:ext cx="516232" cy="74566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E00EE44-1662-6C19-8EEE-4473520AD6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8434" y="823599"/>
            <a:ext cx="1189819" cy="982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EC33744-A502-FBC7-B1D3-73DF0C333B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2463" y="276575"/>
            <a:ext cx="10370190" cy="118982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Slide Title</a:t>
            </a:r>
          </a:p>
        </p:txBody>
      </p:sp>
      <p:sp>
        <p:nvSpPr>
          <p:cNvPr id="19" name="Subhead Placeholder - left">
            <a:extLst>
              <a:ext uri="{FF2B5EF4-FFF2-40B4-BE49-F238E27FC236}">
                <a16:creationId xmlns:a16="http://schemas.microsoft.com/office/drawing/2014/main" id="{CC490E05-74DB-0E53-9364-2C3ADCC6A24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4228" y="2009998"/>
            <a:ext cx="4876417" cy="764799"/>
          </a:xfrm>
        </p:spPr>
        <p:txBody>
          <a:bodyPr anchor="ctr">
            <a:normAutofit/>
          </a:bodyPr>
          <a:lstStyle>
            <a:lvl1pPr marL="0" indent="0" algn="l">
              <a:lnSpc>
                <a:spcPct val="70000"/>
              </a:lnSpc>
              <a:buNone/>
              <a:defRPr sz="30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5611F233-E768-987E-50BE-BF98E82C82B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52463" y="2785267"/>
            <a:ext cx="4876417" cy="215544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Subhead Placeholder - right">
            <a:extLst>
              <a:ext uri="{FF2B5EF4-FFF2-40B4-BE49-F238E27FC236}">
                <a16:creationId xmlns:a16="http://schemas.microsoft.com/office/drawing/2014/main" id="{224424D1-87E7-3962-19AA-DA17D1EABB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48002" y="2009998"/>
            <a:ext cx="4876417" cy="764799"/>
          </a:xfrm>
        </p:spPr>
        <p:txBody>
          <a:bodyPr anchor="ctr">
            <a:normAutofit/>
          </a:bodyPr>
          <a:lstStyle>
            <a:lvl1pPr marL="0" indent="0" algn="l">
              <a:lnSpc>
                <a:spcPct val="70000"/>
              </a:lnSpc>
              <a:buNone/>
              <a:defRPr sz="30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7629D8EC-3306-885D-34FB-A593175BDA5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46237" y="2785267"/>
            <a:ext cx="4876417" cy="215544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Footer background">
            <a:extLst>
              <a:ext uri="{FF2B5EF4-FFF2-40B4-BE49-F238E27FC236}">
                <a16:creationId xmlns:a16="http://schemas.microsoft.com/office/drawing/2014/main" id="{2CDA5182-C298-A7CD-BECD-28B3EF9F54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245413"/>
            <a:ext cx="12187066" cy="6125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epartment/Unit name Placeholder">
            <a:extLst>
              <a:ext uri="{FF2B5EF4-FFF2-40B4-BE49-F238E27FC236}">
                <a16:creationId xmlns:a16="http://schemas.microsoft.com/office/drawing/2014/main" id="{78C65027-A687-41F0-E627-6C9CA6C8D0A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6356350"/>
            <a:ext cx="8153400" cy="365125"/>
          </a:xfrm>
        </p:spPr>
        <p:txBody>
          <a:bodyPr anchor="ctr"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DEPARTMENT/UNIT NAME</a:t>
            </a:r>
          </a:p>
        </p:txBody>
      </p:sp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2166FCCC-D572-7B04-6D0C-142E9AF1A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6134D44-37F0-44A1-8A08-E9432A030C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9352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Accent">
            <a:extLst>
              <a:ext uri="{FF2B5EF4-FFF2-40B4-BE49-F238E27FC236}">
                <a16:creationId xmlns:a16="http://schemas.microsoft.com/office/drawing/2014/main" id="{EC828380-4544-4F96-B8A5-DCC905DD2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8434" y="823599"/>
            <a:ext cx="1189819" cy="982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Block I">
            <a:extLst>
              <a:ext uri="{FF2B5EF4-FFF2-40B4-BE49-F238E27FC236}">
                <a16:creationId xmlns:a16="http://schemas.microsoft.com/office/drawing/2014/main" id="{83CCBDC0-B71E-50D9-1AE4-50C357B15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14691" y="277804"/>
            <a:ext cx="516232" cy="74566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80743D9-A6A8-DB12-6B2E-147C038068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2463" y="276575"/>
            <a:ext cx="10370190" cy="118982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Slide Title</a:t>
            </a:r>
          </a:p>
        </p:txBody>
      </p:sp>
      <p:sp>
        <p:nvSpPr>
          <p:cNvPr id="19" name="Subheading">
            <a:extLst>
              <a:ext uri="{FF2B5EF4-FFF2-40B4-BE49-F238E27FC236}">
                <a16:creationId xmlns:a16="http://schemas.microsoft.com/office/drawing/2014/main" id="{CC490E05-74DB-0E53-9364-2C3ADCC6A24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4228" y="1913536"/>
            <a:ext cx="10370191" cy="764799"/>
          </a:xfrm>
        </p:spPr>
        <p:txBody>
          <a:bodyPr anchor="ctr">
            <a:normAutofit/>
          </a:bodyPr>
          <a:lstStyle>
            <a:lvl1pPr marL="0" indent="0" algn="l">
              <a:lnSpc>
                <a:spcPct val="70000"/>
              </a:lnSpc>
              <a:buNone/>
              <a:defRPr sz="30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5611F233-E768-987E-50BE-BF98E82C82B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52463" y="2688805"/>
            <a:ext cx="10370190" cy="96314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ubheading 2">
            <a:extLst>
              <a:ext uri="{FF2B5EF4-FFF2-40B4-BE49-F238E27FC236}">
                <a16:creationId xmlns:a16="http://schemas.microsoft.com/office/drawing/2014/main" id="{2D3D518F-FED5-7E25-12CE-FCBE9431A5C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4228" y="3957788"/>
            <a:ext cx="10370191" cy="764799"/>
          </a:xfrm>
        </p:spPr>
        <p:txBody>
          <a:bodyPr anchor="ctr">
            <a:normAutofit/>
          </a:bodyPr>
          <a:lstStyle>
            <a:lvl1pPr marL="0" indent="0" algn="l">
              <a:lnSpc>
                <a:spcPct val="70000"/>
              </a:lnSpc>
              <a:buNone/>
              <a:defRPr sz="30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A9071244-DD24-D83B-A3BC-DF4D85E0872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52463" y="4733057"/>
            <a:ext cx="10370190" cy="96314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Footer background">
            <a:extLst>
              <a:ext uri="{FF2B5EF4-FFF2-40B4-BE49-F238E27FC236}">
                <a16:creationId xmlns:a16="http://schemas.microsoft.com/office/drawing/2014/main" id="{2CDA5182-C298-A7CD-BECD-28B3EF9F54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245413"/>
            <a:ext cx="12187066" cy="6125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epartment/Unit name Placeholder">
            <a:extLst>
              <a:ext uri="{FF2B5EF4-FFF2-40B4-BE49-F238E27FC236}">
                <a16:creationId xmlns:a16="http://schemas.microsoft.com/office/drawing/2014/main" id="{D04B6268-443E-C233-94CE-19E2240CBF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6356350"/>
            <a:ext cx="8153400" cy="365125"/>
          </a:xfrm>
        </p:spPr>
        <p:txBody>
          <a:bodyPr anchor="ctr"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DEPARTMENT/UNIT NAME</a:t>
            </a:r>
          </a:p>
        </p:txBody>
      </p:sp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2166FCCC-D572-7B04-6D0C-142E9AF1A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6134D44-37F0-44A1-8A08-E9432A030C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4823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Accent">
            <a:extLst>
              <a:ext uri="{FF2B5EF4-FFF2-40B4-BE49-F238E27FC236}">
                <a16:creationId xmlns:a16="http://schemas.microsoft.com/office/drawing/2014/main" id="{D0364173-A96F-9FE3-06E5-5B39DC86E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8434" y="823599"/>
            <a:ext cx="1189819" cy="982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lock I">
            <a:extLst>
              <a:ext uri="{FF2B5EF4-FFF2-40B4-BE49-F238E27FC236}">
                <a16:creationId xmlns:a16="http://schemas.microsoft.com/office/drawing/2014/main" id="{476E0D61-C12B-4A74-FA1D-11D7952A0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14691" y="277804"/>
            <a:ext cx="516232" cy="745668"/>
          </a:xfrm>
          <a:prstGeom prst="rect">
            <a:avLst/>
          </a:prstGeom>
        </p:spPr>
      </p:pic>
      <p:sp>
        <p:nvSpPr>
          <p:cNvPr id="7" name="Footer background">
            <a:extLst>
              <a:ext uri="{FF2B5EF4-FFF2-40B4-BE49-F238E27FC236}">
                <a16:creationId xmlns:a16="http://schemas.microsoft.com/office/drawing/2014/main" id="{0D56C456-94C5-4B92-7452-76C649BE7F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245413"/>
            <a:ext cx="12187066" cy="6125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F2F5268-A885-7E39-998A-D50E2D26FA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2463" y="276575"/>
            <a:ext cx="10370190" cy="118982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Slide Title</a:t>
            </a: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5F48C7DE-94AB-9076-4335-F5D9A305B38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52463" y="1795749"/>
            <a:ext cx="10370190" cy="412030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epartment/Unit name Placeholder">
            <a:extLst>
              <a:ext uri="{FF2B5EF4-FFF2-40B4-BE49-F238E27FC236}">
                <a16:creationId xmlns:a16="http://schemas.microsoft.com/office/drawing/2014/main" id="{B033ED9C-0B52-487F-8BD5-11759DAF6A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6356350"/>
            <a:ext cx="8153400" cy="365125"/>
          </a:xfrm>
        </p:spPr>
        <p:txBody>
          <a:bodyPr anchor="ctr"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DEPARTMENT/UNIT NAME</a:t>
            </a:r>
          </a:p>
        </p:txBody>
      </p:sp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08AAFB27-B643-3132-E0CD-89C471BF4A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6134D44-37F0-44A1-8A08-E9432A030C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6067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9AC6FB-79B2-8934-E612-EC987EF323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5"/>
            <a:ext cx="12192000" cy="6854430"/>
          </a:xfrm>
          <a:prstGeom prst="rect">
            <a:avLst/>
          </a:prstGeom>
        </p:spPr>
      </p:pic>
      <p:sp>
        <p:nvSpPr>
          <p:cNvPr id="17" name="Title Placeholder">
            <a:extLst>
              <a:ext uri="{FF2B5EF4-FFF2-40B4-BE49-F238E27FC236}">
                <a16:creationId xmlns:a16="http://schemas.microsoft.com/office/drawing/2014/main" id="{9E07F9AC-4E7E-9623-9170-90BDADFA2A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10698" y="823864"/>
            <a:ext cx="8981220" cy="1107047"/>
          </a:xfrm>
        </p:spPr>
        <p:txBody>
          <a:bodyPr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12" name="Title Underscore">
            <a:extLst>
              <a:ext uri="{FF2B5EF4-FFF2-40B4-BE49-F238E27FC236}">
                <a16:creationId xmlns:a16="http://schemas.microsoft.com/office/drawing/2014/main" id="{58F4D01E-94DA-4F0B-8E13-618D11B2D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455664" y="1930911"/>
            <a:ext cx="1275549" cy="1419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lock I">
            <a:extLst>
              <a:ext uri="{FF2B5EF4-FFF2-40B4-BE49-F238E27FC236}">
                <a16:creationId xmlns:a16="http://schemas.microsoft.com/office/drawing/2014/main" id="{2ECD6B36-AE20-6B2C-70DA-90541397C6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04605" y="277805"/>
            <a:ext cx="529474" cy="764795"/>
          </a:xfrm>
          <a:prstGeom prst="rect">
            <a:avLst/>
          </a:prstGeom>
        </p:spPr>
      </p:pic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645B5409-DDAC-5BBA-E785-37F723B5630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10697" y="2328261"/>
            <a:ext cx="8981219" cy="2201477"/>
          </a:xfrm>
        </p:spPr>
        <p:txBody>
          <a:bodyPr anchor="ctr">
            <a:noAutofit/>
          </a:bodyPr>
          <a:lstStyle>
            <a:lvl1pPr marL="0" indent="0" algn="ctr">
              <a:lnSpc>
                <a:spcPct val="150000"/>
              </a:lnSpc>
              <a:buNone/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Questions/Contact/Information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2982A2E9-6729-F459-2EB4-38593EB1846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610697" y="4952165"/>
            <a:ext cx="8981219" cy="796785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Department/Unit name Placeholder">
            <a:extLst>
              <a:ext uri="{FF2B5EF4-FFF2-40B4-BE49-F238E27FC236}">
                <a16:creationId xmlns:a16="http://schemas.microsoft.com/office/drawing/2014/main" id="{EC420C19-0C40-EAE2-AA9D-5101B4FF164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6356350"/>
            <a:ext cx="8153400" cy="365125"/>
          </a:xfrm>
        </p:spPr>
        <p:txBody>
          <a:bodyPr anchor="ctr"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DEPARTMENT/UNIT NAME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1DAF599E-70A8-5E76-56CB-CA69217C1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34D44-37F0-44A1-8A08-E9432A030C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425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2830D-6AE0-1AE6-208C-153030897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ea typeface="+mj-lt"/>
                <a:cs typeface="+mj-lt"/>
              </a:rPr>
              <a:t>    Automatic Beverage Bottle Sorter</a:t>
            </a:r>
            <a:endParaRPr lang="en-US" err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D6470B-7699-E3B2-37D7-56B7650F333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Calibri"/>
                <a:cs typeface="Calibri"/>
              </a:rPr>
              <a:t>Group #5 Jiajun Huang, Joe Yu, </a:t>
            </a:r>
            <a:r>
              <a:rPr lang="en-US" err="1">
                <a:ea typeface="Calibri"/>
                <a:cs typeface="Calibri"/>
              </a:rPr>
              <a:t>Jingjie</a:t>
            </a:r>
            <a:r>
              <a:rPr lang="en-US">
                <a:ea typeface="Calibri"/>
                <a:cs typeface="Calibri"/>
              </a:rPr>
              <a:t> He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F3055D-9037-2ABC-9E8E-B4DE837A7F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ea typeface="+mn-lt"/>
                <a:cs typeface="+mn-lt"/>
              </a:rPr>
              <a:t>Dec. 5</a:t>
            </a:r>
            <a:r>
              <a:rPr lang="en-US" sz="2400" baseline="30000">
                <a:ea typeface="+mn-lt"/>
                <a:cs typeface="+mn-lt"/>
              </a:rPr>
              <a:t>th</a:t>
            </a:r>
            <a:r>
              <a:rPr lang="en-US" sz="2400">
                <a:ea typeface="+mn-lt"/>
                <a:cs typeface="+mn-lt"/>
              </a:rPr>
              <a:t>, 2023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4274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2E221-12D8-3CD9-3E13-446C9FB01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Power subsystem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44F1DE-459B-4E8A-2185-69DBAD58C5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61749" y="1527662"/>
            <a:ext cx="4618905" cy="438005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Power subsystem consisted of a </a:t>
            </a:r>
            <a:endParaRPr lang="zh-CN" altLang="en-US">
              <a:ea typeface="宋体" panose="02010600030101010101" pitchFamily="2" charset="-122"/>
              <a:cs typeface="Calibri"/>
            </a:endParaRPr>
          </a:p>
          <a:p>
            <a:pPr marL="342900" indent="-342900">
              <a:buChar char="•"/>
            </a:pPr>
            <a:r>
              <a:rPr lang="en-US">
                <a:cs typeface="Calibri"/>
              </a:rPr>
              <a:t>7.5V AC to DC converter</a:t>
            </a:r>
            <a:endParaRPr lang="zh-CN" altLang="en-US">
              <a:ea typeface="宋体" panose="02010600030101010101" pitchFamily="2" charset="-122"/>
              <a:cs typeface="Calibri"/>
            </a:endParaRPr>
          </a:p>
          <a:p>
            <a:pPr marL="342900" indent="-342900">
              <a:buChar char="•"/>
            </a:pPr>
            <a:r>
              <a:rPr lang="en-US">
                <a:cs typeface="Calibri"/>
              </a:rPr>
              <a:t>5V AC to DC converter</a:t>
            </a:r>
            <a:endParaRPr lang="zh-CN" altLang="en-US">
              <a:ea typeface="宋体" panose="02010600030101010101" pitchFamily="2" charset="-122"/>
              <a:cs typeface="Calibri"/>
            </a:endParaRPr>
          </a:p>
          <a:p>
            <a:pPr marL="342900" indent="-342900">
              <a:buChar char="•"/>
            </a:pPr>
            <a:r>
              <a:rPr lang="en-US">
                <a:cs typeface="Calibri"/>
              </a:rPr>
              <a:t>LDO with 5V fixed output</a:t>
            </a:r>
            <a:endParaRPr lang="zh-CN" altLang="en-US">
              <a:ea typeface="宋体" panose="02010600030101010101" pitchFamily="2" charset="-122"/>
              <a:cs typeface="Calibri"/>
            </a:endParaRPr>
          </a:p>
          <a:p>
            <a:pPr marL="342900" indent="-342900">
              <a:buChar char="•"/>
            </a:pPr>
            <a:r>
              <a:rPr lang="en-US">
                <a:cs typeface="Calibri"/>
              </a:rPr>
              <a:t>LDO with 3.3V fixed output.</a:t>
            </a:r>
            <a:endParaRPr lang="zh-CN" altLang="en-US">
              <a:ea typeface="宋体" panose="02010600030101010101" pitchFamily="2" charset="-122"/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The 7.5V AC to DC converter is used to power two LDO and 5V AC to DC converter is used to power the metal detector</a:t>
            </a:r>
            <a:endParaRPr lang="zh-CN" altLang="en-US">
              <a:ea typeface="宋体"/>
              <a:cs typeface="Calibri"/>
            </a:endParaRPr>
          </a:p>
          <a:p>
            <a:endParaRPr lang="en-US" altLang="zh-CN">
              <a:ea typeface="宋体"/>
              <a:cs typeface="Calibri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FC83436-D29F-9312-6AFA-9FE85190CB3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224CD92-6C9B-CC41-4889-5759A0E747B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6134D44-37F0-44A1-8A08-E9432A030C07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9" name="图片 8" descr="图示, 示意图&#10;&#10;已自动生成说明">
            <a:extLst>
              <a:ext uri="{FF2B5EF4-FFF2-40B4-BE49-F238E27FC236}">
                <a16:creationId xmlns:a16="http://schemas.microsoft.com/office/drawing/2014/main" id="{15EBBD1E-5C79-6E62-A9D5-D6638193D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0114" y="1427460"/>
            <a:ext cx="5609770" cy="393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9868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66D35-90F8-19B8-7383-F208B0345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Power Subsystem Requirements and Verification</a:t>
            </a:r>
            <a:endParaRPr lang="zh-CN" alt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D9FADE2-A0C7-91C7-19A5-0F267837EF7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6F9E1A9-8EFC-BFDB-4E71-EA272B10FD9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6134D44-37F0-44A1-8A08-E9432A030C07}" type="slidenum">
              <a:rPr lang="en-US" smtClean="0"/>
              <a:pPr/>
              <a:t>11</a:t>
            </a:fld>
            <a:endParaRPr lang="en-US"/>
          </a:p>
        </p:txBody>
      </p:sp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E93B90B7-3E8A-D368-752D-A661AA0F2F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0941212"/>
              </p:ext>
            </p:extLst>
          </p:nvPr>
        </p:nvGraphicFramePr>
        <p:xfrm>
          <a:off x="1403349" y="1464733"/>
          <a:ext cx="8134956" cy="44870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77670">
                  <a:extLst>
                    <a:ext uri="{9D8B030D-6E8A-4147-A177-3AD203B41FA5}">
                      <a16:colId xmlns:a16="http://schemas.microsoft.com/office/drawing/2014/main" val="3736316162"/>
                    </a:ext>
                  </a:extLst>
                </a:gridCol>
                <a:gridCol w="4657286">
                  <a:extLst>
                    <a:ext uri="{9D8B030D-6E8A-4147-A177-3AD203B41FA5}">
                      <a16:colId xmlns:a16="http://schemas.microsoft.com/office/drawing/2014/main" val="1695583352"/>
                    </a:ext>
                  </a:extLst>
                </a:gridCol>
              </a:tblGrid>
              <a:tr h="506323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f-ZA" sz="2000" b="1" i="0" u="none" strike="noStrike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Requirements</a:t>
                      </a:r>
                      <a:endParaRPr lang="af-ZA" sz="2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2000" b="1" i="0" u="none" strike="noStrike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Testing</a:t>
                      </a:r>
                      <a:r>
                        <a:rPr lang="af-ZA" sz="2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  <a:r>
                        <a:rPr lang="af-ZA" sz="2000" b="1" i="0" u="none" strike="noStrike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Results</a:t>
                      </a: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1841932"/>
                  </a:ext>
                </a:extLst>
              </a:tr>
              <a:tr h="1990380">
                <a:tc>
                  <a:txBody>
                    <a:bodyPr/>
                    <a:lstStyle/>
                    <a:p>
                      <a:pPr lv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2000" b="0" i="0" u="none" strike="noStrike" noProof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A 3.3/5 VDC regulator </a:t>
                      </a:r>
                      <a:r>
                        <a:rPr lang="af-ZA" sz="2000" b="0" i="0" u="none" strike="noStrike" noProof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should</a:t>
                      </a:r>
                      <a:r>
                        <a:rPr lang="af-ZA" sz="2000" b="0" i="0" u="none" strike="noStrike" noProof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af-ZA" sz="2000" b="0" i="0" u="none" strike="noStrike" noProof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provide</a:t>
                      </a:r>
                      <a:r>
                        <a:rPr lang="af-ZA" sz="2000" b="0" i="0" u="none" strike="noStrike" noProof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3.3/5 VDC  +/- 0.1 V </a:t>
                      </a:r>
                      <a:r>
                        <a:rPr lang="af-ZA" sz="2000" b="0" i="0" u="none" strike="noStrike" noProof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with</a:t>
                      </a:r>
                      <a:r>
                        <a:rPr lang="af-ZA" sz="2000" b="0" i="0" u="none" strike="noStrike" noProof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af-ZA" sz="2000" b="0" i="0" u="none" strike="noStrike" noProof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at</a:t>
                      </a:r>
                      <a:r>
                        <a:rPr lang="af-ZA" sz="2000" b="0" i="0" u="none" strike="noStrike" noProof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af-ZA" sz="2000" b="0" i="0" u="none" strike="noStrike" noProof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most</a:t>
                      </a:r>
                      <a:r>
                        <a:rPr lang="af-ZA" sz="2000" b="0" i="0" u="none" strike="noStrike" noProof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0.5A of </a:t>
                      </a:r>
                      <a:r>
                        <a:rPr lang="af-ZA" sz="2000" b="0" i="0" u="none" strike="noStrike" noProof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current</a:t>
                      </a:r>
                      <a:r>
                        <a:rPr lang="af-ZA" sz="2000" b="0" i="0" u="none" strike="noStrike" noProof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af-ZA" sz="2000" b="0" i="0" u="none" strike="noStrike" noProof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to</a:t>
                      </a:r>
                      <a:r>
                        <a:rPr lang="af-ZA" sz="2000" b="0" i="0" u="none" strike="noStrike" noProof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power </a:t>
                      </a:r>
                      <a:r>
                        <a:rPr lang="af-ZA" sz="2000" b="0" i="0" u="none" strike="noStrike" noProof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the</a:t>
                      </a:r>
                      <a:r>
                        <a:rPr lang="af-ZA" sz="2000" b="0" i="0" u="none" strike="noStrike" noProof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af-ZA" sz="2000" b="0" i="0" u="none" strike="noStrike" noProof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microcontroller</a:t>
                      </a:r>
                      <a:r>
                        <a:rPr lang="af-ZA" sz="2000" b="0" i="0" u="none" strike="noStrike" noProof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af-ZA" sz="2000" b="0" i="0" u="none" strike="noStrike" noProof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and</a:t>
                      </a:r>
                      <a:r>
                        <a:rPr lang="af-ZA" sz="2000" b="0" i="0" u="none" strike="noStrike" noProof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af-ZA" sz="2000" b="0" i="0" u="none" strike="noStrike" noProof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the</a:t>
                      </a:r>
                      <a:r>
                        <a:rPr lang="af-ZA" sz="2000" b="0" i="0" u="none" strike="noStrike" noProof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laser diodes </a:t>
                      </a:r>
                      <a:endParaRPr lang="en-US" sz="2000" noProof="0"/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2400" b="0" i="0" u="none" strike="noStrike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Output</a:t>
                      </a:r>
                      <a:r>
                        <a:rPr lang="af-ZA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af-ZA" sz="2400" b="0" i="0" u="none" strike="noStrike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Voltage</a:t>
                      </a:r>
                      <a:r>
                        <a:rPr lang="af-ZA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(3.3V LDO) = 3.3 V</a:t>
                      </a:r>
                    </a:p>
                    <a:p>
                      <a:pPr lv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2400" b="0" i="0" u="none" strike="noStrike" noProof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Output</a:t>
                      </a:r>
                      <a:r>
                        <a:rPr lang="af-ZA" sz="2400" b="0" i="0" u="none" strike="noStrike" noProof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  <a:r>
                        <a:rPr lang="af-ZA" sz="2400" b="0" i="0" u="none" strike="noStrike" noProof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Voltage</a:t>
                      </a:r>
                      <a:r>
                        <a:rPr lang="af-ZA" sz="2400" b="0" i="0" u="none" strike="noStrike" noProof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(5V LDO) = 5 V</a:t>
                      </a:r>
                      <a:endParaRPr lang="af-ZA" sz="2400"/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9691370"/>
                  </a:ext>
                </a:extLst>
              </a:tr>
              <a:tr h="1990380">
                <a:tc>
                  <a:txBody>
                    <a:bodyPr/>
                    <a:lstStyle/>
                    <a:p>
                      <a:pPr lv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2000" b="0" i="0" u="none" strike="noStrike" noProof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AC/DC </a:t>
                      </a:r>
                      <a:r>
                        <a:rPr lang="af-ZA" sz="2000" b="0" i="0" u="none" strike="noStrike" noProof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converter</a:t>
                      </a:r>
                      <a:r>
                        <a:rPr lang="af-ZA" sz="2000" b="0" i="0" u="none" strike="noStrike" noProof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takes120 VAC as input </a:t>
                      </a:r>
                      <a:r>
                        <a:rPr lang="af-ZA" sz="2000" b="0" i="0" u="none" strike="noStrike" noProof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and</a:t>
                      </a:r>
                      <a:r>
                        <a:rPr lang="af-ZA" sz="2000" b="0" i="0" u="none" strike="noStrike" noProof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af-ZA" sz="2000" b="0" i="0" u="none" strike="noStrike" noProof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outputs</a:t>
                      </a:r>
                      <a:r>
                        <a:rPr lang="af-ZA" sz="2000" b="0" i="0" u="none" strike="noStrike" noProof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5/7.5VDC +/- 0.2V </a:t>
                      </a:r>
                      <a:r>
                        <a:rPr lang="af-ZA" sz="2000" b="0" i="0" u="none" strike="noStrike" noProof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with</a:t>
                      </a:r>
                      <a:r>
                        <a:rPr lang="af-ZA" sz="2000" b="0" i="0" u="none" strike="noStrike" noProof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3 A </a:t>
                      </a:r>
                      <a:r>
                        <a:rPr lang="af-ZA" sz="2000" b="0" i="0" u="none" strike="noStrike" noProof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current</a:t>
                      </a:r>
                      <a:r>
                        <a:rPr lang="af-ZA" sz="2000" b="0" i="0" u="none" strike="noStrike" noProof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.</a:t>
                      </a:r>
                    </a:p>
                    <a:p>
                      <a:pPr lv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af-ZA" sz="2000" b="0" i="0" u="none" strike="noStrike" noProof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2400" b="0" i="0" u="none" strike="noStrike" noProof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Output</a:t>
                      </a:r>
                      <a:r>
                        <a:rPr lang="af-ZA" sz="2400" b="0" i="0" u="none" strike="noStrike" noProof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  <a:r>
                        <a:rPr lang="af-ZA" sz="2400" b="0" i="0" u="none" strike="noStrike" noProof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Voltage</a:t>
                      </a:r>
                      <a:r>
                        <a:rPr lang="af-ZA" sz="2400" b="0" i="0" u="none" strike="noStrike" noProof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= 5 V</a:t>
                      </a:r>
                    </a:p>
                    <a:p>
                      <a:pPr lv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2400" b="0" i="0" u="none" strike="noStrike" noProof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Output</a:t>
                      </a:r>
                      <a:r>
                        <a:rPr lang="af-ZA" sz="2400" b="0" i="0" u="none" strike="noStrike" noProof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  <a:r>
                        <a:rPr lang="af-ZA" sz="2400" b="0" i="0" u="none" strike="noStrike" noProof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Voltage</a:t>
                      </a:r>
                      <a:r>
                        <a:rPr lang="af-ZA" sz="2400" b="0" i="0" u="none" strike="noStrike" noProof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= 7.5 V</a:t>
                      </a:r>
                      <a:endParaRPr lang="en-US" sz="2400"/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07101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00928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BB7EC-D8FE-07BC-8985-3C002E080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Challenge of Power subsystem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8D25D9-7254-25CE-7BA9-BA9D52F63C9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ln>
            <a:noFill/>
          </a:ln>
        </p:spPr>
        <p:txBody>
          <a:bodyPr/>
          <a:lstStyle/>
          <a:p>
            <a:r>
              <a:rPr lang="en-US">
                <a:solidFill>
                  <a:schemeClr val="tx2"/>
                </a:solidFill>
                <a:cs typeface="Calibri Light"/>
              </a:rPr>
              <a:t>Why use 2 AC/DC converter?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324EAA-E80C-0596-8900-CFCF09E7A73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52463" y="3178557"/>
            <a:ext cx="4876417" cy="215544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Char char="•"/>
            </a:pPr>
            <a:r>
              <a:rPr lang="en-US">
                <a:cs typeface="Calibri" panose="020F0502020204030204"/>
              </a:rPr>
              <a:t>Operating motor generates noise</a:t>
            </a:r>
          </a:p>
          <a:p>
            <a:pPr marL="342900" indent="-342900">
              <a:buChar char="•"/>
            </a:pPr>
            <a:r>
              <a:rPr lang="en-US">
                <a:cs typeface="Calibri" panose="020F0502020204030204"/>
              </a:rPr>
              <a:t>Noise affect the performance of metal detector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6EA7F9-750F-8E7B-96F2-978EBC9FEF1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Future improvements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4E8B071-078F-3E95-6906-C7D08CFC776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46237" y="3178557"/>
            <a:ext cx="4876417" cy="215544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Char char="•"/>
            </a:pPr>
            <a:r>
              <a:rPr lang="en-US">
                <a:cs typeface="Calibri" panose="020F0502020204030204"/>
              </a:rPr>
              <a:t>Use one 7.5 V AC/DC </a:t>
            </a:r>
            <a:r>
              <a:rPr lang="en-US">
                <a:ea typeface="+mn-lt"/>
                <a:cs typeface="+mn-lt"/>
              </a:rPr>
              <a:t>converter with 3 LDOs:</a:t>
            </a:r>
          </a:p>
          <a:p>
            <a:pPr marL="1028700" lvl="1">
              <a:buFont typeface="Courier New" panose="020B0604020202020204" pitchFamily="34" charset="0"/>
              <a:buChar char="o"/>
            </a:pPr>
            <a:r>
              <a:rPr lang="en-US">
                <a:solidFill>
                  <a:srgbClr val="44546A"/>
                </a:solidFill>
                <a:cs typeface="Calibri" panose="020F0502020204030204"/>
              </a:rPr>
              <a:t>One 3.3 V</a:t>
            </a:r>
          </a:p>
          <a:p>
            <a:pPr marL="1028700" lvl="1">
              <a:buFont typeface="Courier New" panose="020B0604020202020204" pitchFamily="34" charset="0"/>
              <a:buChar char="o"/>
            </a:pPr>
            <a:r>
              <a:rPr lang="en-US">
                <a:solidFill>
                  <a:srgbClr val="44546A"/>
                </a:solidFill>
                <a:cs typeface="Calibri" panose="020F0502020204030204"/>
              </a:rPr>
              <a:t>Two 5V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399DA22-1DB0-F23E-DA34-A023A40851E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3245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1E9E393-DB67-F5A1-2805-1A3420B369A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Analysis Chamber Design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237AE8-786F-E81D-E8B2-1FA64E29C4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A drawing of a box&#10;&#10;Description automatically generated">
            <a:extLst>
              <a:ext uri="{FF2B5EF4-FFF2-40B4-BE49-F238E27FC236}">
                <a16:creationId xmlns:a16="http://schemas.microsoft.com/office/drawing/2014/main" id="{043ECB69-F8C5-638B-AD9C-EE692F3622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3227" y="1120951"/>
            <a:ext cx="6713005" cy="509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8398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0EFD180-F6EE-D1C5-C610-0D42C41583C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Analysis Chamber Design Cont.</a:t>
            </a:r>
          </a:p>
          <a:p>
            <a:endParaRPr lang="en-US">
              <a:cs typeface="Calibri Light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BAA613-E883-5F59-ACC6-972904DDAE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drawing of a laser&#10;&#10;Description automatically generated">
            <a:extLst>
              <a:ext uri="{FF2B5EF4-FFF2-40B4-BE49-F238E27FC236}">
                <a16:creationId xmlns:a16="http://schemas.microsoft.com/office/drawing/2014/main" id="{224EF3EE-F7F1-4394-05C7-7F00463116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231"/>
          <a:stretch/>
        </p:blipFill>
        <p:spPr>
          <a:xfrm>
            <a:off x="829381" y="1799167"/>
            <a:ext cx="3286125" cy="3076578"/>
          </a:xfrm>
          <a:prstGeom prst="rect">
            <a:avLst/>
          </a:prstGeom>
        </p:spPr>
      </p:pic>
      <p:pic>
        <p:nvPicPr>
          <p:cNvPr id="7" name="Picture 6" descr="A drawing of a machine&#10;&#10;Description automatically generated">
            <a:extLst>
              <a:ext uri="{FF2B5EF4-FFF2-40B4-BE49-F238E27FC236}">
                <a16:creationId xmlns:a16="http://schemas.microsoft.com/office/drawing/2014/main" id="{E6243931-A031-8E3E-82EC-8BEA5E9DE8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23"/>
          <a:stretch/>
        </p:blipFill>
        <p:spPr>
          <a:xfrm>
            <a:off x="5634919" y="1260828"/>
            <a:ext cx="3933827" cy="4114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105DC98-48F4-4129-01BD-7CB8DD48B15A}"/>
              </a:ext>
            </a:extLst>
          </p:cNvPr>
          <p:cNvSpPr txBox="1"/>
          <p:nvPr/>
        </p:nvSpPr>
        <p:spPr>
          <a:xfrm>
            <a:off x="1917171" y="5044193"/>
            <a:ext cx="1286875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>
                <a:cs typeface="Calibri"/>
              </a:rPr>
              <a:t>Side View</a:t>
            </a:r>
            <a:endParaRPr lang="en-US" sz="22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6825B3-5F8E-97A8-729B-950527FE7570}"/>
              </a:ext>
            </a:extLst>
          </p:cNvPr>
          <p:cNvSpPr txBox="1"/>
          <p:nvPr/>
        </p:nvSpPr>
        <p:spPr>
          <a:xfrm>
            <a:off x="6536208" y="5476934"/>
            <a:ext cx="1286875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>
                <a:cs typeface="Calibri"/>
              </a:rPr>
              <a:t>Top View</a:t>
            </a:r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28568477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different sizes and colors&#10;&#10;Description automatically generated">
            <a:extLst>
              <a:ext uri="{FF2B5EF4-FFF2-40B4-BE49-F238E27FC236}">
                <a16:creationId xmlns:a16="http://schemas.microsoft.com/office/drawing/2014/main" id="{1D8CB65D-3CDD-AEA2-4F8B-B6AB42A9E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3131" y="233362"/>
            <a:ext cx="6133714" cy="60102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6FFF3B-E1D1-EE56-4D54-D85BDB7B2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Control Subsystem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34037E-DF4C-BDFC-0173-847F20E9D64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81367" y="868521"/>
            <a:ext cx="4141767" cy="5126516"/>
          </a:xfrm>
        </p:spPr>
        <p:txBody>
          <a:bodyPr>
            <a:normAutofit/>
          </a:bodyPr>
          <a:lstStyle/>
          <a:p>
            <a:pPr marL="342900" indent="-342900">
              <a:buChar char="•"/>
            </a:pPr>
            <a:r>
              <a:rPr lang="en-US" sz="2400">
                <a:cs typeface="Calibri Light"/>
              </a:rPr>
              <a:t>ESP32-S3 micro-controller</a:t>
            </a:r>
            <a:endParaRPr lang="en-US">
              <a:cs typeface="Calibri Light" panose="020F0302020204030204"/>
            </a:endParaRPr>
          </a:p>
          <a:p>
            <a:pPr marL="342900" indent="-342900">
              <a:buChar char="•"/>
            </a:pPr>
            <a:r>
              <a:rPr lang="en-US" sz="2400">
                <a:cs typeface="Calibri Light"/>
              </a:rPr>
              <a:t>Mini-usb2UART protocol to load our programs.</a:t>
            </a:r>
            <a:endParaRPr lang="en-US">
              <a:cs typeface="Calibri Light" panose="020F0302020204030204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6CD8A5-8896-0421-1599-14AA702A1F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C9B5C1-6599-3FD0-FBBD-FC1262800BA1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86134D44-37F0-44A1-8A08-E9432A030C07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396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E5DB0-5D4D-F766-C777-3A8177620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Control Subsystem Requirement and Verification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9F9199-18E9-0D3F-9131-36CF79B3877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9355" y="2522940"/>
            <a:ext cx="3964457" cy="682738"/>
          </a:xfrm>
        </p:spPr>
        <p:txBody>
          <a:bodyPr>
            <a:normAutofit/>
          </a:bodyPr>
          <a:lstStyle/>
          <a:p>
            <a:r>
              <a:rPr lang="en-US" dirty="0">
                <a:cs typeface="Calibri Light"/>
              </a:rPr>
              <a:t>State verification table: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453F3F-6654-3823-5C14-97E3E28A404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97590" y="1534620"/>
            <a:ext cx="8044086" cy="98850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000" dirty="0">
                <a:ea typeface="+mn-lt"/>
                <a:cs typeface="+mn-lt"/>
              </a:rPr>
              <a:t>Requirement:</a:t>
            </a:r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Correctly control the motor with sequential logic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FA4629F-E02B-8549-0647-4CC2600D22C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893DDA-ECFB-46DE-7E94-07BE72A41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954" y="3281121"/>
            <a:ext cx="9132276" cy="2597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4978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FFF3B-E1D1-EE56-4D54-D85BDB7B2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Motor Subsystem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34037E-DF4C-BDFC-0173-847F20E9D64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46247" y="1714781"/>
            <a:ext cx="5215895" cy="1538522"/>
          </a:xfrm>
        </p:spPr>
        <p:txBody>
          <a:bodyPr>
            <a:normAutofit/>
          </a:bodyPr>
          <a:lstStyle/>
          <a:p>
            <a:pPr marL="342900" indent="-342900">
              <a:buChar char="•"/>
            </a:pPr>
            <a:r>
              <a:rPr lang="en-US" sz="2000" b="1" dirty="0">
                <a:cs typeface="Calibri Light"/>
              </a:rPr>
              <a:t>Gate motor is response to close or release the insertion gate, </a:t>
            </a:r>
            <a:endParaRPr lang="en-US" b="1" dirty="0">
              <a:cs typeface="Calibri Light"/>
            </a:endParaRPr>
          </a:p>
          <a:p>
            <a:pPr marL="342900" indent="-342900">
              <a:buChar char="•"/>
            </a:pPr>
            <a:r>
              <a:rPr lang="en-US" sz="2000" b="1" dirty="0">
                <a:cs typeface="Calibri Light"/>
              </a:rPr>
              <a:t>Ramp Motor 1&amp;2 are carried with ramp that force the bin roll down to the specified location</a:t>
            </a:r>
            <a:endParaRPr lang="en-US" b="1" dirty="0">
              <a:cs typeface="Calibri Ligh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3E6A18-E640-3837-82A1-3895B1693E1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44483" y="3246189"/>
            <a:ext cx="5599093" cy="245315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Char char="•"/>
            </a:pPr>
            <a:r>
              <a:rPr lang="en-US">
                <a:cs typeface="Calibri"/>
              </a:rPr>
              <a:t>Driven by pause wave with frequency of 50 HZ </a:t>
            </a:r>
            <a:endParaRPr lang="en-US"/>
          </a:p>
          <a:p>
            <a:pPr marL="342900" indent="-342900">
              <a:buChar char="•"/>
            </a:pPr>
            <a:r>
              <a:rPr lang="en-US">
                <a:cs typeface="Calibri"/>
              </a:rPr>
              <a:t>Angle depends on pulse width</a:t>
            </a:r>
          </a:p>
          <a:p>
            <a:pPr marL="342900" indent="-342900">
              <a:buChar char="•"/>
            </a:pPr>
            <a:r>
              <a:rPr lang="en-US">
                <a:cs typeface="Calibri"/>
              </a:rPr>
              <a:t>We use the </a:t>
            </a:r>
            <a:r>
              <a:rPr lang="en-US">
                <a:ea typeface="+mn-lt"/>
                <a:cs typeface="+mn-lt"/>
              </a:rPr>
              <a:t>&lt;</a:t>
            </a:r>
            <a:r>
              <a:rPr lang="en-US" err="1">
                <a:ea typeface="+mn-lt"/>
                <a:cs typeface="+mn-lt"/>
              </a:rPr>
              <a:t>Deneyap_Servo.h</a:t>
            </a:r>
            <a:r>
              <a:rPr lang="en-US">
                <a:ea typeface="+mn-lt"/>
                <a:cs typeface="+mn-lt"/>
              </a:rPr>
              <a:t>&gt; library to send various degree signal to achieve sequential control.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6CD8A5-8896-0421-1599-14AA702A1F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C9B5C1-6599-3FD0-FBBD-FC1262800BA1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86134D44-37F0-44A1-8A08-E9432A030C07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8" name="Picture 7" descr="A machine on a table&#10;&#10;Description automatically generated">
            <a:extLst>
              <a:ext uri="{FF2B5EF4-FFF2-40B4-BE49-F238E27FC236}">
                <a16:creationId xmlns:a16="http://schemas.microsoft.com/office/drawing/2014/main" id="{E5F14251-5BB6-F0C0-9ED6-C277FC774C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01" r="14041" b="2968"/>
          <a:stretch/>
        </p:blipFill>
        <p:spPr>
          <a:xfrm>
            <a:off x="6341368" y="1336343"/>
            <a:ext cx="4626378" cy="4511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7107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A7F73-1983-5F78-7856-05D039E0C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Motor Subsystem Requirement and Verification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B24133-233D-4B0E-8B94-7F854E95DFF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80709" y="3033628"/>
            <a:ext cx="6121503" cy="694461"/>
          </a:xfrm>
        </p:spPr>
        <p:txBody>
          <a:bodyPr>
            <a:normAutofit/>
          </a:bodyPr>
          <a:lstStyle/>
          <a:p>
            <a:r>
              <a:rPr lang="en-US" dirty="0">
                <a:cs typeface="Calibri Light"/>
              </a:rPr>
              <a:t>Angle verification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5DCB54F-3F96-86B1-98AC-27513B87014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0FD5714-66EC-ED4D-3FE3-BD51F754DDB4}"/>
              </a:ext>
            </a:extLst>
          </p:cNvPr>
          <p:cNvSpPr txBox="1">
            <a:spLocks/>
          </p:cNvSpPr>
          <p:nvPr/>
        </p:nvSpPr>
        <p:spPr>
          <a:xfrm>
            <a:off x="1051047" y="1925797"/>
            <a:ext cx="7560510" cy="13487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cs typeface="Calibri Light"/>
              </a:rPr>
              <a:t>We expect each motor response to each state with correct angle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cs typeface="Calibri Light"/>
              </a:rPr>
              <a:t>The measuring error should stay in requirements</a:t>
            </a:r>
            <a:r>
              <a:rPr lang="en-US" sz="2000" b="1" dirty="0">
                <a:ea typeface="+mj-lt"/>
                <a:cs typeface="+mj-lt"/>
              </a:rPr>
              <a:t> ± 1 degree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A999D4BA-B70C-A2A8-009B-F90546B88237}"/>
              </a:ext>
            </a:extLst>
          </p:cNvPr>
          <p:cNvSpPr txBox="1">
            <a:spLocks/>
          </p:cNvSpPr>
          <p:nvPr/>
        </p:nvSpPr>
        <p:spPr>
          <a:xfrm>
            <a:off x="910371" y="1468597"/>
            <a:ext cx="6121503" cy="6944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cs typeface="Calibri Light"/>
              </a:rPr>
              <a:t>Requirements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365BCDE-45C0-A6E8-F307-A03C93A19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538" y="3657475"/>
            <a:ext cx="10363200" cy="236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9115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8253B-595C-8EA3-A22F-7D152620B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Sensing Subsystem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08B991-A6D3-3E58-BA9A-495ADB9AB9A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386467" y="871526"/>
            <a:ext cx="5547072" cy="764799"/>
          </a:xfrm>
        </p:spPr>
        <p:txBody>
          <a:bodyPr/>
          <a:lstStyle/>
          <a:p>
            <a:r>
              <a:rPr lang="en-US">
                <a:cs typeface="Calibri Light"/>
              </a:rPr>
              <a:t>.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4859FA-F92D-4A43-22BC-75826534965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2978" y="1632815"/>
            <a:ext cx="10489584" cy="27706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The sensing subsystem is composed of:</a:t>
            </a:r>
            <a:endParaRPr lang="zh-CN" altLang="en-US">
              <a:ea typeface="宋体" panose="02010600030101010101" pitchFamily="2" charset="-122"/>
              <a:cs typeface="Calibri" panose="020F0502020204030204"/>
            </a:endParaRPr>
          </a:p>
          <a:p>
            <a:pPr marL="342900" indent="-342900">
              <a:buChar char="•"/>
            </a:pPr>
            <a:r>
              <a:rPr lang="en-US" b="1">
                <a:cs typeface="Calibri"/>
              </a:rPr>
              <a:t>Two photo detector</a:t>
            </a:r>
            <a:r>
              <a:rPr lang="en-US">
                <a:cs typeface="Calibri"/>
              </a:rPr>
              <a:t> determine the shape of the bottle</a:t>
            </a:r>
          </a:p>
          <a:p>
            <a:pPr marL="342900" indent="-342900">
              <a:buChar char="•"/>
            </a:pPr>
            <a:r>
              <a:rPr lang="en-US" b="1">
                <a:cs typeface="Calibri"/>
              </a:rPr>
              <a:t>The metal detector</a:t>
            </a:r>
            <a:r>
              <a:rPr lang="en-US">
                <a:cs typeface="Calibri"/>
              </a:rPr>
              <a:t> detect the material of the object </a:t>
            </a:r>
          </a:p>
          <a:p>
            <a:pPr marL="342900" indent="-342900">
              <a:buChar char="•"/>
            </a:pPr>
            <a:r>
              <a:rPr lang="en-US" b="1">
                <a:cs typeface="Calibri"/>
              </a:rPr>
              <a:t>The switch</a:t>
            </a:r>
            <a:r>
              <a:rPr lang="en-US">
                <a:cs typeface="Calibri"/>
              </a:rPr>
              <a:t> detects the motion of the gate to know something is inserted in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6C1EAD3-1566-9456-F73E-30005A92D2F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B4CDF5-BDB8-764D-0EE2-808759EB9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86134D44-37F0-44A1-8A08-E9432A030C07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6523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C350B-A188-BB37-9702-686C408F6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cs typeface="Calibri Light"/>
              </a:rPr>
              <a:t>Problem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2539FD-7AE3-1D4C-C736-4252EDD9961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710549" y="4590745"/>
            <a:ext cx="3763202" cy="148468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Char char="•"/>
            </a:pPr>
            <a:r>
              <a:rPr lang="en-US" sz="1800">
                <a:solidFill>
                  <a:srgbClr val="000000"/>
                </a:solidFill>
                <a:latin typeface="Times New Roman"/>
                <a:cs typeface="Times New Roman"/>
              </a:rPr>
              <a:t>Garbage bins in ECEB don't separate plastic and metal</a:t>
            </a:r>
          </a:p>
          <a:p>
            <a:pPr marL="285750" indent="-285750">
              <a:buChar char="•"/>
            </a:pPr>
            <a:r>
              <a:rPr lang="en-US" sz="1800">
                <a:solidFill>
                  <a:srgbClr val="000000"/>
                </a:solidFill>
                <a:latin typeface="Times New Roman"/>
                <a:cs typeface="Times New Roman"/>
              </a:rPr>
              <a:t>People may not follow instructions on the garbage bin</a:t>
            </a:r>
            <a:br>
              <a:rPr lang="en-US" sz="1800">
                <a:solidFill>
                  <a:srgbClr val="000000"/>
                </a:solidFill>
                <a:latin typeface="Times New Roman"/>
                <a:cs typeface="Times New Roman"/>
              </a:rPr>
            </a:br>
            <a:endParaRPr lang="en-US" sz="180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1EB636-0FA7-BE8D-0349-9D09948F5A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6134D44-37F0-44A1-8A08-E9432A030C07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0C9D157-AA83-6B3E-0D93-7296BB542A4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garbage can with a hole in it&#10;&#10;Description automatically generated">
            <a:extLst>
              <a:ext uri="{FF2B5EF4-FFF2-40B4-BE49-F238E27FC236}">
                <a16:creationId xmlns:a16="http://schemas.microsoft.com/office/drawing/2014/main" id="{410BF8B7-9A6C-BFB7-1335-D61211AED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280" y="1537447"/>
            <a:ext cx="3444688" cy="4589929"/>
          </a:xfrm>
          <a:prstGeom prst="rect">
            <a:avLst/>
          </a:prstGeom>
        </p:spPr>
      </p:pic>
      <p:pic>
        <p:nvPicPr>
          <p:cNvPr id="6" name="Picture 5" descr="A close up of a stove&#10;&#10;Description automatically generated">
            <a:extLst>
              <a:ext uri="{FF2B5EF4-FFF2-40B4-BE49-F238E27FC236}">
                <a16:creationId xmlns:a16="http://schemas.microsoft.com/office/drawing/2014/main" id="{00893E45-14E8-8910-D037-860878943C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733" r="203" b="18063"/>
          <a:stretch/>
        </p:blipFill>
        <p:spPr>
          <a:xfrm>
            <a:off x="4978399" y="1499129"/>
            <a:ext cx="5156220" cy="286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2017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DE2A90-5331-1010-C862-F28986D15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ea typeface="+mj-lt"/>
                <a:cs typeface="Calibri Light"/>
              </a:rPr>
              <a:t>Sensing Subsystem</a:t>
            </a:r>
            <a:r>
              <a:rPr lang="en-US" altLang="zh-CN">
                <a:ea typeface="宋体"/>
                <a:cs typeface="Calibri Light"/>
              </a:rPr>
              <a:t>: </a:t>
            </a:r>
            <a:r>
              <a:rPr lang="zh-CN" altLang="en-US">
                <a:ea typeface="宋体"/>
                <a:cs typeface="Calibri Light"/>
              </a:rPr>
              <a:t>Photo Sensor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1029E86-4D0B-8B74-7077-B03865233EE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3910" y="1583878"/>
            <a:ext cx="5140137" cy="433688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Font typeface="Wingdings" panose="020B0604020202020204" pitchFamily="34" charset="0"/>
              <a:buChar char="Ø"/>
            </a:pPr>
            <a:r>
              <a:rPr lang="zh-CN" altLang="en-US">
                <a:ea typeface="宋体"/>
                <a:cs typeface="Calibri"/>
              </a:rPr>
              <a:t>Reversed biased photo diode</a:t>
            </a:r>
            <a:endParaRPr lang="zh-CN" altLang="en-US">
              <a:ea typeface="宋体" panose="02010600030101010101" pitchFamily="2" charset="-122"/>
              <a:cs typeface="Calibri"/>
            </a:endParaRPr>
          </a:p>
          <a:p>
            <a:pPr marL="342900" indent="-342900">
              <a:buFont typeface="Wingdings" panose="020B0604020202020204" pitchFamily="34" charset="0"/>
              <a:buChar char="Ø"/>
            </a:pPr>
            <a:r>
              <a:rPr lang="zh-CN" altLang="en-US">
                <a:ea typeface="宋体"/>
                <a:cs typeface="Calibri"/>
              </a:rPr>
              <a:t>The beam of the laser is aligned with the photo diode. The voltage output decreased when the laser is blocked by inserted object. </a:t>
            </a:r>
            <a:endParaRPr lang="zh-CN">
              <a:ea typeface="宋体"/>
              <a:cs typeface="Calibri"/>
            </a:endParaRPr>
          </a:p>
          <a:p>
            <a:endParaRPr lang="zh-CN" altLang="en-US">
              <a:ea typeface="宋体"/>
              <a:cs typeface="Calibri"/>
            </a:endParaRP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ED9D2AAA-D2C3-5236-C57D-C76B755E730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7" name="图片 6" descr="图示, 示意图&#10;&#10;已自动生成说明">
            <a:extLst>
              <a:ext uri="{FF2B5EF4-FFF2-40B4-BE49-F238E27FC236}">
                <a16:creationId xmlns:a16="http://schemas.microsoft.com/office/drawing/2014/main" id="{7E4AE5AE-4431-8A6F-38D3-54BA4A742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0266" y="168462"/>
            <a:ext cx="3682798" cy="580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4500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FCB5F4-6FA4-BAF5-04C3-D54312BAF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ea typeface="+mj-lt"/>
                <a:cs typeface="Calibri Light"/>
              </a:rPr>
              <a:t>Sensing Subsystem: </a:t>
            </a:r>
            <a:r>
              <a:rPr lang="zh-CN">
                <a:ea typeface="宋体"/>
                <a:cs typeface="Calibri Light"/>
              </a:rPr>
              <a:t>Photo Sensor</a:t>
            </a:r>
            <a:r>
              <a:rPr lang="zh-CN" altLang="en-US">
                <a:ea typeface="宋体"/>
                <a:cs typeface="Calibri Light"/>
              </a:rPr>
              <a:t> (First attempt)</a:t>
            </a:r>
            <a:endParaRPr lang="zh-CN">
              <a:ea typeface="宋体"/>
              <a:cs typeface="Calibri Light"/>
            </a:endParaRPr>
          </a:p>
          <a:p>
            <a:endParaRPr lang="zh-CN" altLang="en-US" dirty="0">
              <a:ea typeface="宋体"/>
              <a:cs typeface="Calibri Light"/>
            </a:endParaRP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8331198B-45E8-4732-35DB-0110DA8CD54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7" name="Picture 6" descr="A diagram of a circuit&#10;&#10;Description automatically generated">
            <a:extLst>
              <a:ext uri="{FF2B5EF4-FFF2-40B4-BE49-F238E27FC236}">
                <a16:creationId xmlns:a16="http://schemas.microsoft.com/office/drawing/2014/main" id="{54AC959C-2CD5-28B8-C1AC-094C1512B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" y="2043112"/>
            <a:ext cx="5276850" cy="2905125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04D6704-D1C6-4EF2-5589-7AC7818671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5956839"/>
              </p:ext>
            </p:extLst>
          </p:nvPr>
        </p:nvGraphicFramePr>
        <p:xfrm>
          <a:off x="6000750" y="2379345"/>
          <a:ext cx="5233986" cy="21020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6993">
                  <a:extLst>
                    <a:ext uri="{9D8B030D-6E8A-4147-A177-3AD203B41FA5}">
                      <a16:colId xmlns:a16="http://schemas.microsoft.com/office/drawing/2014/main" val="2810158655"/>
                    </a:ext>
                  </a:extLst>
                </a:gridCol>
                <a:gridCol w="2616993">
                  <a:extLst>
                    <a:ext uri="{9D8B030D-6E8A-4147-A177-3AD203B41FA5}">
                      <a16:colId xmlns:a16="http://schemas.microsoft.com/office/drawing/2014/main" val="2502352602"/>
                    </a:ext>
                  </a:extLst>
                </a:gridCol>
              </a:tblGrid>
              <a:tr h="70067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Laser is on</a:t>
                      </a:r>
                    </a:p>
                  </a:txBody>
                  <a:tcPr marL="63500" marR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Output voltage</a:t>
                      </a:r>
                    </a:p>
                  </a:txBody>
                  <a:tcPr marL="63500" marR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5876350"/>
                  </a:ext>
                </a:extLst>
              </a:tr>
              <a:tr h="70067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/>
                        </a:rPr>
                        <a:t>YES</a:t>
                      </a:r>
                    </a:p>
                  </a:txBody>
                  <a:tcPr marL="63500" marR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/>
                        </a:rPr>
                        <a:t>0.381V</a:t>
                      </a:r>
                    </a:p>
                  </a:txBody>
                  <a:tcPr marL="63500" marR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9845775"/>
                  </a:ext>
                </a:extLst>
              </a:tr>
              <a:tr h="70067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/>
                        </a:rPr>
                        <a:t>NO</a:t>
                      </a:r>
                    </a:p>
                  </a:txBody>
                  <a:tcPr marL="63500" marR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/>
                        </a:rPr>
                        <a:t>0.319V</a:t>
                      </a:r>
                    </a:p>
                  </a:txBody>
                  <a:tcPr marL="63500" marR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73867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40905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9F104-AD41-18AD-9695-87B227CF9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Photodiode Requirements and Verification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D992211-8070-3AFC-66CE-B2BD2F066AA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D531CB42-F472-7314-21CF-0119BE70DB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8239443"/>
              </p:ext>
            </p:extLst>
          </p:nvPr>
        </p:nvGraphicFramePr>
        <p:xfrm>
          <a:off x="6077185" y="1495777"/>
          <a:ext cx="4875353" cy="39308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889930887"/>
                    </a:ext>
                  </a:extLst>
                </a:gridCol>
                <a:gridCol w="1058333">
                  <a:extLst>
                    <a:ext uri="{9D8B030D-6E8A-4147-A177-3AD203B41FA5}">
                      <a16:colId xmlns:a16="http://schemas.microsoft.com/office/drawing/2014/main" val="2468452295"/>
                    </a:ext>
                  </a:extLst>
                </a:gridCol>
                <a:gridCol w="1107687">
                  <a:extLst>
                    <a:ext uri="{9D8B030D-6E8A-4147-A177-3AD203B41FA5}">
                      <a16:colId xmlns:a16="http://schemas.microsoft.com/office/drawing/2014/main" val="1397146695"/>
                    </a:ext>
                  </a:extLst>
                </a:gridCol>
              </a:tblGrid>
              <a:tr h="613317">
                <a:tc>
                  <a:txBody>
                    <a:bodyPr/>
                    <a:lstStyle/>
                    <a:p>
                      <a:pPr algn="just"/>
                      <a:r>
                        <a:rPr lang="en-US" sz="2400" kern="1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等线"/>
                          <a:cs typeface="Times New Roman"/>
                        </a:rPr>
                        <a:t>Test condition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kern="1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等线"/>
                          <a:cs typeface="Times New Roman"/>
                        </a:rPr>
                        <a:t>Vout1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kern="1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等线"/>
                          <a:cs typeface="Times New Roman"/>
                        </a:rPr>
                        <a:t>Vout2</a:t>
                      </a:r>
                      <a:endParaRPr lang="en-US" sz="2400" kern="100">
                        <a:effectLst/>
                        <a:latin typeface="Times New Roman"/>
                        <a:ea typeface="等线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0561505"/>
                  </a:ext>
                </a:extLst>
              </a:tr>
              <a:tr h="1115121">
                <a:tc>
                  <a:txBody>
                    <a:bodyPr/>
                    <a:lstStyle/>
                    <a:p>
                      <a:pPr algn="just"/>
                      <a:r>
                        <a:rPr lang="en-US" sz="1800" b="0" kern="1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等线"/>
                          <a:cs typeface="Times New Roman"/>
                        </a:rPr>
                        <a:t>Directly hit by laser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kern="100">
                          <a:effectLst/>
                          <a:latin typeface="Times New Roman"/>
                          <a:ea typeface="等线"/>
                          <a:cs typeface="Times New Roman"/>
                        </a:rPr>
                        <a:t>1.4V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kern="100">
                          <a:effectLst/>
                          <a:latin typeface="Times New Roman"/>
                          <a:ea typeface="等线"/>
                          <a:cs typeface="Times New Roman"/>
                        </a:rPr>
                        <a:t>1.9V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4433885"/>
                  </a:ext>
                </a:extLst>
              </a:tr>
              <a:tr h="1184817">
                <a:tc>
                  <a:txBody>
                    <a:bodyPr/>
                    <a:lstStyle/>
                    <a:p>
                      <a:pPr marL="152400" indent="-152400" algn="l"/>
                      <a:r>
                        <a:rPr lang="en-US" sz="1800" b="0" kern="1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等线"/>
                          <a:cs typeface="Times New Roman"/>
                        </a:rPr>
                        <a:t>Block by single layer of transparent plastic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kern="100">
                          <a:effectLst/>
                          <a:latin typeface="Times New Roman"/>
                          <a:ea typeface="等线"/>
                          <a:cs typeface="Times New Roman"/>
                        </a:rPr>
                        <a:t>0.8V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kern="100">
                          <a:effectLst/>
                          <a:latin typeface="Times New Roman"/>
                          <a:ea typeface="等线"/>
                          <a:cs typeface="Times New Roman"/>
                        </a:rPr>
                        <a:t>1.1V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2192442"/>
                  </a:ext>
                </a:extLst>
              </a:tr>
              <a:tr h="1017548">
                <a:tc>
                  <a:txBody>
                    <a:bodyPr/>
                    <a:lstStyle/>
                    <a:p>
                      <a:pPr algn="just"/>
                      <a:r>
                        <a:rPr lang="en-US" sz="1800" b="0" kern="1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等线"/>
                          <a:cs typeface="Times New Roman"/>
                        </a:rPr>
                        <a:t>Laser off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kern="100">
                          <a:effectLst/>
                          <a:latin typeface="Times New Roman"/>
                          <a:ea typeface="等线"/>
                          <a:cs typeface="Times New Roman"/>
                        </a:rPr>
                        <a:t>47mV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kern="100">
                          <a:effectLst/>
                          <a:latin typeface="Times New Roman"/>
                          <a:ea typeface="等线"/>
                          <a:cs typeface="Times New Roman"/>
                        </a:rPr>
                        <a:t>205mV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0466105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98044F49-176C-D1B4-FD56-2C51238010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8197805"/>
              </p:ext>
            </p:extLst>
          </p:nvPr>
        </p:nvGraphicFramePr>
        <p:xfrm>
          <a:off x="772348" y="1536277"/>
          <a:ext cx="4228305" cy="38674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28305">
                  <a:extLst>
                    <a:ext uri="{9D8B030D-6E8A-4147-A177-3AD203B41FA5}">
                      <a16:colId xmlns:a16="http://schemas.microsoft.com/office/drawing/2014/main" val="2550514215"/>
                    </a:ext>
                  </a:extLst>
                </a:gridCol>
              </a:tblGrid>
              <a:tr h="857573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Requirements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2985678"/>
                  </a:ext>
                </a:extLst>
              </a:tr>
              <a:tr h="3009914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</a:rPr>
                        <a:t>Light sensing system should have at least 5mV change in its output voltage when blocked by plastic bottles. The lowest resolution for the ADC of our microcontroller is 0.56mV.</a:t>
                      </a: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47862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46386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D1C8C5-74B1-003F-C841-31E5623DA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ea typeface="+mj-lt"/>
                <a:cs typeface="Calibri Light"/>
              </a:rPr>
              <a:t>Sensing Subsystem</a:t>
            </a:r>
            <a:r>
              <a:rPr lang="en-US" altLang="zh-CN">
                <a:ea typeface="宋体"/>
                <a:cs typeface="Calibri Light"/>
              </a:rPr>
              <a:t>: </a:t>
            </a:r>
            <a:r>
              <a:rPr lang="zh-CN" altLang="en-US">
                <a:ea typeface="宋体"/>
                <a:cs typeface="Calibri Light"/>
              </a:rPr>
              <a:t>Metal detector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3EBA105-8A66-F79F-3495-3CAA18FC20F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449697" y="612865"/>
            <a:ext cx="5547072" cy="764799"/>
          </a:xfrm>
        </p:spPr>
        <p:txBody>
          <a:bodyPr/>
          <a:lstStyle/>
          <a:p>
            <a:r>
              <a:rPr lang="zh-CN" altLang="en-US">
                <a:ea typeface="宋体"/>
                <a:cs typeface="Calibri Light"/>
              </a:rPr>
              <a:t>.</a:t>
            </a:r>
            <a:endParaRPr lang="zh-CN" altLang="en-US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46E90EB-5090-8580-2912-8E952BABB63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17565" y="1374154"/>
            <a:ext cx="9657677" cy="155428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CN" altLang="en-US">
                <a:ea typeface="宋体"/>
                <a:cs typeface="Calibri"/>
              </a:rPr>
              <a:t>The metal detector produce a AC singal with DC offset. The output value changed when</a:t>
            </a:r>
          </a:p>
          <a:p>
            <a:r>
              <a:rPr lang="zh-CN" altLang="en-US">
                <a:ea typeface="宋体"/>
                <a:cs typeface="Calibri"/>
              </a:rPr>
              <a:t> metal is inserted in and the frequency of AC singal and DC offset will increase. We</a:t>
            </a:r>
          </a:p>
          <a:p>
            <a:r>
              <a:rPr lang="zh-CN" altLang="en-US">
                <a:ea typeface="宋体"/>
                <a:cs typeface="Calibri"/>
              </a:rPr>
              <a:t> processed the output into a DC value within the measurment range of esp32</a:t>
            </a:r>
            <a:endParaRPr lang="zh-CN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50CFF949-02B9-1CA8-C5B5-3A9551547F5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0" name="Picture 9" descr="A diagram of a circuit&#10;&#10;Description automatically generated">
            <a:extLst>
              <a:ext uri="{FF2B5EF4-FFF2-40B4-BE49-F238E27FC236}">
                <a16:creationId xmlns:a16="http://schemas.microsoft.com/office/drawing/2014/main" id="{F90F8C66-E9AC-807D-A68D-0E737DE52D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757" y="2834972"/>
            <a:ext cx="6718183" cy="331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3671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3B174-5945-CCAA-4DF1-37C87228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Metal Detector Requirements and Verification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75AB684-2141-020C-64CF-0E894BC34BF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50B902E-F57A-FB81-2141-C27A5DCAF7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9132526"/>
              </p:ext>
            </p:extLst>
          </p:nvPr>
        </p:nvGraphicFramePr>
        <p:xfrm>
          <a:off x="922867" y="1567086"/>
          <a:ext cx="10190026" cy="42055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95013">
                  <a:extLst>
                    <a:ext uri="{9D8B030D-6E8A-4147-A177-3AD203B41FA5}">
                      <a16:colId xmlns:a16="http://schemas.microsoft.com/office/drawing/2014/main" val="2691771071"/>
                    </a:ext>
                  </a:extLst>
                </a:gridCol>
                <a:gridCol w="5095013">
                  <a:extLst>
                    <a:ext uri="{9D8B030D-6E8A-4147-A177-3AD203B41FA5}">
                      <a16:colId xmlns:a16="http://schemas.microsoft.com/office/drawing/2014/main" val="4073129518"/>
                    </a:ext>
                  </a:extLst>
                </a:gridCol>
              </a:tblGrid>
              <a:tr h="525693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Requirements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Testing Results</a:t>
                      </a: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4039754"/>
                  </a:ext>
                </a:extLst>
              </a:tr>
              <a:tr h="3679853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Metal detector should have at least 200mV change in its output voltage when metal is inserted. The lowest resolution for the ADC of our microcontroller is 0.56mV.</a:t>
                      </a: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5756286"/>
                  </a:ext>
                </a:extLst>
              </a:tr>
            </a:tbl>
          </a:graphicData>
        </a:graphic>
      </p:graphicFrame>
      <p:pic>
        <p:nvPicPr>
          <p:cNvPr id="10" name="Picture 9" descr="A white rectangular box with black text&#10;&#10;Description automatically generated">
            <a:extLst>
              <a:ext uri="{FF2B5EF4-FFF2-40B4-BE49-F238E27FC236}">
                <a16:creationId xmlns:a16="http://schemas.microsoft.com/office/drawing/2014/main" id="{A91FAE88-C61E-D931-D25E-26ED0B597F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0741" y="2072146"/>
            <a:ext cx="5097051" cy="258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3846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BD52C5-50F1-14DE-0745-C5EB23572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ea typeface="+mj-lt"/>
                <a:cs typeface="Calibri Light"/>
              </a:rPr>
              <a:t>Sensing Subsystem: </a:t>
            </a:r>
            <a:r>
              <a:rPr lang="zh-CN" altLang="en-US">
                <a:ea typeface="宋体"/>
                <a:cs typeface="Calibri Light"/>
              </a:rPr>
              <a:t>Switch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40D42E3-8BB1-7818-27B1-D25972C77B9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47051" y="1660778"/>
            <a:ext cx="8818778" cy="338588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CN" altLang="en-US">
                <a:ea typeface="宋体"/>
                <a:cs typeface="Calibri"/>
              </a:rPr>
              <a:t>The switch connected 3.3 V to a 4700 ohm resistor</a:t>
            </a:r>
          </a:p>
          <a:p>
            <a:r>
              <a:rPr lang="zh-CN" altLang="en-US">
                <a:ea typeface="宋体"/>
                <a:cs typeface="Calibri"/>
              </a:rPr>
              <a:t>The voltage is high when the gate is open.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B9A54AF5-AEA0-CC36-5E29-27DFE136F2A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7" name="Picture 6" descr="A diagram of a switch&#10;&#10;Description automatically generated">
            <a:extLst>
              <a:ext uri="{FF2B5EF4-FFF2-40B4-BE49-F238E27FC236}">
                <a16:creationId xmlns:a16="http://schemas.microsoft.com/office/drawing/2014/main" id="{656E7737-03C1-9095-22C0-7458C8852E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9500" y="1710267"/>
            <a:ext cx="3836556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8851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">
            <a:extLst>
              <a:ext uri="{FF2B5EF4-FFF2-40B4-BE49-F238E27FC236}">
                <a16:creationId xmlns:a16="http://schemas.microsoft.com/office/drawing/2014/main" id="{6CD670A0-C0C2-15D3-5A7C-EA8467953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Thank You!</a:t>
            </a:r>
            <a:endParaRPr lang="en-US"/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2AB39040-A0B2-9F21-2450-4C56BC4B599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Question?</a:t>
            </a:r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473FC3D-4A10-E27E-B453-56565BF6566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epartment/Unit name Placeholder">
            <a:extLst>
              <a:ext uri="{FF2B5EF4-FFF2-40B4-BE49-F238E27FC236}">
                <a16:creationId xmlns:a16="http://schemas.microsoft.com/office/drawing/2014/main" id="{B0CE55A2-6B88-F73F-AA53-29ABC356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213379A-269B-438F-1824-6428A4BBE9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34D44-37F0-44A1-8A08-E9432A030C07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0093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5144418-CF57-D6CC-F5C1-87B6103B896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b="1">
                <a:cs typeface="Calibri Light"/>
              </a:rPr>
              <a:t>Solution</a:t>
            </a:r>
            <a:endParaRPr lang="en-US" b="1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E0C680-E837-9B54-F025-D7076D6CED3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machine on a table&#10;&#10;Description automatically generated">
            <a:extLst>
              <a:ext uri="{FF2B5EF4-FFF2-40B4-BE49-F238E27FC236}">
                <a16:creationId xmlns:a16="http://schemas.microsoft.com/office/drawing/2014/main" id="{7191092B-558B-CF39-E7CE-D9A556BBD0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01" r="14041" b="2968"/>
          <a:stretch/>
        </p:blipFill>
        <p:spPr>
          <a:xfrm>
            <a:off x="778768" y="1574468"/>
            <a:ext cx="4626378" cy="4511851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B5B8239-CB25-31B2-B7BD-C0DC42373E8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950604" y="1795749"/>
            <a:ext cx="5681650" cy="4281674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2400" b="1">
              <a:solidFill>
                <a:srgbClr val="434343"/>
              </a:solidFill>
              <a:latin typeface="Times New Roman"/>
              <a:cs typeface="Times New Roman"/>
            </a:endParaRPr>
          </a:p>
          <a:p>
            <a:pPr marL="285750" indent="-285750">
              <a:buChar char="•"/>
            </a:pPr>
            <a:r>
              <a:rPr lang="en-US" sz="1800">
                <a:solidFill>
                  <a:srgbClr val="000000"/>
                </a:solidFill>
                <a:latin typeface="Times New Roman"/>
                <a:cs typeface="Times New Roman"/>
              </a:rPr>
              <a:t>A garbage bin with an automatic sorting system</a:t>
            </a:r>
            <a:endParaRPr lang="en-US" sz="1800">
              <a:solidFill>
                <a:srgbClr val="44546A"/>
              </a:solidFill>
              <a:latin typeface="Calibri" panose="020F0502020204030204"/>
              <a:cs typeface="Calibri" panose="020F0502020204030204"/>
            </a:endParaRPr>
          </a:p>
          <a:p>
            <a:pPr marL="285750" indent="-285750">
              <a:buChar char="•"/>
            </a:pPr>
            <a:r>
              <a:rPr lang="en-US" sz="1800">
                <a:solidFill>
                  <a:srgbClr val="000000"/>
                </a:solidFill>
                <a:latin typeface="Times New Roman"/>
                <a:cs typeface="Times New Roman"/>
              </a:rPr>
              <a:t>Sort </a:t>
            </a:r>
            <a:r>
              <a:rPr lang="en-US" sz="1800" b="1">
                <a:solidFill>
                  <a:srgbClr val="000000"/>
                </a:solidFill>
                <a:latin typeface="Times New Roman"/>
                <a:cs typeface="Times New Roman"/>
              </a:rPr>
              <a:t>metal cans, plastic bottles, or others</a:t>
            </a:r>
            <a:r>
              <a:rPr lang="en-US" sz="1800">
                <a:solidFill>
                  <a:srgbClr val="000000"/>
                </a:solidFill>
                <a:latin typeface="Times New Roman"/>
                <a:cs typeface="Times New Roman"/>
              </a:rPr>
              <a:t> and sorted into three separate bins</a:t>
            </a:r>
            <a:endParaRPr lang="en-US" sz="1800">
              <a:solidFill>
                <a:srgbClr val="44546A"/>
              </a:solidFill>
              <a:latin typeface="Calibri" panose="020F0502020204030204"/>
              <a:cs typeface="Calibri" panose="020F0502020204030204"/>
            </a:endParaRPr>
          </a:p>
          <a:p>
            <a:pPr marL="285750" indent="-285750">
              <a:buChar char="•"/>
            </a:pPr>
            <a:r>
              <a:rPr lang="en-US" sz="1800">
                <a:solidFill>
                  <a:srgbClr val="000000"/>
                </a:solidFill>
                <a:latin typeface="Times New Roman"/>
                <a:cs typeface="Times New Roman"/>
              </a:rPr>
              <a:t>No need for instruction on garbage bins</a:t>
            </a:r>
          </a:p>
          <a:p>
            <a:pPr marL="285750" indent="-285750">
              <a:buChar char="•"/>
            </a:pPr>
            <a:r>
              <a:rPr lang="en-US" sz="1800">
                <a:solidFill>
                  <a:srgbClr val="000000"/>
                </a:solidFill>
                <a:latin typeface="Times New Roman"/>
                <a:cs typeface="Times New Roman"/>
              </a:rPr>
              <a:t>No need for extra labor for sorting</a:t>
            </a:r>
          </a:p>
          <a:p>
            <a:br>
              <a:rPr lang="en-US"/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5327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DDEA375-FDF6-B455-2800-4DC409020D4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High level requirements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96BE3D-EBEE-69F1-8E82-FCA4F6FD1A9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48642" y="1731960"/>
            <a:ext cx="10367965" cy="44709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The system start sorting process after an object is inserted and finished analysis </a:t>
            </a:r>
            <a:r>
              <a:rPr lang="en-US" sz="2400" b="1" dirty="0">
                <a:solidFill>
                  <a:srgbClr val="000000"/>
                </a:solidFill>
                <a:latin typeface="Times New Roman"/>
                <a:cs typeface="Times New Roman"/>
              </a:rPr>
              <a:t>less than 40 seconds</a:t>
            </a: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.</a:t>
            </a:r>
            <a:endParaRPr lang="zh-CN" altLang="en-US" sz="2400">
              <a:ea typeface="宋体"/>
              <a:cs typeface="Calibri"/>
            </a:endParaRPr>
          </a:p>
          <a:p>
            <a:endParaRPr lang="en-US" sz="24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Our scaled down model should sort objects that are less than </a:t>
            </a:r>
            <a:r>
              <a:rPr lang="en-US" sz="2400" b="1" dirty="0">
                <a:solidFill>
                  <a:srgbClr val="000000"/>
                </a:solidFill>
                <a:latin typeface="Times New Roman"/>
                <a:cs typeface="Times New Roman"/>
              </a:rPr>
              <a:t>1 inch in diameter </a:t>
            </a: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and </a:t>
            </a:r>
            <a:r>
              <a:rPr lang="en-US" sz="2400" b="1" dirty="0">
                <a:solidFill>
                  <a:srgbClr val="000000"/>
                </a:solidFill>
                <a:latin typeface="Times New Roman"/>
                <a:cs typeface="Times New Roman"/>
              </a:rPr>
              <a:t>3 inch in length.</a:t>
            </a:r>
            <a:endParaRPr lang="en-US" sz="24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endParaRPr lang="en-US" sz="24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It should correctly sort </a:t>
            </a:r>
            <a:r>
              <a:rPr lang="en-US" sz="2400" b="1" dirty="0">
                <a:solidFill>
                  <a:srgbClr val="000000"/>
                </a:solidFill>
                <a:latin typeface="Times New Roman"/>
                <a:cs typeface="Times New Roman"/>
              </a:rPr>
              <a:t>plastic bottles, metal cans, and others</a:t>
            </a: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 into three different bins. </a:t>
            </a:r>
            <a:endParaRPr lang="en-US" sz="2400">
              <a:cs typeface="Calibri"/>
            </a:endParaRPr>
          </a:p>
          <a:p>
            <a:endParaRPr lang="en-US" sz="2400" dirty="0">
              <a:cs typeface="Calibri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45BBD-9005-758B-8546-77C1F7A838B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031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power system&#10;&#10;Description automatically generated">
            <a:extLst>
              <a:ext uri="{FF2B5EF4-FFF2-40B4-BE49-F238E27FC236}">
                <a16:creationId xmlns:a16="http://schemas.microsoft.com/office/drawing/2014/main" id="{A8141F78-27FB-0BBA-4162-96ABB2EC3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7333" y="343156"/>
            <a:ext cx="7095066" cy="5790688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A0E2038-3BB1-8A48-9B1C-87BB663FE8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Block Diagram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7977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8127A4-7D2F-7CE6-FEC8-720FE0E8CE3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Video">
            <a:hlinkClick r:id="" action="ppaction://media"/>
            <a:extLst>
              <a:ext uri="{FF2B5EF4-FFF2-40B4-BE49-F238E27FC236}">
                <a16:creationId xmlns:a16="http://schemas.microsoft.com/office/drawing/2014/main" id="{03D8F9DB-94BF-E98F-200C-F82248DD97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4425" y="819150"/>
            <a:ext cx="9401175" cy="52197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8757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4F01073-8400-82ED-6424-C0A4ED5CE07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PCB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F55981-9E64-60B5-ECCD-684ED3B23F4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green circuit board with white dots and a square with a square and a square with a square with a square and a square with a square and a square with a square and&#10;&#10;Description automatically generated">
            <a:extLst>
              <a:ext uri="{FF2B5EF4-FFF2-40B4-BE49-F238E27FC236}">
                <a16:creationId xmlns:a16="http://schemas.microsoft.com/office/drawing/2014/main" id="{E43521B7-CFA7-D1D4-A03C-CDAA0CCD92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03" t="5555" r="5263" b="5555"/>
          <a:stretch/>
        </p:blipFill>
        <p:spPr>
          <a:xfrm>
            <a:off x="3344562" y="1344288"/>
            <a:ext cx="4451660" cy="365760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F85C39D-B7ED-3E31-5B92-63FBD4F4C2E7}"/>
              </a:ext>
            </a:extLst>
          </p:cNvPr>
          <p:cNvSpPr/>
          <p:nvPr/>
        </p:nvSpPr>
        <p:spPr>
          <a:xfrm>
            <a:off x="6679926" y="4307620"/>
            <a:ext cx="372533" cy="5079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FB22E11-ED6A-1FF6-33B3-80BA55A3A510}"/>
              </a:ext>
            </a:extLst>
          </p:cNvPr>
          <p:cNvSpPr/>
          <p:nvPr/>
        </p:nvSpPr>
        <p:spPr>
          <a:xfrm>
            <a:off x="5011993" y="1674488"/>
            <a:ext cx="2760132" cy="133773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05E48D-F918-7A50-E127-8B37A9533CCA}"/>
              </a:ext>
            </a:extLst>
          </p:cNvPr>
          <p:cNvSpPr/>
          <p:nvPr/>
        </p:nvSpPr>
        <p:spPr>
          <a:xfrm>
            <a:off x="4216126" y="2021620"/>
            <a:ext cx="524933" cy="12784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EF60F5D-681A-E03F-3BA0-BAC28569CBDE}"/>
              </a:ext>
            </a:extLst>
          </p:cNvPr>
          <p:cNvSpPr/>
          <p:nvPr/>
        </p:nvSpPr>
        <p:spPr>
          <a:xfrm>
            <a:off x="7154058" y="3757286"/>
            <a:ext cx="440266" cy="846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1BDD075-9099-F60A-F549-48AA5F02A973}"/>
              </a:ext>
            </a:extLst>
          </p:cNvPr>
          <p:cNvSpPr/>
          <p:nvPr/>
        </p:nvSpPr>
        <p:spPr>
          <a:xfrm>
            <a:off x="4351592" y="3350886"/>
            <a:ext cx="448733" cy="4064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4318231-B4C2-3808-B852-F6C05558025A}"/>
              </a:ext>
            </a:extLst>
          </p:cNvPr>
          <p:cNvSpPr/>
          <p:nvPr/>
        </p:nvSpPr>
        <p:spPr>
          <a:xfrm>
            <a:off x="4986592" y="3071486"/>
            <a:ext cx="1625599" cy="17017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942606E-2AB6-9198-3440-3BB34FE5C0CA}"/>
              </a:ext>
            </a:extLst>
          </p:cNvPr>
          <p:cNvSpPr/>
          <p:nvPr/>
        </p:nvSpPr>
        <p:spPr>
          <a:xfrm>
            <a:off x="3344058" y="1894619"/>
            <a:ext cx="812799" cy="18033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allout: Bent Line 15">
            <a:extLst>
              <a:ext uri="{FF2B5EF4-FFF2-40B4-BE49-F238E27FC236}">
                <a16:creationId xmlns:a16="http://schemas.microsoft.com/office/drawing/2014/main" id="{E8116A84-B7E7-6612-F45D-491CE9C22728}"/>
              </a:ext>
            </a:extLst>
          </p:cNvPr>
          <p:cNvSpPr/>
          <p:nvPr/>
        </p:nvSpPr>
        <p:spPr>
          <a:xfrm>
            <a:off x="8299791" y="1377062"/>
            <a:ext cx="1090834" cy="550607"/>
          </a:xfrm>
          <a:prstGeom prst="borderCallout2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7033DB-6D39-0D55-6B27-DDD0447B28AE}"/>
              </a:ext>
            </a:extLst>
          </p:cNvPr>
          <p:cNvSpPr txBox="1"/>
          <p:nvPr/>
        </p:nvSpPr>
        <p:spPr>
          <a:xfrm>
            <a:off x="8415047" y="1467737"/>
            <a:ext cx="91849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ESP-32 </a:t>
            </a:r>
          </a:p>
        </p:txBody>
      </p:sp>
      <p:sp>
        <p:nvSpPr>
          <p:cNvPr id="19" name="Callout: Bent Line 18">
            <a:extLst>
              <a:ext uri="{FF2B5EF4-FFF2-40B4-BE49-F238E27FC236}">
                <a16:creationId xmlns:a16="http://schemas.microsoft.com/office/drawing/2014/main" id="{DBA9A65C-3B16-3352-5497-65F8422995C9}"/>
              </a:ext>
            </a:extLst>
          </p:cNvPr>
          <p:cNvSpPr/>
          <p:nvPr/>
        </p:nvSpPr>
        <p:spPr>
          <a:xfrm>
            <a:off x="8299790" y="3450029"/>
            <a:ext cx="1484124" cy="566994"/>
          </a:xfrm>
          <a:prstGeom prst="borderCallout2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145F699-7076-C9A8-2F84-07ACBA5BDE98}"/>
              </a:ext>
            </a:extLst>
          </p:cNvPr>
          <p:cNvSpPr txBox="1"/>
          <p:nvPr/>
        </p:nvSpPr>
        <p:spPr>
          <a:xfrm>
            <a:off x="8415046" y="3557092"/>
            <a:ext cx="144288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Laser diode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43D4990-1D8D-8B51-C57F-56F6D20FD3A5}"/>
              </a:ext>
            </a:extLst>
          </p:cNvPr>
          <p:cNvSpPr/>
          <p:nvPr/>
        </p:nvSpPr>
        <p:spPr>
          <a:xfrm>
            <a:off x="7521677" y="5227483"/>
            <a:ext cx="1155290" cy="655483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30B6DFC-A64B-C7C8-C31E-CB6F7C65A06D}"/>
              </a:ext>
            </a:extLst>
          </p:cNvPr>
          <p:cNvSpPr txBox="1"/>
          <p:nvPr/>
        </p:nvSpPr>
        <p:spPr>
          <a:xfrm>
            <a:off x="7694013" y="5367866"/>
            <a:ext cx="98404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Switch</a:t>
            </a:r>
            <a:endParaRPr lang="en-US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109FF8A-25B2-4AA4-7061-0A2EB3985AA8}"/>
              </a:ext>
            </a:extLst>
          </p:cNvPr>
          <p:cNvCxnSpPr/>
          <p:nvPr/>
        </p:nvCxnSpPr>
        <p:spPr>
          <a:xfrm>
            <a:off x="6859638" y="4831736"/>
            <a:ext cx="668593" cy="750528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C0A58559-63E9-4BDA-72F3-E5510991FADF}"/>
              </a:ext>
            </a:extLst>
          </p:cNvPr>
          <p:cNvSpPr/>
          <p:nvPr/>
        </p:nvSpPr>
        <p:spPr>
          <a:xfrm>
            <a:off x="5137354" y="5465096"/>
            <a:ext cx="950452" cy="548967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55BA51D-FB3A-041D-2AED-834CCCB92143}"/>
              </a:ext>
            </a:extLst>
          </p:cNvPr>
          <p:cNvSpPr txBox="1"/>
          <p:nvPr/>
        </p:nvSpPr>
        <p:spPr>
          <a:xfrm>
            <a:off x="5317884" y="5556318"/>
            <a:ext cx="74643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LDO</a:t>
            </a:r>
            <a:endParaRPr lang="en-US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A6F73CD-2F10-1791-FD5F-0297B951A830}"/>
              </a:ext>
            </a:extLst>
          </p:cNvPr>
          <p:cNvCxnSpPr>
            <a:cxnSpLocks/>
          </p:cNvCxnSpPr>
          <p:nvPr/>
        </p:nvCxnSpPr>
        <p:spPr>
          <a:xfrm>
            <a:off x="5614218" y="4815349"/>
            <a:ext cx="4915" cy="652206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7A500126-DA3F-1D64-326A-1D5741D8294A}"/>
              </a:ext>
            </a:extLst>
          </p:cNvPr>
          <p:cNvSpPr/>
          <p:nvPr/>
        </p:nvSpPr>
        <p:spPr>
          <a:xfrm>
            <a:off x="3342967" y="5424127"/>
            <a:ext cx="1065161" cy="64729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1BED8D0-5533-BF1D-175E-88D9549C9A84}"/>
              </a:ext>
            </a:extLst>
          </p:cNvPr>
          <p:cNvSpPr txBox="1"/>
          <p:nvPr/>
        </p:nvSpPr>
        <p:spPr>
          <a:xfrm>
            <a:off x="3400593" y="5425220"/>
            <a:ext cx="122985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Metal Detector</a:t>
            </a:r>
            <a:endParaRPr lang="en-US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E19C0BB-5422-2BEB-A21D-372E6568CA68}"/>
              </a:ext>
            </a:extLst>
          </p:cNvPr>
          <p:cNvCxnSpPr>
            <a:cxnSpLocks/>
          </p:cNvCxnSpPr>
          <p:nvPr/>
        </p:nvCxnSpPr>
        <p:spPr>
          <a:xfrm flipH="1">
            <a:off x="3873907" y="3766574"/>
            <a:ext cx="601408" cy="1676399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358500AE-9126-ACBE-DB89-33D1262E7D34}"/>
              </a:ext>
            </a:extLst>
          </p:cNvPr>
          <p:cNvSpPr/>
          <p:nvPr/>
        </p:nvSpPr>
        <p:spPr>
          <a:xfrm>
            <a:off x="1294579" y="3555998"/>
            <a:ext cx="811161" cy="64729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E1A9EA1-E70A-2EA5-E704-9006E4EE53BE}"/>
              </a:ext>
            </a:extLst>
          </p:cNvPr>
          <p:cNvSpPr txBox="1"/>
          <p:nvPr/>
        </p:nvSpPr>
        <p:spPr>
          <a:xfrm>
            <a:off x="1319432" y="3557090"/>
            <a:ext cx="98404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Photo diode</a:t>
            </a:r>
            <a:endParaRPr lang="en-US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D4E63AD-226B-8E02-FBD9-3A593AB9F153}"/>
              </a:ext>
            </a:extLst>
          </p:cNvPr>
          <p:cNvCxnSpPr>
            <a:cxnSpLocks/>
          </p:cNvCxnSpPr>
          <p:nvPr/>
        </p:nvCxnSpPr>
        <p:spPr>
          <a:xfrm flipH="1">
            <a:off x="2112295" y="3086509"/>
            <a:ext cx="1256890" cy="725948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B4A3D762-9DFA-3D50-DDCA-034FC28C6A51}"/>
              </a:ext>
            </a:extLst>
          </p:cNvPr>
          <p:cNvSpPr/>
          <p:nvPr/>
        </p:nvSpPr>
        <p:spPr>
          <a:xfrm>
            <a:off x="1900902" y="1130708"/>
            <a:ext cx="1089742" cy="655483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4FBB493-D675-CA13-9F4A-CC25C87F4529}"/>
              </a:ext>
            </a:extLst>
          </p:cNvPr>
          <p:cNvSpPr txBox="1"/>
          <p:nvPr/>
        </p:nvSpPr>
        <p:spPr>
          <a:xfrm>
            <a:off x="2007690" y="1271091"/>
            <a:ext cx="98404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Motors</a:t>
            </a:r>
            <a:endParaRPr lang="en-US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C87B510-6A2F-DE7B-9E12-036DAD17F332}"/>
              </a:ext>
            </a:extLst>
          </p:cNvPr>
          <p:cNvCxnSpPr>
            <a:cxnSpLocks/>
          </p:cNvCxnSpPr>
          <p:nvPr/>
        </p:nvCxnSpPr>
        <p:spPr>
          <a:xfrm>
            <a:off x="2992284" y="1382250"/>
            <a:ext cx="1602656" cy="635819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0063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1BC5341-0673-A8F0-1F16-26337DF005D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PCB Cont.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1C1404-AA34-406A-4C5C-A755BEADDC0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52053D-E2D4-E8F2-7614-23F76465BFD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green circuit board with many colored wires&#10;&#10;Description automatically generated">
            <a:extLst>
              <a:ext uri="{FF2B5EF4-FFF2-40B4-BE49-F238E27FC236}">
                <a16:creationId xmlns:a16="http://schemas.microsoft.com/office/drawing/2014/main" id="{03B1E1F1-D42B-CAB9-1FD0-F780916124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91" t="5015" r="40046" b="16898"/>
          <a:stretch/>
        </p:blipFill>
        <p:spPr>
          <a:xfrm rot="5400000">
            <a:off x="3282960" y="1077903"/>
            <a:ext cx="4524381" cy="511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1410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13EC2-F740-CBDC-C0FA-54E6A9C67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Subsystems &amp; Verification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3E2BD9-0F48-1021-62A1-7B0BB627E1B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0872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26</Slides>
  <Notes>0</Notes>
  <HiddenSlides>1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    Automatic Beverage Bottle Sorter</vt:lpstr>
      <vt:lpstr>Problem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Subsystems &amp; Verification</vt:lpstr>
      <vt:lpstr>Power subsystem</vt:lpstr>
      <vt:lpstr>Power Subsystem Requirements and Verification</vt:lpstr>
      <vt:lpstr>Challenge of Power subsystem</vt:lpstr>
      <vt:lpstr>PowerPoint Presentation</vt:lpstr>
      <vt:lpstr>PowerPoint Presentation</vt:lpstr>
      <vt:lpstr>Control Subsystem</vt:lpstr>
      <vt:lpstr>Control Subsystem Requirement and Verification</vt:lpstr>
      <vt:lpstr>Motor Subsystem</vt:lpstr>
      <vt:lpstr>Motor Subsystem Requirement and Verification</vt:lpstr>
      <vt:lpstr>Sensing Subsystem</vt:lpstr>
      <vt:lpstr>Sensing Subsystem: Photo Sensor</vt:lpstr>
      <vt:lpstr>Sensing Subsystem: Photo Sensor (First attempt) </vt:lpstr>
      <vt:lpstr>Photodiode Requirements and Verification</vt:lpstr>
      <vt:lpstr>Sensing Subsystem: Metal detector</vt:lpstr>
      <vt:lpstr>Metal Detector Requirements and Verification</vt:lpstr>
      <vt:lpstr>Sensing Subsystem: Switch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196</cp:revision>
  <dcterms:created xsi:type="dcterms:W3CDTF">2023-11-29T19:39:12Z</dcterms:created>
  <dcterms:modified xsi:type="dcterms:W3CDTF">2023-12-07T01:48:17Z</dcterms:modified>
</cp:coreProperties>
</file>