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89F742E-B6A9-4744-B05B-F5C7D6913151}">
  <a:tblStyle styleId="{989F742E-B6A9-4744-B05B-F5C7D69131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ad14c01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ad14c01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ad14c015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ad14c015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ad14c0156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ad14c015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696c3b10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696c3b10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ad14c0156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ad14c0156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696c3b10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696c3b10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ad14c0156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ad14c0156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696c3b10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696c3b10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ad14c0156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ad14c0156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696c3b10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696c3b10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ad14c0156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ad14c0156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ad14c015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ad14c015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696c3b10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696c3b10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ad14c0156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ad14c0156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ad14c015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ad14c015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ad14c015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ad14c015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ad14c0156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ad14c0156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ad14c015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ad14c015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ad14c0156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ad14c0156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ad14c015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ad14c015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ad14c015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ad14c015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696c3b10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696c3b10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7xGQ2t--z5DVag1wc_ACwUVRRe0Qk0wG/view" TargetMode="External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71508" y="11665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Modular Light Matching Network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230800" y="3676925"/>
            <a:ext cx="6810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00">
                <a:solidFill>
                  <a:srgbClr val="000000"/>
                </a:solidFill>
              </a:rPr>
              <a:t>Group #62: Josh Magid, Elizabeth McKenna, Richard Yan 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94225" y="645800"/>
            <a:ext cx="30621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00">
                <a:solidFill>
                  <a:srgbClr val="000000"/>
                </a:solidFill>
              </a:rPr>
              <a:t>ECE 445 Spring 2021: </a:t>
            </a:r>
            <a:endParaRPr sz="2000">
              <a:solidFill>
                <a:srgbClr val="000000"/>
              </a:solidFill>
            </a:endParaRPr>
          </a:p>
        </p:txBody>
      </p:sp>
      <p:cxnSp>
        <p:nvCxnSpPr>
          <p:cNvPr id="57" name="Google Shape;57;p13"/>
          <p:cNvCxnSpPr/>
          <p:nvPr/>
        </p:nvCxnSpPr>
        <p:spPr>
          <a:xfrm flipH="1" rot="10800000">
            <a:off x="271250" y="11656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3"/>
          <p:cNvCxnSpPr/>
          <p:nvPr/>
        </p:nvCxnSpPr>
        <p:spPr>
          <a:xfrm flipH="1" rot="10800000">
            <a:off x="231050" y="3526250"/>
            <a:ext cx="8800200" cy="99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258125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LED Bank</a:t>
            </a:r>
            <a:endParaRPr sz="3020"/>
          </a:p>
        </p:txBody>
      </p:sp>
      <p:cxnSp>
        <p:nvCxnSpPr>
          <p:cNvPr id="140" name="Google Shape;140;p22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22"/>
          <p:cNvSpPr txBox="1"/>
          <p:nvPr/>
        </p:nvSpPr>
        <p:spPr>
          <a:xfrm>
            <a:off x="2889300" y="1055638"/>
            <a:ext cx="336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Color Temperature Matching (Kelvin)</a:t>
            </a:r>
            <a:endParaRPr b="1"/>
          </a:p>
        </p:txBody>
      </p:sp>
      <p:graphicFrame>
        <p:nvGraphicFramePr>
          <p:cNvPr id="142" name="Google Shape;142;p22"/>
          <p:cNvGraphicFramePr/>
          <p:nvPr/>
        </p:nvGraphicFramePr>
        <p:xfrm>
          <a:off x="1610500" y="145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{989F742E-B6A9-4744-B05B-F5C7D6913151}</a:tableStyleId>
              </a:tblPr>
              <a:tblGrid>
                <a:gridCol w="1480750"/>
                <a:gridCol w="1480750"/>
                <a:gridCol w="1480750"/>
                <a:gridCol w="1480750"/>
              </a:tblGrid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Trial Number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Outside Light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Emitted Light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% Error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4.11%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0.61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0.77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3.85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4480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1.79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3.11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4360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2.98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3" name="Google Shape;143;p22"/>
          <p:cNvSpPr txBox="1"/>
          <p:nvPr/>
        </p:nvSpPr>
        <p:spPr>
          <a:xfrm>
            <a:off x="1385400" y="4601000"/>
            <a:ext cx="63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Average % Difference:</a:t>
            </a:r>
            <a:r>
              <a:rPr lang="en"/>
              <a:t> 2.46% which meets requirement of being with 10% °K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2413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Dimmer Circuit </a:t>
            </a:r>
            <a:endParaRPr sz="3020"/>
          </a:p>
        </p:txBody>
      </p:sp>
      <p:cxnSp>
        <p:nvCxnSpPr>
          <p:cNvPr id="149" name="Google Shape;149;p23"/>
          <p:cNvCxnSpPr/>
          <p:nvPr/>
        </p:nvCxnSpPr>
        <p:spPr>
          <a:xfrm flipH="1" rot="10800000">
            <a:off x="311700" y="9979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23"/>
          <p:cNvSpPr txBox="1"/>
          <p:nvPr/>
        </p:nvSpPr>
        <p:spPr>
          <a:xfrm>
            <a:off x="381725" y="1278750"/>
            <a:ext cx="4626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Operate at above 300 Hz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Change duty cycle for LED control</a:t>
            </a:r>
            <a:endParaRPr sz="2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11207" l="8257" r="2947" t="24857"/>
          <a:stretch/>
        </p:blipFill>
        <p:spPr>
          <a:xfrm>
            <a:off x="5200025" y="1278750"/>
            <a:ext cx="3425226" cy="328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5" y="2745250"/>
            <a:ext cx="4834910" cy="17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Dimmer Circuit</a:t>
            </a:r>
            <a:endParaRPr sz="3020"/>
          </a:p>
        </p:txBody>
      </p:sp>
      <p:cxnSp>
        <p:nvCxnSpPr>
          <p:cNvPr id="158" name="Google Shape;158;p24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4550"/>
            <a:ext cx="3733326" cy="34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500" y="2239148"/>
            <a:ext cx="4474800" cy="86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2413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Master ATmega</a:t>
            </a:r>
            <a:endParaRPr sz="3020"/>
          </a:p>
        </p:txBody>
      </p:sp>
      <p:cxnSp>
        <p:nvCxnSpPr>
          <p:cNvPr id="166" name="Google Shape;166;p25"/>
          <p:cNvCxnSpPr/>
          <p:nvPr/>
        </p:nvCxnSpPr>
        <p:spPr>
          <a:xfrm flipH="1" rot="10800000">
            <a:off x="311700" y="9979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5"/>
          <p:cNvSpPr txBox="1"/>
          <p:nvPr/>
        </p:nvSpPr>
        <p:spPr>
          <a:xfrm>
            <a:off x="367825" y="1218050"/>
            <a:ext cx="8267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Communicate with outdoor sensors through I2C, and slave ATMEGAs through UART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UART “splitter” was planned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Would calculate optimal RGB to send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Include master switch to turn off light when user specifies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 b="26559" l="8394" r="2866" t="26755"/>
          <a:stretch/>
        </p:blipFill>
        <p:spPr>
          <a:xfrm rot="-5400000">
            <a:off x="6247236" y="2985413"/>
            <a:ext cx="2106576" cy="1971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Master ATmega</a:t>
            </a:r>
            <a:endParaRPr sz="3020"/>
          </a:p>
        </p:txBody>
      </p:sp>
      <p:cxnSp>
        <p:nvCxnSpPr>
          <p:cNvPr id="174" name="Google Shape;174;p26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399" y="1349475"/>
            <a:ext cx="4456100" cy="322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86925" y="961549"/>
            <a:ext cx="2729600" cy="363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2413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Slave ATmega</a:t>
            </a:r>
            <a:endParaRPr sz="3020"/>
          </a:p>
        </p:txBody>
      </p:sp>
      <p:cxnSp>
        <p:nvCxnSpPr>
          <p:cNvPr id="182" name="Google Shape;182;p27"/>
          <p:cNvCxnSpPr/>
          <p:nvPr/>
        </p:nvCxnSpPr>
        <p:spPr>
          <a:xfrm flipH="1" rot="10800000">
            <a:off x="311700" y="9979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27"/>
          <p:cNvSpPr txBox="1"/>
          <p:nvPr/>
        </p:nvSpPr>
        <p:spPr>
          <a:xfrm>
            <a:off x="282450" y="1255750"/>
            <a:ext cx="85791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Read data from Master ATMEGA at a delay of 10 ms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When indoor light differs from outdoor light by 10% in brightness or color, change indoor light accordingly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Send back requested room accounting 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Laser sensors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Slave ATmega</a:t>
            </a:r>
            <a:endParaRPr sz="3020"/>
          </a:p>
        </p:txBody>
      </p:sp>
      <p:cxnSp>
        <p:nvCxnSpPr>
          <p:cNvPr id="189" name="Google Shape;189;p28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163" y="1066600"/>
            <a:ext cx="5195679" cy="389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2413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Power Supply </a:t>
            </a:r>
            <a:endParaRPr sz="3020"/>
          </a:p>
        </p:txBody>
      </p:sp>
      <p:cxnSp>
        <p:nvCxnSpPr>
          <p:cNvPr id="196" name="Google Shape;196;p29"/>
          <p:cNvCxnSpPr/>
          <p:nvPr/>
        </p:nvCxnSpPr>
        <p:spPr>
          <a:xfrm flipH="1" rot="10800000">
            <a:off x="311700" y="9979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" name="Google Shape;197;p29"/>
          <p:cNvSpPr txBox="1"/>
          <p:nvPr/>
        </p:nvSpPr>
        <p:spPr>
          <a:xfrm>
            <a:off x="321625" y="1158200"/>
            <a:ext cx="83601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120 VAC rectified to 12 VDC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Used 5v regulator for necessary parts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Current limited to 300 mA per color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Used a high power resistor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Calculated current limiting resistor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Can plug into standard wall socket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Power Supply </a:t>
            </a:r>
            <a:endParaRPr sz="3020"/>
          </a:p>
        </p:txBody>
      </p:sp>
      <p:cxnSp>
        <p:nvCxnSpPr>
          <p:cNvPr id="203" name="Google Shape;203;p30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425" y="2571750"/>
            <a:ext cx="1773912" cy="23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5150" y="1148050"/>
            <a:ext cx="2703400" cy="36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50" y="1021572"/>
            <a:ext cx="5159973" cy="15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311700" y="30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Video Demonstration</a:t>
            </a:r>
            <a:endParaRPr sz="3020"/>
          </a:p>
        </p:txBody>
      </p:sp>
      <p:cxnSp>
        <p:nvCxnSpPr>
          <p:cNvPr id="212" name="Google Shape;212;p31"/>
          <p:cNvCxnSpPr/>
          <p:nvPr/>
        </p:nvCxnSpPr>
        <p:spPr>
          <a:xfrm flipH="1" rot="10800000">
            <a:off x="207000" y="9446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" name="Google Shape;213;p31" title="IMG_205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200" y="1030925"/>
            <a:ext cx="6887602" cy="387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Introduction </a:t>
            </a:r>
            <a:endParaRPr sz="3020"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At-home employees are at risk of: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Eyestrain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Dysfunctional sleep schedules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Irregular circadian rhythms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Harsh lighting is a major factor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Solution: variable light source</a:t>
            </a:r>
            <a:endParaRPr sz="2600">
              <a:solidFill>
                <a:schemeClr val="dk1"/>
              </a:solidFill>
            </a:endParaRPr>
          </a:p>
        </p:txBody>
      </p:sp>
      <p:cxnSp>
        <p:nvCxnSpPr>
          <p:cNvPr id="65" name="Google Shape;65;p14"/>
          <p:cNvCxnSpPr/>
          <p:nvPr/>
        </p:nvCxnSpPr>
        <p:spPr>
          <a:xfrm flipH="1" rot="10800000">
            <a:off x="207000" y="1034550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30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Successes and Challenges</a:t>
            </a:r>
            <a:endParaRPr sz="3020"/>
          </a:p>
        </p:txBody>
      </p:sp>
      <p:sp>
        <p:nvSpPr>
          <p:cNvPr id="219" name="Google Shape;21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Successes: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Working light fixture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Working Master Slave System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Power system </a:t>
            </a:r>
            <a:r>
              <a:rPr lang="en" sz="2600">
                <a:solidFill>
                  <a:srgbClr val="000000"/>
                </a:solidFill>
              </a:rPr>
              <a:t>adequate</a:t>
            </a:r>
            <a:r>
              <a:rPr lang="en" sz="2600">
                <a:solidFill>
                  <a:srgbClr val="000000"/>
                </a:solidFill>
              </a:rPr>
              <a:t> for current solution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Challenges: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Shipping delays - PCBs and additional parts 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GPS sensor - difficulty using during bad weather </a:t>
            </a:r>
            <a:endParaRPr sz="2600">
              <a:solidFill>
                <a:srgbClr val="000000"/>
              </a:solidFill>
            </a:endParaRPr>
          </a:p>
        </p:txBody>
      </p:sp>
      <p:cxnSp>
        <p:nvCxnSpPr>
          <p:cNvPr id="220" name="Google Shape;220;p32"/>
          <p:cNvCxnSpPr/>
          <p:nvPr/>
        </p:nvCxnSpPr>
        <p:spPr>
          <a:xfrm flipH="1" rot="10800000">
            <a:off x="207000" y="9446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title"/>
          </p:nvPr>
        </p:nvSpPr>
        <p:spPr>
          <a:xfrm>
            <a:off x="311700" y="391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Conclusion </a:t>
            </a:r>
            <a:endParaRPr sz="3020"/>
          </a:p>
        </p:txBody>
      </p:sp>
      <p:sp>
        <p:nvSpPr>
          <p:cNvPr id="226" name="Google Shape;226;p33"/>
          <p:cNvSpPr txBox="1"/>
          <p:nvPr>
            <p:ph idx="1" type="body"/>
          </p:nvPr>
        </p:nvSpPr>
        <p:spPr>
          <a:xfrm>
            <a:off x="232350" y="1142450"/>
            <a:ext cx="881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Main desired </a:t>
            </a:r>
            <a:r>
              <a:rPr lang="en" sz="2600">
                <a:solidFill>
                  <a:srgbClr val="000000"/>
                </a:solidFill>
              </a:rPr>
              <a:t>functionality</a:t>
            </a:r>
            <a:r>
              <a:rPr lang="en" sz="2600">
                <a:solidFill>
                  <a:srgbClr val="000000"/>
                </a:solidFill>
              </a:rPr>
              <a:t> was achieved</a:t>
            </a:r>
            <a:r>
              <a:rPr lang="en" sz="2600">
                <a:solidFill>
                  <a:srgbClr val="000000"/>
                </a:solidFill>
              </a:rPr>
              <a:t> 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Future wor</a:t>
            </a:r>
            <a:r>
              <a:rPr lang="en" sz="2600">
                <a:solidFill>
                  <a:srgbClr val="000000"/>
                </a:solidFill>
              </a:rPr>
              <a:t>k: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Dimmer circuit PCB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Adding additional LED strips</a:t>
            </a:r>
            <a:endParaRPr sz="2600">
              <a:solidFill>
                <a:srgbClr val="000000"/>
              </a:solidFill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en" sz="2600">
                <a:solidFill>
                  <a:srgbClr val="000000"/>
                </a:solidFill>
              </a:rPr>
              <a:t>UART “Routing” module for slave devices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Overall - cost effective and realistic for home environments </a:t>
            </a:r>
            <a:endParaRPr sz="2600">
              <a:solidFill>
                <a:srgbClr val="000000"/>
              </a:solidFill>
            </a:endParaRPr>
          </a:p>
        </p:txBody>
      </p:sp>
      <p:cxnSp>
        <p:nvCxnSpPr>
          <p:cNvPr id="227" name="Google Shape;227;p33"/>
          <p:cNvCxnSpPr/>
          <p:nvPr/>
        </p:nvCxnSpPr>
        <p:spPr>
          <a:xfrm flipH="1" rot="10800000">
            <a:off x="207000" y="9446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type="title"/>
          </p:nvPr>
        </p:nvSpPr>
        <p:spPr>
          <a:xfrm>
            <a:off x="311700" y="37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5"/>
              <a:t>Thank you!</a:t>
            </a:r>
            <a:r>
              <a:rPr lang="en"/>
              <a:t> </a:t>
            </a:r>
            <a:endParaRPr/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2547900" y="1947450"/>
            <a:ext cx="4048200" cy="12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Questions?</a:t>
            </a:r>
            <a:r>
              <a:rPr lang="en" sz="6000"/>
              <a:t> </a:t>
            </a:r>
            <a:endParaRPr sz="6000"/>
          </a:p>
        </p:txBody>
      </p:sp>
      <p:cxnSp>
        <p:nvCxnSpPr>
          <p:cNvPr id="234" name="Google Shape;234;p34"/>
          <p:cNvCxnSpPr/>
          <p:nvPr/>
        </p:nvCxnSpPr>
        <p:spPr>
          <a:xfrm flipH="1" rot="10800000">
            <a:off x="271250" y="944600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/>
              <a:t>Objectives </a:t>
            </a:r>
            <a:endParaRPr sz="3000"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Automatic color temperature and brightness matching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Cheaper than on-the-market smart lights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User-preference overrides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Master-slave network for modularity and expansion</a:t>
            </a:r>
            <a:endParaRPr sz="2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72" name="Google Shape;72;p15"/>
          <p:cNvCxnSpPr/>
          <p:nvPr/>
        </p:nvCxnSpPr>
        <p:spPr>
          <a:xfrm flipH="1" rot="10800000">
            <a:off x="207000" y="10177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Light Matching Network </a:t>
            </a:r>
            <a:endParaRPr sz="3020"/>
          </a:p>
        </p:txBody>
      </p:sp>
      <p:cxnSp>
        <p:nvCxnSpPr>
          <p:cNvPr id="78" name="Google Shape;78;p16"/>
          <p:cNvCxnSpPr/>
          <p:nvPr/>
        </p:nvCxnSpPr>
        <p:spPr>
          <a:xfrm flipH="1" rot="10800000">
            <a:off x="207000" y="924500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600" y="1001075"/>
            <a:ext cx="2920798" cy="389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Block Diagram</a:t>
            </a:r>
            <a:endParaRPr sz="3020"/>
          </a:p>
        </p:txBody>
      </p:sp>
      <p:cxnSp>
        <p:nvCxnSpPr>
          <p:cNvPr id="85" name="Google Shape;85;p17"/>
          <p:cNvCxnSpPr/>
          <p:nvPr/>
        </p:nvCxnSpPr>
        <p:spPr>
          <a:xfrm flipH="1" rot="10800000">
            <a:off x="311700" y="110507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125" y="1212225"/>
            <a:ext cx="6361154" cy="37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241375" y="43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Sensors</a:t>
            </a:r>
            <a:endParaRPr sz="3020"/>
          </a:p>
        </p:txBody>
      </p:sp>
      <p:cxnSp>
        <p:nvCxnSpPr>
          <p:cNvPr id="92" name="Google Shape;92;p18"/>
          <p:cNvCxnSpPr/>
          <p:nvPr/>
        </p:nvCxnSpPr>
        <p:spPr>
          <a:xfrm flipH="1" rot="10800000">
            <a:off x="207000" y="105617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8"/>
          <p:cNvSpPr txBox="1"/>
          <p:nvPr/>
        </p:nvSpPr>
        <p:spPr>
          <a:xfrm>
            <a:off x="241375" y="1296575"/>
            <a:ext cx="87300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Linear regime operation (0 - 10,000 lux)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Be under 1000 lux indoors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Detect real-time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/>
              <a:t>Detect color in RGB</a:t>
            </a:r>
            <a:endParaRPr sz="2600"/>
          </a:p>
        </p:txBody>
      </p:sp>
      <p:sp>
        <p:nvSpPr>
          <p:cNvPr id="94" name="Google Shape;94;p18"/>
          <p:cNvSpPr txBox="1"/>
          <p:nvPr/>
        </p:nvSpPr>
        <p:spPr>
          <a:xfrm>
            <a:off x="4470675" y="3382700"/>
            <a:ext cx="124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GPS Module</a:t>
            </a:r>
            <a:endParaRPr sz="800"/>
          </a:p>
        </p:txBody>
      </p:sp>
      <p:sp>
        <p:nvSpPr>
          <p:cNvPr id="95" name="Google Shape;95;p18"/>
          <p:cNvSpPr txBox="1"/>
          <p:nvPr/>
        </p:nvSpPr>
        <p:spPr>
          <a:xfrm>
            <a:off x="8048900" y="3256675"/>
            <a:ext cx="98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RGB color sensor</a:t>
            </a:r>
            <a:endParaRPr sz="800"/>
          </a:p>
        </p:txBody>
      </p:sp>
      <p:cxnSp>
        <p:nvCxnSpPr>
          <p:cNvPr id="96" name="Google Shape;96;p18"/>
          <p:cNvCxnSpPr/>
          <p:nvPr/>
        </p:nvCxnSpPr>
        <p:spPr>
          <a:xfrm flipH="1" rot="10800000">
            <a:off x="5142075" y="3211600"/>
            <a:ext cx="574200" cy="26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8"/>
          <p:cNvCxnSpPr/>
          <p:nvPr/>
        </p:nvCxnSpPr>
        <p:spPr>
          <a:xfrm rot="10800000">
            <a:off x="8167075" y="3016100"/>
            <a:ext cx="594900" cy="36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8"/>
          <p:cNvSpPr txBox="1"/>
          <p:nvPr/>
        </p:nvSpPr>
        <p:spPr>
          <a:xfrm>
            <a:off x="7165050" y="1536675"/>
            <a:ext cx="124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Time of </a:t>
            </a:r>
            <a:r>
              <a:rPr lang="en" sz="800"/>
              <a:t>flight sensor</a:t>
            </a:r>
            <a:endParaRPr sz="800"/>
          </a:p>
        </p:txBody>
      </p:sp>
      <p:sp>
        <p:nvSpPr>
          <p:cNvPr id="99" name="Google Shape;99;p18"/>
          <p:cNvSpPr txBox="1"/>
          <p:nvPr/>
        </p:nvSpPr>
        <p:spPr>
          <a:xfrm>
            <a:off x="4670100" y="2417850"/>
            <a:ext cx="67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IR Sensor</a:t>
            </a:r>
            <a:endParaRPr sz="800"/>
          </a:p>
        </p:txBody>
      </p:sp>
      <p:cxnSp>
        <p:nvCxnSpPr>
          <p:cNvPr id="100" name="Google Shape;100;p18"/>
          <p:cNvCxnSpPr/>
          <p:nvPr/>
        </p:nvCxnSpPr>
        <p:spPr>
          <a:xfrm flipH="1">
            <a:off x="7805575" y="1808250"/>
            <a:ext cx="201000" cy="331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" name="Google Shape;101;p18"/>
          <p:cNvCxnSpPr>
            <a:stCxn id="99" idx="3"/>
          </p:cNvCxnSpPr>
          <p:nvPr/>
        </p:nvCxnSpPr>
        <p:spPr>
          <a:xfrm flipH="1" rot="10800000">
            <a:off x="5343000" y="2419350"/>
            <a:ext cx="373200" cy="152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225" y="1874682"/>
            <a:ext cx="3588150" cy="176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Sensors</a:t>
            </a:r>
            <a:endParaRPr sz="3020"/>
          </a:p>
        </p:txBody>
      </p:sp>
      <p:cxnSp>
        <p:nvCxnSpPr>
          <p:cNvPr id="108" name="Google Shape;108;p19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25" y="1096725"/>
            <a:ext cx="2189492" cy="38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7254" y="1096725"/>
            <a:ext cx="2189492" cy="389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5">
            <a:alphaModFix/>
          </a:blip>
          <a:srcRect b="25986" l="11971" r="0" t="0"/>
          <a:stretch/>
        </p:blipFill>
        <p:spPr>
          <a:xfrm>
            <a:off x="6012025" y="1127913"/>
            <a:ext cx="2562324" cy="383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2413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Module: LED Bank </a:t>
            </a:r>
            <a:endParaRPr sz="3020"/>
          </a:p>
        </p:txBody>
      </p:sp>
      <p:cxnSp>
        <p:nvCxnSpPr>
          <p:cNvPr id="117" name="Google Shape;117;p20"/>
          <p:cNvCxnSpPr/>
          <p:nvPr/>
        </p:nvCxnSpPr>
        <p:spPr>
          <a:xfrm flipH="1" rot="10800000">
            <a:off x="311700" y="9979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3419" l="39956" r="42795" t="20580"/>
          <a:stretch/>
        </p:blipFill>
        <p:spPr>
          <a:xfrm>
            <a:off x="8047402" y="1120700"/>
            <a:ext cx="643548" cy="378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311700" y="1270325"/>
            <a:ext cx="6460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Color temperature and brightness are within ±10% error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Dispersed light will light up an entire room evenly</a:t>
            </a:r>
            <a:endParaRPr sz="2600"/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b="2149" l="-10690" r="10689" t="-2150"/>
          <a:stretch/>
        </p:blipFill>
        <p:spPr>
          <a:xfrm>
            <a:off x="5207797" y="3325675"/>
            <a:ext cx="2370725" cy="157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35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Requirements and Verification - LED Bank</a:t>
            </a:r>
            <a:endParaRPr sz="3020"/>
          </a:p>
        </p:txBody>
      </p:sp>
      <p:cxnSp>
        <p:nvCxnSpPr>
          <p:cNvPr id="126" name="Google Shape;126;p21"/>
          <p:cNvCxnSpPr/>
          <p:nvPr/>
        </p:nvCxnSpPr>
        <p:spPr>
          <a:xfrm flipH="1" rot="10800000">
            <a:off x="207000" y="924525"/>
            <a:ext cx="8730000" cy="19800"/>
          </a:xfrm>
          <a:prstGeom prst="straightConnector1">
            <a:avLst/>
          </a:prstGeom>
          <a:noFill/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21"/>
          <p:cNvSpPr txBox="1"/>
          <p:nvPr/>
        </p:nvSpPr>
        <p:spPr>
          <a:xfrm>
            <a:off x="1756600" y="944325"/>
            <a:ext cx="264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Lux Matching Data (Lux) </a:t>
            </a:r>
            <a:endParaRPr b="1"/>
          </a:p>
        </p:txBody>
      </p:sp>
      <p:graphicFrame>
        <p:nvGraphicFramePr>
          <p:cNvPr id="128" name="Google Shape;128;p21"/>
          <p:cNvGraphicFramePr/>
          <p:nvPr/>
        </p:nvGraphicFramePr>
        <p:xfrm>
          <a:off x="598350" y="127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{989F742E-B6A9-4744-B05B-F5C7D6913151}</a:tableStyleId>
              </a:tblPr>
              <a:tblGrid>
                <a:gridCol w="1209525"/>
                <a:gridCol w="1249675"/>
                <a:gridCol w="1289875"/>
                <a:gridCol w="1209525"/>
              </a:tblGrid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Trial Number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Outside Light 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Emitted Light 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% Error</a:t>
                      </a:r>
                      <a:endParaRPr b="1" sz="8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626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588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6.07%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42.3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41.3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2.36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540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575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6.48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493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508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3.04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209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8.29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0.52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7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169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0.58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8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441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2.04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578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544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5.88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3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425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5.64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%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9" name="Google Shape;129;p21"/>
          <p:cNvSpPr txBox="1"/>
          <p:nvPr/>
        </p:nvSpPr>
        <p:spPr>
          <a:xfrm>
            <a:off x="6389125" y="1741538"/>
            <a:ext cx="2642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Average % Error:</a:t>
            </a:r>
            <a:r>
              <a:rPr lang="en"/>
              <a:t> 4.09% which is within the requirement range of ± 10% lux </a:t>
            </a: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6027525" y="3296675"/>
            <a:ext cx="19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% Error = 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6901525" y="3144350"/>
            <a:ext cx="171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 emitted-outside| </a:t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7293175" y="3495975"/>
            <a:ext cx="83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</a:t>
            </a:r>
            <a:endParaRPr/>
          </a:p>
        </p:txBody>
      </p:sp>
      <p:cxnSp>
        <p:nvCxnSpPr>
          <p:cNvPr id="133" name="Google Shape;133;p21"/>
          <p:cNvCxnSpPr/>
          <p:nvPr/>
        </p:nvCxnSpPr>
        <p:spPr>
          <a:xfrm>
            <a:off x="6941725" y="3495975"/>
            <a:ext cx="153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21"/>
          <p:cNvSpPr txBox="1"/>
          <p:nvPr/>
        </p:nvSpPr>
        <p:spPr>
          <a:xfrm>
            <a:off x="6906475" y="4294200"/>
            <a:ext cx="160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124"/>
                </a:solidFill>
                <a:highlight>
                  <a:srgbClr val="FFFFFF"/>
                </a:highlight>
              </a:rPr>
              <a:t>lux = lumens/m</a:t>
            </a:r>
            <a:r>
              <a:rPr baseline="30000" lang="en">
                <a:solidFill>
                  <a:srgbClr val="202124"/>
                </a:solidFill>
                <a:highlight>
                  <a:srgbClr val="FFFFFF"/>
                </a:highlight>
              </a:rPr>
              <a:t>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