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5"/>
    <p:sldMasterId id="2147483657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y="7772400" cx="13817600"/>
  <p:notesSz cx="6858000" cy="9144000"/>
  <p:embeddedFontLst>
    <p:embeddedFont>
      <p:font typeface="Arial Narrow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4352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B833A86-882D-4F85-B478-A6E4C2B0A116}">
  <a:tblStyle styleId="{0B833A86-882D-4F85-B478-A6E4C2B0A1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4352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ArialNarrow-regular.fntdata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font" Target="fonts/ArialNarrow-italic.fntdata"/><Relationship Id="rId10" Type="http://schemas.openxmlformats.org/officeDocument/2006/relationships/slide" Target="slides/slide3.xml"/><Relationship Id="rId32" Type="http://schemas.openxmlformats.org/officeDocument/2006/relationships/font" Target="fonts/ArialNarrow-bold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schemas.openxmlformats.org/officeDocument/2006/relationships/font" Target="fonts/ArialNarrow-bold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0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429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163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ECE_handoutmaster.eps" id="7" name="Google Shape;7;n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87" y="8450729"/>
            <a:ext cx="6858000" cy="7059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n"/>
          <p:cNvSpPr txBox="1"/>
          <p:nvPr>
            <p:ph idx="12" type="sldNum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3ce398659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3ce39865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d3ce398659_0_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727a4d62c_2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d727a4d62c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EMMA</a:t>
            </a:r>
            <a:endParaRPr/>
          </a:p>
        </p:txBody>
      </p:sp>
      <p:sp>
        <p:nvSpPr>
          <p:cNvPr id="146" name="Google Shape;146;gd727a4d62c_2_2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727a4d62c_0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727a4d62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d727a4d62c_0_56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727a4d62c_0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727a4d62c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d727a4d62c_0_7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d727a4d62c_0_1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d727a4d62c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d727a4d62c_0_112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727a4d62c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727a4d62c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d727a4d62c_0_119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727a4d62c_0_1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d727a4d62c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d727a4d62c_0_16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727a4d62c_0_1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d727a4d62c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d727a4d62c_0_169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727a4d62c_0_1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d727a4d62c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d727a4d62c_0_176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727a4d62c_0_1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d727a4d62c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d727a4d62c_0_184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727a4d62c_2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727a4d62c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d727a4d62c_2_45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727a4d62c_0_1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d727a4d62c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d727a4d62c_0_126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727a4d62c_2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d727a4d62c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EMMA</a:t>
            </a:r>
            <a:endParaRPr/>
          </a:p>
        </p:txBody>
      </p:sp>
      <p:sp>
        <p:nvSpPr>
          <p:cNvPr id="231" name="Google Shape;231;gd727a4d62c_2_28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d727a4d62c_0_1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d727a4d62c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Aris</a:t>
            </a:r>
            <a:endParaRPr/>
          </a:p>
        </p:txBody>
      </p:sp>
      <p:sp>
        <p:nvSpPr>
          <p:cNvPr id="239" name="Google Shape;239;gd727a4d62c_0_133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d727a4d62c_2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d727a4d62c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d727a4d62c_2_35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727a4d62c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727a4d62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2500</a:t>
            </a:r>
            <a:endParaRPr/>
          </a:p>
        </p:txBody>
      </p:sp>
      <p:sp>
        <p:nvSpPr>
          <p:cNvPr id="75" name="Google Shape;75;gd727a4d62c_2_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727a4d62c_2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727a4d62c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d727a4d62c_2_7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727a4d62c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727a4d62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ARIS</a:t>
            </a:r>
            <a:endParaRPr/>
          </a:p>
        </p:txBody>
      </p:sp>
      <p:sp>
        <p:nvSpPr>
          <p:cNvPr id="93" name="Google Shape;93;gd727a4d62c_0_2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727a4d62c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727a4d62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10V-drivers, 5V- Cover motor, 3.3 and 1.8 Codec and Microcontroller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Power Supply - 12V 8.5A 102W</a:t>
            </a:r>
            <a:endParaRPr/>
          </a:p>
        </p:txBody>
      </p:sp>
      <p:sp>
        <p:nvSpPr>
          <p:cNvPr id="102" name="Google Shape;102;gd727a4d62c_0_28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727a4d62c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727a4d62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EMMA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d727a4d62c_0_35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3ce398659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3ce39865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EMMA</a:t>
            </a:r>
            <a:endParaRPr/>
          </a:p>
        </p:txBody>
      </p:sp>
      <p:sp>
        <p:nvSpPr>
          <p:cNvPr id="120" name="Google Shape;120;gd3ce398659_0_18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727a4d62c_2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727a4d62c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d727a4d62c_2_14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w/ Text">
  <p:cSld name="Cover Slide w/ 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idx="1" type="body"/>
          </p:nvPr>
        </p:nvSpPr>
        <p:spPr>
          <a:xfrm>
            <a:off x="610627" y="619125"/>
            <a:ext cx="12736404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2" type="body"/>
          </p:nvPr>
        </p:nvSpPr>
        <p:spPr>
          <a:xfrm>
            <a:off x="610627" y="1570071"/>
            <a:ext cx="12736404" cy="327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40"/>
              </a:spcBef>
              <a:spcAft>
                <a:spcPts val="0"/>
              </a:spcAft>
              <a:buClr>
                <a:srgbClr val="E84A27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3" type="body"/>
          </p:nvPr>
        </p:nvSpPr>
        <p:spPr>
          <a:xfrm>
            <a:off x="610627" y="1860825"/>
            <a:ext cx="12736404" cy="301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rgbClr val="E84A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ullets">
  <p:cSld name="Title and Bulle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idx="1" type="body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136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Noto Sans Symbols"/>
              <a:buChar char="▪"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rgbClr val="13294B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rgbClr val="13294B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Title and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10626" y="1628416"/>
            <a:ext cx="12631240" cy="5077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Text and Media">
  <p:cSld name="Title with Text and Media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9124501" y="1608096"/>
            <a:ext cx="4069626" cy="5067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1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10626" y="1628416"/>
            <a:ext cx="8182392" cy="5046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de-by-side Text">
  <p:cSld name="Side-by-side 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10626" y="1628416"/>
            <a:ext cx="6144645" cy="5087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964630" y="1628416"/>
            <a:ext cx="6144645" cy="5087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Media">
  <p:cSld name="Title and Media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idx="1" type="body"/>
          </p:nvPr>
        </p:nvSpPr>
        <p:spPr>
          <a:xfrm>
            <a:off x="610626" y="1608096"/>
            <a:ext cx="12583500" cy="5097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1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42958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0" y="2834640"/>
            <a:ext cx="13817599" cy="2038696"/>
          </a:xfrm>
          <a:prstGeom prst="rect">
            <a:avLst/>
          </a:prstGeom>
          <a:solidFill>
            <a:srgbClr val="13294B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610626" y="2977958"/>
            <a:ext cx="12631240" cy="630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610626" y="3833136"/>
            <a:ext cx="12631240" cy="718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599"/>
              <a:buFont typeface="Arial"/>
              <a:buNone/>
              <a:defRPr b="0" i="1" sz="359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2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3.jpg"/><Relationship Id="rId6" Type="http://schemas.openxmlformats.org/officeDocument/2006/relationships/image" Target="../media/image1.png"/><Relationship Id="rId7" Type="http://schemas.openxmlformats.org/officeDocument/2006/relationships/slideLayout" Target="../slideLayouts/slideLayout1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9.jpg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2940" y="2695073"/>
            <a:ext cx="13820539" cy="2352030"/>
            <a:chOff x="-1069" y="2880073"/>
            <a:chExt cx="10056262" cy="1676400"/>
          </a:xfrm>
        </p:grpSpPr>
        <p:pic>
          <p:nvPicPr>
            <p:cNvPr id="11" name="Google Shape;11;p1"/>
            <p:cNvPicPr preferRelativeResize="0"/>
            <p:nvPr/>
          </p:nvPicPr>
          <p:blipFill rotWithShape="1">
            <a:blip r:embed="rId1">
              <a:alphaModFix/>
            </a:blip>
            <a:srcRect b="0" l="0" r="0" t="196"/>
            <a:stretch/>
          </p:blipFill>
          <p:spPr>
            <a:xfrm>
              <a:off x="-1069" y="2881477"/>
              <a:ext cx="2514600" cy="1673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513531" y="2880073"/>
              <a:ext cx="2514600" cy="16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7062" y="2880073"/>
              <a:ext cx="2514600" cy="16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0593" y="2881978"/>
              <a:ext cx="2514600" cy="16744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Google Shape;1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" y="5111273"/>
            <a:ext cx="13817597" cy="267387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/>
          <p:nvPr/>
        </p:nvSpPr>
        <p:spPr>
          <a:xfrm>
            <a:off x="13099" y="5528603"/>
            <a:ext cx="13804502" cy="2256549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710" y="5698404"/>
            <a:ext cx="4446031" cy="149961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7172772"/>
            <a:ext cx="13817599" cy="599627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1">
            <a:alphaModFix/>
          </a:blip>
          <a:srcRect b="75362" l="0" r="0" t="0"/>
          <a:stretch/>
        </p:blipFill>
        <p:spPr>
          <a:xfrm>
            <a:off x="-2" y="7022370"/>
            <a:ext cx="13817601" cy="25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01509" y="7353309"/>
            <a:ext cx="1940310" cy="196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3">
            <a:alphaModFix/>
          </a:blip>
          <a:srcRect b="63560" l="0" r="92703" t="0"/>
          <a:stretch/>
        </p:blipFill>
        <p:spPr>
          <a:xfrm>
            <a:off x="499630" y="7239543"/>
            <a:ext cx="368073" cy="42451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7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CtEhULN4U4BUc6g22Z6XRFFgdmYG7wHK/view" TargetMode="External"/><Relationship Id="rId4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rive.google.com/file/d/1B-GuQ4mbZ_TWEh0nGMF_Z6N51yDdSUs1/view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rive.google.com/file/d/17nEDzkSgYq7n7klmD2eXrqxAkS7yT57H/view" TargetMode="External"/><Relationship Id="rId4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drive.google.com/file/d/1EMzEQpbesMZbA6Wr9PV4t0H_N3bGDb6Q/view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drive.google.com/file/d/1MQ8t9m4lmdCC9FRfN6XmInpfLt2lk0QW/view" TargetMode="External"/><Relationship Id="rId4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610627" y="619125"/>
            <a:ext cx="12736404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None/>
            </a:pPr>
            <a:r>
              <a:rPr lang="en-US"/>
              <a:t>Team 36: Braille Study Aid</a:t>
            </a:r>
            <a:endParaRPr/>
          </a:p>
        </p:txBody>
      </p:sp>
      <p:sp>
        <p:nvSpPr>
          <p:cNvPr id="62" name="Google Shape;62;p11"/>
          <p:cNvSpPr txBox="1"/>
          <p:nvPr>
            <p:ph idx="2" type="body"/>
          </p:nvPr>
        </p:nvSpPr>
        <p:spPr>
          <a:xfrm>
            <a:off x="610627" y="1570071"/>
            <a:ext cx="12736404" cy="327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1700"/>
              <a:buNone/>
            </a:pPr>
            <a:r>
              <a:rPr lang="en-US"/>
              <a:t>Luis Aragon, Emma Erickson, Aris Karnavas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0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Audio Module Demonstration</a:t>
            </a:r>
            <a:endParaRPr/>
          </a:p>
        </p:txBody>
      </p:sp>
      <p:pic>
        <p:nvPicPr>
          <p:cNvPr id="142" name="Google Shape;142;p20" title="Audio only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3388" y="1633225"/>
            <a:ext cx="4970837" cy="508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610626" y="1633225"/>
            <a:ext cx="5126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Stored on MicroSD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Contains:</a:t>
            </a:r>
            <a:endParaRPr/>
          </a:p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Letters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3-Letter Words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4-Letter Words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5-Letter Words</a:t>
            </a:r>
            <a:endParaRPr/>
          </a:p>
        </p:txBody>
      </p:sp>
      <p:sp>
        <p:nvSpPr>
          <p:cNvPr id="149" name="Google Shape;149;p21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Word Bank</a:t>
            </a:r>
            <a:endParaRPr/>
          </a:p>
        </p:txBody>
      </p:sp>
      <p:sp>
        <p:nvSpPr>
          <p:cNvPr id="150" name="Google Shape;150;p21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21"/>
          <p:cNvSpPr txBox="1"/>
          <p:nvPr/>
        </p:nvSpPr>
        <p:spPr>
          <a:xfrm>
            <a:off x="7888025" y="1633225"/>
            <a:ext cx="5126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13294B"/>
                </a:solidFill>
              </a:rPr>
              <a:t>Example: Adult</a:t>
            </a:r>
            <a:endParaRPr sz="3500">
              <a:solidFill>
                <a:srgbClr val="13294B"/>
              </a:solidFill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8751" y="2781288"/>
            <a:ext cx="6115050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User interface for reading Braille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Cover for protection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Sequencing of Braille display</a:t>
            </a:r>
            <a:endParaRPr/>
          </a:p>
        </p:txBody>
      </p:sp>
      <p:sp>
        <p:nvSpPr>
          <p:cNvPr id="159" name="Google Shape;159;p22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Braille Output Module</a:t>
            </a:r>
            <a:endParaRPr/>
          </a:p>
        </p:txBody>
      </p:sp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Braille character height 10mm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3.5in </a:t>
            </a:r>
            <a:r>
              <a:rPr lang="en-US"/>
              <a:t>diameter</a:t>
            </a:r>
            <a:r>
              <a:rPr lang="en-US"/>
              <a:t> gears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		               to change to adjacent letter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Gears - 28 sided</a:t>
            </a:r>
            <a:endParaRPr/>
          </a:p>
        </p:txBody>
      </p:sp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0450" y="635275"/>
            <a:ext cx="2712224" cy="287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50448" y="3886209"/>
            <a:ext cx="2712225" cy="279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100" y="3805250"/>
            <a:ext cx="2724150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Stepper Motors </a:t>
            </a:r>
            <a:endParaRPr/>
          </a:p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4096 steps/rev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.088°/step 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146 steps for one letter change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4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Gear Motors</a:t>
            </a:r>
            <a:endParaRPr/>
          </a:p>
        </p:txBody>
      </p:sp>
      <p:sp>
        <p:nvSpPr>
          <p:cNvPr id="179" name="Google Shape;179;p24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0" name="Google Shape;1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726486" y="962540"/>
            <a:ext cx="3700150" cy="53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5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Motor Driver</a:t>
            </a:r>
            <a:endParaRPr/>
          </a:p>
        </p:txBody>
      </p:sp>
      <p:sp>
        <p:nvSpPr>
          <p:cNvPr id="188" name="Google Shape;188;p25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9" name="Google Shape;189;p25"/>
          <p:cNvPicPr preferRelativeResize="0"/>
          <p:nvPr/>
        </p:nvPicPr>
        <p:blipFill rotWithShape="1">
          <a:blip r:embed="rId3">
            <a:alphaModFix/>
          </a:blip>
          <a:srcRect b="13897" l="3417" r="2162" t="0"/>
          <a:stretch/>
        </p:blipFill>
        <p:spPr>
          <a:xfrm>
            <a:off x="610625" y="1633225"/>
            <a:ext cx="12701101" cy="5009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Verification: Displaying Word Bank</a:t>
            </a:r>
            <a:endParaRPr/>
          </a:p>
        </p:txBody>
      </p:sp>
      <p:pic>
        <p:nvPicPr>
          <p:cNvPr id="196" name="Google Shape;196;p26" title="Only gear dem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9600" y="1434824"/>
            <a:ext cx="7053250" cy="52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Verification: Gear Movement Timing</a:t>
            </a:r>
            <a:endParaRPr/>
          </a:p>
        </p:txBody>
      </p:sp>
      <p:graphicFrame>
        <p:nvGraphicFramePr>
          <p:cNvPr id="203" name="Google Shape;203;p27"/>
          <p:cNvGraphicFramePr/>
          <p:nvPr/>
        </p:nvGraphicFramePr>
        <p:xfrm>
          <a:off x="6007088" y="1362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{0B833A86-882D-4F85-B478-A6E4C2B0A116}</a:tableStyleId>
              </a:tblPr>
              <a:tblGrid>
                <a:gridCol w="2603500"/>
                <a:gridCol w="2603500"/>
                <a:gridCol w="2603500"/>
              </a:tblGrid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From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To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Time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Doors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Final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9.13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Final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11.16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5.69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7.74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3.57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Cream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11.12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Cream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14.59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Call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12.24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Call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Final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10.02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Final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Adult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9.82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Adult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Day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11.18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Day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8.41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Belly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13.18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4" name="Google Shape;204;p27"/>
          <p:cNvSpPr txBox="1"/>
          <p:nvPr>
            <p:ph idx="1" type="body"/>
          </p:nvPr>
        </p:nvSpPr>
        <p:spPr>
          <a:xfrm>
            <a:off x="610626" y="1633225"/>
            <a:ext cx="53964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Timed gear movement to randomly chosen words in our dictionary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Average time: 9.83 sec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Verification: Gear Movement Timing</a:t>
            </a:r>
            <a:endParaRPr/>
          </a:p>
        </p:txBody>
      </p:sp>
      <p:pic>
        <p:nvPicPr>
          <p:cNvPr id="211" name="Google Shape;211;p28" title="Word Timing Tes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1073" y="1574625"/>
            <a:ext cx="3670299" cy="5415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Verification: Gear Movement Timing Max</a:t>
            </a:r>
            <a:endParaRPr/>
          </a:p>
        </p:txBody>
      </p:sp>
      <p:pic>
        <p:nvPicPr>
          <p:cNvPr id="218" name="Google Shape;218;p29" title="AAAAA-NNNNN tes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0800" y="1633225"/>
            <a:ext cx="6776800" cy="508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>
            <p:ph idx="1" type="body"/>
          </p:nvPr>
        </p:nvSpPr>
        <p:spPr>
          <a:xfrm>
            <a:off x="610625" y="1633225"/>
            <a:ext cx="64302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Theoretical maximum is each gear going halfway around the gear.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Test case: AAAAA -&gt; NNNNN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Time: 14.97 sec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Braille study tool that can be used for personal learning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Contains 50 words in code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Provides auditory feedback</a:t>
            </a:r>
            <a:endParaRPr/>
          </a:p>
        </p:txBody>
      </p:sp>
      <p:sp>
        <p:nvSpPr>
          <p:cNvPr id="69" name="Google Shape;69;p12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Introduction</a:t>
            </a:r>
            <a:endParaRPr/>
          </a:p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064087" y="2493188"/>
            <a:ext cx="4007900" cy="443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PCB Issues</a:t>
            </a:r>
            <a:endParaRPr/>
          </a:p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MCU Short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Incompatible motor driver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Linear regulators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SD Card Formatting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0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What Went Wrong</a:t>
            </a:r>
            <a:endParaRPr/>
          </a:p>
        </p:txBody>
      </p:sp>
      <p:sp>
        <p:nvSpPr>
          <p:cNvPr id="227" name="Google Shape;227;p30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Improving system integration with PCB</a:t>
            </a:r>
            <a:endParaRPr/>
          </a:p>
          <a:p>
            <a:pPr indent="45720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More durable characters (3D printed)</a:t>
            </a:r>
            <a:endParaRPr/>
          </a:p>
          <a:p>
            <a:pPr indent="0" lvl="0" marL="45720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Expand the word bank - and make modular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1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Future Work</a:t>
            </a:r>
            <a:endParaRPr/>
          </a:p>
        </p:txBody>
      </p:sp>
      <p:sp>
        <p:nvSpPr>
          <p:cNvPr id="235" name="Google Shape;235;p31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Final prototype displayed words and played appropriate audio</a:t>
            </a:r>
            <a:endParaRPr/>
          </a:p>
        </p:txBody>
      </p:sp>
      <p:sp>
        <p:nvSpPr>
          <p:cNvPr id="242" name="Google Shape;242;p32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243" name="Google Shape;243;p32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4" name="Google Shape;244;p32" title="Full Dem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6699" y="2408650"/>
            <a:ext cx="5964200" cy="4470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3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Thank you for listening!</a:t>
            </a:r>
            <a:endParaRPr/>
          </a:p>
        </p:txBody>
      </p:sp>
      <p:sp>
        <p:nvSpPr>
          <p:cNvPr id="251" name="Google Shape;251;p33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52" name="Google Shape;252;p33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Student to learn at their own pace without need of teacher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Quick access to new words and confirmation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Easy use and cheaper than market alternatives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3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 rotWithShape="1">
          <a:blip r:embed="rId3">
            <a:alphaModFix/>
          </a:blip>
          <a:srcRect b="0" l="7467" r="0" t="0"/>
          <a:stretch/>
        </p:blipFill>
        <p:spPr>
          <a:xfrm>
            <a:off x="10742663" y="2781300"/>
            <a:ext cx="2621175" cy="175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 rotWithShape="1">
          <a:blip r:embed="rId4">
            <a:alphaModFix/>
          </a:blip>
          <a:srcRect b="0" l="0" r="54241" t="0"/>
          <a:stretch/>
        </p:blipFill>
        <p:spPr>
          <a:xfrm>
            <a:off x="10557623" y="4762143"/>
            <a:ext cx="2991248" cy="2245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Must display five braille characters.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Must provide audio for the word being displayed upon button push.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Must allow the user to switch to the next word within 10 seconds.</a:t>
            </a:r>
            <a:endParaRPr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High Level Requirements</a:t>
            </a:r>
            <a:endParaRPr/>
          </a:p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610625" y="1633225"/>
            <a:ext cx="62982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Power Module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Control Module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Audio Module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Braille Output Module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High Level Flowchart</a:t>
            </a:r>
            <a:endParaRPr/>
          </a:p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8825" y="1723638"/>
            <a:ext cx="6561400" cy="4325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610625" y="1633225"/>
            <a:ext cx="62982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Convert wall power to DC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Use various regulators to lower voltage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6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Power Module</a:t>
            </a:r>
            <a:endParaRPr/>
          </a:p>
        </p:txBody>
      </p: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1625" y="1209375"/>
            <a:ext cx="4102386" cy="535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Control Module</a:t>
            </a:r>
            <a:endParaRPr/>
          </a:p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900" y="2162500"/>
            <a:ext cx="9183698" cy="37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610625" y="1633225"/>
            <a:ext cx="62982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Orchestrates </a:t>
            </a:r>
            <a:r>
              <a:rPr lang="en-US"/>
              <a:t>communication between devices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Takes inputs from buttons to control audio and Braille output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610625" y="1633221"/>
            <a:ext cx="127011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91440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 Next Word 										  Speaker </a:t>
            </a:r>
            <a:endParaRPr/>
          </a:p>
        </p:txBody>
      </p:sp>
      <p:sp>
        <p:nvSpPr>
          <p:cNvPr id="123" name="Google Shape;123;p18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Code Structure</a:t>
            </a:r>
            <a:endParaRPr/>
          </a:p>
        </p:txBody>
      </p: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5" name="Google Shape;12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3075" y="2265075"/>
            <a:ext cx="3327017" cy="475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9400" y="2265437"/>
            <a:ext cx="3558950" cy="4753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Speaker button in input signaling to play </a:t>
            </a:r>
            <a:r>
              <a:rPr lang="en-US"/>
              <a:t>the current word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Communication is facilitated through CODEC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Audio clips are stored on the microSD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Output to headphones</a:t>
            </a:r>
            <a:endParaRPr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Audio Module</a:t>
            </a:r>
            <a:endParaRPr/>
          </a:p>
        </p:txBody>
      </p:sp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over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 Slides - Blue Tex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