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69" r:id="rId4"/>
    <p:sldMasterId id="214748367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slide" Target="slides/slide31.xml"/><Relationship Id="rId14" Type="http://schemas.openxmlformats.org/officeDocument/2006/relationships/slide" Target="slides/slide8.xml"/><Relationship Id="rId36" Type="http://schemas.openxmlformats.org/officeDocument/2006/relationships/slide" Target="slides/slide30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af2010ff56_2_6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g3af2010ff56_2_6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3af2010ff56_0_3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1" name="Google Shape;241;g3af2010ff56_0_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3af2010ff56_0_5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6" name="Google Shape;256;g3af2010ff56_0_5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3af2010ff56_3_2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g3af2010ff56_3_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3af2010ff56_0_8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6" name="Google Shape;286;g3af2010ff56_0_8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af2010ff56_0_9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01" name="Google Shape;301;g3af2010ff56_0_9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3af2010ff56_3_14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6" name="Google Shape;316;g3af2010ff56_3_14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3af2010ff56_0_18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38" name="Google Shape;338;g3af2010ff56_0_18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3af2010ff56_0_22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54" name="Google Shape;354;g3af2010ff56_0_2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3af2010ff56_0_12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69" name="Google Shape;369;g3af2010ff56_0_1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3af2010ff56_3_13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88" name="Google Shape;388;g3af2010ff56_3_1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af2010ff56_2_10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8" name="Google Shape;128;g3af2010ff56_2_10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3af2010ff56_3_3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1" name="Google Shape;401;g3af2010ff56_3_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3af2010ff56_0_26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16" name="Google Shape;416;g3af2010ff56_0_26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3af2010ff56_0_24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32" name="Google Shape;432;g3af2010ff56_0_2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3af2010ff56_0_29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47" name="Google Shape;447;g3af2010ff56_0_29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3af2010ff56_3_17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61" name="Google Shape;461;g3af2010ff56_3_17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3af2010ff56_3_20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5" name="Google Shape;475;g3af2010ff56_3_20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3af2010ff56_3_5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9" name="Google Shape;489;g3af2010ff56_3_5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3af2010ff56_3_23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3" name="Google Shape;503;g3af2010ff56_3_2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3af2010ff56_5_6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0" name="Google Shape;520;g3af2010ff56_5_6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3af2010ff56_3_2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5" name="Google Shape;535;g3af2010ff56_3_2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af2010ff56_2_7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g3af2010ff56_2_7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3af2010ff56_2_23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8" name="Google Shape;548;g3af2010ff56_2_2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g3af2010ff56_2_25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0" name="Google Shape;560;g3af2010ff56_2_2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af2010ff56_2_16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[1] CNBC, "Exclusive look at High NA, ASML's new $400 million chipmaking colossus." CNBC, May 22, 2025. [Online]. Available: https://www.cnbc.com/2025/05/22/exclusive-look-at-high-na-asmls-new-400-million-chipmaking-colossus.html. [Accessed: Dec. 9, 2025].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g3af2010ff56_2_16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af2010ff56_2_9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g3af2010ff56_2_9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3af2010ff56_3_8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[1] polyfractal, "MakerFoundry," Hackaday.io, project page, Jun. 4, 2017. [Online]. Available: https://hackaday.io/project/25260-makerfoundry. [Accessed: Dec. 9, 2025].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[2] S. C. Iyanuoluwa, "Sam Zeeloof is a self-taught semiconductor enthusiast who has successfully manufactured microchips in his garage," LinkedIn, social media post, 2025. [Online]. Available: https://www.linkedin.com/posts/sanni-charles-iyanuoluwa-2ba607323_sam-zeeloof-is-a-self-taught-semiconductor-activity-7291942519192326145-5Hb2. [Accessed: Dec. 9, 2025].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5" name="Google Shape;185;g3af2010ff56_3_8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3af2010ff56_5_4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9" name="Google Shape;199;g3af2010ff56_5_4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3af2010ff56_5_7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3" name="Google Shape;213;g3af2010ff56_5_7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af2010ff56_3_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g3af2010ff56_3_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8" name="Google Shape;58;p14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9" name="Google Shape;59;p14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2" name="Google Shape;62;p15"/>
          <p:cNvSpPr txBox="1"/>
          <p:nvPr>
            <p:ph idx="1"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63" name="Google Shape;63;p15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4" name="Google Shape;64;p15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5" name="Google Shape;65;p15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 txBox="1"/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8" name="Google Shape;68;p16"/>
          <p:cNvSpPr txBox="1"/>
          <p:nvPr>
            <p:ph idx="1" type="body"/>
          </p:nvPr>
        </p:nvSpPr>
        <p:spPr>
          <a:xfrm>
            <a:off x="623888" y="3442097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69" name="Google Shape;69;p16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0" name="Google Shape;70;p16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1" name="Google Shape;71;p16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4" name="Google Shape;74;p17"/>
          <p:cNvSpPr txBox="1"/>
          <p:nvPr>
            <p:ph idx="1" type="body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5" name="Google Shape;75;p17"/>
          <p:cNvSpPr txBox="1"/>
          <p:nvPr>
            <p:ph idx="2" type="body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6" name="Google Shape;76;p17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7" name="Google Shape;77;p17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8" name="Google Shape;78;p17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8"/>
          <p:cNvSpPr txBox="1"/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1" name="Google Shape;81;p18"/>
          <p:cNvSpPr txBox="1"/>
          <p:nvPr>
            <p:ph idx="1" type="body"/>
          </p:nvPr>
        </p:nvSpPr>
        <p:spPr>
          <a:xfrm>
            <a:off x="629841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82" name="Google Shape;82;p18"/>
          <p:cNvSpPr txBox="1"/>
          <p:nvPr>
            <p:ph idx="2" type="body"/>
          </p:nvPr>
        </p:nvSpPr>
        <p:spPr>
          <a:xfrm>
            <a:off x="629841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3" name="Google Shape;83;p18"/>
          <p:cNvSpPr txBox="1"/>
          <p:nvPr>
            <p:ph idx="3" type="body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84" name="Google Shape;84;p18"/>
          <p:cNvSpPr txBox="1"/>
          <p:nvPr>
            <p:ph idx="4" type="body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5" name="Google Shape;85;p18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6" name="Google Shape;86;p18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7" name="Google Shape;87;p18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9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0" name="Google Shape;90;p19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1" name="Google Shape;91;p19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2" name="Google Shape;92;p19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0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5" name="Google Shape;95;p20"/>
          <p:cNvSpPr txBox="1"/>
          <p:nvPr>
            <p:ph idx="1" type="body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96" name="Google Shape;96;p20"/>
          <p:cNvSpPr txBox="1"/>
          <p:nvPr>
            <p:ph idx="2" type="body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97" name="Google Shape;97;p20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8" name="Google Shape;98;p20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9" name="Google Shape;99;p20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1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2" name="Google Shape;102;p21"/>
          <p:cNvSpPr/>
          <p:nvPr>
            <p:ph idx="2" type="pic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103" name="Google Shape;103;p21"/>
          <p:cNvSpPr txBox="1"/>
          <p:nvPr>
            <p:ph idx="1" type="body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04" name="Google Shape;104;p21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5" name="Google Shape;105;p21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6" name="Google Shape;106;p21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2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9" name="Google Shape;109;p22"/>
          <p:cNvSpPr txBox="1"/>
          <p:nvPr>
            <p:ph idx="1" type="body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10" name="Google Shape;110;p22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1" name="Google Shape;111;p22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2" name="Google Shape;112;p22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type="title"/>
          </p:nvPr>
        </p:nvSpPr>
        <p:spPr>
          <a:xfrm rot="5400000">
            <a:off x="5350073" y="1467445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5" name="Google Shape;115;p23"/>
          <p:cNvSpPr txBox="1"/>
          <p:nvPr>
            <p:ph idx="1" type="body"/>
          </p:nvPr>
        </p:nvSpPr>
        <p:spPr>
          <a:xfrm rot="5400000">
            <a:off x="1349573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16" name="Google Shape;116;p23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7" name="Google Shape;117;p23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jpg"/><Relationship Id="rId4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Relationship Id="rId4" Type="http://schemas.openxmlformats.org/officeDocument/2006/relationships/image" Target="../media/image31.png"/><Relationship Id="rId5" Type="http://schemas.openxmlformats.org/officeDocument/2006/relationships/image" Target="../media/image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3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jpg"/><Relationship Id="rId4" Type="http://schemas.openxmlformats.org/officeDocument/2006/relationships/image" Target="../media/image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.png"/><Relationship Id="rId4" Type="http://schemas.openxmlformats.org/officeDocument/2006/relationships/image" Target="../media/image20.png"/><Relationship Id="rId5" Type="http://schemas.openxmlformats.org/officeDocument/2006/relationships/image" Target="../media/image1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.png"/><Relationship Id="rId4" Type="http://schemas.openxmlformats.org/officeDocument/2006/relationships/image" Target="../media/image12.png"/><Relationship Id="rId5" Type="http://schemas.openxmlformats.org/officeDocument/2006/relationships/image" Target="../media/image2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.png"/><Relationship Id="rId4" Type="http://schemas.openxmlformats.org/officeDocument/2006/relationships/image" Target="../media/image3.png"/><Relationship Id="rId5" Type="http://schemas.openxmlformats.org/officeDocument/2006/relationships/image" Target="../media/image2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.png"/><Relationship Id="rId4" Type="http://schemas.openxmlformats.org/officeDocument/2006/relationships/image" Target="../media/image16.png"/><Relationship Id="rId5" Type="http://schemas.openxmlformats.org/officeDocument/2006/relationships/image" Target="../media/image35.jpg"/><Relationship Id="rId6" Type="http://schemas.openxmlformats.org/officeDocument/2006/relationships/image" Target="../media/image2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.png"/><Relationship Id="rId4" Type="http://schemas.openxmlformats.org/officeDocument/2006/relationships/image" Target="../media/image23.png"/><Relationship Id="rId5" Type="http://schemas.openxmlformats.org/officeDocument/2006/relationships/image" Target="../media/image1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3.png"/><Relationship Id="rId6" Type="http://schemas.openxmlformats.org/officeDocument/2006/relationships/image" Target="../media/image17.png"/><Relationship Id="rId7" Type="http://schemas.openxmlformats.org/officeDocument/2006/relationships/image" Target="../media/image1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.png"/><Relationship Id="rId4" Type="http://schemas.openxmlformats.org/officeDocument/2006/relationships/hyperlink" Target="http://www.youtube.com/watch?v=qyzXeeo3bQI" TargetMode="External"/><Relationship Id="rId5" Type="http://schemas.openxmlformats.org/officeDocument/2006/relationships/image" Target="../media/image30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.jpg"/><Relationship Id="rId4" Type="http://schemas.openxmlformats.org/officeDocument/2006/relationships/image" Target="../media/image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.png"/><Relationship Id="rId4" Type="http://schemas.openxmlformats.org/officeDocument/2006/relationships/image" Target="../media/image3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.png"/><Relationship Id="rId4" Type="http://schemas.openxmlformats.org/officeDocument/2006/relationships/image" Target="../media/image3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.png"/><Relationship Id="rId4" Type="http://schemas.openxmlformats.org/officeDocument/2006/relationships/image" Target="../media/image2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.png"/><Relationship Id="rId4" Type="http://schemas.openxmlformats.org/officeDocument/2006/relationships/image" Target="../media/image2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.png"/><Relationship Id="rId4" Type="http://schemas.openxmlformats.org/officeDocument/2006/relationships/image" Target="../media/image26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7.jpg"/><Relationship Id="rId4" Type="http://schemas.openxmlformats.org/officeDocument/2006/relationships/image" Target="../media/image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.jpg"/><Relationship Id="rId4" Type="http://schemas.openxmlformats.org/officeDocument/2006/relationships/image" Target="../media/image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g"/><Relationship Id="rId4" Type="http://schemas.openxmlformats.org/officeDocument/2006/relationships/image" Target="../media/image3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2.jpg"/><Relationship Id="rId4" Type="http://schemas.openxmlformats.org/officeDocument/2006/relationships/image" Target="../media/image3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8.jpg"/><Relationship Id="rId4" Type="http://schemas.openxmlformats.org/officeDocument/2006/relationships/image" Target="../media/image2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Relationship Id="rId4" Type="http://schemas.openxmlformats.org/officeDocument/2006/relationships/image" Target="../media/image33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jpg"/><Relationship Id="rId4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jp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4"/>
          <p:cNvSpPr txBox="1"/>
          <p:nvPr/>
        </p:nvSpPr>
        <p:spPr>
          <a:xfrm>
            <a:off x="850526" y="1915473"/>
            <a:ext cx="7443000" cy="27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b="1" lang="en" sz="3400">
                <a:solidFill>
                  <a:schemeClr val="lt1"/>
                </a:solidFill>
              </a:rPr>
              <a:t>ECE 445 Group #29</a:t>
            </a:r>
            <a:endParaRPr b="0" i="0" sz="3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lt1"/>
                </a:solidFill>
              </a:rPr>
              <a:t>Modular Wafer Track for Semiconductor Fabrication</a:t>
            </a:r>
            <a:endParaRPr sz="19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lt1"/>
                </a:solidFill>
              </a:rPr>
              <a:t>Jack Schnepel (jackks2)</a:t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lt1"/>
                </a:solidFill>
              </a:rPr>
              <a:t>Hayden Kunas (hkunas2)</a:t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lt1"/>
                </a:solidFill>
              </a:rPr>
              <a:t>Nathan Pitsenberger (nmp5)</a:t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24" name="Google Shape;124;p24"/>
          <p:cNvSpPr txBox="1"/>
          <p:nvPr/>
        </p:nvSpPr>
        <p:spPr>
          <a:xfrm>
            <a:off x="2941544" y="4060416"/>
            <a:ext cx="32610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>
                <a:solidFill>
                  <a:schemeClr val="lt1"/>
                </a:solidFill>
              </a:rPr>
              <a:t>12/10/2025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5" name="Google Shape;125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80755" y="753557"/>
            <a:ext cx="2182487" cy="565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3"/>
          <p:cNvSpPr txBox="1"/>
          <p:nvPr>
            <p:ph idx="1" type="body"/>
          </p:nvPr>
        </p:nvSpPr>
        <p:spPr>
          <a:xfrm>
            <a:off x="282607" y="1000709"/>
            <a:ext cx="8383200" cy="36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rPr b="1" lang="en" sz="2000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24V - 5V - 3.3V Buck Converter</a:t>
            </a:r>
            <a:endParaRPr b="1" sz="20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rPr b="1" lang="en" sz="2000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	 </a:t>
            </a:r>
            <a:endParaRPr b="1" sz="20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33"/>
          <p:cNvSpPr/>
          <p:nvPr/>
        </p:nvSpPr>
        <p:spPr>
          <a:xfrm flipH="1" rot="10800000">
            <a:off x="0" y="-135"/>
            <a:ext cx="9144000" cy="6513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33"/>
          <p:cNvSpPr txBox="1"/>
          <p:nvPr/>
        </p:nvSpPr>
        <p:spPr>
          <a:xfrm>
            <a:off x="282607" y="153038"/>
            <a:ext cx="8182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>
                <a:solidFill>
                  <a:schemeClr val="lt1"/>
                </a:solidFill>
              </a:rPr>
              <a:t>Original Design - Power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6" name="Google Shape;246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8132" y="175364"/>
            <a:ext cx="203481" cy="292358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33"/>
          <p:cNvSpPr txBox="1"/>
          <p:nvPr/>
        </p:nvSpPr>
        <p:spPr>
          <a:xfrm>
            <a:off x="7001698" y="4893286"/>
            <a:ext cx="18552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248" name="Google Shape;248;p33"/>
          <p:cNvSpPr txBox="1"/>
          <p:nvPr/>
        </p:nvSpPr>
        <p:spPr>
          <a:xfrm>
            <a:off x="282605" y="4893286"/>
            <a:ext cx="59934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 sz="1100"/>
          </a:p>
        </p:txBody>
      </p:sp>
      <p:grpSp>
        <p:nvGrpSpPr>
          <p:cNvPr id="249" name="Google Shape;249;p33"/>
          <p:cNvGrpSpPr/>
          <p:nvPr/>
        </p:nvGrpSpPr>
        <p:grpSpPr>
          <a:xfrm>
            <a:off x="3046069" y="4951153"/>
            <a:ext cx="3929036" cy="52875"/>
            <a:chOff x="4028175" y="6601537"/>
            <a:chExt cx="5238715" cy="70500"/>
          </a:xfrm>
        </p:grpSpPr>
        <p:cxnSp>
          <p:nvCxnSpPr>
            <p:cNvPr id="250" name="Google Shape;250;p33"/>
            <p:cNvCxnSpPr/>
            <p:nvPr/>
          </p:nvCxnSpPr>
          <p:spPr>
            <a:xfrm rot="10800000">
              <a:off x="4028175" y="6639606"/>
              <a:ext cx="5169900" cy="0"/>
            </a:xfrm>
            <a:prstGeom prst="straightConnector1">
              <a:avLst/>
            </a:prstGeom>
            <a:noFill/>
            <a:ln cap="flat" cmpd="sng" w="9525">
              <a:solidFill>
                <a:srgbClr val="13294B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251" name="Google Shape;251;p33"/>
            <p:cNvSpPr/>
            <p:nvPr/>
          </p:nvSpPr>
          <p:spPr>
            <a:xfrm>
              <a:off x="9196390" y="6601537"/>
              <a:ext cx="70500" cy="70500"/>
            </a:xfrm>
            <a:prstGeom prst="ellipse">
              <a:avLst/>
            </a:prstGeom>
            <a:solidFill>
              <a:srgbClr val="13294B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52" name="Google Shape;252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2600" y="1552775"/>
            <a:ext cx="3279501" cy="3063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17822" y="1642549"/>
            <a:ext cx="4647977" cy="2884275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4"/>
          <p:cNvSpPr txBox="1"/>
          <p:nvPr>
            <p:ph idx="1" type="body"/>
          </p:nvPr>
        </p:nvSpPr>
        <p:spPr>
          <a:xfrm>
            <a:off x="282600" y="1000700"/>
            <a:ext cx="4790700" cy="36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b="1" lang="en" sz="1400">
                <a:latin typeface="Arial"/>
                <a:ea typeface="Arial"/>
                <a:cs typeface="Arial"/>
                <a:sym typeface="Arial"/>
              </a:rPr>
              <a:t>Rectangular Enclosure</a:t>
            </a:r>
            <a:endParaRPr b="1" sz="1400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b="1" lang="en" sz="1400">
                <a:latin typeface="Arial"/>
                <a:ea typeface="Arial"/>
                <a:cs typeface="Arial"/>
                <a:sym typeface="Arial"/>
              </a:rPr>
              <a:t>Two Horizontal Axes, One Rotational</a:t>
            </a:r>
            <a:endParaRPr b="1" sz="1400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b="1" lang="en" sz="1400">
                <a:latin typeface="Arial"/>
                <a:ea typeface="Arial"/>
                <a:cs typeface="Arial"/>
                <a:sym typeface="Arial"/>
              </a:rPr>
              <a:t>Limit Switches</a:t>
            </a:r>
            <a:endParaRPr b="1" sz="1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34"/>
          <p:cNvSpPr/>
          <p:nvPr/>
        </p:nvSpPr>
        <p:spPr>
          <a:xfrm flipH="1" rot="10800000">
            <a:off x="0" y="-135"/>
            <a:ext cx="9144000" cy="6513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34"/>
          <p:cNvSpPr txBox="1"/>
          <p:nvPr/>
        </p:nvSpPr>
        <p:spPr>
          <a:xfrm>
            <a:off x="282607" y="153038"/>
            <a:ext cx="8182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>
                <a:solidFill>
                  <a:schemeClr val="lt1"/>
                </a:solidFill>
              </a:rPr>
              <a:t>Original Design</a:t>
            </a:r>
            <a:r>
              <a:rPr lang="en" sz="1800">
                <a:solidFill>
                  <a:schemeClr val="lt1"/>
                </a:solidFill>
              </a:rPr>
              <a:t> - Motor System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1" name="Google Shape;261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8132" y="175364"/>
            <a:ext cx="203481" cy="292358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34"/>
          <p:cNvSpPr txBox="1"/>
          <p:nvPr/>
        </p:nvSpPr>
        <p:spPr>
          <a:xfrm>
            <a:off x="7001698" y="4893286"/>
            <a:ext cx="18552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263" name="Google Shape;263;p34"/>
          <p:cNvSpPr txBox="1"/>
          <p:nvPr/>
        </p:nvSpPr>
        <p:spPr>
          <a:xfrm>
            <a:off x="282605" y="4893286"/>
            <a:ext cx="59934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 sz="1100"/>
          </a:p>
        </p:txBody>
      </p:sp>
      <p:grpSp>
        <p:nvGrpSpPr>
          <p:cNvPr id="264" name="Google Shape;264;p34"/>
          <p:cNvGrpSpPr/>
          <p:nvPr/>
        </p:nvGrpSpPr>
        <p:grpSpPr>
          <a:xfrm>
            <a:off x="3046069" y="4951153"/>
            <a:ext cx="3929036" cy="52875"/>
            <a:chOff x="4028175" y="6601537"/>
            <a:chExt cx="5238715" cy="70500"/>
          </a:xfrm>
        </p:grpSpPr>
        <p:cxnSp>
          <p:nvCxnSpPr>
            <p:cNvPr id="265" name="Google Shape;265;p34"/>
            <p:cNvCxnSpPr/>
            <p:nvPr/>
          </p:nvCxnSpPr>
          <p:spPr>
            <a:xfrm rot="10800000">
              <a:off x="4028175" y="6639606"/>
              <a:ext cx="5169900" cy="0"/>
            </a:xfrm>
            <a:prstGeom prst="straightConnector1">
              <a:avLst/>
            </a:prstGeom>
            <a:noFill/>
            <a:ln cap="flat" cmpd="sng" w="9525">
              <a:solidFill>
                <a:srgbClr val="13294B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266" name="Google Shape;266;p34"/>
            <p:cNvSpPr/>
            <p:nvPr/>
          </p:nvSpPr>
          <p:spPr>
            <a:xfrm>
              <a:off x="9196390" y="6601537"/>
              <a:ext cx="70500" cy="70500"/>
            </a:xfrm>
            <a:prstGeom prst="ellipse">
              <a:avLst/>
            </a:prstGeom>
            <a:solidFill>
              <a:srgbClr val="13294B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67" name="Google Shape;267;p34" title="Screenshot 2025-12-09 at 7.31.33 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68975" y="1688450"/>
            <a:ext cx="2932949" cy="312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34" title="Screenshot 2025-12-09 at 7.35.16 PM.png"/>
          <p:cNvPicPr preferRelativeResize="0"/>
          <p:nvPr/>
        </p:nvPicPr>
        <p:blipFill rotWithShape="1">
          <a:blip r:embed="rId5">
            <a:alphaModFix/>
          </a:blip>
          <a:srcRect b="0" l="10830" r="-10829" t="0"/>
          <a:stretch/>
        </p:blipFill>
        <p:spPr>
          <a:xfrm>
            <a:off x="282600" y="1898298"/>
            <a:ext cx="1623600" cy="1747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34"/>
          <p:cNvPicPr preferRelativeResize="0"/>
          <p:nvPr/>
        </p:nvPicPr>
        <p:blipFill rotWithShape="1">
          <a:blip r:embed="rId6">
            <a:alphaModFix/>
          </a:blip>
          <a:srcRect b="0" l="475" r="485" t="7175"/>
          <a:stretch/>
        </p:blipFill>
        <p:spPr>
          <a:xfrm>
            <a:off x="4461008" y="729462"/>
            <a:ext cx="4140166" cy="4085525"/>
          </a:xfrm>
          <a:prstGeom prst="rect">
            <a:avLst/>
          </a:prstGeom>
          <a:noFill/>
          <a:ln cap="flat" cmpd="sng" w="254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5"/>
          <p:cNvSpPr txBox="1"/>
          <p:nvPr/>
        </p:nvSpPr>
        <p:spPr>
          <a:xfrm>
            <a:off x="971550" y="2211368"/>
            <a:ext cx="7200900" cy="10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b="1" lang="en" sz="3400">
                <a:solidFill>
                  <a:srgbClr val="15264B"/>
                </a:solidFill>
              </a:rPr>
              <a:t>Final Design</a:t>
            </a:r>
            <a:endParaRPr sz="11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75" name="Google Shape;275;p35"/>
          <p:cNvGrpSpPr/>
          <p:nvPr/>
        </p:nvGrpSpPr>
        <p:grpSpPr>
          <a:xfrm>
            <a:off x="2957842" y="2007704"/>
            <a:ext cx="2896227" cy="242134"/>
            <a:chOff x="3943790" y="2676939"/>
            <a:chExt cx="3861636" cy="322845"/>
          </a:xfrm>
        </p:grpSpPr>
        <p:cxnSp>
          <p:nvCxnSpPr>
            <p:cNvPr id="276" name="Google Shape;276;p35"/>
            <p:cNvCxnSpPr/>
            <p:nvPr/>
          </p:nvCxnSpPr>
          <p:spPr>
            <a:xfrm>
              <a:off x="4426226" y="2676939"/>
              <a:ext cx="3379200" cy="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77" name="Google Shape;277;p35"/>
            <p:cNvCxnSpPr/>
            <p:nvPr/>
          </p:nvCxnSpPr>
          <p:spPr>
            <a:xfrm flipH="1" rot="10800000">
              <a:off x="3943790" y="2676984"/>
              <a:ext cx="482400" cy="32280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pic>
        <p:nvPicPr>
          <p:cNvPr id="278" name="Google Shape;278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668132" y="175364"/>
            <a:ext cx="203481" cy="292358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35"/>
          <p:cNvSpPr txBox="1"/>
          <p:nvPr/>
        </p:nvSpPr>
        <p:spPr>
          <a:xfrm>
            <a:off x="7001698" y="4893286"/>
            <a:ext cx="18552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280" name="Google Shape;280;p35"/>
          <p:cNvSpPr txBox="1"/>
          <p:nvPr/>
        </p:nvSpPr>
        <p:spPr>
          <a:xfrm>
            <a:off x="282605" y="4893286"/>
            <a:ext cx="59934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 sz="1100"/>
          </a:p>
        </p:txBody>
      </p:sp>
      <p:grpSp>
        <p:nvGrpSpPr>
          <p:cNvPr id="281" name="Google Shape;281;p35"/>
          <p:cNvGrpSpPr/>
          <p:nvPr/>
        </p:nvGrpSpPr>
        <p:grpSpPr>
          <a:xfrm>
            <a:off x="3046069" y="4951153"/>
            <a:ext cx="3929036" cy="52875"/>
            <a:chOff x="4028175" y="6601537"/>
            <a:chExt cx="5238715" cy="70500"/>
          </a:xfrm>
        </p:grpSpPr>
        <p:cxnSp>
          <p:nvCxnSpPr>
            <p:cNvPr id="282" name="Google Shape;282;p35"/>
            <p:cNvCxnSpPr/>
            <p:nvPr/>
          </p:nvCxnSpPr>
          <p:spPr>
            <a:xfrm rot="10800000">
              <a:off x="4028175" y="6639606"/>
              <a:ext cx="5169900" cy="0"/>
            </a:xfrm>
            <a:prstGeom prst="straightConnector1">
              <a:avLst/>
            </a:prstGeom>
            <a:noFill/>
            <a:ln cap="flat" cmpd="sng" w="9525">
              <a:solidFill>
                <a:srgbClr val="13294B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283" name="Google Shape;283;p35"/>
            <p:cNvSpPr/>
            <p:nvPr/>
          </p:nvSpPr>
          <p:spPr>
            <a:xfrm>
              <a:off x="9196390" y="6601537"/>
              <a:ext cx="70500" cy="70500"/>
            </a:xfrm>
            <a:prstGeom prst="ellipse">
              <a:avLst/>
            </a:prstGeom>
            <a:solidFill>
              <a:srgbClr val="13294B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6"/>
          <p:cNvSpPr txBox="1"/>
          <p:nvPr>
            <p:ph idx="1" type="body"/>
          </p:nvPr>
        </p:nvSpPr>
        <p:spPr>
          <a:xfrm>
            <a:off x="282607" y="836084"/>
            <a:ext cx="8383200" cy="36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rPr b="1" lang="en" sz="2000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24V - 5V Buck Converter and 24V - 3.3V Buck Converter</a:t>
            </a:r>
            <a:endParaRPr b="1" sz="20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rPr b="1" lang="en" sz="2000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TPS62162QDSGRQ1 - 3.3V 5A</a:t>
            </a:r>
            <a:endParaRPr b="1" sz="20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</a:pPr>
            <a:r>
              <a:rPr b="1" lang="en" sz="2000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LMQ61460-Q1 - 5V 6A</a:t>
            </a:r>
            <a:endParaRPr b="1" sz="20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t/>
            </a:r>
            <a:endParaRPr b="1" sz="20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t/>
            </a:r>
            <a:endParaRPr b="1"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36"/>
          <p:cNvSpPr/>
          <p:nvPr/>
        </p:nvSpPr>
        <p:spPr>
          <a:xfrm flipH="1" rot="10800000">
            <a:off x="0" y="-135"/>
            <a:ext cx="9144000" cy="6513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36"/>
          <p:cNvSpPr txBox="1"/>
          <p:nvPr/>
        </p:nvSpPr>
        <p:spPr>
          <a:xfrm>
            <a:off x="282607" y="153038"/>
            <a:ext cx="8182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>
                <a:solidFill>
                  <a:schemeClr val="lt1"/>
                </a:solidFill>
              </a:rPr>
              <a:t>Final Design</a:t>
            </a:r>
            <a:r>
              <a:rPr lang="en" sz="1800">
                <a:solidFill>
                  <a:schemeClr val="lt1"/>
                </a:solidFill>
              </a:rPr>
              <a:t> - Power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1" name="Google Shape;291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8132" y="175364"/>
            <a:ext cx="203481" cy="292358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36"/>
          <p:cNvSpPr txBox="1"/>
          <p:nvPr/>
        </p:nvSpPr>
        <p:spPr>
          <a:xfrm>
            <a:off x="7001698" y="4893286"/>
            <a:ext cx="18552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293" name="Google Shape;293;p36"/>
          <p:cNvSpPr txBox="1"/>
          <p:nvPr/>
        </p:nvSpPr>
        <p:spPr>
          <a:xfrm>
            <a:off x="282605" y="4893286"/>
            <a:ext cx="59934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 sz="1100"/>
          </a:p>
        </p:txBody>
      </p:sp>
      <p:grpSp>
        <p:nvGrpSpPr>
          <p:cNvPr id="294" name="Google Shape;294;p36"/>
          <p:cNvGrpSpPr/>
          <p:nvPr/>
        </p:nvGrpSpPr>
        <p:grpSpPr>
          <a:xfrm>
            <a:off x="3046069" y="4951153"/>
            <a:ext cx="3929036" cy="52875"/>
            <a:chOff x="4028175" y="6601537"/>
            <a:chExt cx="5238715" cy="70500"/>
          </a:xfrm>
        </p:grpSpPr>
        <p:cxnSp>
          <p:nvCxnSpPr>
            <p:cNvPr id="295" name="Google Shape;295;p36"/>
            <p:cNvCxnSpPr/>
            <p:nvPr/>
          </p:nvCxnSpPr>
          <p:spPr>
            <a:xfrm rot="10800000">
              <a:off x="4028175" y="6639606"/>
              <a:ext cx="5169900" cy="0"/>
            </a:xfrm>
            <a:prstGeom prst="straightConnector1">
              <a:avLst/>
            </a:prstGeom>
            <a:noFill/>
            <a:ln cap="flat" cmpd="sng" w="9525">
              <a:solidFill>
                <a:srgbClr val="13294B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296" name="Google Shape;296;p36"/>
            <p:cNvSpPr/>
            <p:nvPr/>
          </p:nvSpPr>
          <p:spPr>
            <a:xfrm>
              <a:off x="9196390" y="6601537"/>
              <a:ext cx="70500" cy="70500"/>
            </a:xfrm>
            <a:prstGeom prst="ellipse">
              <a:avLst/>
            </a:prstGeom>
            <a:solidFill>
              <a:srgbClr val="13294B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97" name="Google Shape;297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5275" y="1857100"/>
            <a:ext cx="4188951" cy="2759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5082126" y="1189290"/>
            <a:ext cx="2994374" cy="3860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7"/>
          <p:cNvSpPr txBox="1"/>
          <p:nvPr>
            <p:ph idx="1" type="body"/>
          </p:nvPr>
        </p:nvSpPr>
        <p:spPr>
          <a:xfrm>
            <a:off x="282607" y="1000709"/>
            <a:ext cx="8383200" cy="36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b="1" lang="en" sz="1400">
                <a:latin typeface="Arial"/>
                <a:ea typeface="Arial"/>
                <a:cs typeface="Arial"/>
                <a:sym typeface="Arial"/>
              </a:rPr>
              <a:t>Three Axes</a:t>
            </a:r>
            <a:endParaRPr b="1" sz="1400"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b="1" lang="en" sz="1400">
                <a:latin typeface="Arial"/>
                <a:ea typeface="Arial"/>
                <a:cs typeface="Arial"/>
                <a:sym typeface="Arial"/>
              </a:rPr>
              <a:t>Horizontal</a:t>
            </a:r>
            <a:endParaRPr b="1" sz="1400"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b="1" lang="en" sz="1400">
                <a:latin typeface="Arial"/>
                <a:ea typeface="Arial"/>
                <a:cs typeface="Arial"/>
                <a:sym typeface="Arial"/>
              </a:rPr>
              <a:t>Theta</a:t>
            </a:r>
            <a:endParaRPr b="1" sz="1400"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b="1" lang="en" sz="1400">
                <a:latin typeface="Arial"/>
                <a:ea typeface="Arial"/>
                <a:cs typeface="Arial"/>
                <a:sym typeface="Arial"/>
              </a:rPr>
              <a:t>Vertical</a:t>
            </a:r>
            <a:endParaRPr b="1" sz="1400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b="1" lang="en" sz="1400">
                <a:latin typeface="Arial"/>
                <a:ea typeface="Arial"/>
                <a:cs typeface="Arial"/>
                <a:sym typeface="Arial"/>
              </a:rPr>
              <a:t>Sensorless Homing (no limit switches)</a:t>
            </a:r>
            <a:endParaRPr b="1" sz="1400"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b="1" lang="en" sz="1400">
                <a:latin typeface="Arial"/>
                <a:ea typeface="Arial"/>
                <a:cs typeface="Arial"/>
                <a:sym typeface="Arial"/>
              </a:rPr>
              <a:t>TMC2130 stallGuard</a:t>
            </a:r>
            <a:endParaRPr b="1" sz="1400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b="1" lang="en" sz="1400">
                <a:latin typeface="Arial"/>
                <a:ea typeface="Arial"/>
                <a:cs typeface="Arial"/>
                <a:sym typeface="Arial"/>
              </a:rPr>
              <a:t>Cleaner Electrical Signals</a:t>
            </a:r>
            <a:endParaRPr b="1" sz="1400"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b="1" lang="en" sz="1400">
                <a:latin typeface="Arial"/>
                <a:ea typeface="Arial"/>
                <a:cs typeface="Arial"/>
                <a:sym typeface="Arial"/>
              </a:rPr>
              <a:t>stealthChop - quiet movement</a:t>
            </a:r>
            <a:endParaRPr b="1" sz="1400"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b="1" lang="en" sz="1400">
                <a:latin typeface="Arial"/>
                <a:ea typeface="Arial"/>
                <a:cs typeface="Arial"/>
                <a:sym typeface="Arial"/>
              </a:rPr>
              <a:t>spreadCycle - high torque</a:t>
            </a:r>
            <a:endParaRPr b="1" sz="1400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b="1" lang="en" sz="1400">
                <a:latin typeface="Arial"/>
                <a:ea typeface="Arial"/>
                <a:cs typeface="Arial"/>
                <a:sym typeface="Arial"/>
              </a:rPr>
              <a:t>Better Mechanical Stability</a:t>
            </a:r>
            <a:endParaRPr b="1" sz="1400"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b="1" lang="en" sz="1400">
                <a:latin typeface="Arial"/>
                <a:ea typeface="Arial"/>
                <a:cs typeface="Arial"/>
                <a:sym typeface="Arial"/>
              </a:rPr>
              <a:t>Carbon-Fiber PETG 3D Prints</a:t>
            </a:r>
            <a:endParaRPr b="1" sz="1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37"/>
          <p:cNvSpPr/>
          <p:nvPr/>
        </p:nvSpPr>
        <p:spPr>
          <a:xfrm flipH="1" rot="10800000">
            <a:off x="0" y="-135"/>
            <a:ext cx="9144000" cy="6513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37"/>
          <p:cNvSpPr txBox="1"/>
          <p:nvPr/>
        </p:nvSpPr>
        <p:spPr>
          <a:xfrm>
            <a:off x="282607" y="153038"/>
            <a:ext cx="8182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>
                <a:solidFill>
                  <a:schemeClr val="lt1"/>
                </a:solidFill>
              </a:rPr>
              <a:t>Final Design</a:t>
            </a:r>
            <a:r>
              <a:rPr lang="en" sz="1800">
                <a:solidFill>
                  <a:schemeClr val="lt1"/>
                </a:solidFill>
              </a:rPr>
              <a:t> - Motor System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6" name="Google Shape;306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8132" y="175364"/>
            <a:ext cx="203481" cy="292358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37"/>
          <p:cNvSpPr txBox="1"/>
          <p:nvPr/>
        </p:nvSpPr>
        <p:spPr>
          <a:xfrm>
            <a:off x="7001698" y="4893286"/>
            <a:ext cx="18552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308" name="Google Shape;308;p37"/>
          <p:cNvSpPr txBox="1"/>
          <p:nvPr/>
        </p:nvSpPr>
        <p:spPr>
          <a:xfrm>
            <a:off x="282605" y="4893286"/>
            <a:ext cx="59934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 sz="1100"/>
          </a:p>
        </p:txBody>
      </p:sp>
      <p:grpSp>
        <p:nvGrpSpPr>
          <p:cNvPr id="309" name="Google Shape;309;p37"/>
          <p:cNvGrpSpPr/>
          <p:nvPr/>
        </p:nvGrpSpPr>
        <p:grpSpPr>
          <a:xfrm>
            <a:off x="3046069" y="4951153"/>
            <a:ext cx="3929036" cy="52875"/>
            <a:chOff x="4028175" y="6601537"/>
            <a:chExt cx="5238715" cy="70500"/>
          </a:xfrm>
        </p:grpSpPr>
        <p:cxnSp>
          <p:nvCxnSpPr>
            <p:cNvPr id="310" name="Google Shape;310;p37"/>
            <p:cNvCxnSpPr/>
            <p:nvPr/>
          </p:nvCxnSpPr>
          <p:spPr>
            <a:xfrm rot="10800000">
              <a:off x="4028175" y="6639606"/>
              <a:ext cx="5169900" cy="0"/>
            </a:xfrm>
            <a:prstGeom prst="straightConnector1">
              <a:avLst/>
            </a:prstGeom>
            <a:noFill/>
            <a:ln cap="flat" cmpd="sng" w="9525">
              <a:solidFill>
                <a:srgbClr val="13294B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311" name="Google Shape;311;p37"/>
            <p:cNvSpPr/>
            <p:nvPr/>
          </p:nvSpPr>
          <p:spPr>
            <a:xfrm>
              <a:off x="9196390" y="6601537"/>
              <a:ext cx="70500" cy="70500"/>
            </a:xfrm>
            <a:prstGeom prst="ellipse">
              <a:avLst/>
            </a:prstGeom>
            <a:solidFill>
              <a:srgbClr val="13294B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12" name="Google Shape;312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40520">
            <a:off x="3244576" y="2767276"/>
            <a:ext cx="2169132" cy="2229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37" title="Screenshot 2025-12-09 at 8.25.56 PM.png"/>
          <p:cNvPicPr preferRelativeResize="0"/>
          <p:nvPr/>
        </p:nvPicPr>
        <p:blipFill rotWithShape="1">
          <a:blip r:embed="rId5">
            <a:alphaModFix/>
          </a:blip>
          <a:srcRect b="0" l="0" r="0" t="23925"/>
          <a:stretch/>
        </p:blipFill>
        <p:spPr>
          <a:xfrm>
            <a:off x="5427950" y="867450"/>
            <a:ext cx="2919399" cy="2796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38"/>
          <p:cNvPicPr preferRelativeResize="0"/>
          <p:nvPr/>
        </p:nvPicPr>
        <p:blipFill rotWithShape="1">
          <a:blip r:embed="rId3">
            <a:alphaModFix/>
          </a:blip>
          <a:srcRect b="48877" l="16276" r="1480" t="1795"/>
          <a:stretch/>
        </p:blipFill>
        <p:spPr>
          <a:xfrm>
            <a:off x="4770798" y="605325"/>
            <a:ext cx="2989450" cy="2536038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38"/>
          <p:cNvSpPr txBox="1"/>
          <p:nvPr>
            <p:ph idx="1" type="body"/>
          </p:nvPr>
        </p:nvSpPr>
        <p:spPr>
          <a:xfrm>
            <a:off x="282604" y="1000700"/>
            <a:ext cx="3768900" cy="36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rPr b="1" lang="en" sz="20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Electronics</a:t>
            </a:r>
            <a:endParaRPr b="1" sz="20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ESP32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Half-Duplex RS-485 Transceivers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Buffers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Inverters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rPr b="1" lang="en" sz="2000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Communication</a:t>
            </a:r>
            <a:endParaRPr b="1" sz="20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Responsible for Module Communication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Uniform Packet Communication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UTF-8 Newline Delimited JSON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Module Operations Not Preset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Module communicates ops</a:t>
            </a:r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38"/>
          <p:cNvSpPr/>
          <p:nvPr/>
        </p:nvSpPr>
        <p:spPr>
          <a:xfrm flipH="1" rot="10800000">
            <a:off x="0" y="-135"/>
            <a:ext cx="9144000" cy="6513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38"/>
          <p:cNvSpPr txBox="1"/>
          <p:nvPr/>
        </p:nvSpPr>
        <p:spPr>
          <a:xfrm>
            <a:off x="282607" y="153038"/>
            <a:ext cx="8182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1800">
                <a:solidFill>
                  <a:schemeClr val="lt1"/>
                </a:solidFill>
              </a:rPr>
              <a:t>Final Design - Main Controller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2" name="Google Shape;322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668132" y="175364"/>
            <a:ext cx="203481" cy="292358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38"/>
          <p:cNvSpPr txBox="1"/>
          <p:nvPr/>
        </p:nvSpPr>
        <p:spPr>
          <a:xfrm>
            <a:off x="7001698" y="4893286"/>
            <a:ext cx="18552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324" name="Google Shape;324;p38"/>
          <p:cNvSpPr txBox="1"/>
          <p:nvPr/>
        </p:nvSpPr>
        <p:spPr>
          <a:xfrm>
            <a:off x="282605" y="4893286"/>
            <a:ext cx="59934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 sz="1100"/>
          </a:p>
        </p:txBody>
      </p:sp>
      <p:grpSp>
        <p:nvGrpSpPr>
          <p:cNvPr id="325" name="Google Shape;325;p38"/>
          <p:cNvGrpSpPr/>
          <p:nvPr/>
        </p:nvGrpSpPr>
        <p:grpSpPr>
          <a:xfrm>
            <a:off x="3046069" y="4951153"/>
            <a:ext cx="3929036" cy="52875"/>
            <a:chOff x="4028175" y="6601537"/>
            <a:chExt cx="5238715" cy="70500"/>
          </a:xfrm>
        </p:grpSpPr>
        <p:cxnSp>
          <p:nvCxnSpPr>
            <p:cNvPr id="326" name="Google Shape;326;p38"/>
            <p:cNvCxnSpPr/>
            <p:nvPr/>
          </p:nvCxnSpPr>
          <p:spPr>
            <a:xfrm rot="10800000">
              <a:off x="4028175" y="6639606"/>
              <a:ext cx="5169900" cy="0"/>
            </a:xfrm>
            <a:prstGeom prst="straightConnector1">
              <a:avLst/>
            </a:prstGeom>
            <a:noFill/>
            <a:ln cap="flat" cmpd="sng" w="9525">
              <a:solidFill>
                <a:srgbClr val="13294B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327" name="Google Shape;327;p38"/>
            <p:cNvSpPr/>
            <p:nvPr/>
          </p:nvSpPr>
          <p:spPr>
            <a:xfrm>
              <a:off x="9196390" y="6601537"/>
              <a:ext cx="70500" cy="70500"/>
            </a:xfrm>
            <a:prstGeom prst="ellipse">
              <a:avLst/>
            </a:prstGeom>
            <a:solidFill>
              <a:srgbClr val="13294B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descr="File:ESP32-S3 on paper.jpg - Wikimedia Commons" id="328" name="Google Shape;328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44663" y="3108444"/>
            <a:ext cx="1669652" cy="16696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le:ESP32-S3 on paper.jpg - Wikimedia Commons" id="329" name="Google Shape;329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7201975" y="3101141"/>
            <a:ext cx="1669652" cy="16696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0" name="Google Shape;330;p38"/>
          <p:cNvCxnSpPr/>
          <p:nvPr/>
        </p:nvCxnSpPr>
        <p:spPr>
          <a:xfrm>
            <a:off x="5566900" y="3799213"/>
            <a:ext cx="1582500" cy="17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31" name="Google Shape;331;p38"/>
          <p:cNvSpPr txBox="1"/>
          <p:nvPr/>
        </p:nvSpPr>
        <p:spPr>
          <a:xfrm>
            <a:off x="5395825" y="3340250"/>
            <a:ext cx="1855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434F54"/>
                </a:solidFill>
                <a:highlight>
                  <a:srgbClr val="EFEFE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{"type":</a:t>
            </a:r>
            <a:r>
              <a:rPr lang="en">
                <a:solidFill>
                  <a:srgbClr val="005C5F"/>
                </a:solidFill>
                <a:highlight>
                  <a:srgbClr val="EFEFE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"who"</a:t>
            </a:r>
            <a:r>
              <a:rPr lang="en">
                <a:solidFill>
                  <a:srgbClr val="434F54"/>
                </a:solidFill>
                <a:highlight>
                  <a:srgbClr val="EFEFE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}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32" name="Google Shape;332;p38"/>
          <p:cNvCxnSpPr/>
          <p:nvPr/>
        </p:nvCxnSpPr>
        <p:spPr>
          <a:xfrm rot="10800000">
            <a:off x="5552800" y="4474763"/>
            <a:ext cx="1610700" cy="18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33" name="Google Shape;333;p38"/>
          <p:cNvSpPr txBox="1"/>
          <p:nvPr/>
        </p:nvSpPr>
        <p:spPr>
          <a:xfrm>
            <a:off x="4522975" y="4493063"/>
            <a:ext cx="3485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434F54"/>
                </a:solidFill>
                <a:highlight>
                  <a:srgbClr val="EFEFE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{"type":</a:t>
            </a:r>
            <a:r>
              <a:rPr lang="en">
                <a:solidFill>
                  <a:srgbClr val="005C5F"/>
                </a:solidFill>
                <a:highlight>
                  <a:srgbClr val="EFEFE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"iam"</a:t>
            </a:r>
            <a:r>
              <a:rPr lang="en">
                <a:solidFill>
                  <a:srgbClr val="434F54"/>
                </a:solidFill>
                <a:highlight>
                  <a:srgbClr val="EFEFE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,"module":</a:t>
            </a:r>
            <a:r>
              <a:rPr lang="en">
                <a:solidFill>
                  <a:srgbClr val="005C5F"/>
                </a:solidFill>
                <a:highlight>
                  <a:srgbClr val="EFEFE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"WaferAligner"</a:t>
            </a:r>
            <a:r>
              <a:rPr lang="en">
                <a:solidFill>
                  <a:srgbClr val="434F54"/>
                </a:solidFill>
                <a:highlight>
                  <a:srgbClr val="EFEFE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}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Google Shape;334;p38"/>
          <p:cNvSpPr txBox="1"/>
          <p:nvPr/>
        </p:nvSpPr>
        <p:spPr>
          <a:xfrm>
            <a:off x="4230400" y="2832350"/>
            <a:ext cx="898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Main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335;p38"/>
          <p:cNvSpPr txBox="1"/>
          <p:nvPr/>
        </p:nvSpPr>
        <p:spPr>
          <a:xfrm>
            <a:off x="7496650" y="2832350"/>
            <a:ext cx="10803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Module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39"/>
          <p:cNvSpPr txBox="1"/>
          <p:nvPr>
            <p:ph idx="1" type="body"/>
          </p:nvPr>
        </p:nvSpPr>
        <p:spPr>
          <a:xfrm>
            <a:off x="81904" y="917250"/>
            <a:ext cx="3382200" cy="36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b="1" lang="en" sz="1400">
                <a:latin typeface="Arial"/>
                <a:ea typeface="Arial"/>
                <a:cs typeface="Arial"/>
                <a:sym typeface="Arial"/>
              </a:rPr>
              <a:t>Two towers press fit together</a:t>
            </a:r>
            <a:endParaRPr b="1" sz="1400"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b="1" lang="en" sz="1400">
                <a:latin typeface="Arial"/>
                <a:ea typeface="Arial"/>
                <a:cs typeface="Arial"/>
                <a:sym typeface="Arial"/>
              </a:rPr>
              <a:t>Top holds motor</a:t>
            </a:r>
            <a:endParaRPr b="1" sz="1400"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b="1" lang="en" sz="1400">
                <a:latin typeface="Arial"/>
                <a:ea typeface="Arial"/>
                <a:cs typeface="Arial"/>
                <a:sym typeface="Arial"/>
              </a:rPr>
              <a:t>Bottom connects to base</a:t>
            </a:r>
            <a:endParaRPr b="1"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b="1" lang="en" sz="1400">
                <a:latin typeface="Arial"/>
                <a:ea typeface="Arial"/>
                <a:cs typeface="Arial"/>
                <a:sym typeface="Arial"/>
              </a:rPr>
              <a:t>Electronics Mount to each tower</a:t>
            </a:r>
            <a:endParaRPr b="1" sz="1400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b="1" lang="en" sz="1400">
                <a:latin typeface="Arial"/>
                <a:ea typeface="Arial"/>
                <a:cs typeface="Arial"/>
                <a:sym typeface="Arial"/>
              </a:rPr>
              <a:t>Proximity sensor attaches to raised platform on top tower</a:t>
            </a:r>
            <a:endParaRPr b="1" sz="1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39"/>
          <p:cNvSpPr/>
          <p:nvPr/>
        </p:nvSpPr>
        <p:spPr>
          <a:xfrm flipH="1" rot="10800000">
            <a:off x="0" y="-135"/>
            <a:ext cx="9144000" cy="6513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p39"/>
          <p:cNvSpPr txBox="1"/>
          <p:nvPr/>
        </p:nvSpPr>
        <p:spPr>
          <a:xfrm>
            <a:off x="282607" y="153038"/>
            <a:ext cx="8182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>
                <a:solidFill>
                  <a:schemeClr val="lt1"/>
                </a:solidFill>
              </a:rPr>
              <a:t>Final Design </a:t>
            </a:r>
            <a:r>
              <a:rPr lang="en" sz="1800">
                <a:solidFill>
                  <a:schemeClr val="lt1"/>
                </a:solidFill>
              </a:rPr>
              <a:t>- External Module (Wafer </a:t>
            </a:r>
            <a:r>
              <a:rPr lang="en" sz="1800">
                <a:solidFill>
                  <a:schemeClr val="lt1"/>
                </a:solidFill>
              </a:rPr>
              <a:t>Aligner Chassis</a:t>
            </a:r>
            <a:r>
              <a:rPr lang="en" sz="1800">
                <a:solidFill>
                  <a:schemeClr val="lt1"/>
                </a:solidFill>
              </a:rPr>
              <a:t>) 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3" name="Google Shape;343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8132" y="175364"/>
            <a:ext cx="203481" cy="292358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39"/>
          <p:cNvSpPr txBox="1"/>
          <p:nvPr/>
        </p:nvSpPr>
        <p:spPr>
          <a:xfrm>
            <a:off x="7001698" y="4893286"/>
            <a:ext cx="18552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345" name="Google Shape;345;p39"/>
          <p:cNvSpPr txBox="1"/>
          <p:nvPr/>
        </p:nvSpPr>
        <p:spPr>
          <a:xfrm>
            <a:off x="282605" y="4893286"/>
            <a:ext cx="59934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 sz="1100"/>
          </a:p>
        </p:txBody>
      </p:sp>
      <p:grpSp>
        <p:nvGrpSpPr>
          <p:cNvPr id="346" name="Google Shape;346;p39"/>
          <p:cNvGrpSpPr/>
          <p:nvPr/>
        </p:nvGrpSpPr>
        <p:grpSpPr>
          <a:xfrm>
            <a:off x="3046069" y="4951153"/>
            <a:ext cx="3929036" cy="52875"/>
            <a:chOff x="4028175" y="6601537"/>
            <a:chExt cx="5238715" cy="70500"/>
          </a:xfrm>
        </p:grpSpPr>
        <p:cxnSp>
          <p:nvCxnSpPr>
            <p:cNvPr id="347" name="Google Shape;347;p39"/>
            <p:cNvCxnSpPr/>
            <p:nvPr/>
          </p:nvCxnSpPr>
          <p:spPr>
            <a:xfrm rot="10800000">
              <a:off x="4028175" y="6639606"/>
              <a:ext cx="5169900" cy="0"/>
            </a:xfrm>
            <a:prstGeom prst="straightConnector1">
              <a:avLst/>
            </a:prstGeom>
            <a:noFill/>
            <a:ln cap="flat" cmpd="sng" w="9525">
              <a:solidFill>
                <a:srgbClr val="13294B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348" name="Google Shape;348;p39"/>
            <p:cNvSpPr/>
            <p:nvPr/>
          </p:nvSpPr>
          <p:spPr>
            <a:xfrm>
              <a:off x="9196390" y="6601537"/>
              <a:ext cx="70500" cy="70500"/>
            </a:xfrm>
            <a:prstGeom prst="ellipse">
              <a:avLst/>
            </a:prstGeom>
            <a:solidFill>
              <a:srgbClr val="13294B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49" name="Google Shape;349;p39" title="78544601923__5412C631-9AD2-444D-AEB2-A9755BE3386E.png"/>
          <p:cNvPicPr preferRelativeResize="0"/>
          <p:nvPr/>
        </p:nvPicPr>
        <p:blipFill rotWithShape="1">
          <a:blip r:embed="rId4">
            <a:alphaModFix/>
          </a:blip>
          <a:srcRect b="25200" l="14777" r="0" t="20675"/>
          <a:stretch/>
        </p:blipFill>
        <p:spPr>
          <a:xfrm rot="5400000">
            <a:off x="2187314" y="1947146"/>
            <a:ext cx="4031744" cy="1920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39" title="IMG_2755.JPG"/>
          <p:cNvPicPr preferRelativeResize="0"/>
          <p:nvPr/>
        </p:nvPicPr>
        <p:blipFill rotWithShape="1">
          <a:blip r:embed="rId5">
            <a:alphaModFix/>
          </a:blip>
          <a:srcRect b="24533" l="0" r="0" t="0"/>
          <a:stretch/>
        </p:blipFill>
        <p:spPr>
          <a:xfrm>
            <a:off x="4946100" y="971563"/>
            <a:ext cx="3847480" cy="387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39" title="Screenshot 2025-12-09 at 8.14.00 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>
            <a:off x="158437" y="2571750"/>
            <a:ext cx="3229126" cy="2129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40"/>
          <p:cNvSpPr txBox="1"/>
          <p:nvPr>
            <p:ph idx="1" type="body"/>
          </p:nvPr>
        </p:nvSpPr>
        <p:spPr>
          <a:xfrm>
            <a:off x="282607" y="1000709"/>
            <a:ext cx="8383200" cy="36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-"/>
            </a:pPr>
            <a:r>
              <a:rPr b="1" lang="en" sz="1400">
                <a:latin typeface="Arial"/>
                <a:ea typeface="Arial"/>
                <a:cs typeface="Arial"/>
                <a:sym typeface="Arial"/>
              </a:rPr>
              <a:t>Proxy</a:t>
            </a:r>
            <a:r>
              <a:rPr b="1" lang="en" sz="14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en" sz="1400">
                <a:latin typeface="Arial"/>
                <a:ea typeface="Arial"/>
                <a:cs typeface="Arial"/>
                <a:sym typeface="Arial"/>
              </a:rPr>
              <a:t>Sensor</a:t>
            </a:r>
            <a:r>
              <a:rPr b="1" lang="en" sz="1400">
                <a:latin typeface="Arial"/>
                <a:ea typeface="Arial"/>
                <a:cs typeface="Arial"/>
                <a:sym typeface="Arial"/>
              </a:rPr>
              <a:t> - Detects </a:t>
            </a:r>
            <a:r>
              <a:rPr b="1" lang="en" sz="1400">
                <a:latin typeface="Arial"/>
                <a:ea typeface="Arial"/>
                <a:cs typeface="Arial"/>
                <a:sym typeface="Arial"/>
              </a:rPr>
              <a:t>Major</a:t>
            </a:r>
            <a:r>
              <a:rPr b="1" lang="en" sz="1400">
                <a:latin typeface="Arial"/>
                <a:ea typeface="Arial"/>
                <a:cs typeface="Arial"/>
                <a:sym typeface="Arial"/>
              </a:rPr>
              <a:t> Flat (GPIO 16 and 17)</a:t>
            </a:r>
            <a:endParaRPr b="1" sz="1400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-"/>
            </a:pPr>
            <a:r>
              <a:rPr b="1" lang="en" sz="1400">
                <a:latin typeface="Arial"/>
                <a:ea typeface="Arial"/>
                <a:cs typeface="Arial"/>
                <a:sym typeface="Arial"/>
              </a:rPr>
              <a:t>Stepper Driver Controls (</a:t>
            </a:r>
            <a:r>
              <a:rPr b="1" lang="en" sz="1400">
                <a:latin typeface="Arial"/>
                <a:ea typeface="Arial"/>
                <a:cs typeface="Arial"/>
                <a:sym typeface="Arial"/>
              </a:rPr>
              <a:t>GPIO 5-11</a:t>
            </a:r>
            <a:r>
              <a:rPr b="1" lang="en" sz="1400">
                <a:latin typeface="Arial"/>
                <a:ea typeface="Arial"/>
                <a:cs typeface="Arial"/>
                <a:sym typeface="Arial"/>
              </a:rPr>
              <a:t>)</a:t>
            </a:r>
            <a:endParaRPr b="1" sz="1400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-"/>
            </a:pPr>
            <a:r>
              <a:rPr b="1" lang="en" sz="1400">
                <a:latin typeface="Arial"/>
                <a:ea typeface="Arial"/>
                <a:cs typeface="Arial"/>
                <a:sym typeface="Arial"/>
              </a:rPr>
              <a:t>Tx &amp; Rx (GP</a:t>
            </a:r>
            <a:r>
              <a:rPr b="1" lang="en" sz="1400">
                <a:latin typeface="Arial"/>
                <a:ea typeface="Arial"/>
                <a:cs typeface="Arial"/>
                <a:sym typeface="Arial"/>
              </a:rPr>
              <a:t>IO 21 and 22)</a:t>
            </a:r>
            <a:endParaRPr b="1" sz="1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40"/>
          <p:cNvSpPr/>
          <p:nvPr/>
        </p:nvSpPr>
        <p:spPr>
          <a:xfrm flipH="1" rot="10800000">
            <a:off x="0" y="-135"/>
            <a:ext cx="9144000" cy="6513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" name="Google Shape;358;p40"/>
          <p:cNvSpPr txBox="1"/>
          <p:nvPr/>
        </p:nvSpPr>
        <p:spPr>
          <a:xfrm>
            <a:off x="282607" y="153038"/>
            <a:ext cx="8182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>
                <a:solidFill>
                  <a:schemeClr val="lt1"/>
                </a:solidFill>
              </a:rPr>
              <a:t>Final Design - External Module (Wafer Aligner </a:t>
            </a:r>
            <a:r>
              <a:rPr lang="en" sz="1800">
                <a:solidFill>
                  <a:schemeClr val="lt1"/>
                </a:solidFill>
              </a:rPr>
              <a:t>Circuit</a:t>
            </a:r>
            <a:r>
              <a:rPr lang="en" sz="1800">
                <a:solidFill>
                  <a:schemeClr val="lt1"/>
                </a:solidFill>
              </a:rPr>
              <a:t>) 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9" name="Google Shape;359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8132" y="175364"/>
            <a:ext cx="203481" cy="292358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40"/>
          <p:cNvSpPr txBox="1"/>
          <p:nvPr/>
        </p:nvSpPr>
        <p:spPr>
          <a:xfrm>
            <a:off x="7001698" y="4893286"/>
            <a:ext cx="18552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361" name="Google Shape;361;p40"/>
          <p:cNvSpPr txBox="1"/>
          <p:nvPr/>
        </p:nvSpPr>
        <p:spPr>
          <a:xfrm>
            <a:off x="282605" y="4893286"/>
            <a:ext cx="59934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 sz="1100"/>
          </a:p>
        </p:txBody>
      </p:sp>
      <p:grpSp>
        <p:nvGrpSpPr>
          <p:cNvPr id="362" name="Google Shape;362;p40"/>
          <p:cNvGrpSpPr/>
          <p:nvPr/>
        </p:nvGrpSpPr>
        <p:grpSpPr>
          <a:xfrm>
            <a:off x="3046069" y="4951153"/>
            <a:ext cx="3929036" cy="52875"/>
            <a:chOff x="4028175" y="6601537"/>
            <a:chExt cx="5238715" cy="70500"/>
          </a:xfrm>
        </p:grpSpPr>
        <p:cxnSp>
          <p:nvCxnSpPr>
            <p:cNvPr id="363" name="Google Shape;363;p40"/>
            <p:cNvCxnSpPr/>
            <p:nvPr/>
          </p:nvCxnSpPr>
          <p:spPr>
            <a:xfrm rot="10800000">
              <a:off x="4028175" y="6639606"/>
              <a:ext cx="5169900" cy="0"/>
            </a:xfrm>
            <a:prstGeom prst="straightConnector1">
              <a:avLst/>
            </a:prstGeom>
            <a:noFill/>
            <a:ln cap="flat" cmpd="sng" w="9525">
              <a:solidFill>
                <a:srgbClr val="13294B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364" name="Google Shape;364;p40"/>
            <p:cNvSpPr/>
            <p:nvPr/>
          </p:nvSpPr>
          <p:spPr>
            <a:xfrm>
              <a:off x="9196390" y="6601537"/>
              <a:ext cx="70500" cy="70500"/>
            </a:xfrm>
            <a:prstGeom prst="ellipse">
              <a:avLst/>
            </a:prstGeom>
            <a:solidFill>
              <a:srgbClr val="13294B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65" name="Google Shape;365;p40" title="Screenshot 2025-12-09 at 7.48.52 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91438" y="904075"/>
            <a:ext cx="3173724" cy="3736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7825" y="1912197"/>
            <a:ext cx="4901301" cy="27044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41"/>
          <p:cNvSpPr/>
          <p:nvPr/>
        </p:nvSpPr>
        <p:spPr>
          <a:xfrm flipH="1" rot="10800000">
            <a:off x="0" y="-135"/>
            <a:ext cx="9144000" cy="6513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p41"/>
          <p:cNvSpPr txBox="1"/>
          <p:nvPr/>
        </p:nvSpPr>
        <p:spPr>
          <a:xfrm>
            <a:off x="282607" y="153038"/>
            <a:ext cx="8182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>
                <a:solidFill>
                  <a:schemeClr val="lt1"/>
                </a:solidFill>
              </a:rPr>
              <a:t>Final Design </a:t>
            </a:r>
            <a:r>
              <a:rPr lang="en" sz="1800">
                <a:solidFill>
                  <a:schemeClr val="lt1"/>
                </a:solidFill>
              </a:rPr>
              <a:t>- GUI (Graphical User </a:t>
            </a:r>
            <a:r>
              <a:rPr lang="en" sz="1800">
                <a:solidFill>
                  <a:schemeClr val="lt1"/>
                </a:solidFill>
              </a:rPr>
              <a:t>Interface</a:t>
            </a:r>
            <a:r>
              <a:rPr lang="en" sz="1800">
                <a:solidFill>
                  <a:schemeClr val="lt1"/>
                </a:solidFill>
              </a:rPr>
              <a:t>)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3" name="Google Shape;373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8132" y="175364"/>
            <a:ext cx="203481" cy="292358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41"/>
          <p:cNvSpPr txBox="1"/>
          <p:nvPr/>
        </p:nvSpPr>
        <p:spPr>
          <a:xfrm>
            <a:off x="7001698" y="4893286"/>
            <a:ext cx="18552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375" name="Google Shape;375;p41"/>
          <p:cNvSpPr txBox="1"/>
          <p:nvPr/>
        </p:nvSpPr>
        <p:spPr>
          <a:xfrm>
            <a:off x="282605" y="4893286"/>
            <a:ext cx="59934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 sz="1100"/>
          </a:p>
        </p:txBody>
      </p:sp>
      <p:grpSp>
        <p:nvGrpSpPr>
          <p:cNvPr id="376" name="Google Shape;376;p41"/>
          <p:cNvGrpSpPr/>
          <p:nvPr/>
        </p:nvGrpSpPr>
        <p:grpSpPr>
          <a:xfrm>
            <a:off x="3046069" y="4951153"/>
            <a:ext cx="3929036" cy="52875"/>
            <a:chOff x="4028175" y="6601537"/>
            <a:chExt cx="5238715" cy="70500"/>
          </a:xfrm>
        </p:grpSpPr>
        <p:cxnSp>
          <p:nvCxnSpPr>
            <p:cNvPr id="377" name="Google Shape;377;p41"/>
            <p:cNvCxnSpPr/>
            <p:nvPr/>
          </p:nvCxnSpPr>
          <p:spPr>
            <a:xfrm rot="10800000">
              <a:off x="4028175" y="6639606"/>
              <a:ext cx="5169900" cy="0"/>
            </a:xfrm>
            <a:prstGeom prst="straightConnector1">
              <a:avLst/>
            </a:prstGeom>
            <a:noFill/>
            <a:ln cap="flat" cmpd="sng" w="9525">
              <a:solidFill>
                <a:srgbClr val="13294B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378" name="Google Shape;378;p41"/>
            <p:cNvSpPr/>
            <p:nvPr/>
          </p:nvSpPr>
          <p:spPr>
            <a:xfrm>
              <a:off x="9196390" y="6601537"/>
              <a:ext cx="70500" cy="70500"/>
            </a:xfrm>
            <a:prstGeom prst="ellipse">
              <a:avLst/>
            </a:prstGeom>
            <a:solidFill>
              <a:srgbClr val="13294B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79" name="Google Shape;379;p41" title="20251209_15h21m52s_gri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7800" y="884725"/>
            <a:ext cx="3162576" cy="189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41" title="20251209_15h21m58s_gri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02550" y="884725"/>
            <a:ext cx="3162550" cy="189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41" title="20251209_15h24m19s_gri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02551" y="2856150"/>
            <a:ext cx="3162560" cy="1897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41" title="20251209_15h24m55s_grim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47812" y="2889000"/>
            <a:ext cx="3162550" cy="18975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3" name="Google Shape;383;p41"/>
          <p:cNvCxnSpPr/>
          <p:nvPr/>
        </p:nvCxnSpPr>
        <p:spPr>
          <a:xfrm>
            <a:off x="4172125" y="1930075"/>
            <a:ext cx="7227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84" name="Google Shape;384;p41"/>
          <p:cNvCxnSpPr/>
          <p:nvPr/>
        </p:nvCxnSpPr>
        <p:spPr>
          <a:xfrm rot="10800000">
            <a:off x="4192075" y="3847513"/>
            <a:ext cx="682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85" name="Google Shape;385;p41"/>
          <p:cNvCxnSpPr/>
          <p:nvPr/>
        </p:nvCxnSpPr>
        <p:spPr>
          <a:xfrm>
            <a:off x="8769875" y="2292225"/>
            <a:ext cx="0" cy="960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42"/>
          <p:cNvSpPr/>
          <p:nvPr/>
        </p:nvSpPr>
        <p:spPr>
          <a:xfrm flipH="1" rot="10800000">
            <a:off x="0" y="-135"/>
            <a:ext cx="9144000" cy="6513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1" name="Google Shape;391;p42"/>
          <p:cNvSpPr txBox="1"/>
          <p:nvPr/>
        </p:nvSpPr>
        <p:spPr>
          <a:xfrm>
            <a:off x="282607" y="153038"/>
            <a:ext cx="8182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>
                <a:solidFill>
                  <a:schemeClr val="lt1"/>
                </a:solidFill>
              </a:rPr>
              <a:t>Video Demonstration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2" name="Google Shape;392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8132" y="175364"/>
            <a:ext cx="203481" cy="292358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42"/>
          <p:cNvSpPr txBox="1"/>
          <p:nvPr/>
        </p:nvSpPr>
        <p:spPr>
          <a:xfrm>
            <a:off x="7001698" y="4893286"/>
            <a:ext cx="18552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394" name="Google Shape;394;p42"/>
          <p:cNvSpPr txBox="1"/>
          <p:nvPr/>
        </p:nvSpPr>
        <p:spPr>
          <a:xfrm>
            <a:off x="282605" y="4893286"/>
            <a:ext cx="59934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 sz="1100"/>
          </a:p>
        </p:txBody>
      </p:sp>
      <p:grpSp>
        <p:nvGrpSpPr>
          <p:cNvPr id="395" name="Google Shape;395;p42"/>
          <p:cNvGrpSpPr/>
          <p:nvPr/>
        </p:nvGrpSpPr>
        <p:grpSpPr>
          <a:xfrm>
            <a:off x="3046069" y="4951153"/>
            <a:ext cx="3929036" cy="52875"/>
            <a:chOff x="4028175" y="6601537"/>
            <a:chExt cx="5238715" cy="70500"/>
          </a:xfrm>
        </p:grpSpPr>
        <p:cxnSp>
          <p:nvCxnSpPr>
            <p:cNvPr id="396" name="Google Shape;396;p42"/>
            <p:cNvCxnSpPr/>
            <p:nvPr/>
          </p:nvCxnSpPr>
          <p:spPr>
            <a:xfrm rot="10800000">
              <a:off x="4028175" y="6639606"/>
              <a:ext cx="5169900" cy="0"/>
            </a:xfrm>
            <a:prstGeom prst="straightConnector1">
              <a:avLst/>
            </a:prstGeom>
            <a:noFill/>
            <a:ln cap="flat" cmpd="sng" w="9525">
              <a:solidFill>
                <a:srgbClr val="13294B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397" name="Google Shape;397;p42"/>
            <p:cNvSpPr/>
            <p:nvPr/>
          </p:nvSpPr>
          <p:spPr>
            <a:xfrm>
              <a:off x="9196390" y="6601537"/>
              <a:ext cx="70500" cy="70500"/>
            </a:xfrm>
            <a:prstGeom prst="ellipse">
              <a:avLst/>
            </a:prstGeom>
            <a:solidFill>
              <a:srgbClr val="13294B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descr="This is our modular wafer track for semiconductor fabrication. The idea behind this project is to provide small labs and hobbies with the opportunity for reliable and consistent fabrication process.&#10;&#10;￼The project is run off an ESP32, TMC2130 Stepper Motor Drivers, and a Raspberry Pi for the GUI.&#10;&#10;The track auto detects attached tools via serial communication at startup. Each tool sends an acknowledgment, what type of tool it is, and its instructions it’s able to receive.&#10;&#10;All project files will eventually become available on https://www.jackschnepel.net/" id="398" name="Google Shape;398;p42" title="Modular Wafer Track System for Semiconductor Fabrication (UIUC ECE 445 Team 29)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25038" y="1026574"/>
            <a:ext cx="5493925" cy="3090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5"/>
          <p:cNvSpPr txBox="1"/>
          <p:nvPr>
            <p:ph idx="1" type="body"/>
          </p:nvPr>
        </p:nvSpPr>
        <p:spPr>
          <a:xfrm>
            <a:off x="282607" y="1000709"/>
            <a:ext cx="8383200" cy="36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84B36"/>
              </a:buClr>
              <a:buSzPts val="2000"/>
              <a:buFont typeface="Arial"/>
              <a:buAutoNum type="arabicPeriod"/>
            </a:pPr>
            <a:r>
              <a:rPr b="1" lang="en" sz="20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Introduction to Project</a:t>
            </a:r>
            <a:endParaRPr b="1" sz="20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84B36"/>
              </a:buClr>
              <a:buSzPts val="2000"/>
              <a:buFont typeface="Arial"/>
              <a:buAutoNum type="arabicPeriod"/>
            </a:pPr>
            <a:r>
              <a:rPr b="1" lang="en" sz="20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Objective</a:t>
            </a:r>
            <a:endParaRPr b="1" sz="20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84B36"/>
              </a:buClr>
              <a:buSzPts val="2000"/>
              <a:buFont typeface="Arial"/>
              <a:buAutoNum type="arabicPeriod"/>
            </a:pPr>
            <a:r>
              <a:rPr b="1" lang="en" sz="20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Original Design</a:t>
            </a:r>
            <a:endParaRPr b="1" sz="20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84B36"/>
              </a:buClr>
              <a:buSzPts val="2000"/>
              <a:buFont typeface="Arial"/>
              <a:buAutoNum type="arabicPeriod"/>
            </a:pPr>
            <a:r>
              <a:rPr b="1" lang="en" sz="20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Final Design</a:t>
            </a:r>
            <a:endParaRPr b="1" sz="20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84B36"/>
              </a:buClr>
              <a:buSzPts val="2000"/>
              <a:buFont typeface="Arial"/>
              <a:buAutoNum type="arabicPeriod"/>
            </a:pPr>
            <a:r>
              <a:rPr b="1" lang="en" sz="20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Successes and Failures</a:t>
            </a:r>
            <a:endParaRPr b="1" sz="20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84B36"/>
              </a:buClr>
              <a:buSzPts val="2000"/>
              <a:buFont typeface="Arial"/>
              <a:buAutoNum type="arabicPeriod"/>
            </a:pPr>
            <a:r>
              <a:rPr b="1" lang="en" sz="20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Conclusion</a:t>
            </a:r>
            <a:endParaRPr b="1" sz="20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84B36"/>
              </a:buClr>
              <a:buSzPts val="2000"/>
              <a:buFont typeface="Arial"/>
              <a:buAutoNum type="arabicPeriod"/>
            </a:pPr>
            <a:r>
              <a:rPr b="1" lang="en" sz="20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Recommendations for Future Iteration</a:t>
            </a:r>
            <a:endParaRPr b="1" sz="20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25"/>
          <p:cNvSpPr/>
          <p:nvPr/>
        </p:nvSpPr>
        <p:spPr>
          <a:xfrm flipH="1" rot="10800000">
            <a:off x="0" y="0"/>
            <a:ext cx="9144000" cy="651165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25"/>
          <p:cNvSpPr txBox="1"/>
          <p:nvPr/>
        </p:nvSpPr>
        <p:spPr>
          <a:xfrm>
            <a:off x="282607" y="153038"/>
            <a:ext cx="8182520" cy="34621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>
                <a:solidFill>
                  <a:schemeClr val="lt1"/>
                </a:solidFill>
              </a:rPr>
              <a:t>Agenda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3" name="Google Shape;133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8132" y="175364"/>
            <a:ext cx="203481" cy="292358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5"/>
          <p:cNvSpPr txBox="1"/>
          <p:nvPr/>
        </p:nvSpPr>
        <p:spPr>
          <a:xfrm>
            <a:off x="7001698" y="4893286"/>
            <a:ext cx="1855061" cy="17309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135" name="Google Shape;135;p25"/>
          <p:cNvSpPr txBox="1"/>
          <p:nvPr/>
        </p:nvSpPr>
        <p:spPr>
          <a:xfrm>
            <a:off x="282605" y="4893286"/>
            <a:ext cx="5993503" cy="17309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 sz="1100"/>
          </a:p>
        </p:txBody>
      </p:sp>
      <p:grpSp>
        <p:nvGrpSpPr>
          <p:cNvPr id="136" name="Google Shape;136;p25"/>
          <p:cNvGrpSpPr/>
          <p:nvPr/>
        </p:nvGrpSpPr>
        <p:grpSpPr>
          <a:xfrm>
            <a:off x="3046021" y="4951153"/>
            <a:ext cx="3929044" cy="52835"/>
            <a:chOff x="4028111" y="6601537"/>
            <a:chExt cx="5238725" cy="70446"/>
          </a:xfrm>
        </p:grpSpPr>
        <p:cxnSp>
          <p:nvCxnSpPr>
            <p:cNvPr id="137" name="Google Shape;137;p25"/>
            <p:cNvCxnSpPr/>
            <p:nvPr/>
          </p:nvCxnSpPr>
          <p:spPr>
            <a:xfrm rot="10800000">
              <a:off x="4028111" y="6639606"/>
              <a:ext cx="5169964" cy="0"/>
            </a:xfrm>
            <a:prstGeom prst="straightConnector1">
              <a:avLst/>
            </a:prstGeom>
            <a:noFill/>
            <a:ln cap="flat" cmpd="sng" w="9525">
              <a:solidFill>
                <a:srgbClr val="13294B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38" name="Google Shape;138;p25"/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solidFill>
              <a:srgbClr val="13294B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43"/>
          <p:cNvSpPr txBox="1"/>
          <p:nvPr/>
        </p:nvSpPr>
        <p:spPr>
          <a:xfrm>
            <a:off x="1655204" y="553005"/>
            <a:ext cx="5833500" cy="14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lang="en" sz="4500">
                <a:solidFill>
                  <a:schemeClr val="lt1"/>
                </a:solidFill>
              </a:rPr>
              <a:t>Successes and Failures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4" name="Google Shape;404;p43"/>
          <p:cNvSpPr txBox="1"/>
          <p:nvPr/>
        </p:nvSpPr>
        <p:spPr>
          <a:xfrm>
            <a:off x="1081146" y="2424173"/>
            <a:ext cx="69816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05" name="Google Shape;405;p43"/>
          <p:cNvGrpSpPr/>
          <p:nvPr/>
        </p:nvGrpSpPr>
        <p:grpSpPr>
          <a:xfrm>
            <a:off x="2957842" y="2007704"/>
            <a:ext cx="2896227" cy="242134"/>
            <a:chOff x="3943790" y="2676939"/>
            <a:chExt cx="3861636" cy="322845"/>
          </a:xfrm>
        </p:grpSpPr>
        <p:cxnSp>
          <p:nvCxnSpPr>
            <p:cNvPr id="406" name="Google Shape;406;p43"/>
            <p:cNvCxnSpPr/>
            <p:nvPr/>
          </p:nvCxnSpPr>
          <p:spPr>
            <a:xfrm>
              <a:off x="4426226" y="2676939"/>
              <a:ext cx="3379200" cy="0"/>
            </a:xfrm>
            <a:prstGeom prst="straightConnector1">
              <a:avLst/>
            </a:prstGeom>
            <a:noFill/>
            <a:ln cap="flat" cmpd="sng" w="19050">
              <a:solidFill>
                <a:srgbClr val="E84B36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07" name="Google Shape;407;p43"/>
            <p:cNvCxnSpPr/>
            <p:nvPr/>
          </p:nvCxnSpPr>
          <p:spPr>
            <a:xfrm flipH="1" rot="10800000">
              <a:off x="3943790" y="2676984"/>
              <a:ext cx="482400" cy="322800"/>
            </a:xfrm>
            <a:prstGeom prst="straightConnector1">
              <a:avLst/>
            </a:prstGeom>
            <a:noFill/>
            <a:ln cap="flat" cmpd="sng" w="19050">
              <a:solidFill>
                <a:srgbClr val="E84B36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pic>
        <p:nvPicPr>
          <p:cNvPr id="408" name="Google Shape;408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668132" y="175364"/>
            <a:ext cx="203481" cy="292358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43"/>
          <p:cNvSpPr txBox="1"/>
          <p:nvPr/>
        </p:nvSpPr>
        <p:spPr>
          <a:xfrm>
            <a:off x="7001698" y="4893286"/>
            <a:ext cx="18552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410" name="Google Shape;410;p43"/>
          <p:cNvSpPr txBox="1"/>
          <p:nvPr/>
        </p:nvSpPr>
        <p:spPr>
          <a:xfrm>
            <a:off x="282605" y="4893286"/>
            <a:ext cx="59934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 sz="1100"/>
          </a:p>
        </p:txBody>
      </p:sp>
      <p:grpSp>
        <p:nvGrpSpPr>
          <p:cNvPr id="411" name="Google Shape;411;p43"/>
          <p:cNvGrpSpPr/>
          <p:nvPr/>
        </p:nvGrpSpPr>
        <p:grpSpPr>
          <a:xfrm>
            <a:off x="3046069" y="4951153"/>
            <a:ext cx="3929036" cy="52875"/>
            <a:chOff x="4028175" y="6601537"/>
            <a:chExt cx="5238715" cy="70500"/>
          </a:xfrm>
        </p:grpSpPr>
        <p:cxnSp>
          <p:nvCxnSpPr>
            <p:cNvPr id="412" name="Google Shape;412;p43"/>
            <p:cNvCxnSpPr/>
            <p:nvPr/>
          </p:nvCxnSpPr>
          <p:spPr>
            <a:xfrm rot="10800000">
              <a:off x="4028175" y="6639606"/>
              <a:ext cx="51699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413" name="Google Shape;413;p43"/>
            <p:cNvSpPr/>
            <p:nvPr/>
          </p:nvSpPr>
          <p:spPr>
            <a:xfrm>
              <a:off x="9196390" y="6601537"/>
              <a:ext cx="70500" cy="70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44"/>
          <p:cNvSpPr txBox="1"/>
          <p:nvPr>
            <p:ph idx="1" type="body"/>
          </p:nvPr>
        </p:nvSpPr>
        <p:spPr>
          <a:xfrm>
            <a:off x="282607" y="1000709"/>
            <a:ext cx="8383200" cy="36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17500" lvl="0" marL="4572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 sz="1400">
                <a:latin typeface="Arial"/>
                <a:ea typeface="Arial"/>
                <a:cs typeface="Arial"/>
                <a:sym typeface="Arial"/>
              </a:rPr>
              <a:t>Output reads 6.96V</a:t>
            </a:r>
            <a:endParaRPr b="1"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 sz="1400">
                <a:latin typeface="Arial"/>
                <a:ea typeface="Arial"/>
                <a:cs typeface="Arial"/>
                <a:sym typeface="Arial"/>
              </a:rPr>
              <a:t>FB Pin reads 1.255V when it should show .596V</a:t>
            </a:r>
            <a:endParaRPr b="1"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 sz="1400">
                <a:latin typeface="Arial"/>
                <a:ea typeface="Arial"/>
                <a:cs typeface="Arial"/>
                <a:sym typeface="Arial"/>
              </a:rPr>
              <a:t>V</a:t>
            </a:r>
            <a:r>
              <a:rPr b="1" baseline="-25000" lang="en" sz="1400">
                <a:latin typeface="Arial"/>
                <a:ea typeface="Arial"/>
                <a:cs typeface="Arial"/>
                <a:sym typeface="Arial"/>
              </a:rPr>
              <a:t>OUT</a:t>
            </a:r>
            <a:r>
              <a:rPr b="1" lang="en" sz="1400">
                <a:latin typeface="Arial"/>
                <a:ea typeface="Arial"/>
                <a:cs typeface="Arial"/>
                <a:sym typeface="Arial"/>
              </a:rPr>
              <a:t>= V</a:t>
            </a:r>
            <a:r>
              <a:rPr b="1" baseline="-25000" lang="en" sz="1400">
                <a:latin typeface="Arial"/>
                <a:ea typeface="Arial"/>
                <a:cs typeface="Arial"/>
                <a:sym typeface="Arial"/>
              </a:rPr>
              <a:t>FB </a:t>
            </a:r>
            <a:r>
              <a:rPr b="1" lang="en" sz="1400">
                <a:latin typeface="Arial"/>
                <a:ea typeface="Arial"/>
                <a:cs typeface="Arial"/>
                <a:sym typeface="Arial"/>
              </a:rPr>
              <a:t> [R1/R2 + 1]</a:t>
            </a:r>
            <a:endParaRPr b="1"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 sz="1400">
                <a:latin typeface="Arial"/>
                <a:ea typeface="Arial"/>
                <a:cs typeface="Arial"/>
                <a:sym typeface="Arial"/>
              </a:rPr>
              <a:t>V</a:t>
            </a:r>
            <a:r>
              <a:rPr b="1" baseline="-25000" lang="en" sz="1400">
                <a:latin typeface="Arial"/>
                <a:ea typeface="Arial"/>
                <a:cs typeface="Arial"/>
                <a:sym typeface="Arial"/>
              </a:rPr>
              <a:t>OUT</a:t>
            </a:r>
            <a:r>
              <a:rPr b="1" lang="en" sz="1400">
                <a:latin typeface="Arial"/>
                <a:ea typeface="Arial"/>
                <a:cs typeface="Arial"/>
                <a:sym typeface="Arial"/>
              </a:rPr>
              <a:t>= .596</a:t>
            </a:r>
            <a:r>
              <a:rPr b="1" baseline="-25000" lang="en" sz="14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en" sz="1400">
                <a:latin typeface="Arial"/>
                <a:ea typeface="Arial"/>
                <a:cs typeface="Arial"/>
                <a:sym typeface="Arial"/>
              </a:rPr>
              <a:t> [100k/22k + 1] = 3.305V</a:t>
            </a:r>
            <a:endParaRPr b="1"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 sz="1400">
                <a:latin typeface="Arial"/>
                <a:ea typeface="Arial"/>
                <a:cs typeface="Arial"/>
                <a:sym typeface="Arial"/>
              </a:rPr>
              <a:t>V</a:t>
            </a:r>
            <a:r>
              <a:rPr b="1" baseline="-25000" lang="en" sz="1400">
                <a:latin typeface="Arial"/>
                <a:ea typeface="Arial"/>
                <a:cs typeface="Arial"/>
                <a:sym typeface="Arial"/>
              </a:rPr>
              <a:t>OUT</a:t>
            </a:r>
            <a:r>
              <a:rPr b="1" lang="en" sz="1400">
                <a:latin typeface="Arial"/>
                <a:ea typeface="Arial"/>
                <a:cs typeface="Arial"/>
                <a:sym typeface="Arial"/>
              </a:rPr>
              <a:t>= 1.255</a:t>
            </a:r>
            <a:r>
              <a:rPr b="1" baseline="-25000" lang="en" sz="14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en" sz="1400">
                <a:latin typeface="Arial"/>
                <a:ea typeface="Arial"/>
                <a:cs typeface="Arial"/>
                <a:sym typeface="Arial"/>
              </a:rPr>
              <a:t> [100k/22k + 1] = 6.96V</a:t>
            </a:r>
            <a:endParaRPr b="1"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 sz="1400">
                <a:latin typeface="Arial"/>
                <a:ea typeface="Arial"/>
                <a:cs typeface="Arial"/>
                <a:sym typeface="Arial"/>
              </a:rPr>
              <a:t>V</a:t>
            </a:r>
            <a:r>
              <a:rPr b="1" baseline="-25000" lang="en" sz="1400">
                <a:latin typeface="Arial"/>
                <a:ea typeface="Arial"/>
                <a:cs typeface="Arial"/>
                <a:sym typeface="Arial"/>
              </a:rPr>
              <a:t>OUT</a:t>
            </a:r>
            <a:r>
              <a:rPr b="1" lang="en" sz="1400">
                <a:latin typeface="Arial"/>
                <a:ea typeface="Arial"/>
                <a:cs typeface="Arial"/>
                <a:sym typeface="Arial"/>
              </a:rPr>
              <a:t>= 1.255</a:t>
            </a:r>
            <a:r>
              <a:rPr b="1" baseline="-25000" lang="en" sz="14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en" sz="1400">
                <a:latin typeface="Arial"/>
                <a:ea typeface="Arial"/>
                <a:cs typeface="Arial"/>
                <a:sym typeface="Arial"/>
              </a:rPr>
              <a:t> [100k/</a:t>
            </a:r>
            <a:r>
              <a:rPr b="1" lang="en" sz="1400"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61k</a:t>
            </a:r>
            <a:r>
              <a:rPr b="1" lang="en" sz="1400">
                <a:latin typeface="Arial"/>
                <a:ea typeface="Arial"/>
                <a:cs typeface="Arial"/>
                <a:sym typeface="Arial"/>
              </a:rPr>
              <a:t> + 1] = 3.312V</a:t>
            </a:r>
            <a:endParaRPr b="1"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" name="Google Shape;419;p44"/>
          <p:cNvSpPr/>
          <p:nvPr/>
        </p:nvSpPr>
        <p:spPr>
          <a:xfrm>
            <a:off x="4643600" y="2180625"/>
            <a:ext cx="3323700" cy="1763100"/>
          </a:xfrm>
          <a:prstGeom prst="rect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0" name="Google Shape;420;p44"/>
          <p:cNvSpPr/>
          <p:nvPr/>
        </p:nvSpPr>
        <p:spPr>
          <a:xfrm flipH="1" rot="10800000">
            <a:off x="0" y="-135"/>
            <a:ext cx="9144000" cy="6513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1" name="Google Shape;421;p44"/>
          <p:cNvSpPr txBox="1"/>
          <p:nvPr/>
        </p:nvSpPr>
        <p:spPr>
          <a:xfrm>
            <a:off x="282607" y="153038"/>
            <a:ext cx="8182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>
                <a:solidFill>
                  <a:schemeClr val="lt1"/>
                </a:solidFill>
              </a:rPr>
              <a:t>Failure - 24V to 3.3V Buck Converter 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2" name="Google Shape;422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8132" y="175364"/>
            <a:ext cx="203481" cy="292358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44"/>
          <p:cNvSpPr txBox="1"/>
          <p:nvPr/>
        </p:nvSpPr>
        <p:spPr>
          <a:xfrm>
            <a:off x="7001698" y="4893286"/>
            <a:ext cx="18552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424" name="Google Shape;424;p44"/>
          <p:cNvSpPr txBox="1"/>
          <p:nvPr/>
        </p:nvSpPr>
        <p:spPr>
          <a:xfrm>
            <a:off x="282605" y="4893286"/>
            <a:ext cx="59934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 sz="1100"/>
          </a:p>
        </p:txBody>
      </p:sp>
      <p:grpSp>
        <p:nvGrpSpPr>
          <p:cNvPr id="425" name="Google Shape;425;p44"/>
          <p:cNvGrpSpPr/>
          <p:nvPr/>
        </p:nvGrpSpPr>
        <p:grpSpPr>
          <a:xfrm>
            <a:off x="3046069" y="4951153"/>
            <a:ext cx="3929036" cy="52875"/>
            <a:chOff x="4028175" y="6601537"/>
            <a:chExt cx="5238715" cy="70500"/>
          </a:xfrm>
        </p:grpSpPr>
        <p:cxnSp>
          <p:nvCxnSpPr>
            <p:cNvPr id="426" name="Google Shape;426;p44"/>
            <p:cNvCxnSpPr/>
            <p:nvPr/>
          </p:nvCxnSpPr>
          <p:spPr>
            <a:xfrm rot="10800000">
              <a:off x="4028175" y="6639606"/>
              <a:ext cx="5169900" cy="0"/>
            </a:xfrm>
            <a:prstGeom prst="straightConnector1">
              <a:avLst/>
            </a:prstGeom>
            <a:noFill/>
            <a:ln cap="flat" cmpd="sng" w="9525">
              <a:solidFill>
                <a:srgbClr val="13294B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427" name="Google Shape;427;p44"/>
            <p:cNvSpPr/>
            <p:nvPr/>
          </p:nvSpPr>
          <p:spPr>
            <a:xfrm>
              <a:off x="9196390" y="6601537"/>
              <a:ext cx="70500" cy="70500"/>
            </a:xfrm>
            <a:prstGeom prst="ellipse">
              <a:avLst/>
            </a:prstGeom>
            <a:solidFill>
              <a:srgbClr val="13294B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28" name="Google Shape;428;p44" title="PICT0048.jpg"/>
          <p:cNvPicPr preferRelativeResize="0"/>
          <p:nvPr/>
        </p:nvPicPr>
        <p:blipFill rotWithShape="1">
          <a:blip r:embed="rId4">
            <a:alphaModFix/>
          </a:blip>
          <a:srcRect b="15103" l="15441" r="23934" t="3957"/>
          <a:stretch/>
        </p:blipFill>
        <p:spPr>
          <a:xfrm>
            <a:off x="411600" y="1305875"/>
            <a:ext cx="3904877" cy="2932700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44"/>
          <p:cNvSpPr/>
          <p:nvPr/>
        </p:nvSpPr>
        <p:spPr>
          <a:xfrm>
            <a:off x="3729675" y="2053200"/>
            <a:ext cx="203400" cy="2391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45"/>
          <p:cNvSpPr txBox="1"/>
          <p:nvPr>
            <p:ph idx="1" type="body"/>
          </p:nvPr>
        </p:nvSpPr>
        <p:spPr>
          <a:xfrm>
            <a:off x="282607" y="1000709"/>
            <a:ext cx="8383200" cy="36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17500" lvl="0" marL="4572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b="1" lang="en" sz="1400">
                <a:latin typeface="Arial"/>
                <a:ea typeface="Arial"/>
                <a:cs typeface="Arial"/>
                <a:sym typeface="Arial"/>
              </a:rPr>
              <a:t>Many of the </a:t>
            </a:r>
            <a:r>
              <a:rPr b="1" lang="en" sz="1400">
                <a:latin typeface="Arial"/>
                <a:ea typeface="Arial"/>
                <a:cs typeface="Arial"/>
                <a:sym typeface="Arial"/>
              </a:rPr>
              <a:t>capacitors connected to the input are</a:t>
            </a:r>
            <a:r>
              <a:rPr b="1" lang="en" sz="14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en" sz="1400">
                <a:latin typeface="Arial"/>
                <a:ea typeface="Arial"/>
                <a:cs typeface="Arial"/>
                <a:sym typeface="Arial"/>
              </a:rPr>
              <a:t>reading</a:t>
            </a:r>
            <a:r>
              <a:rPr b="1" lang="en" sz="1400">
                <a:latin typeface="Arial"/>
                <a:ea typeface="Arial"/>
                <a:cs typeface="Arial"/>
                <a:sym typeface="Arial"/>
              </a:rPr>
              <a:t> as an open circuit</a:t>
            </a:r>
            <a:endParaRPr b="1"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b="1" lang="en" sz="1400">
                <a:latin typeface="Arial"/>
                <a:ea typeface="Arial"/>
                <a:cs typeface="Arial"/>
                <a:sym typeface="Arial"/>
              </a:rPr>
              <a:t>Most likely broken due to riding so close to rating </a:t>
            </a:r>
            <a:endParaRPr b="1" sz="1400">
              <a:latin typeface="Arial"/>
              <a:ea typeface="Arial"/>
              <a:cs typeface="Arial"/>
              <a:sym typeface="Arial"/>
            </a:endParaRPr>
          </a:p>
          <a:p>
            <a:pPr indent="-317500" lvl="1" marL="5029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</a:pPr>
            <a:r>
              <a:rPr b="1" lang="en" sz="1400">
                <a:latin typeface="Arial"/>
                <a:ea typeface="Arial"/>
                <a:cs typeface="Arial"/>
                <a:sym typeface="Arial"/>
              </a:rPr>
              <a:t>24V </a:t>
            </a:r>
            <a:r>
              <a:rPr b="1" lang="en" sz="1400">
                <a:latin typeface="Arial"/>
                <a:ea typeface="Arial"/>
                <a:cs typeface="Arial"/>
                <a:sym typeface="Arial"/>
              </a:rPr>
              <a:t>input</a:t>
            </a:r>
            <a:r>
              <a:rPr b="1" lang="en" sz="1400">
                <a:latin typeface="Arial"/>
                <a:ea typeface="Arial"/>
                <a:cs typeface="Arial"/>
                <a:sym typeface="Arial"/>
              </a:rPr>
              <a:t> 25V rating</a:t>
            </a:r>
            <a:endParaRPr b="1"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b="1" lang="en" sz="1400">
                <a:latin typeface="Arial"/>
                <a:ea typeface="Arial"/>
                <a:cs typeface="Arial"/>
                <a:sym typeface="Arial"/>
              </a:rPr>
              <a:t>Transient </a:t>
            </a:r>
            <a:r>
              <a:rPr b="1" lang="en" sz="1400">
                <a:latin typeface="Arial"/>
                <a:ea typeface="Arial"/>
                <a:cs typeface="Arial"/>
                <a:sym typeface="Arial"/>
              </a:rPr>
              <a:t>voltage</a:t>
            </a:r>
            <a:r>
              <a:rPr b="1" lang="en" sz="1400">
                <a:latin typeface="Arial"/>
                <a:ea typeface="Arial"/>
                <a:cs typeface="Arial"/>
                <a:sym typeface="Arial"/>
              </a:rPr>
              <a:t> spikes may have broken the capacitors rendering the IC useless  </a:t>
            </a:r>
            <a:endParaRPr b="1"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p45"/>
          <p:cNvSpPr/>
          <p:nvPr/>
        </p:nvSpPr>
        <p:spPr>
          <a:xfrm flipH="1" rot="10800000">
            <a:off x="0" y="-135"/>
            <a:ext cx="9144000" cy="6513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6" name="Google Shape;436;p45"/>
          <p:cNvSpPr txBox="1"/>
          <p:nvPr/>
        </p:nvSpPr>
        <p:spPr>
          <a:xfrm>
            <a:off x="282607" y="153038"/>
            <a:ext cx="8182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>
                <a:solidFill>
                  <a:schemeClr val="lt1"/>
                </a:solidFill>
              </a:rPr>
              <a:t>Failure</a:t>
            </a:r>
            <a:r>
              <a:rPr lang="en" sz="1800">
                <a:solidFill>
                  <a:schemeClr val="lt1"/>
                </a:solidFill>
              </a:rPr>
              <a:t> - 24V to 5V Buck Converter 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7" name="Google Shape;437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8132" y="175364"/>
            <a:ext cx="203481" cy="292358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45"/>
          <p:cNvSpPr txBox="1"/>
          <p:nvPr/>
        </p:nvSpPr>
        <p:spPr>
          <a:xfrm>
            <a:off x="7001698" y="4893286"/>
            <a:ext cx="18552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439" name="Google Shape;439;p45"/>
          <p:cNvSpPr txBox="1"/>
          <p:nvPr/>
        </p:nvSpPr>
        <p:spPr>
          <a:xfrm>
            <a:off x="282605" y="4893286"/>
            <a:ext cx="59934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 sz="1100"/>
          </a:p>
        </p:txBody>
      </p:sp>
      <p:grpSp>
        <p:nvGrpSpPr>
          <p:cNvPr id="440" name="Google Shape;440;p45"/>
          <p:cNvGrpSpPr/>
          <p:nvPr/>
        </p:nvGrpSpPr>
        <p:grpSpPr>
          <a:xfrm>
            <a:off x="3046069" y="4951153"/>
            <a:ext cx="3929036" cy="52875"/>
            <a:chOff x="4028175" y="6601537"/>
            <a:chExt cx="5238715" cy="70500"/>
          </a:xfrm>
        </p:grpSpPr>
        <p:cxnSp>
          <p:nvCxnSpPr>
            <p:cNvPr id="441" name="Google Shape;441;p45"/>
            <p:cNvCxnSpPr/>
            <p:nvPr/>
          </p:nvCxnSpPr>
          <p:spPr>
            <a:xfrm rot="10800000">
              <a:off x="4028175" y="6639606"/>
              <a:ext cx="5169900" cy="0"/>
            </a:xfrm>
            <a:prstGeom prst="straightConnector1">
              <a:avLst/>
            </a:prstGeom>
            <a:noFill/>
            <a:ln cap="flat" cmpd="sng" w="9525">
              <a:solidFill>
                <a:srgbClr val="13294B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442" name="Google Shape;442;p45"/>
            <p:cNvSpPr/>
            <p:nvPr/>
          </p:nvSpPr>
          <p:spPr>
            <a:xfrm>
              <a:off x="9196390" y="6601537"/>
              <a:ext cx="70500" cy="70500"/>
            </a:xfrm>
            <a:prstGeom prst="ellipse">
              <a:avLst/>
            </a:prstGeom>
            <a:solidFill>
              <a:srgbClr val="13294B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43" name="Google Shape;443;p45" title="PICT0048.jpg"/>
          <p:cNvPicPr preferRelativeResize="0"/>
          <p:nvPr/>
        </p:nvPicPr>
        <p:blipFill rotWithShape="1">
          <a:blip r:embed="rId4">
            <a:alphaModFix/>
          </a:blip>
          <a:srcRect b="15103" l="15441" r="23934" t="3957"/>
          <a:stretch/>
        </p:blipFill>
        <p:spPr>
          <a:xfrm>
            <a:off x="421725" y="1417350"/>
            <a:ext cx="3904877" cy="2932700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45"/>
          <p:cNvSpPr/>
          <p:nvPr/>
        </p:nvSpPr>
        <p:spPr>
          <a:xfrm>
            <a:off x="1998400" y="1758000"/>
            <a:ext cx="555000" cy="16275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46"/>
          <p:cNvSpPr txBox="1"/>
          <p:nvPr>
            <p:ph idx="1" type="body"/>
          </p:nvPr>
        </p:nvSpPr>
        <p:spPr>
          <a:xfrm>
            <a:off x="282603" y="1000700"/>
            <a:ext cx="4185000" cy="36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Goal: Robust inter-module communication.</a:t>
            </a:r>
            <a:endParaRPr b="1" sz="20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Outcome: </a:t>
            </a:r>
            <a:endParaRPr b="1" sz="20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4B36"/>
              </a:buClr>
              <a:buSzPts val="2000"/>
              <a:buFont typeface="Arial"/>
              <a:buChar char="•"/>
            </a:pPr>
            <a:r>
              <a:rPr b="1" lang="en" sz="20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Too complex of an implementation, and too little time. </a:t>
            </a:r>
            <a:endParaRPr b="1" sz="20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4B36"/>
              </a:buClr>
              <a:buSzPts val="2000"/>
              <a:buFont typeface="Arial"/>
              <a:buChar char="•"/>
            </a:pPr>
            <a:r>
              <a:rPr b="1" lang="en" sz="20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Only one module communication</a:t>
            </a:r>
            <a:endParaRPr b="1" sz="20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Google Shape;450;p46"/>
          <p:cNvSpPr/>
          <p:nvPr/>
        </p:nvSpPr>
        <p:spPr>
          <a:xfrm flipH="1" rot="10800000">
            <a:off x="0" y="-135"/>
            <a:ext cx="9144000" cy="6513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1" name="Google Shape;451;p46"/>
          <p:cNvSpPr txBox="1"/>
          <p:nvPr/>
        </p:nvSpPr>
        <p:spPr>
          <a:xfrm>
            <a:off x="282607" y="153038"/>
            <a:ext cx="8182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i="1" lang="en" sz="1800">
                <a:solidFill>
                  <a:schemeClr val="lt1"/>
                </a:solidFill>
              </a:rPr>
              <a:t>Oversight</a:t>
            </a:r>
            <a:r>
              <a:rPr lang="en" sz="1800">
                <a:solidFill>
                  <a:schemeClr val="lt1"/>
                </a:solidFill>
              </a:rPr>
              <a:t> - PCB I</a:t>
            </a:r>
            <a:r>
              <a:rPr lang="en" sz="1800">
                <a:solidFill>
                  <a:schemeClr val="lt1"/>
                </a:solidFill>
              </a:rPr>
              <a:t>nter-module</a:t>
            </a:r>
            <a:r>
              <a:rPr lang="en" sz="1800">
                <a:solidFill>
                  <a:schemeClr val="lt1"/>
                </a:solidFill>
              </a:rPr>
              <a:t> Communication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2" name="Google Shape;452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8132" y="175364"/>
            <a:ext cx="203481" cy="292358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46"/>
          <p:cNvSpPr txBox="1"/>
          <p:nvPr/>
        </p:nvSpPr>
        <p:spPr>
          <a:xfrm>
            <a:off x="7001698" y="4893286"/>
            <a:ext cx="18552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454" name="Google Shape;454;p46"/>
          <p:cNvSpPr txBox="1"/>
          <p:nvPr/>
        </p:nvSpPr>
        <p:spPr>
          <a:xfrm>
            <a:off x="282605" y="4893286"/>
            <a:ext cx="59934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 sz="1100"/>
          </a:p>
        </p:txBody>
      </p:sp>
      <p:grpSp>
        <p:nvGrpSpPr>
          <p:cNvPr id="455" name="Google Shape;455;p46"/>
          <p:cNvGrpSpPr/>
          <p:nvPr/>
        </p:nvGrpSpPr>
        <p:grpSpPr>
          <a:xfrm>
            <a:off x="3046069" y="4951153"/>
            <a:ext cx="3929036" cy="52875"/>
            <a:chOff x="4028175" y="6601537"/>
            <a:chExt cx="5238715" cy="70500"/>
          </a:xfrm>
        </p:grpSpPr>
        <p:cxnSp>
          <p:nvCxnSpPr>
            <p:cNvPr id="456" name="Google Shape;456;p46"/>
            <p:cNvCxnSpPr/>
            <p:nvPr/>
          </p:nvCxnSpPr>
          <p:spPr>
            <a:xfrm rot="10800000">
              <a:off x="4028175" y="6639606"/>
              <a:ext cx="5169900" cy="0"/>
            </a:xfrm>
            <a:prstGeom prst="straightConnector1">
              <a:avLst/>
            </a:prstGeom>
            <a:noFill/>
            <a:ln cap="flat" cmpd="sng" w="9525">
              <a:solidFill>
                <a:srgbClr val="13294B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457" name="Google Shape;457;p46"/>
            <p:cNvSpPr/>
            <p:nvPr/>
          </p:nvSpPr>
          <p:spPr>
            <a:xfrm>
              <a:off x="9196390" y="6601537"/>
              <a:ext cx="70500" cy="70500"/>
            </a:xfrm>
            <a:prstGeom prst="ellipse">
              <a:avLst/>
            </a:prstGeom>
            <a:solidFill>
              <a:srgbClr val="13294B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58" name="Google Shape;458;p46" title="Capture (1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04600" y="1266363"/>
            <a:ext cx="4676401" cy="29176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47"/>
          <p:cNvSpPr txBox="1"/>
          <p:nvPr>
            <p:ph idx="1" type="body"/>
          </p:nvPr>
        </p:nvSpPr>
        <p:spPr>
          <a:xfrm>
            <a:off x="282607" y="1000709"/>
            <a:ext cx="8383200" cy="36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b="1" lang="en" sz="1400">
                <a:latin typeface="Arial"/>
                <a:ea typeface="Arial"/>
                <a:cs typeface="Arial"/>
                <a:sym typeface="Arial"/>
              </a:rPr>
              <a:t>The user has </a:t>
            </a:r>
            <a:r>
              <a:rPr b="1" lang="en" sz="1400">
                <a:latin typeface="Arial"/>
                <a:ea typeface="Arial"/>
                <a:cs typeface="Arial"/>
                <a:sym typeface="Arial"/>
              </a:rPr>
              <a:t>seamless interaction with the track</a:t>
            </a:r>
            <a:endParaRPr b="1" sz="1400"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b="1" lang="en" sz="1400">
                <a:latin typeface="Arial"/>
                <a:ea typeface="Arial"/>
                <a:cs typeface="Arial"/>
                <a:sym typeface="Arial"/>
              </a:rPr>
              <a:t>Quick recipe creation</a:t>
            </a:r>
            <a:endParaRPr b="1" sz="1400"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b="1" lang="en" sz="1400">
                <a:latin typeface="Arial"/>
                <a:ea typeface="Arial"/>
                <a:cs typeface="Arial"/>
                <a:sym typeface="Arial"/>
              </a:rPr>
              <a:t>Quick Movements</a:t>
            </a:r>
            <a:endParaRPr b="1"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b="1" lang="en" sz="1400">
                <a:latin typeface="Arial"/>
                <a:ea typeface="Arial"/>
                <a:cs typeface="Arial"/>
                <a:sym typeface="Arial"/>
              </a:rPr>
              <a:t>Lightweight Software Applications</a:t>
            </a:r>
            <a:endParaRPr b="1" sz="1400"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b="1" lang="en" sz="1400">
                <a:latin typeface="Arial"/>
                <a:ea typeface="Arial"/>
                <a:cs typeface="Arial"/>
                <a:sym typeface="Arial"/>
              </a:rPr>
              <a:t>ESP32 - 360 kB</a:t>
            </a:r>
            <a:endParaRPr b="1" sz="1400"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b="1" lang="en" sz="1400">
                <a:latin typeface="Arial"/>
                <a:ea typeface="Arial"/>
                <a:cs typeface="Arial"/>
                <a:sym typeface="Arial"/>
              </a:rPr>
              <a:t>GUI Python - 32 kb</a:t>
            </a:r>
            <a:endParaRPr b="1" sz="1400"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b="1" lang="en" sz="1400">
                <a:latin typeface="Arial"/>
                <a:ea typeface="Arial"/>
                <a:cs typeface="Arial"/>
                <a:sym typeface="Arial"/>
              </a:rPr>
              <a:t>Recipe File - 512 Bytes</a:t>
            </a:r>
            <a:endParaRPr b="1"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b="1" lang="en" sz="1400">
                <a:latin typeface="Arial"/>
                <a:ea typeface="Arial"/>
                <a:cs typeface="Arial"/>
                <a:sym typeface="Arial"/>
              </a:rPr>
              <a:t>Wafer aligner aligns accurately with proper calibration</a:t>
            </a:r>
            <a:endParaRPr b="1" sz="1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" name="Google Shape;464;p47"/>
          <p:cNvSpPr/>
          <p:nvPr/>
        </p:nvSpPr>
        <p:spPr>
          <a:xfrm flipH="1" rot="10800000">
            <a:off x="0" y="-135"/>
            <a:ext cx="9144000" cy="6513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5" name="Google Shape;465;p47"/>
          <p:cNvSpPr txBox="1"/>
          <p:nvPr/>
        </p:nvSpPr>
        <p:spPr>
          <a:xfrm>
            <a:off x="282607" y="153038"/>
            <a:ext cx="8182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>
                <a:solidFill>
                  <a:schemeClr val="lt1"/>
                </a:solidFill>
              </a:rPr>
              <a:t>Success - Operation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6" name="Google Shape;466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8132" y="175364"/>
            <a:ext cx="203481" cy="292358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47"/>
          <p:cNvSpPr txBox="1"/>
          <p:nvPr/>
        </p:nvSpPr>
        <p:spPr>
          <a:xfrm>
            <a:off x="7001698" y="4893286"/>
            <a:ext cx="18552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468" name="Google Shape;468;p47"/>
          <p:cNvSpPr txBox="1"/>
          <p:nvPr/>
        </p:nvSpPr>
        <p:spPr>
          <a:xfrm>
            <a:off x="282605" y="4893286"/>
            <a:ext cx="59934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 sz="1100"/>
          </a:p>
        </p:txBody>
      </p:sp>
      <p:grpSp>
        <p:nvGrpSpPr>
          <p:cNvPr id="469" name="Google Shape;469;p47"/>
          <p:cNvGrpSpPr/>
          <p:nvPr/>
        </p:nvGrpSpPr>
        <p:grpSpPr>
          <a:xfrm>
            <a:off x="3046069" y="4951153"/>
            <a:ext cx="3929036" cy="52875"/>
            <a:chOff x="4028175" y="6601537"/>
            <a:chExt cx="5238715" cy="70500"/>
          </a:xfrm>
        </p:grpSpPr>
        <p:cxnSp>
          <p:nvCxnSpPr>
            <p:cNvPr id="470" name="Google Shape;470;p47"/>
            <p:cNvCxnSpPr/>
            <p:nvPr/>
          </p:nvCxnSpPr>
          <p:spPr>
            <a:xfrm rot="10800000">
              <a:off x="4028175" y="6639606"/>
              <a:ext cx="5169900" cy="0"/>
            </a:xfrm>
            <a:prstGeom prst="straightConnector1">
              <a:avLst/>
            </a:prstGeom>
            <a:noFill/>
            <a:ln cap="flat" cmpd="sng" w="9525">
              <a:solidFill>
                <a:srgbClr val="13294B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471" name="Google Shape;471;p47"/>
            <p:cNvSpPr/>
            <p:nvPr/>
          </p:nvSpPr>
          <p:spPr>
            <a:xfrm>
              <a:off x="9196390" y="6601537"/>
              <a:ext cx="70500" cy="70500"/>
            </a:xfrm>
            <a:prstGeom prst="ellipse">
              <a:avLst/>
            </a:prstGeom>
            <a:solidFill>
              <a:srgbClr val="13294B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72" name="Google Shape;472;p47" title="Screenshot 2025-12-09 at 8.14.00 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5323476" y="1665150"/>
            <a:ext cx="3660475" cy="2414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48"/>
          <p:cNvSpPr txBox="1"/>
          <p:nvPr/>
        </p:nvSpPr>
        <p:spPr>
          <a:xfrm>
            <a:off x="282603" y="1000700"/>
            <a:ext cx="2370900" cy="36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E84B36"/>
                </a:solidFill>
              </a:rPr>
              <a:t>Goal: ≤ 100 ms 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15264B"/>
                </a:solidFill>
              </a:rPr>
              <a:t>Actual: 51.74 ms</a:t>
            </a:r>
            <a:endParaRPr b="1" i="0" sz="2000" u="none" cap="none" strike="noStrike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Sample Size: 400</a:t>
            </a:r>
            <a:endParaRPr b="1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Std Dev: 30.98 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478" name="Google Shape;478;p48"/>
          <p:cNvSpPr/>
          <p:nvPr/>
        </p:nvSpPr>
        <p:spPr>
          <a:xfrm flipH="1" rot="10800000">
            <a:off x="0" y="-135"/>
            <a:ext cx="9144000" cy="6513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9" name="Google Shape;479;p48"/>
          <p:cNvSpPr txBox="1"/>
          <p:nvPr/>
        </p:nvSpPr>
        <p:spPr>
          <a:xfrm>
            <a:off x="282607" y="153038"/>
            <a:ext cx="8182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en" sz="1800">
                <a:solidFill>
                  <a:schemeClr val="lt1"/>
                </a:solidFill>
              </a:rPr>
              <a:t>uccess - Intermodule Latency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0" name="Google Shape;480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8132" y="175364"/>
            <a:ext cx="203481" cy="292358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Google Shape;481;p48"/>
          <p:cNvSpPr txBox="1"/>
          <p:nvPr/>
        </p:nvSpPr>
        <p:spPr>
          <a:xfrm>
            <a:off x="7001698" y="4893286"/>
            <a:ext cx="18552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482" name="Google Shape;482;p48"/>
          <p:cNvSpPr txBox="1"/>
          <p:nvPr/>
        </p:nvSpPr>
        <p:spPr>
          <a:xfrm>
            <a:off x="282605" y="4893286"/>
            <a:ext cx="59934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 sz="1100"/>
          </a:p>
        </p:txBody>
      </p:sp>
      <p:grpSp>
        <p:nvGrpSpPr>
          <p:cNvPr id="483" name="Google Shape;483;p48"/>
          <p:cNvGrpSpPr/>
          <p:nvPr/>
        </p:nvGrpSpPr>
        <p:grpSpPr>
          <a:xfrm>
            <a:off x="3046069" y="4951153"/>
            <a:ext cx="3929036" cy="52875"/>
            <a:chOff x="4028175" y="6601537"/>
            <a:chExt cx="5238715" cy="70500"/>
          </a:xfrm>
        </p:grpSpPr>
        <p:cxnSp>
          <p:nvCxnSpPr>
            <p:cNvPr id="484" name="Google Shape;484;p48"/>
            <p:cNvCxnSpPr/>
            <p:nvPr/>
          </p:nvCxnSpPr>
          <p:spPr>
            <a:xfrm rot="10800000">
              <a:off x="4028175" y="6639606"/>
              <a:ext cx="5169900" cy="0"/>
            </a:xfrm>
            <a:prstGeom prst="straightConnector1">
              <a:avLst/>
            </a:prstGeom>
            <a:noFill/>
            <a:ln cap="flat" cmpd="sng" w="9525">
              <a:solidFill>
                <a:srgbClr val="13294B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485" name="Google Shape;485;p48"/>
            <p:cNvSpPr/>
            <p:nvPr/>
          </p:nvSpPr>
          <p:spPr>
            <a:xfrm>
              <a:off x="9196390" y="6601537"/>
              <a:ext cx="70500" cy="70500"/>
            </a:xfrm>
            <a:prstGeom prst="ellipse">
              <a:avLst/>
            </a:prstGeom>
            <a:solidFill>
              <a:srgbClr val="13294B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86" name="Google Shape;486;p48" title="Latency Histogram 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53128" y="1005328"/>
            <a:ext cx="5715000" cy="353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49"/>
          <p:cNvSpPr txBox="1"/>
          <p:nvPr/>
        </p:nvSpPr>
        <p:spPr>
          <a:xfrm>
            <a:off x="971550" y="2211368"/>
            <a:ext cx="7200900" cy="10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b="1" lang="en" sz="3400">
                <a:solidFill>
                  <a:srgbClr val="15264B"/>
                </a:solidFill>
              </a:rPr>
              <a:t>Conclusion</a:t>
            </a:r>
            <a:endParaRPr sz="11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92" name="Google Shape;492;p49"/>
          <p:cNvGrpSpPr/>
          <p:nvPr/>
        </p:nvGrpSpPr>
        <p:grpSpPr>
          <a:xfrm>
            <a:off x="2957842" y="2007704"/>
            <a:ext cx="2896227" cy="242134"/>
            <a:chOff x="3943790" y="2676939"/>
            <a:chExt cx="3861636" cy="322845"/>
          </a:xfrm>
        </p:grpSpPr>
        <p:cxnSp>
          <p:nvCxnSpPr>
            <p:cNvPr id="493" name="Google Shape;493;p49"/>
            <p:cNvCxnSpPr/>
            <p:nvPr/>
          </p:nvCxnSpPr>
          <p:spPr>
            <a:xfrm>
              <a:off x="4426226" y="2676939"/>
              <a:ext cx="3379200" cy="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94" name="Google Shape;494;p49"/>
            <p:cNvCxnSpPr/>
            <p:nvPr/>
          </p:nvCxnSpPr>
          <p:spPr>
            <a:xfrm flipH="1" rot="10800000">
              <a:off x="3943790" y="2676984"/>
              <a:ext cx="482400" cy="32280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pic>
        <p:nvPicPr>
          <p:cNvPr id="495" name="Google Shape;495;p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668132" y="175364"/>
            <a:ext cx="203481" cy="292358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p49"/>
          <p:cNvSpPr txBox="1"/>
          <p:nvPr/>
        </p:nvSpPr>
        <p:spPr>
          <a:xfrm>
            <a:off x="7001698" y="4893286"/>
            <a:ext cx="18552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497" name="Google Shape;497;p49"/>
          <p:cNvSpPr txBox="1"/>
          <p:nvPr/>
        </p:nvSpPr>
        <p:spPr>
          <a:xfrm>
            <a:off x="282605" y="4893286"/>
            <a:ext cx="59934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 sz="1100"/>
          </a:p>
        </p:txBody>
      </p:sp>
      <p:grpSp>
        <p:nvGrpSpPr>
          <p:cNvPr id="498" name="Google Shape;498;p49"/>
          <p:cNvGrpSpPr/>
          <p:nvPr/>
        </p:nvGrpSpPr>
        <p:grpSpPr>
          <a:xfrm>
            <a:off x="3046069" y="4951153"/>
            <a:ext cx="3929036" cy="52875"/>
            <a:chOff x="4028175" y="6601537"/>
            <a:chExt cx="5238715" cy="70500"/>
          </a:xfrm>
        </p:grpSpPr>
        <p:cxnSp>
          <p:nvCxnSpPr>
            <p:cNvPr id="499" name="Google Shape;499;p49"/>
            <p:cNvCxnSpPr/>
            <p:nvPr/>
          </p:nvCxnSpPr>
          <p:spPr>
            <a:xfrm rot="10800000">
              <a:off x="4028175" y="6639606"/>
              <a:ext cx="5169900" cy="0"/>
            </a:xfrm>
            <a:prstGeom prst="straightConnector1">
              <a:avLst/>
            </a:prstGeom>
            <a:noFill/>
            <a:ln cap="flat" cmpd="sng" w="9525">
              <a:solidFill>
                <a:srgbClr val="13294B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500" name="Google Shape;500;p49"/>
            <p:cNvSpPr/>
            <p:nvPr/>
          </p:nvSpPr>
          <p:spPr>
            <a:xfrm>
              <a:off x="9196390" y="6601537"/>
              <a:ext cx="70500" cy="70500"/>
            </a:xfrm>
            <a:prstGeom prst="ellipse">
              <a:avLst/>
            </a:prstGeom>
            <a:solidFill>
              <a:srgbClr val="13294B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3294B"/>
        </a:solidFill>
      </p:bgPr>
    </p:bg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50"/>
          <p:cNvSpPr txBox="1"/>
          <p:nvPr/>
        </p:nvSpPr>
        <p:spPr>
          <a:xfrm>
            <a:off x="384650" y="1331975"/>
            <a:ext cx="5626200" cy="31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</a:pPr>
            <a:r>
              <a:rPr b="1" lang="en" sz="2000">
                <a:solidFill>
                  <a:schemeClr val="lt1"/>
                </a:solidFill>
              </a:rPr>
              <a:t>Our platform offers a very simple interface:</a:t>
            </a:r>
            <a:endParaRPr b="1" sz="2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lt1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</a:pPr>
            <a:r>
              <a:rPr b="1" lang="en" sz="2000">
                <a:solidFill>
                  <a:schemeClr val="lt1"/>
                </a:solidFill>
              </a:rPr>
              <a:t>Modules are auto-detected at start up</a:t>
            </a:r>
            <a:endParaRPr b="1" sz="2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506" name="Google Shape;506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8132" y="175364"/>
            <a:ext cx="203481" cy="292358"/>
          </a:xfrm>
          <a:prstGeom prst="rect">
            <a:avLst/>
          </a:prstGeom>
          <a:noFill/>
          <a:ln>
            <a:noFill/>
          </a:ln>
        </p:spPr>
      </p:pic>
      <p:sp>
        <p:nvSpPr>
          <p:cNvPr id="507" name="Google Shape;507;p50"/>
          <p:cNvSpPr txBox="1"/>
          <p:nvPr/>
        </p:nvSpPr>
        <p:spPr>
          <a:xfrm>
            <a:off x="7001698" y="4893286"/>
            <a:ext cx="18552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508" name="Google Shape;508;p50"/>
          <p:cNvSpPr txBox="1"/>
          <p:nvPr/>
        </p:nvSpPr>
        <p:spPr>
          <a:xfrm>
            <a:off x="282605" y="4893286"/>
            <a:ext cx="59934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 sz="1100"/>
          </a:p>
        </p:txBody>
      </p:sp>
      <p:grpSp>
        <p:nvGrpSpPr>
          <p:cNvPr id="509" name="Google Shape;509;p50"/>
          <p:cNvGrpSpPr/>
          <p:nvPr/>
        </p:nvGrpSpPr>
        <p:grpSpPr>
          <a:xfrm>
            <a:off x="3046069" y="4951153"/>
            <a:ext cx="3929036" cy="52875"/>
            <a:chOff x="4028175" y="6601537"/>
            <a:chExt cx="5238715" cy="70500"/>
          </a:xfrm>
        </p:grpSpPr>
        <p:cxnSp>
          <p:nvCxnSpPr>
            <p:cNvPr id="510" name="Google Shape;510;p50"/>
            <p:cNvCxnSpPr/>
            <p:nvPr/>
          </p:nvCxnSpPr>
          <p:spPr>
            <a:xfrm rot="10800000">
              <a:off x="4028175" y="6639606"/>
              <a:ext cx="51699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511" name="Google Shape;511;p50"/>
            <p:cNvSpPr/>
            <p:nvPr/>
          </p:nvSpPr>
          <p:spPr>
            <a:xfrm>
              <a:off x="9196390" y="6601537"/>
              <a:ext cx="70500" cy="70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12" name="Google Shape;512;p50"/>
          <p:cNvSpPr txBox="1"/>
          <p:nvPr/>
        </p:nvSpPr>
        <p:spPr>
          <a:xfrm>
            <a:off x="1655254" y="351005"/>
            <a:ext cx="58335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lang="en" sz="4500">
                <a:solidFill>
                  <a:schemeClr val="lt1"/>
                </a:solidFill>
              </a:rPr>
              <a:t>Conclusion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50"/>
          <p:cNvSpPr txBox="1"/>
          <p:nvPr/>
        </p:nvSpPr>
        <p:spPr>
          <a:xfrm>
            <a:off x="1143025" y="2291100"/>
            <a:ext cx="867300" cy="561300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lt1"/>
                </a:solidFill>
              </a:rPr>
              <a:t>Boot</a:t>
            </a:r>
            <a:endParaRPr sz="2100">
              <a:solidFill>
                <a:schemeClr val="lt1"/>
              </a:solidFill>
            </a:endParaRPr>
          </a:p>
        </p:txBody>
      </p:sp>
      <p:sp>
        <p:nvSpPr>
          <p:cNvPr id="514" name="Google Shape;514;p50"/>
          <p:cNvSpPr txBox="1"/>
          <p:nvPr/>
        </p:nvSpPr>
        <p:spPr>
          <a:xfrm>
            <a:off x="3122238" y="2291100"/>
            <a:ext cx="1970400" cy="561300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lt1"/>
                </a:solidFill>
              </a:rPr>
              <a:t>Create Recipe</a:t>
            </a:r>
            <a:endParaRPr sz="2100">
              <a:solidFill>
                <a:schemeClr val="lt1"/>
              </a:solidFill>
            </a:endParaRPr>
          </a:p>
        </p:txBody>
      </p:sp>
      <p:sp>
        <p:nvSpPr>
          <p:cNvPr id="515" name="Google Shape;515;p50"/>
          <p:cNvSpPr txBox="1"/>
          <p:nvPr/>
        </p:nvSpPr>
        <p:spPr>
          <a:xfrm>
            <a:off x="6276000" y="2291100"/>
            <a:ext cx="1388100" cy="561300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lt1"/>
                </a:solidFill>
              </a:rPr>
              <a:t>Execute</a:t>
            </a:r>
            <a:endParaRPr sz="2100">
              <a:solidFill>
                <a:schemeClr val="lt1"/>
              </a:solidFill>
            </a:endParaRPr>
          </a:p>
        </p:txBody>
      </p:sp>
      <p:cxnSp>
        <p:nvCxnSpPr>
          <p:cNvPr id="516" name="Google Shape;516;p50"/>
          <p:cNvCxnSpPr>
            <a:stCxn id="513" idx="3"/>
            <a:endCxn id="514" idx="1"/>
          </p:cNvCxnSpPr>
          <p:nvPr/>
        </p:nvCxnSpPr>
        <p:spPr>
          <a:xfrm>
            <a:off x="2010325" y="2571750"/>
            <a:ext cx="1111800" cy="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17" name="Google Shape;517;p50"/>
          <p:cNvCxnSpPr>
            <a:stCxn id="514" idx="3"/>
            <a:endCxn id="515" idx="1"/>
          </p:cNvCxnSpPr>
          <p:nvPr/>
        </p:nvCxnSpPr>
        <p:spPr>
          <a:xfrm>
            <a:off x="5092638" y="2571750"/>
            <a:ext cx="1183500" cy="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51"/>
          <p:cNvSpPr txBox="1"/>
          <p:nvPr/>
        </p:nvSpPr>
        <p:spPr>
          <a:xfrm>
            <a:off x="1655204" y="1245705"/>
            <a:ext cx="58335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lang="en" sz="4500">
                <a:solidFill>
                  <a:schemeClr val="lt1"/>
                </a:solidFill>
              </a:rPr>
              <a:t>Future Work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" name="Google Shape;523;p51"/>
          <p:cNvSpPr txBox="1"/>
          <p:nvPr/>
        </p:nvSpPr>
        <p:spPr>
          <a:xfrm>
            <a:off x="1081146" y="2424173"/>
            <a:ext cx="69816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24" name="Google Shape;524;p51"/>
          <p:cNvGrpSpPr/>
          <p:nvPr/>
        </p:nvGrpSpPr>
        <p:grpSpPr>
          <a:xfrm>
            <a:off x="2957842" y="2007704"/>
            <a:ext cx="2896227" cy="242134"/>
            <a:chOff x="3943790" y="2676939"/>
            <a:chExt cx="3861636" cy="322845"/>
          </a:xfrm>
        </p:grpSpPr>
        <p:cxnSp>
          <p:nvCxnSpPr>
            <p:cNvPr id="525" name="Google Shape;525;p51"/>
            <p:cNvCxnSpPr/>
            <p:nvPr/>
          </p:nvCxnSpPr>
          <p:spPr>
            <a:xfrm>
              <a:off x="4426226" y="2676939"/>
              <a:ext cx="3379200" cy="0"/>
            </a:xfrm>
            <a:prstGeom prst="straightConnector1">
              <a:avLst/>
            </a:prstGeom>
            <a:noFill/>
            <a:ln cap="flat" cmpd="sng" w="19050">
              <a:solidFill>
                <a:srgbClr val="E84B36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26" name="Google Shape;526;p51"/>
            <p:cNvCxnSpPr/>
            <p:nvPr/>
          </p:nvCxnSpPr>
          <p:spPr>
            <a:xfrm flipH="1" rot="10800000">
              <a:off x="3943790" y="2676984"/>
              <a:ext cx="482400" cy="322800"/>
            </a:xfrm>
            <a:prstGeom prst="straightConnector1">
              <a:avLst/>
            </a:prstGeom>
            <a:noFill/>
            <a:ln cap="flat" cmpd="sng" w="19050">
              <a:solidFill>
                <a:srgbClr val="E84B36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pic>
        <p:nvPicPr>
          <p:cNvPr id="527" name="Google Shape;527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668132" y="175364"/>
            <a:ext cx="203481" cy="292358"/>
          </a:xfrm>
          <a:prstGeom prst="rect">
            <a:avLst/>
          </a:prstGeom>
          <a:noFill/>
          <a:ln>
            <a:noFill/>
          </a:ln>
        </p:spPr>
      </p:pic>
      <p:sp>
        <p:nvSpPr>
          <p:cNvPr id="528" name="Google Shape;528;p51"/>
          <p:cNvSpPr txBox="1"/>
          <p:nvPr/>
        </p:nvSpPr>
        <p:spPr>
          <a:xfrm>
            <a:off x="7001698" y="4893286"/>
            <a:ext cx="18552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529" name="Google Shape;529;p51"/>
          <p:cNvSpPr txBox="1"/>
          <p:nvPr/>
        </p:nvSpPr>
        <p:spPr>
          <a:xfrm>
            <a:off x="282605" y="4893286"/>
            <a:ext cx="59934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 sz="1100"/>
          </a:p>
        </p:txBody>
      </p:sp>
      <p:grpSp>
        <p:nvGrpSpPr>
          <p:cNvPr id="530" name="Google Shape;530;p51"/>
          <p:cNvGrpSpPr/>
          <p:nvPr/>
        </p:nvGrpSpPr>
        <p:grpSpPr>
          <a:xfrm>
            <a:off x="3046069" y="4951153"/>
            <a:ext cx="3929036" cy="52875"/>
            <a:chOff x="4028175" y="6601537"/>
            <a:chExt cx="5238715" cy="70500"/>
          </a:xfrm>
        </p:grpSpPr>
        <p:cxnSp>
          <p:nvCxnSpPr>
            <p:cNvPr id="531" name="Google Shape;531;p51"/>
            <p:cNvCxnSpPr/>
            <p:nvPr/>
          </p:nvCxnSpPr>
          <p:spPr>
            <a:xfrm rot="10800000">
              <a:off x="4028175" y="6639606"/>
              <a:ext cx="51699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532" name="Google Shape;532;p51"/>
            <p:cNvSpPr/>
            <p:nvPr/>
          </p:nvSpPr>
          <p:spPr>
            <a:xfrm>
              <a:off x="9196390" y="6601537"/>
              <a:ext cx="70500" cy="70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3294B"/>
        </a:solidFill>
      </p:bgPr>
    </p:bg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52"/>
          <p:cNvSpPr txBox="1"/>
          <p:nvPr/>
        </p:nvSpPr>
        <p:spPr>
          <a:xfrm>
            <a:off x="384650" y="1331970"/>
            <a:ext cx="3929100" cy="31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lt1"/>
                </a:solidFill>
              </a:rPr>
              <a:t>M12 A-Coded 5-pin Connectors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</a:pPr>
            <a:r>
              <a:rPr lang="en">
                <a:solidFill>
                  <a:schemeClr val="lt1"/>
                </a:solidFill>
              </a:rPr>
              <a:t>Easier Module Interfacing</a:t>
            </a:r>
            <a:endParaRPr>
              <a:solidFill>
                <a:schemeClr val="lt1"/>
              </a:solidFill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</a:pPr>
            <a:r>
              <a:rPr lang="en">
                <a:solidFill>
                  <a:schemeClr val="lt1"/>
                </a:solidFill>
              </a:rPr>
              <a:t>Fully Implemented RS-485 </a:t>
            </a:r>
            <a:r>
              <a:rPr lang="en">
                <a:solidFill>
                  <a:schemeClr val="lt1"/>
                </a:solidFill>
              </a:rPr>
              <a:t>Communication</a:t>
            </a:r>
            <a:r>
              <a:rPr lang="en">
                <a:solidFill>
                  <a:schemeClr val="lt1"/>
                </a:solidFill>
              </a:rPr>
              <a:t> </a:t>
            </a:r>
            <a:endParaRPr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lt1"/>
                </a:solidFill>
              </a:rPr>
              <a:t>Raspberry PI Documentation</a:t>
            </a:r>
            <a:endParaRPr b="1">
              <a:solidFill>
                <a:schemeClr val="lt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</a:pPr>
            <a:r>
              <a:rPr lang="en">
                <a:solidFill>
                  <a:schemeClr val="lt1"/>
                </a:solidFill>
              </a:rPr>
              <a:t>Allowing new users to easily create new submodules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lt1"/>
                </a:solidFill>
              </a:rPr>
              <a:t>Completely Open-Source</a:t>
            </a:r>
            <a:endParaRPr>
              <a:solidFill>
                <a:schemeClr val="lt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</a:pPr>
            <a:r>
              <a:rPr lang="en">
                <a:solidFill>
                  <a:schemeClr val="lt1"/>
                </a:solidFill>
              </a:rPr>
              <a:t>Already in the works, but needs updating</a:t>
            </a:r>
            <a:endParaRPr>
              <a:solidFill>
                <a:schemeClr val="lt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</a:pPr>
            <a:r>
              <a:rPr lang="en">
                <a:solidFill>
                  <a:schemeClr val="lt1"/>
                </a:solidFill>
              </a:rPr>
              <a:t>Parts lists, Dimensions, 3D Models, etc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538" name="Google Shape;538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8132" y="175364"/>
            <a:ext cx="203481" cy="292358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p52"/>
          <p:cNvSpPr txBox="1"/>
          <p:nvPr/>
        </p:nvSpPr>
        <p:spPr>
          <a:xfrm>
            <a:off x="7001698" y="4893286"/>
            <a:ext cx="18552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540" name="Google Shape;540;p52"/>
          <p:cNvSpPr txBox="1"/>
          <p:nvPr/>
        </p:nvSpPr>
        <p:spPr>
          <a:xfrm>
            <a:off x="282605" y="4893286"/>
            <a:ext cx="59934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 sz="1100"/>
          </a:p>
        </p:txBody>
      </p:sp>
      <p:grpSp>
        <p:nvGrpSpPr>
          <p:cNvPr id="541" name="Google Shape;541;p52"/>
          <p:cNvGrpSpPr/>
          <p:nvPr/>
        </p:nvGrpSpPr>
        <p:grpSpPr>
          <a:xfrm>
            <a:off x="3046069" y="4951153"/>
            <a:ext cx="3929036" cy="52875"/>
            <a:chOff x="4028175" y="6601537"/>
            <a:chExt cx="5238715" cy="70500"/>
          </a:xfrm>
        </p:grpSpPr>
        <p:cxnSp>
          <p:nvCxnSpPr>
            <p:cNvPr id="542" name="Google Shape;542;p52"/>
            <p:cNvCxnSpPr/>
            <p:nvPr/>
          </p:nvCxnSpPr>
          <p:spPr>
            <a:xfrm rot="10800000">
              <a:off x="4028175" y="6639606"/>
              <a:ext cx="51699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543" name="Google Shape;543;p52"/>
            <p:cNvSpPr/>
            <p:nvPr/>
          </p:nvSpPr>
          <p:spPr>
            <a:xfrm>
              <a:off x="9196390" y="6601537"/>
              <a:ext cx="70500" cy="70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44" name="Google Shape;544;p52"/>
          <p:cNvSpPr txBox="1"/>
          <p:nvPr/>
        </p:nvSpPr>
        <p:spPr>
          <a:xfrm>
            <a:off x="4739025" y="1342163"/>
            <a:ext cx="3929100" cy="3379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000">
                <a:solidFill>
                  <a:schemeClr val="lt1"/>
                </a:solidFill>
              </a:rPr>
              <a:t>Wi-Fi Communication </a:t>
            </a:r>
            <a:endParaRPr b="1" sz="2000">
              <a:solidFill>
                <a:schemeClr val="lt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</a:pPr>
            <a:r>
              <a:rPr lang="en">
                <a:solidFill>
                  <a:schemeClr val="lt1"/>
                </a:solidFill>
              </a:rPr>
              <a:t>Between Raspberry Pi and ESP32</a:t>
            </a:r>
            <a:endParaRPr>
              <a:solidFill>
                <a:schemeClr val="lt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</a:pPr>
            <a:r>
              <a:rPr lang="en">
                <a:solidFill>
                  <a:schemeClr val="lt1"/>
                </a:solidFill>
              </a:rPr>
              <a:t>Reduction in wires allowing for an easier and cleaner system</a:t>
            </a:r>
            <a:endParaRPr>
              <a:solidFill>
                <a:schemeClr val="lt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" sz="2000">
                <a:solidFill>
                  <a:schemeClr val="lt1"/>
                </a:solidFill>
              </a:rPr>
              <a:t>Better Alignment </a:t>
            </a:r>
            <a:r>
              <a:rPr b="1" lang="en" sz="2000">
                <a:solidFill>
                  <a:schemeClr val="lt1"/>
                </a:solidFill>
              </a:rPr>
              <a:t>Structures</a:t>
            </a:r>
            <a:endParaRPr>
              <a:solidFill>
                <a:schemeClr val="lt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</a:pPr>
            <a:r>
              <a:rPr lang="en">
                <a:solidFill>
                  <a:schemeClr val="lt1"/>
                </a:solidFill>
              </a:rPr>
              <a:t>When a wafer is placed down, it should center to the module it is placed on.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lt1"/>
                </a:solidFill>
              </a:rPr>
              <a:t>Vacuum</a:t>
            </a:r>
            <a:endParaRPr>
              <a:solidFill>
                <a:schemeClr val="lt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</a:pPr>
            <a:r>
              <a:rPr lang="en">
                <a:solidFill>
                  <a:schemeClr val="lt1"/>
                </a:solidFill>
              </a:rPr>
              <a:t>If we can find a low-cost option for a vacuum chuck, we would like to integrate that into our design for wafer stabilization.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545" name="Google Shape;545;p52"/>
          <p:cNvSpPr txBox="1"/>
          <p:nvPr/>
        </p:nvSpPr>
        <p:spPr>
          <a:xfrm>
            <a:off x="1655254" y="351005"/>
            <a:ext cx="58335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lang="en" sz="4500">
                <a:solidFill>
                  <a:schemeClr val="lt1"/>
                </a:solidFill>
              </a:rPr>
              <a:t>Future Work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6"/>
          <p:cNvSpPr txBox="1"/>
          <p:nvPr/>
        </p:nvSpPr>
        <p:spPr>
          <a:xfrm>
            <a:off x="1655179" y="1118280"/>
            <a:ext cx="58335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lang="en" sz="4500">
                <a:solidFill>
                  <a:schemeClr val="lt1"/>
                </a:solidFill>
              </a:rPr>
              <a:t>Introduction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26"/>
          <p:cNvSpPr txBox="1"/>
          <p:nvPr/>
        </p:nvSpPr>
        <p:spPr>
          <a:xfrm>
            <a:off x="1081146" y="2424173"/>
            <a:ext cx="69816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5" name="Google Shape;145;p26"/>
          <p:cNvGrpSpPr/>
          <p:nvPr/>
        </p:nvGrpSpPr>
        <p:grpSpPr>
          <a:xfrm>
            <a:off x="2957843" y="2007704"/>
            <a:ext cx="2896305" cy="242134"/>
            <a:chOff x="3943790" y="2676939"/>
            <a:chExt cx="3861740" cy="322845"/>
          </a:xfrm>
        </p:grpSpPr>
        <p:cxnSp>
          <p:nvCxnSpPr>
            <p:cNvPr id="146" name="Google Shape;146;p26"/>
            <p:cNvCxnSpPr/>
            <p:nvPr/>
          </p:nvCxnSpPr>
          <p:spPr>
            <a:xfrm>
              <a:off x="4426226" y="2676939"/>
              <a:ext cx="3379304" cy="0"/>
            </a:xfrm>
            <a:prstGeom prst="straightConnector1">
              <a:avLst/>
            </a:prstGeom>
            <a:noFill/>
            <a:ln cap="flat" cmpd="sng" w="19050">
              <a:solidFill>
                <a:srgbClr val="E84B36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47" name="Google Shape;147;p26"/>
            <p:cNvCxnSpPr/>
            <p:nvPr/>
          </p:nvCxnSpPr>
          <p:spPr>
            <a:xfrm flipH="1" rot="10800000">
              <a:off x="3943790" y="2676939"/>
              <a:ext cx="482436" cy="322845"/>
            </a:xfrm>
            <a:prstGeom prst="straightConnector1">
              <a:avLst/>
            </a:prstGeom>
            <a:noFill/>
            <a:ln cap="flat" cmpd="sng" w="19050">
              <a:solidFill>
                <a:srgbClr val="E84B36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pic>
        <p:nvPicPr>
          <p:cNvPr id="148" name="Google Shape;148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668132" y="175364"/>
            <a:ext cx="203481" cy="292358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6"/>
          <p:cNvSpPr txBox="1"/>
          <p:nvPr/>
        </p:nvSpPr>
        <p:spPr>
          <a:xfrm>
            <a:off x="7001698" y="4893286"/>
            <a:ext cx="1855061" cy="17309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150" name="Google Shape;150;p26"/>
          <p:cNvSpPr txBox="1"/>
          <p:nvPr/>
        </p:nvSpPr>
        <p:spPr>
          <a:xfrm>
            <a:off x="282605" y="4893286"/>
            <a:ext cx="5993503" cy="17309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 sz="1100"/>
          </a:p>
        </p:txBody>
      </p:sp>
      <p:grpSp>
        <p:nvGrpSpPr>
          <p:cNvPr id="151" name="Google Shape;151;p26"/>
          <p:cNvGrpSpPr/>
          <p:nvPr/>
        </p:nvGrpSpPr>
        <p:grpSpPr>
          <a:xfrm>
            <a:off x="3046021" y="4951153"/>
            <a:ext cx="3929044" cy="52835"/>
            <a:chOff x="4028111" y="6601537"/>
            <a:chExt cx="5238725" cy="70446"/>
          </a:xfrm>
        </p:grpSpPr>
        <p:cxnSp>
          <p:nvCxnSpPr>
            <p:cNvPr id="152" name="Google Shape;152;p26"/>
            <p:cNvCxnSpPr/>
            <p:nvPr/>
          </p:nvCxnSpPr>
          <p:spPr>
            <a:xfrm rot="10800000">
              <a:off x="4028111" y="6639606"/>
              <a:ext cx="5169964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53" name="Google Shape;153;p26"/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53"/>
          <p:cNvSpPr/>
          <p:nvPr/>
        </p:nvSpPr>
        <p:spPr>
          <a:xfrm flipH="1" rot="10800000">
            <a:off x="-1" y="0"/>
            <a:ext cx="9144000" cy="5149623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1" name="Google Shape;551;p53"/>
          <p:cNvSpPr txBox="1"/>
          <p:nvPr/>
        </p:nvSpPr>
        <p:spPr>
          <a:xfrm>
            <a:off x="2145250" y="1869979"/>
            <a:ext cx="5730600" cy="2217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Questions?</a:t>
            </a:r>
            <a:endParaRPr sz="43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2" name="Google Shape;552;p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668132" y="175364"/>
            <a:ext cx="203481" cy="292358"/>
          </a:xfrm>
          <a:prstGeom prst="rect">
            <a:avLst/>
          </a:prstGeom>
          <a:noFill/>
          <a:ln>
            <a:noFill/>
          </a:ln>
        </p:spPr>
      </p:pic>
      <p:sp>
        <p:nvSpPr>
          <p:cNvPr id="553" name="Google Shape;553;p53"/>
          <p:cNvSpPr txBox="1"/>
          <p:nvPr/>
        </p:nvSpPr>
        <p:spPr>
          <a:xfrm>
            <a:off x="7001698" y="4893286"/>
            <a:ext cx="1855061" cy="17309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554" name="Google Shape;554;p53"/>
          <p:cNvSpPr txBox="1"/>
          <p:nvPr/>
        </p:nvSpPr>
        <p:spPr>
          <a:xfrm>
            <a:off x="282605" y="4893286"/>
            <a:ext cx="5993503" cy="17309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 sz="1100"/>
          </a:p>
        </p:txBody>
      </p:sp>
      <p:grpSp>
        <p:nvGrpSpPr>
          <p:cNvPr id="555" name="Google Shape;555;p53"/>
          <p:cNvGrpSpPr/>
          <p:nvPr/>
        </p:nvGrpSpPr>
        <p:grpSpPr>
          <a:xfrm>
            <a:off x="3046021" y="4951153"/>
            <a:ext cx="3929044" cy="52835"/>
            <a:chOff x="4028111" y="6601537"/>
            <a:chExt cx="5238725" cy="70446"/>
          </a:xfrm>
        </p:grpSpPr>
        <p:cxnSp>
          <p:nvCxnSpPr>
            <p:cNvPr id="556" name="Google Shape;556;p53"/>
            <p:cNvCxnSpPr/>
            <p:nvPr/>
          </p:nvCxnSpPr>
          <p:spPr>
            <a:xfrm rot="10800000">
              <a:off x="4028111" y="6639606"/>
              <a:ext cx="5169964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557" name="Google Shape;557;p53"/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2" name="Google Shape;562;p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41677" y="3576577"/>
            <a:ext cx="4060645" cy="956238"/>
          </a:xfrm>
          <a:prstGeom prst="rect">
            <a:avLst/>
          </a:prstGeom>
          <a:noFill/>
          <a:ln>
            <a:noFill/>
          </a:ln>
        </p:spPr>
      </p:pic>
      <p:sp>
        <p:nvSpPr>
          <p:cNvPr id="563" name="Google Shape;563;p54"/>
          <p:cNvSpPr txBox="1"/>
          <p:nvPr/>
        </p:nvSpPr>
        <p:spPr>
          <a:xfrm>
            <a:off x="1706700" y="1851479"/>
            <a:ext cx="5730600" cy="2217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900">
                <a:solidFill>
                  <a:schemeClr val="lt1"/>
                </a:solidFill>
              </a:rPr>
              <a:t>Thank You</a:t>
            </a:r>
            <a:endParaRPr sz="43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7"/>
          <p:cNvSpPr txBox="1"/>
          <p:nvPr/>
        </p:nvSpPr>
        <p:spPr>
          <a:xfrm>
            <a:off x="1101957" y="2619918"/>
            <a:ext cx="1710368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IMAGE / GRAPHIC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27"/>
          <p:cNvSpPr txBox="1"/>
          <p:nvPr/>
        </p:nvSpPr>
        <p:spPr>
          <a:xfrm>
            <a:off x="3848878" y="1000709"/>
            <a:ext cx="4816780" cy="361582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E84B36"/>
                </a:solidFill>
              </a:rPr>
              <a:t>Problem:</a:t>
            </a:r>
            <a:endParaRPr b="1" sz="2000">
              <a:solidFill>
                <a:srgbClr val="E84B36"/>
              </a:solidFill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5264B"/>
              </a:buClr>
              <a:buSzPts val="1400"/>
              <a:buChar char="●"/>
            </a:pPr>
            <a:r>
              <a:rPr lang="en">
                <a:solidFill>
                  <a:srgbClr val="15264B"/>
                </a:solidFill>
              </a:rPr>
              <a:t>Tens of thousands to hundreds of millions</a:t>
            </a:r>
            <a:r>
              <a:rPr lang="en">
                <a:solidFill>
                  <a:schemeClr val="dk1"/>
                </a:solidFill>
              </a:rPr>
              <a:t> </a:t>
            </a:r>
            <a:r>
              <a:rPr baseline="30000" lang="en">
                <a:solidFill>
                  <a:schemeClr val="dk1"/>
                </a:solidFill>
              </a:rPr>
              <a:t>[1]</a:t>
            </a:r>
            <a:endParaRPr>
              <a:solidFill>
                <a:srgbClr val="15264B"/>
              </a:solidFill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5264B"/>
              </a:buClr>
              <a:buSzPts val="1400"/>
              <a:buChar char="●"/>
            </a:pPr>
            <a:r>
              <a:rPr lang="en">
                <a:solidFill>
                  <a:srgbClr val="15264B"/>
                </a:solidFill>
              </a:rPr>
              <a:t>Out of reach for hobbyists &amp; researchers</a:t>
            </a:r>
            <a:endParaRPr>
              <a:solidFill>
                <a:srgbClr val="15264B"/>
              </a:solidFill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5264B"/>
              </a:buClr>
              <a:buSzPts val="1400"/>
              <a:buChar char="●"/>
            </a:pPr>
            <a:r>
              <a:rPr lang="en">
                <a:solidFill>
                  <a:srgbClr val="15264B"/>
                </a:solidFill>
              </a:rPr>
              <a:t>Lack of Flexibility</a:t>
            </a:r>
            <a:endParaRPr>
              <a:solidFill>
                <a:srgbClr val="15264B"/>
              </a:solidFill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E84B36"/>
                </a:solidFill>
              </a:rPr>
              <a:t>Our </a:t>
            </a:r>
            <a:r>
              <a:rPr b="1" lang="en" sz="2000">
                <a:solidFill>
                  <a:srgbClr val="E84B36"/>
                </a:solidFill>
              </a:rPr>
              <a:t>Solution</a:t>
            </a:r>
            <a:r>
              <a:rPr b="1" lang="en" sz="2000">
                <a:solidFill>
                  <a:srgbClr val="E84B36"/>
                </a:solidFill>
              </a:rPr>
              <a:t>:</a:t>
            </a:r>
            <a:endParaRPr b="1" sz="2000">
              <a:solidFill>
                <a:srgbClr val="E84B36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15264B"/>
                </a:solidFill>
              </a:rPr>
              <a:t>The </a:t>
            </a:r>
            <a:r>
              <a:rPr b="1" i="1" lang="en" sz="1700">
                <a:solidFill>
                  <a:srgbClr val="15264B"/>
                </a:solidFill>
              </a:rPr>
              <a:t>Modular Wafer Track</a:t>
            </a:r>
            <a:endParaRPr i="1" sz="1600">
              <a:solidFill>
                <a:schemeClr val="dk1"/>
              </a:solidFill>
            </a:endParaRPr>
          </a:p>
          <a:p>
            <a:pPr indent="-3175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</a:t>
            </a:r>
            <a:r>
              <a:rPr lang="en"/>
              <a:t>ow Cost</a:t>
            </a:r>
            <a:endParaRPr/>
          </a:p>
          <a:p>
            <a:pPr indent="-3175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Customizable</a:t>
            </a:r>
            <a:endParaRPr/>
          </a:p>
          <a:p>
            <a:pPr indent="-3175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Accessible</a:t>
            </a:r>
            <a:endParaRPr/>
          </a:p>
          <a:p>
            <a:pPr indent="-3175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Easily Sourced</a:t>
            </a:r>
            <a:endParaRPr/>
          </a:p>
        </p:txBody>
      </p:sp>
      <p:sp>
        <p:nvSpPr>
          <p:cNvPr id="160" name="Google Shape;160;p27"/>
          <p:cNvSpPr/>
          <p:nvPr/>
        </p:nvSpPr>
        <p:spPr>
          <a:xfrm flipH="1" rot="10800000">
            <a:off x="0" y="0"/>
            <a:ext cx="9144000" cy="651165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27"/>
          <p:cNvSpPr txBox="1"/>
          <p:nvPr/>
        </p:nvSpPr>
        <p:spPr>
          <a:xfrm>
            <a:off x="282607" y="153038"/>
            <a:ext cx="8182520" cy="34621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>
                <a:solidFill>
                  <a:schemeClr val="lt1"/>
                </a:solidFill>
              </a:rPr>
              <a:t>Introduction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2" name="Google Shape;162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8132" y="175364"/>
            <a:ext cx="203481" cy="292358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7"/>
          <p:cNvSpPr txBox="1"/>
          <p:nvPr/>
        </p:nvSpPr>
        <p:spPr>
          <a:xfrm>
            <a:off x="7001698" y="4893286"/>
            <a:ext cx="1855061" cy="17309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164" name="Google Shape;164;p27"/>
          <p:cNvSpPr txBox="1"/>
          <p:nvPr/>
        </p:nvSpPr>
        <p:spPr>
          <a:xfrm>
            <a:off x="282605" y="4893286"/>
            <a:ext cx="5993503" cy="17309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 sz="1100"/>
          </a:p>
        </p:txBody>
      </p:sp>
      <p:grpSp>
        <p:nvGrpSpPr>
          <p:cNvPr id="165" name="Google Shape;165;p27"/>
          <p:cNvGrpSpPr/>
          <p:nvPr/>
        </p:nvGrpSpPr>
        <p:grpSpPr>
          <a:xfrm>
            <a:off x="3046021" y="4951153"/>
            <a:ext cx="3929044" cy="52835"/>
            <a:chOff x="4028111" y="6601537"/>
            <a:chExt cx="5238725" cy="70446"/>
          </a:xfrm>
        </p:grpSpPr>
        <p:cxnSp>
          <p:nvCxnSpPr>
            <p:cNvPr id="166" name="Google Shape;166;p27"/>
            <p:cNvCxnSpPr/>
            <p:nvPr/>
          </p:nvCxnSpPr>
          <p:spPr>
            <a:xfrm rot="10800000">
              <a:off x="4028111" y="6639606"/>
              <a:ext cx="5169964" cy="0"/>
            </a:xfrm>
            <a:prstGeom prst="straightConnector1">
              <a:avLst/>
            </a:prstGeom>
            <a:noFill/>
            <a:ln cap="flat" cmpd="sng" w="9525">
              <a:solidFill>
                <a:srgbClr val="13294B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67" name="Google Shape;167;p27"/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solidFill>
              <a:srgbClr val="13294B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68" name="Google Shape;168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6863" y="1261950"/>
            <a:ext cx="3020550" cy="302055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8"/>
          <p:cNvSpPr txBox="1"/>
          <p:nvPr/>
        </p:nvSpPr>
        <p:spPr>
          <a:xfrm>
            <a:off x="971550" y="2211368"/>
            <a:ext cx="7200900" cy="10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b="1" lang="en" sz="3400">
                <a:solidFill>
                  <a:srgbClr val="15264B"/>
                </a:solidFill>
              </a:rPr>
              <a:t>Overview</a:t>
            </a:r>
            <a:endParaRPr sz="11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4" name="Google Shape;174;p28"/>
          <p:cNvGrpSpPr/>
          <p:nvPr/>
        </p:nvGrpSpPr>
        <p:grpSpPr>
          <a:xfrm>
            <a:off x="2957843" y="2007704"/>
            <a:ext cx="2896305" cy="242134"/>
            <a:chOff x="3943790" y="2676939"/>
            <a:chExt cx="3861740" cy="322845"/>
          </a:xfrm>
        </p:grpSpPr>
        <p:cxnSp>
          <p:nvCxnSpPr>
            <p:cNvPr id="175" name="Google Shape;175;p28"/>
            <p:cNvCxnSpPr/>
            <p:nvPr/>
          </p:nvCxnSpPr>
          <p:spPr>
            <a:xfrm>
              <a:off x="4426226" y="2676939"/>
              <a:ext cx="3379304" cy="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76" name="Google Shape;176;p28"/>
            <p:cNvCxnSpPr/>
            <p:nvPr/>
          </p:nvCxnSpPr>
          <p:spPr>
            <a:xfrm flipH="1" rot="10800000">
              <a:off x="3943790" y="2676939"/>
              <a:ext cx="482436" cy="322845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pic>
        <p:nvPicPr>
          <p:cNvPr id="177" name="Google Shape;177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668132" y="175364"/>
            <a:ext cx="203481" cy="292358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8"/>
          <p:cNvSpPr txBox="1"/>
          <p:nvPr/>
        </p:nvSpPr>
        <p:spPr>
          <a:xfrm>
            <a:off x="7001698" y="4893286"/>
            <a:ext cx="1855061" cy="17309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179" name="Google Shape;179;p28"/>
          <p:cNvSpPr txBox="1"/>
          <p:nvPr/>
        </p:nvSpPr>
        <p:spPr>
          <a:xfrm>
            <a:off x="282605" y="4893286"/>
            <a:ext cx="5993503" cy="17309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 sz="1100"/>
          </a:p>
        </p:txBody>
      </p:sp>
      <p:grpSp>
        <p:nvGrpSpPr>
          <p:cNvPr id="180" name="Google Shape;180;p28"/>
          <p:cNvGrpSpPr/>
          <p:nvPr/>
        </p:nvGrpSpPr>
        <p:grpSpPr>
          <a:xfrm>
            <a:off x="3046021" y="4951153"/>
            <a:ext cx="3929044" cy="52835"/>
            <a:chOff x="4028111" y="6601537"/>
            <a:chExt cx="5238725" cy="70446"/>
          </a:xfrm>
        </p:grpSpPr>
        <p:cxnSp>
          <p:nvCxnSpPr>
            <p:cNvPr id="181" name="Google Shape;181;p28"/>
            <p:cNvCxnSpPr/>
            <p:nvPr/>
          </p:nvCxnSpPr>
          <p:spPr>
            <a:xfrm rot="10800000">
              <a:off x="4028111" y="6639606"/>
              <a:ext cx="5169964" cy="0"/>
            </a:xfrm>
            <a:prstGeom prst="straightConnector1">
              <a:avLst/>
            </a:prstGeom>
            <a:noFill/>
            <a:ln cap="flat" cmpd="sng" w="9525">
              <a:solidFill>
                <a:srgbClr val="13294B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82" name="Google Shape;182;p28"/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solidFill>
              <a:srgbClr val="13294B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9"/>
          <p:cNvSpPr txBox="1"/>
          <p:nvPr>
            <p:ph idx="1" type="body"/>
          </p:nvPr>
        </p:nvSpPr>
        <p:spPr>
          <a:xfrm>
            <a:off x="282600" y="1000700"/>
            <a:ext cx="4116000" cy="3734700"/>
          </a:xfrm>
          <a:prstGeom prst="rect">
            <a:avLst/>
          </a:prstGeom>
          <a:noFill/>
          <a:ln cap="flat" cmpd="sng" w="19050">
            <a:solidFill>
              <a:srgbClr val="13294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rPr b="1" lang="en" sz="20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Untapped Market</a:t>
            </a:r>
            <a:endParaRPr b="1" sz="20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Hobbyist</a:t>
            </a:r>
            <a:r>
              <a:rPr lang="en" sz="1400">
                <a:latin typeface="Arial"/>
                <a:ea typeface="Arial"/>
                <a:cs typeface="Arial"/>
                <a:sym typeface="Arial"/>
              </a:rPr>
              <a:t> Semiconductor Fabrication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0" lvl="0" marL="571500" marR="379639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“[Sam Zeloof] created an open-source &amp; </a:t>
            </a:r>
            <a:r>
              <a:rPr lang="en" sz="1400" u="sng">
                <a:latin typeface="Arial"/>
                <a:ea typeface="Arial"/>
                <a:cs typeface="Arial"/>
                <a:sym typeface="Arial"/>
              </a:rPr>
              <a:t>DIY semiconductor movement</a:t>
            </a:r>
            <a:r>
              <a:rPr lang="en" sz="14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baseline="30000" lang="en" sz="1400">
                <a:latin typeface="Arial"/>
                <a:ea typeface="Arial"/>
                <a:cs typeface="Arial"/>
                <a:sym typeface="Arial"/>
              </a:rPr>
              <a:t>[1]</a:t>
            </a:r>
            <a:r>
              <a:rPr lang="en" sz="1400">
                <a:latin typeface="Arial"/>
                <a:ea typeface="Arial"/>
                <a:cs typeface="Arial"/>
                <a:sym typeface="Arial"/>
              </a:rPr>
              <a:t>”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0" lvl="0" marL="165735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	- LinkedIn User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0" lvl="0" marL="165735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0" lvl="0" marL="571500" marR="436789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“I would love to see this project work well because I</a:t>
            </a:r>
            <a:r>
              <a:rPr lang="en" sz="1400" u="sng">
                <a:latin typeface="Arial"/>
                <a:ea typeface="Arial"/>
                <a:cs typeface="Arial"/>
                <a:sym typeface="Arial"/>
              </a:rPr>
              <a:t> want to design my own chips</a:t>
            </a:r>
            <a:r>
              <a:rPr lang="en" sz="14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baseline="30000" lang="en" sz="1400">
                <a:latin typeface="Arial"/>
                <a:ea typeface="Arial"/>
                <a:cs typeface="Arial"/>
                <a:sym typeface="Arial"/>
              </a:rPr>
              <a:t>[2]</a:t>
            </a:r>
            <a:r>
              <a:rPr lang="en" sz="1400">
                <a:latin typeface="Arial"/>
                <a:ea typeface="Arial"/>
                <a:cs typeface="Arial"/>
                <a:sym typeface="Arial"/>
              </a:rPr>
              <a:t>”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0" lvl="0" marL="1828800" marR="436789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- Hackaday.IO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t/>
            </a:r>
            <a:endParaRPr b="1"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29"/>
          <p:cNvSpPr/>
          <p:nvPr/>
        </p:nvSpPr>
        <p:spPr>
          <a:xfrm flipH="1" rot="10800000">
            <a:off x="0" y="-135"/>
            <a:ext cx="9144000" cy="6513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29"/>
          <p:cNvSpPr txBox="1"/>
          <p:nvPr/>
        </p:nvSpPr>
        <p:spPr>
          <a:xfrm>
            <a:off x="282607" y="153038"/>
            <a:ext cx="8182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>
                <a:solidFill>
                  <a:schemeClr val="lt1"/>
                </a:solidFill>
              </a:rPr>
              <a:t>Objective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0" name="Google Shape;190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8132" y="175364"/>
            <a:ext cx="203481" cy="292358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29"/>
          <p:cNvSpPr txBox="1"/>
          <p:nvPr/>
        </p:nvSpPr>
        <p:spPr>
          <a:xfrm>
            <a:off x="7001698" y="4893286"/>
            <a:ext cx="18552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192" name="Google Shape;192;p29"/>
          <p:cNvSpPr txBox="1"/>
          <p:nvPr/>
        </p:nvSpPr>
        <p:spPr>
          <a:xfrm>
            <a:off x="282605" y="4893286"/>
            <a:ext cx="59934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 sz="1100"/>
          </a:p>
        </p:txBody>
      </p:sp>
      <p:grpSp>
        <p:nvGrpSpPr>
          <p:cNvPr id="193" name="Google Shape;193;p29"/>
          <p:cNvGrpSpPr/>
          <p:nvPr/>
        </p:nvGrpSpPr>
        <p:grpSpPr>
          <a:xfrm>
            <a:off x="3046069" y="4951153"/>
            <a:ext cx="3929036" cy="52875"/>
            <a:chOff x="4028175" y="6601537"/>
            <a:chExt cx="5238715" cy="70500"/>
          </a:xfrm>
        </p:grpSpPr>
        <p:cxnSp>
          <p:nvCxnSpPr>
            <p:cNvPr id="194" name="Google Shape;194;p29"/>
            <p:cNvCxnSpPr/>
            <p:nvPr/>
          </p:nvCxnSpPr>
          <p:spPr>
            <a:xfrm rot="10800000">
              <a:off x="4028175" y="6639606"/>
              <a:ext cx="5169900" cy="0"/>
            </a:xfrm>
            <a:prstGeom prst="straightConnector1">
              <a:avLst/>
            </a:prstGeom>
            <a:noFill/>
            <a:ln cap="flat" cmpd="sng" w="9525">
              <a:solidFill>
                <a:srgbClr val="13294B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95" name="Google Shape;195;p29"/>
            <p:cNvSpPr/>
            <p:nvPr/>
          </p:nvSpPr>
          <p:spPr>
            <a:xfrm>
              <a:off x="9196390" y="6601537"/>
              <a:ext cx="70500" cy="70500"/>
            </a:xfrm>
            <a:prstGeom prst="ellipse">
              <a:avLst/>
            </a:prstGeom>
            <a:solidFill>
              <a:srgbClr val="13294B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6" name="Google Shape;196;p29"/>
          <p:cNvSpPr txBox="1"/>
          <p:nvPr>
            <p:ph idx="1" type="body"/>
          </p:nvPr>
        </p:nvSpPr>
        <p:spPr>
          <a:xfrm>
            <a:off x="4755700" y="989175"/>
            <a:ext cx="4116000" cy="3734700"/>
          </a:xfrm>
          <a:prstGeom prst="rect">
            <a:avLst/>
          </a:prstGeom>
          <a:noFill/>
          <a:ln cap="flat" cmpd="sng" w="19050">
            <a:solidFill>
              <a:srgbClr val="13294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Offer Low-Budget Tooling Platform</a:t>
            </a:r>
            <a:endParaRPr b="1" sz="20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Early-Stage Semiconductor R&amp;D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Most early labs must purchase used or outdated equipment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t/>
            </a:r>
            <a:endParaRPr b="1"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0"/>
          <p:cNvSpPr txBox="1"/>
          <p:nvPr>
            <p:ph idx="1" type="body"/>
          </p:nvPr>
        </p:nvSpPr>
        <p:spPr>
          <a:xfrm>
            <a:off x="282600" y="1000700"/>
            <a:ext cx="3870900" cy="3566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First:</a:t>
            </a:r>
            <a:endParaRPr b="1" sz="20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5264B"/>
              </a:buClr>
              <a:buSzPts val="1500"/>
              <a:buChar char="●"/>
            </a:pPr>
            <a:r>
              <a:rPr b="1" lang="en" sz="1500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User Accessible</a:t>
            </a:r>
            <a:endParaRPr b="1" sz="15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5264B"/>
              </a:buClr>
              <a:buSzPts val="1400"/>
              <a:buChar char="○"/>
            </a:pPr>
            <a:r>
              <a:rPr lang="en" sz="1400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Creating and Running Recipes</a:t>
            </a:r>
            <a:endParaRPr sz="14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Second</a:t>
            </a:r>
            <a:r>
              <a:rPr b="1" lang="en" sz="20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14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5264B"/>
              </a:buClr>
              <a:buSzPts val="1500"/>
              <a:buChar char="●"/>
            </a:pPr>
            <a:r>
              <a:rPr b="1" lang="en" sz="1500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Subsystem </a:t>
            </a:r>
            <a:r>
              <a:rPr b="1" lang="en" sz="1500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Functionality</a:t>
            </a:r>
            <a:endParaRPr sz="15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Third</a:t>
            </a:r>
            <a:r>
              <a:rPr b="1" lang="en" sz="20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14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5264B"/>
              </a:buClr>
              <a:buSzPts val="1500"/>
              <a:buChar char="●"/>
            </a:pPr>
            <a:r>
              <a:rPr b="1" lang="en" sz="1500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Reusability</a:t>
            </a:r>
            <a:endParaRPr b="1" sz="15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5264B"/>
              </a:buClr>
              <a:buSzPts val="1400"/>
              <a:buChar char="○"/>
            </a:pPr>
            <a:r>
              <a:rPr lang="en" sz="1400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Design and Use-Case Setting</a:t>
            </a:r>
            <a:endParaRPr sz="14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30"/>
          <p:cNvSpPr/>
          <p:nvPr/>
        </p:nvSpPr>
        <p:spPr>
          <a:xfrm flipH="1" rot="10800000">
            <a:off x="0" y="-135"/>
            <a:ext cx="9144000" cy="6513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30"/>
          <p:cNvSpPr txBox="1"/>
          <p:nvPr/>
        </p:nvSpPr>
        <p:spPr>
          <a:xfrm>
            <a:off x="282607" y="153038"/>
            <a:ext cx="8182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>
                <a:solidFill>
                  <a:schemeClr val="lt1"/>
                </a:solidFill>
              </a:rPr>
              <a:t>High-Level Requirements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4" name="Google Shape;204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8132" y="175364"/>
            <a:ext cx="203481" cy="292358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30"/>
          <p:cNvSpPr txBox="1"/>
          <p:nvPr/>
        </p:nvSpPr>
        <p:spPr>
          <a:xfrm>
            <a:off x="7001698" y="4893286"/>
            <a:ext cx="18552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206" name="Google Shape;206;p30"/>
          <p:cNvSpPr txBox="1"/>
          <p:nvPr/>
        </p:nvSpPr>
        <p:spPr>
          <a:xfrm>
            <a:off x="282605" y="4893286"/>
            <a:ext cx="59934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 sz="1100"/>
          </a:p>
        </p:txBody>
      </p:sp>
      <p:grpSp>
        <p:nvGrpSpPr>
          <p:cNvPr id="207" name="Google Shape;207;p30"/>
          <p:cNvGrpSpPr/>
          <p:nvPr/>
        </p:nvGrpSpPr>
        <p:grpSpPr>
          <a:xfrm>
            <a:off x="3046069" y="4951153"/>
            <a:ext cx="3929036" cy="52875"/>
            <a:chOff x="4028175" y="6601537"/>
            <a:chExt cx="5238715" cy="70500"/>
          </a:xfrm>
        </p:grpSpPr>
        <p:cxnSp>
          <p:nvCxnSpPr>
            <p:cNvPr id="208" name="Google Shape;208;p30"/>
            <p:cNvCxnSpPr/>
            <p:nvPr/>
          </p:nvCxnSpPr>
          <p:spPr>
            <a:xfrm rot="10800000">
              <a:off x="4028175" y="6639606"/>
              <a:ext cx="5169900" cy="0"/>
            </a:xfrm>
            <a:prstGeom prst="straightConnector1">
              <a:avLst/>
            </a:prstGeom>
            <a:noFill/>
            <a:ln cap="flat" cmpd="sng" w="9525">
              <a:solidFill>
                <a:srgbClr val="13294B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209" name="Google Shape;209;p30"/>
            <p:cNvSpPr/>
            <p:nvPr/>
          </p:nvSpPr>
          <p:spPr>
            <a:xfrm>
              <a:off x="9196390" y="6601537"/>
              <a:ext cx="70500" cy="70500"/>
            </a:xfrm>
            <a:prstGeom prst="ellipse">
              <a:avLst/>
            </a:prstGeom>
            <a:solidFill>
              <a:srgbClr val="13294B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10" name="Google Shape;210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05900" y="803565"/>
            <a:ext cx="3937321" cy="39373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1"/>
          <p:cNvSpPr/>
          <p:nvPr/>
        </p:nvSpPr>
        <p:spPr>
          <a:xfrm flipH="1" rot="10800000">
            <a:off x="0" y="-135"/>
            <a:ext cx="9144000" cy="6513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31"/>
          <p:cNvSpPr txBox="1"/>
          <p:nvPr/>
        </p:nvSpPr>
        <p:spPr>
          <a:xfrm>
            <a:off x="282607" y="153038"/>
            <a:ext cx="8182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>
                <a:solidFill>
                  <a:schemeClr val="lt1"/>
                </a:solidFill>
              </a:rPr>
              <a:t>Block Diagram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7" name="Google Shape;217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8132" y="175364"/>
            <a:ext cx="203481" cy="292358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31"/>
          <p:cNvSpPr txBox="1"/>
          <p:nvPr/>
        </p:nvSpPr>
        <p:spPr>
          <a:xfrm>
            <a:off x="7001698" y="4893286"/>
            <a:ext cx="18552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219" name="Google Shape;219;p31"/>
          <p:cNvSpPr txBox="1"/>
          <p:nvPr/>
        </p:nvSpPr>
        <p:spPr>
          <a:xfrm>
            <a:off x="282605" y="4893286"/>
            <a:ext cx="59934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 sz="1100"/>
          </a:p>
        </p:txBody>
      </p:sp>
      <p:grpSp>
        <p:nvGrpSpPr>
          <p:cNvPr id="220" name="Google Shape;220;p31"/>
          <p:cNvGrpSpPr/>
          <p:nvPr/>
        </p:nvGrpSpPr>
        <p:grpSpPr>
          <a:xfrm>
            <a:off x="3046069" y="4951153"/>
            <a:ext cx="3929036" cy="52875"/>
            <a:chOff x="4028175" y="6601537"/>
            <a:chExt cx="5238715" cy="70500"/>
          </a:xfrm>
        </p:grpSpPr>
        <p:cxnSp>
          <p:nvCxnSpPr>
            <p:cNvPr id="221" name="Google Shape;221;p31"/>
            <p:cNvCxnSpPr/>
            <p:nvPr/>
          </p:nvCxnSpPr>
          <p:spPr>
            <a:xfrm rot="10800000">
              <a:off x="4028175" y="6639606"/>
              <a:ext cx="5169900" cy="0"/>
            </a:xfrm>
            <a:prstGeom prst="straightConnector1">
              <a:avLst/>
            </a:prstGeom>
            <a:noFill/>
            <a:ln cap="flat" cmpd="sng" w="9525">
              <a:solidFill>
                <a:srgbClr val="13294B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222" name="Google Shape;222;p31"/>
            <p:cNvSpPr/>
            <p:nvPr/>
          </p:nvSpPr>
          <p:spPr>
            <a:xfrm>
              <a:off x="9196390" y="6601537"/>
              <a:ext cx="70500" cy="70500"/>
            </a:xfrm>
            <a:prstGeom prst="ellipse">
              <a:avLst/>
            </a:prstGeom>
            <a:solidFill>
              <a:srgbClr val="13294B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23" name="Google Shape;223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12238" y="912700"/>
            <a:ext cx="6123225" cy="3719025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2"/>
          <p:cNvSpPr txBox="1"/>
          <p:nvPr/>
        </p:nvSpPr>
        <p:spPr>
          <a:xfrm>
            <a:off x="1655179" y="1118280"/>
            <a:ext cx="58335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lang="en" sz="4500">
                <a:solidFill>
                  <a:schemeClr val="lt1"/>
                </a:solidFill>
              </a:rPr>
              <a:t>Original Design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32"/>
          <p:cNvSpPr txBox="1"/>
          <p:nvPr/>
        </p:nvSpPr>
        <p:spPr>
          <a:xfrm>
            <a:off x="1081146" y="2424173"/>
            <a:ext cx="69816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0" name="Google Shape;230;p32"/>
          <p:cNvGrpSpPr/>
          <p:nvPr/>
        </p:nvGrpSpPr>
        <p:grpSpPr>
          <a:xfrm>
            <a:off x="2957842" y="2007704"/>
            <a:ext cx="2896227" cy="242134"/>
            <a:chOff x="3943790" y="2676939"/>
            <a:chExt cx="3861636" cy="322845"/>
          </a:xfrm>
        </p:grpSpPr>
        <p:cxnSp>
          <p:nvCxnSpPr>
            <p:cNvPr id="231" name="Google Shape;231;p32"/>
            <p:cNvCxnSpPr/>
            <p:nvPr/>
          </p:nvCxnSpPr>
          <p:spPr>
            <a:xfrm>
              <a:off x="4426226" y="2676939"/>
              <a:ext cx="3379200" cy="0"/>
            </a:xfrm>
            <a:prstGeom prst="straightConnector1">
              <a:avLst/>
            </a:prstGeom>
            <a:noFill/>
            <a:ln cap="flat" cmpd="sng" w="19050">
              <a:solidFill>
                <a:srgbClr val="E84B36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32" name="Google Shape;232;p32"/>
            <p:cNvCxnSpPr/>
            <p:nvPr/>
          </p:nvCxnSpPr>
          <p:spPr>
            <a:xfrm flipH="1" rot="10800000">
              <a:off x="3943790" y="2676984"/>
              <a:ext cx="482400" cy="322800"/>
            </a:xfrm>
            <a:prstGeom prst="straightConnector1">
              <a:avLst/>
            </a:prstGeom>
            <a:noFill/>
            <a:ln cap="flat" cmpd="sng" w="19050">
              <a:solidFill>
                <a:srgbClr val="E84B36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pic>
        <p:nvPicPr>
          <p:cNvPr id="233" name="Google Shape;233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668132" y="175364"/>
            <a:ext cx="203481" cy="292358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32"/>
          <p:cNvSpPr txBox="1"/>
          <p:nvPr/>
        </p:nvSpPr>
        <p:spPr>
          <a:xfrm>
            <a:off x="7001698" y="4893286"/>
            <a:ext cx="18552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235" name="Google Shape;235;p32"/>
          <p:cNvSpPr txBox="1"/>
          <p:nvPr/>
        </p:nvSpPr>
        <p:spPr>
          <a:xfrm>
            <a:off x="282605" y="4893286"/>
            <a:ext cx="59934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 sz="1100"/>
          </a:p>
        </p:txBody>
      </p:sp>
      <p:grpSp>
        <p:nvGrpSpPr>
          <p:cNvPr id="236" name="Google Shape;236;p32"/>
          <p:cNvGrpSpPr/>
          <p:nvPr/>
        </p:nvGrpSpPr>
        <p:grpSpPr>
          <a:xfrm>
            <a:off x="3046069" y="4951153"/>
            <a:ext cx="3929036" cy="52875"/>
            <a:chOff x="4028175" y="6601537"/>
            <a:chExt cx="5238715" cy="70500"/>
          </a:xfrm>
        </p:grpSpPr>
        <p:cxnSp>
          <p:nvCxnSpPr>
            <p:cNvPr id="237" name="Google Shape;237;p32"/>
            <p:cNvCxnSpPr/>
            <p:nvPr/>
          </p:nvCxnSpPr>
          <p:spPr>
            <a:xfrm rot="10800000">
              <a:off x="4028175" y="6639606"/>
              <a:ext cx="51699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238" name="Google Shape;238;p32"/>
            <p:cNvSpPr/>
            <p:nvPr/>
          </p:nvSpPr>
          <p:spPr>
            <a:xfrm>
              <a:off x="9196390" y="6601537"/>
              <a:ext cx="70500" cy="70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