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d95e158fc3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d95e158fc3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d88d782c88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3d88d782c88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d8fa6186f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d8fa6186f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d9ceea83d3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3d9ceea83d3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db4ef72963_2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db4ef72963_2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db4ef72963_2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3db4ef72963_2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d9ceea83d3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3d9ceea83d3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d88d782c88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3d88d782c88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9ceea83d3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d9ceea83d3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88d782c88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d88d782c88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88d782c88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d88d782c88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b4ef72963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3db4ef72963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d88d782c88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3d88d782c88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d8fa6186fd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d8fa6186fd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9ceea83d3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d9ceea83d3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db4ef72963_2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db4ef72963_2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hyperlink" Target="http://drive.google.com/file/d/1ZLiIY0SKru_hBCYtEw8ZpZS8-7enlhjB/view" TargetMode="External"/><Relationship Id="rId5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/>
        </p:nvSpPr>
        <p:spPr>
          <a:xfrm>
            <a:off x="1134035" y="2553964"/>
            <a:ext cx="99240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Heterodyne Bat Detector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Group 3: Evan McGowan, Bill Waltz, Kyle Jedryszek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3922059" y="5413888"/>
            <a:ext cx="4347882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May 1st 2026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007" y="1004743"/>
            <a:ext cx="2909982" cy="75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/>
          <p:nvPr/>
        </p:nvSpPr>
        <p:spPr>
          <a:xfrm>
            <a:off x="341300" y="868225"/>
            <a:ext cx="5920500" cy="3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Firmware </a:t>
            </a:r>
            <a:r>
              <a:rPr b="1" lang="en-US" sz="2600">
                <a:solidFill>
                  <a:srgbClr val="E84B36"/>
                </a:solidFill>
              </a:rPr>
              <a:t>Flowchart</a:t>
            </a:r>
            <a:endParaRPr b="1" i="0" sz="26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/>
              <a:t>ATtiny85 handles prerecorded audio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Bytes are retrieved from flash whenever there is a timer interrupt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Every 1/16,000 of a second!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8" name="Google Shape;228;p21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1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Firmware </a:t>
            </a:r>
            <a:r>
              <a:rPr lang="en-US" sz="2400">
                <a:solidFill>
                  <a:schemeClr val="lt1"/>
                </a:solidFill>
              </a:rPr>
              <a:t>Design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32" name="Google Shape;232;p2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33" name="Google Shape;233;p21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34" name="Google Shape;234;p21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5" name="Google Shape;235;p21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21"/>
          <p:cNvSpPr txBox="1"/>
          <p:nvPr/>
        </p:nvSpPr>
        <p:spPr>
          <a:xfrm>
            <a:off x="6962897" y="1370175"/>
            <a:ext cx="48135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Require storage of audio on external flash memory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Audio is retrieved byte-by-byte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MCU communicates with flash via SPI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Number of files, locations in memory, sizes hardcoded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066131"/>
            <a:ext cx="11398344" cy="196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1"/>
          <p:cNvSpPr txBox="1"/>
          <p:nvPr/>
        </p:nvSpPr>
        <p:spPr>
          <a:xfrm>
            <a:off x="4200104" y="5926540"/>
            <a:ext cx="3487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12: Flowchart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/>
          <p:nvPr/>
        </p:nvSpPr>
        <p:spPr>
          <a:xfrm>
            <a:off x="1295400" y="2948490"/>
            <a:ext cx="9601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15264B"/>
                </a:solidFill>
              </a:rPr>
              <a:t>Testing &amp; Verification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p22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245" name="Google Shape;245;p22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" name="Google Shape;246;p22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47" name="Google Shape;24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50" name="Google Shape;250;p22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51" name="Google Shape;251;p22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2" name="Google Shape;252;p22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/>
          <p:nvPr/>
        </p:nvSpPr>
        <p:spPr>
          <a:xfrm>
            <a:off x="376802" y="1334275"/>
            <a:ext cx="47445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Able to tune from </a:t>
            </a:r>
            <a:r>
              <a:rPr lang="en-US" sz="2000"/>
              <a:t>15kHz-115kHz on our PCB by adjusting resistance</a:t>
            </a:r>
            <a:endParaRPr sz="2000"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Extra circuitry after oscillator stops rest of circuit from interfering with oscillator behavior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58" name="Google Shape;258;p23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Oscillator Module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62" name="Google Shape;262;p2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63" name="Google Shape;263;p23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64" name="Google Shape;264;p2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5" name="Google Shape;265;p2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6" name="Google Shape;266;p23" title="grap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036" y="1417075"/>
            <a:ext cx="6904763" cy="426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3"/>
          <p:cNvSpPr txBox="1"/>
          <p:nvPr/>
        </p:nvSpPr>
        <p:spPr>
          <a:xfrm>
            <a:off x="6133449" y="5680950"/>
            <a:ext cx="5238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13: Frequency vs. Resistance Data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"/>
          <p:cNvSpPr txBox="1"/>
          <p:nvPr/>
        </p:nvSpPr>
        <p:spPr>
          <a:xfrm>
            <a:off x="376800" y="1334275"/>
            <a:ext cx="55293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Incoming signals at 40.0kHz and ~40.3kHz successfully mixed down to ~300Hz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Waveform ripple unfortunately distorts output signal, better isolation desired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73" name="Google Shape;273;p24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4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Mixer</a:t>
            </a:r>
            <a:r>
              <a:rPr lang="en-US" sz="2400">
                <a:solidFill>
                  <a:schemeClr val="lt1"/>
                </a:solidFill>
              </a:rPr>
              <a:t> Module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77" name="Google Shape;277;p2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79" name="Google Shape;279;p2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0" name="Google Shape;280;p2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1" name="Google Shape;281;p24" title="mixed signal.png"/>
          <p:cNvPicPr preferRelativeResize="0"/>
          <p:nvPr/>
        </p:nvPicPr>
        <p:blipFill rotWithShape="1">
          <a:blip r:embed="rId4">
            <a:alphaModFix/>
          </a:blip>
          <a:srcRect b="10581" l="37363" r="0" t="13511"/>
          <a:stretch/>
        </p:blipFill>
        <p:spPr>
          <a:xfrm>
            <a:off x="6318775" y="1122937"/>
            <a:ext cx="5238726" cy="49442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2" name="Google Shape;282;p24"/>
          <p:cNvSpPr txBox="1"/>
          <p:nvPr/>
        </p:nvSpPr>
        <p:spPr>
          <a:xfrm>
            <a:off x="7322029" y="6095840"/>
            <a:ext cx="3487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14: Mixer Waveform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"/>
          <p:cNvSpPr txBox="1"/>
          <p:nvPr/>
        </p:nvSpPr>
        <p:spPr>
          <a:xfrm>
            <a:off x="376800" y="1384800"/>
            <a:ext cx="6292200" cy="29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Automatic testing for value-address pairs after loading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Sanity check page read for human confirmation that a given page looks correct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88" name="Google Shape;288;p2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5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Audio Loading Software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92" name="Google Shape;292;p2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93" name="Google Shape;293;p25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94" name="Google Shape;294;p2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5" name="Google Shape;295;p2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6" name="Google Shape;29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6350" y="1104676"/>
            <a:ext cx="4812750" cy="45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800" y="3820375"/>
            <a:ext cx="5806200" cy="206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5"/>
          <p:cNvSpPr txBox="1"/>
          <p:nvPr/>
        </p:nvSpPr>
        <p:spPr>
          <a:xfrm>
            <a:off x="1806450" y="5966788"/>
            <a:ext cx="3432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15: Automatic Verification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7686275" y="5741013"/>
            <a:ext cx="3432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16: Manual Verification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/>
          <p:nvPr/>
        </p:nvSpPr>
        <p:spPr>
          <a:xfrm>
            <a:off x="376800" y="1034225"/>
            <a:ext cx="62922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Final piece implemented, easy to test: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05" name="Google Shape;305;p26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6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Firmware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09" name="Google Shape;309;p2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10" name="Google Shape;310;p26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11" name="Google Shape;311;p2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2" name="Google Shape;312;p2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3" name="Google Shape;313;p26" title="IMG_5355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2388" y="1352211"/>
            <a:ext cx="2935775" cy="411497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6"/>
          <p:cNvSpPr txBox="1"/>
          <p:nvPr/>
        </p:nvSpPr>
        <p:spPr>
          <a:xfrm>
            <a:off x="7003813" y="5757275"/>
            <a:ext cx="3432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17: Audio Verification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"/>
          <p:cNvSpPr txBox="1"/>
          <p:nvPr/>
        </p:nvSpPr>
        <p:spPr>
          <a:xfrm>
            <a:off x="376795" y="1334275"/>
            <a:ext cx="103128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Higher sensitivity microphone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Current microphone has low range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Higher quality speaker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Hard to hear output through speaker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Additional filtering/processing of analog signals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Higher quality mixer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More ergonomic chassis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20" name="Google Shape;320;p27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7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Future Directions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24" name="Google Shape;324;p2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25" name="Google Shape;325;p27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26" name="Google Shape;326;p2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7" name="Google Shape;327;p2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/>
          <p:nvPr/>
        </p:nvSpPr>
        <p:spPr>
          <a:xfrm>
            <a:off x="2275490" y="1261950"/>
            <a:ext cx="7641000" cy="4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1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r>
              <a:rPr b="1" lang="en-US" sz="3800">
                <a:solidFill>
                  <a:schemeClr val="lt1"/>
                </a:solidFill>
              </a:rPr>
              <a:t> for the Bat Crew</a:t>
            </a:r>
            <a:r>
              <a:rPr b="1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8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35" name="Google Shape;335;p28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36" name="Google Shape;336;p28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37" name="Google Shape;337;p2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8" name="Google Shape;338;p2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376808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Introduction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Requirements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Block Diagram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Design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Testing &amp; Verification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Future Plans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90" name="Google Shape;90;p13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Table of Contents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95" name="Google Shape;95;p13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96" name="Google Shape;96;p1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7" name="Google Shape;97;p1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" name="Google Shape;9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1608" y="1020620"/>
            <a:ext cx="5087993" cy="508799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7752001" y="5821008"/>
            <a:ext cx="3487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0: Table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376810" y="1334279"/>
            <a:ext cx="54420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Problem Statement</a:t>
            </a:r>
            <a:endParaRPr b="1" i="0" sz="26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There are no cheap, simple, and domestically manufactured bat detectors.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Such devices are needed to guide mass-amounts of people on bat walks.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Dr. Joy O’Keefe has asked ECE Senior Design to develop a device to solve these problems.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6158774" y="1334279"/>
            <a:ext cx="54420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5264B"/>
                </a:solidFill>
              </a:rPr>
              <a:t>Solution</a:t>
            </a:r>
            <a:endParaRPr b="1" i="0" sz="20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Handheld bat detector tunable between 15kHz-100kHz</a:t>
            </a:r>
            <a:br>
              <a:rPr lang="en-US" sz="1800">
                <a:solidFill>
                  <a:schemeClr val="dk1"/>
                </a:solidFill>
              </a:rPr>
            </a:b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Prerecorded bat </a:t>
            </a:r>
            <a:r>
              <a:rPr lang="en-US" sz="1800">
                <a:solidFill>
                  <a:schemeClr val="dk1"/>
                </a:solidFill>
              </a:rPr>
              <a:t>sounds for educational purposes stored and playable on demand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Introduction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11" name="Google Shape;111;p14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12" name="Google Shape;112;p1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3" name="Google Shape;113;p1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376800" y="1180738"/>
            <a:ext cx="68088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Tunable between 15kHz and 100kHz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Downconvert incoming ultrasonic frequencies, play through speaker/headphones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Play digital audio samples from external flash memory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Achieve similar range to commercial bat detector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Requirements For Success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24" name="Google Shape;124;p15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25" name="Google Shape;125;p1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6" name="Google Shape;126;p1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5599" y="1020626"/>
            <a:ext cx="4843083" cy="48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/>
          <p:nvPr/>
        </p:nvSpPr>
        <p:spPr>
          <a:xfrm>
            <a:off x="7850879" y="5926540"/>
            <a:ext cx="3487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1: Expected Operation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/>
          <p:nvPr/>
        </p:nvSpPr>
        <p:spPr>
          <a:xfrm>
            <a:off x="583950" y="6022777"/>
            <a:ext cx="110241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</a:pPr>
            <a:r>
              <a:rPr lang="en-US" sz="1300"/>
              <a:t>The full chassis consists of the bottom case, a top lid, battery flap, and two dials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Physical Design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39" name="Google Shape;139;p16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40" name="Google Shape;140;p1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1" name="Google Shape;141;p1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16"/>
          <p:cNvSpPr txBox="1"/>
          <p:nvPr/>
        </p:nvSpPr>
        <p:spPr>
          <a:xfrm>
            <a:off x="290351" y="5445708"/>
            <a:ext cx="3487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2: Front 3D Model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938" y="1051263"/>
            <a:ext cx="2900012" cy="429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9159" y="1032650"/>
            <a:ext cx="3153617" cy="4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 txBox="1"/>
          <p:nvPr/>
        </p:nvSpPr>
        <p:spPr>
          <a:xfrm>
            <a:off x="4352376" y="5446508"/>
            <a:ext cx="3487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3: Back 3D Model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7743" y="1041175"/>
            <a:ext cx="3235958" cy="431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/>
          <p:nvPr/>
        </p:nvSpPr>
        <p:spPr>
          <a:xfrm>
            <a:off x="8092126" y="5450771"/>
            <a:ext cx="3487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4: Printed Chassis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/>
        </p:nvSpPr>
        <p:spPr>
          <a:xfrm>
            <a:off x="583950" y="6022777"/>
            <a:ext cx="110241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</a:pPr>
            <a:r>
              <a:rPr lang="en-US"/>
              <a:t>Our device consists of four primary submodules: the power </a:t>
            </a:r>
            <a:r>
              <a:rPr lang="en-US"/>
              <a:t>supply</a:t>
            </a:r>
            <a:r>
              <a:rPr lang="en-US"/>
              <a:t>, audio output, bat call demo, and the detector frequency module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Block Diagram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58" name="Google Shape;158;p17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59" name="Google Shape;159;p1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0" name="Google Shape;160;p1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1" name="Google Shape;161;p17"/>
          <p:cNvPicPr preferRelativeResize="0"/>
          <p:nvPr/>
        </p:nvPicPr>
        <p:blipFill rotWithShape="1">
          <a:blip r:embed="rId4">
            <a:alphaModFix/>
          </a:blip>
          <a:srcRect b="36313" l="9883" r="50235" t="3125"/>
          <a:stretch/>
        </p:blipFill>
        <p:spPr>
          <a:xfrm rot="4">
            <a:off x="75024" y="942989"/>
            <a:ext cx="2947470" cy="430934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 txBox="1"/>
          <p:nvPr/>
        </p:nvSpPr>
        <p:spPr>
          <a:xfrm>
            <a:off x="4215926" y="5511646"/>
            <a:ext cx="3487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5: Block Diagram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17"/>
          <p:cNvPicPr preferRelativeResize="0"/>
          <p:nvPr/>
        </p:nvPicPr>
        <p:blipFill rotWithShape="1">
          <a:blip r:embed="rId4">
            <a:alphaModFix/>
          </a:blip>
          <a:srcRect b="0" l="10293" r="6158" t="65471"/>
          <a:stretch/>
        </p:blipFill>
        <p:spPr>
          <a:xfrm rot="3">
            <a:off x="5812100" y="2084853"/>
            <a:ext cx="6224150" cy="247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4">
            <a:alphaModFix/>
          </a:blip>
          <a:srcRect b="36649" l="50233" r="8978" t="640"/>
          <a:stretch/>
        </p:blipFill>
        <p:spPr>
          <a:xfrm rot="2">
            <a:off x="3022500" y="973076"/>
            <a:ext cx="2852696" cy="42226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17"/>
          <p:cNvCxnSpPr/>
          <p:nvPr/>
        </p:nvCxnSpPr>
        <p:spPr>
          <a:xfrm rot="10800000">
            <a:off x="5849575" y="1012325"/>
            <a:ext cx="11100" cy="41349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6" name="Google Shape;166;p17"/>
          <p:cNvSpPr txBox="1"/>
          <p:nvPr/>
        </p:nvSpPr>
        <p:spPr>
          <a:xfrm>
            <a:off x="7474325" y="1292450"/>
            <a:ext cx="147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Audio amp.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17"/>
          <p:cNvCxnSpPr/>
          <p:nvPr/>
        </p:nvCxnSpPr>
        <p:spPr>
          <a:xfrm rot="10800000">
            <a:off x="8137775" y="1708250"/>
            <a:ext cx="9000" cy="36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17"/>
          <p:cNvSpPr/>
          <p:nvPr/>
        </p:nvSpPr>
        <p:spPr>
          <a:xfrm>
            <a:off x="7809150" y="1899000"/>
            <a:ext cx="202800" cy="1860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9366650" y="1899000"/>
            <a:ext cx="202800" cy="1860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17"/>
          <p:cNvCxnSpPr/>
          <p:nvPr/>
        </p:nvCxnSpPr>
        <p:spPr>
          <a:xfrm flipH="1" rot="10800000">
            <a:off x="2996225" y="5213425"/>
            <a:ext cx="2052900" cy="27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Oscillator Design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80" name="Google Shape;180;p18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81" name="Google Shape;181;p1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2" name="Google Shape;182;p1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18"/>
          <p:cNvSpPr txBox="1"/>
          <p:nvPr/>
        </p:nvSpPr>
        <p:spPr>
          <a:xfrm>
            <a:off x="427979" y="1334275"/>
            <a:ext cx="69111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Downconverting? First need a Local Oscillator (LO) signal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Frequency depends on resistance and capacitance of circuit surrounding 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900"/>
              <a:t>op-amp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 b="0" l="3679" r="0" t="0"/>
          <a:stretch/>
        </p:blipFill>
        <p:spPr>
          <a:xfrm>
            <a:off x="7134375" y="1378875"/>
            <a:ext cx="4789276" cy="49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 title="Oscillator Drawing.png"/>
          <p:cNvPicPr preferRelativeResize="0"/>
          <p:nvPr/>
        </p:nvPicPr>
        <p:blipFill rotWithShape="1">
          <a:blip r:embed="rId5">
            <a:alphaModFix/>
          </a:blip>
          <a:srcRect b="27881" l="8248" r="11752" t="6669"/>
          <a:stretch/>
        </p:blipFill>
        <p:spPr>
          <a:xfrm>
            <a:off x="1000559" y="2736375"/>
            <a:ext cx="5044051" cy="3094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8"/>
          <p:cNvSpPr txBox="1"/>
          <p:nvPr/>
        </p:nvSpPr>
        <p:spPr>
          <a:xfrm>
            <a:off x="120900" y="5831125"/>
            <a:ext cx="6643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6: Simplified Oscillator Schematic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7799704" y="5876768"/>
            <a:ext cx="3487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7: Oscillator Functionality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Mixer</a:t>
            </a:r>
            <a:r>
              <a:rPr lang="en-US" sz="2400">
                <a:solidFill>
                  <a:schemeClr val="lt1"/>
                </a:solidFill>
              </a:rPr>
              <a:t> Design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98" name="Google Shape;198;p1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9" name="Google Shape;199;p1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0" name="Google Shape;200;p19"/>
          <p:cNvPicPr preferRelativeResize="0"/>
          <p:nvPr/>
        </p:nvPicPr>
        <p:blipFill rotWithShape="1">
          <a:blip r:embed="rId4">
            <a:alphaModFix/>
          </a:blip>
          <a:srcRect b="37687" l="0" r="52075" t="0"/>
          <a:stretch/>
        </p:blipFill>
        <p:spPr>
          <a:xfrm>
            <a:off x="5805944" y="1950050"/>
            <a:ext cx="6519255" cy="4205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9"/>
          <p:cNvSpPr txBox="1"/>
          <p:nvPr/>
        </p:nvSpPr>
        <p:spPr>
          <a:xfrm>
            <a:off x="376808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Utilize nonlinear response of diodes/transistors to mix frequencies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Choose similar frequencies to create low-frequency output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Filter out high frequency signals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02" name="Google Shape;202;p19"/>
          <p:cNvPicPr preferRelativeResize="0"/>
          <p:nvPr/>
        </p:nvPicPr>
        <p:blipFill rotWithShape="1">
          <a:blip r:embed="rId4">
            <a:alphaModFix/>
          </a:blip>
          <a:srcRect b="0" l="0" r="52075" t="62475"/>
          <a:stretch/>
        </p:blipFill>
        <p:spPr>
          <a:xfrm>
            <a:off x="170597" y="3465350"/>
            <a:ext cx="5991351" cy="232737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9"/>
          <p:cNvSpPr txBox="1"/>
          <p:nvPr/>
        </p:nvSpPr>
        <p:spPr>
          <a:xfrm>
            <a:off x="1265854" y="5958615"/>
            <a:ext cx="3487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8: Mixer Functionality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9"/>
          <p:cNvSpPr txBox="1"/>
          <p:nvPr/>
        </p:nvSpPr>
        <p:spPr>
          <a:xfrm>
            <a:off x="6934500" y="5979136"/>
            <a:ext cx="4623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9: Frequency Spectrum Illustration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Software Design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13" name="Google Shape;213;p2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14" name="Google Shape;214;p20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15" name="Google Shape;215;p20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6" name="Google Shape;216;p20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20"/>
          <p:cNvSpPr txBox="1"/>
          <p:nvPr/>
        </p:nvSpPr>
        <p:spPr>
          <a:xfrm>
            <a:off x="351750" y="1151725"/>
            <a:ext cx="6401400" cy="23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Needed to load flash memory IC with audio samples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Needed to print the locations in memory where samples are stored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18" name="Google Shape;218;p20"/>
          <p:cNvPicPr preferRelativeResize="0"/>
          <p:nvPr/>
        </p:nvPicPr>
        <p:blipFill rotWithShape="1">
          <a:blip r:embed="rId4">
            <a:alphaModFix/>
          </a:blip>
          <a:srcRect b="0" l="5897" r="9493" t="0"/>
          <a:stretch/>
        </p:blipFill>
        <p:spPr>
          <a:xfrm>
            <a:off x="236725" y="3408950"/>
            <a:ext cx="2640849" cy="23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0"/>
          <p:cNvPicPr preferRelativeResize="0"/>
          <p:nvPr/>
        </p:nvPicPr>
        <p:blipFill rotWithShape="1">
          <a:blip r:embed="rId5">
            <a:alphaModFix/>
          </a:blip>
          <a:srcRect b="0" l="7959" r="14774" t="7339"/>
          <a:stretch/>
        </p:blipFill>
        <p:spPr>
          <a:xfrm>
            <a:off x="7780150" y="1087688"/>
            <a:ext cx="4048675" cy="49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 txBox="1"/>
          <p:nvPr/>
        </p:nvSpPr>
        <p:spPr>
          <a:xfrm>
            <a:off x="3083450" y="3519025"/>
            <a:ext cx="4664400" cy="24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We found an Adafruit library named TinyFlash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We modified Processing and AudioXfer to accept four samples and print addresses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21" name="Google Shape;221;p20"/>
          <p:cNvSpPr txBox="1"/>
          <p:nvPr/>
        </p:nvSpPr>
        <p:spPr>
          <a:xfrm>
            <a:off x="173550" y="5911813"/>
            <a:ext cx="2877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10: Audio Files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8226100" y="6060313"/>
            <a:ext cx="2877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11: Reference Files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