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2f4e8d34c_2_1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352f4e8d34c_2_1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3b5c17e1d_1_2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g353b5c17e1d_1_2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531c73859_1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g35531c73859_1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531c73859_1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g35531c73859_1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2f4e8d34c_2_6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0" name="Google Shape;310;g352f4e8d34c_2_6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3b5c17e1d_1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353b5c17e1d_1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2f4e8d34c_2_7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g352f4e8d34c_2_7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3b5c17e1d_1_1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353b5c17e1d_1_1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2f4e8d34c_2_7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g352f4e8d34c_2_7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53b5c17e1d_1_1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353b5c17e1d_1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3b5c17e1d_0_2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353b5c17e1d_0_2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2f4e8d34c_2_5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352f4e8d34c_2_5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53b5c17e1d_0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353b5c17e1d_0_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53b5c17e1d_0_1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353b5c17e1d_0_1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53b5c17e1d_0_2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g353b5c17e1d_0_2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53b5c17e1d_0_2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g353b5c17e1d_0_2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5531c73859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8" name="Google Shape;508;g35531c73859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53072b67b6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1" name="Google Shape;521;g353072b67b6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53b5c17e1d_3_4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0" name="Google Shape;550;g353b5c17e1d_3_4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553fc5a3c7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g3553fc5a3c7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2f4e8d34c_2_4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352f4e8d34c_2_4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2f4e8d34c_0_33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352f4e8d34c_0_33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531c7385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35531c7385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2f4e8d34c_0_35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352f4e8d34c_0_35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2f4e8d34c_0_36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g352f4e8d34c_0_36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3b5c17e1d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353b5c17e1d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2f4e8d34c_2_7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352f4e8d34c_2_7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r_vfrdZN0dGVAxN7iEBhxLu02ZKAS4_w/view" TargetMode="External"/><Relationship Id="rId4" Type="http://schemas.openxmlformats.org/officeDocument/2006/relationships/image" Target="../media/image14.jpg"/><Relationship Id="rId5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5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6.jpg"/><Relationship Id="rId5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5" Type="http://schemas.openxmlformats.org/officeDocument/2006/relationships/image" Target="../media/image17.jpg"/><Relationship Id="rId6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/>
        </p:nvSpPr>
        <p:spPr>
          <a:xfrm>
            <a:off x="850526" y="1915473"/>
            <a:ext cx="7443000" cy="17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" sz="3400">
                <a:solidFill>
                  <a:schemeClr val="lt1"/>
                </a:solidFill>
              </a:rPr>
              <a:t>Waste Segregation System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Group 55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Syed Ahmed Raza, Rutva Pandya, Konark Dhingreja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4"/>
          <p:cNvSpPr txBox="1"/>
          <p:nvPr/>
        </p:nvSpPr>
        <p:spPr>
          <a:xfrm>
            <a:off x="2941544" y="4060416"/>
            <a:ext cx="3261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0755" y="753557"/>
            <a:ext cx="2182488" cy="565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 txBox="1"/>
          <p:nvPr/>
        </p:nvSpPr>
        <p:spPr>
          <a:xfrm>
            <a:off x="3411313" y="2342919"/>
            <a:ext cx="2321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CHART / GRAPH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3"/>
          <p:cNvSpPr txBox="1"/>
          <p:nvPr/>
        </p:nvSpPr>
        <p:spPr>
          <a:xfrm>
            <a:off x="239848" y="3975723"/>
            <a:ext cx="82680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r>
              <a:rPr lang="en">
                <a:solidFill>
                  <a:schemeClr val="dk1"/>
                </a:solidFill>
              </a:rPr>
              <a:t>Sample Images From Trashnet Dataset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3"/>
          <p:cNvSpPr/>
          <p:nvPr/>
        </p:nvSpPr>
        <p:spPr>
          <a:xfrm flipH="1" rot="10800000">
            <a:off x="0" y="165"/>
            <a:ext cx="9144000" cy="651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3"/>
          <p:cNvSpPr txBox="1"/>
          <p:nvPr/>
        </p:nvSpPr>
        <p:spPr>
          <a:xfrm>
            <a:off x="282607" y="153038"/>
            <a:ext cx="81825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000">
                <a:solidFill>
                  <a:schemeClr val="lt1"/>
                </a:solidFill>
              </a:rPr>
              <a:t>TrashNet Dataset</a:t>
            </a:r>
            <a:endParaRPr b="1" i="0" sz="2000" u="none" cap="none" strike="noStrike">
              <a:solidFill>
                <a:schemeClr val="lt1"/>
              </a:solidFill>
            </a:endParaRPr>
          </a:p>
        </p:txBody>
      </p:sp>
      <p:pic>
        <p:nvPicPr>
          <p:cNvPr id="268" name="Google Shape;26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3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70" name="Google Shape;270;p33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271" name="Google Shape;271;p33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272" name="Google Shape;272;p33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3" name="Google Shape;273;p33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4" name="Google Shape;274;p33" title="TrashNet_Sampl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2100" y="887175"/>
            <a:ext cx="4443494" cy="295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/>
          <p:nvPr/>
        </p:nvSpPr>
        <p:spPr>
          <a:xfrm>
            <a:off x="437923" y="3609998"/>
            <a:ext cx="82680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r>
              <a:rPr lang="en">
                <a:solidFill>
                  <a:schemeClr val="dk1"/>
                </a:solidFill>
              </a:rPr>
              <a:t>Training Pipeline to Obtain Custom-Trained Waste Segregation Model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4"/>
          <p:cNvSpPr/>
          <p:nvPr/>
        </p:nvSpPr>
        <p:spPr>
          <a:xfrm flipH="1" rot="10800000">
            <a:off x="-87" y="-3960"/>
            <a:ext cx="9144000" cy="651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4"/>
          <p:cNvSpPr txBox="1"/>
          <p:nvPr/>
        </p:nvSpPr>
        <p:spPr>
          <a:xfrm>
            <a:off x="282607" y="153038"/>
            <a:ext cx="81825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000">
                <a:solidFill>
                  <a:schemeClr val="lt1"/>
                </a:solidFill>
              </a:rPr>
              <a:t>Training Pipeline</a:t>
            </a:r>
            <a:endParaRPr b="1" i="0" sz="2000" u="none" cap="none" strike="noStrike">
              <a:solidFill>
                <a:schemeClr val="lt1"/>
              </a:solidFill>
            </a:endParaRPr>
          </a:p>
        </p:txBody>
      </p:sp>
      <p:pic>
        <p:nvPicPr>
          <p:cNvPr id="282" name="Google Shape;28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4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84" name="Google Shape;284;p34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285" name="Google Shape;285;p34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286" name="Google Shape;286;p34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7" name="Google Shape;287;p34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288;p34"/>
          <p:cNvSpPr/>
          <p:nvPr/>
        </p:nvSpPr>
        <p:spPr>
          <a:xfrm>
            <a:off x="395538" y="1571389"/>
            <a:ext cx="2542200" cy="1322400"/>
          </a:xfrm>
          <a:prstGeom prst="roundRect">
            <a:avLst>
              <a:gd fmla="val 16667" name="adj"/>
            </a:avLst>
          </a:prstGeom>
          <a:solidFill>
            <a:srgbClr val="FF552E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Dataset Split</a:t>
            </a:r>
            <a:endParaRPr sz="12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Stratified Split: 70% Train, 15% Test, 15% Validation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4"/>
          <p:cNvSpPr/>
          <p:nvPr/>
        </p:nvSpPr>
        <p:spPr>
          <a:xfrm>
            <a:off x="3300903" y="1571389"/>
            <a:ext cx="2542200" cy="1322400"/>
          </a:xfrm>
          <a:prstGeom prst="roundRect">
            <a:avLst>
              <a:gd fmla="val 16667" name="adj"/>
            </a:avLst>
          </a:prstGeom>
          <a:solidFill>
            <a:srgbClr val="FF552E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Model Training</a:t>
            </a:r>
            <a:endParaRPr b="1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Trained Mo</a:t>
            </a:r>
            <a:r>
              <a:rPr b="1" lang="en" sz="1300">
                <a:solidFill>
                  <a:srgbClr val="FFFFFF"/>
                </a:solidFill>
              </a:rPr>
              <a:t>bileNetV2 M</a:t>
            </a:r>
            <a:r>
              <a:rPr b="1" i="0" lang="en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odel on Training Data to update Classifier Head</a:t>
            </a:r>
            <a:endParaRPr b="1"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4"/>
          <p:cNvSpPr/>
          <p:nvPr/>
        </p:nvSpPr>
        <p:spPr>
          <a:xfrm>
            <a:off x="6206268" y="1571389"/>
            <a:ext cx="2542200" cy="1322400"/>
          </a:xfrm>
          <a:prstGeom prst="roundRect">
            <a:avLst>
              <a:gd fmla="val 16667" name="adj"/>
            </a:avLst>
          </a:prstGeom>
          <a:solidFill>
            <a:srgbClr val="FF552E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Fine-Tuning</a:t>
            </a:r>
            <a:endParaRPr b="1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100" u="none" cap="none" strike="noStrike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a Custom Dataset of 30 images to Adapt to Environment</a:t>
            </a:r>
            <a:endParaRPr b="1" i="0" sz="1300" u="none" cap="none" strike="noStrike">
              <a:solidFill>
                <a:srgbClr val="FFFFFF"/>
              </a:solidFill>
            </a:endParaRPr>
          </a:p>
        </p:txBody>
      </p:sp>
      <p:sp>
        <p:nvSpPr>
          <p:cNvPr id="291" name="Google Shape;291;p34"/>
          <p:cNvSpPr/>
          <p:nvPr/>
        </p:nvSpPr>
        <p:spPr>
          <a:xfrm>
            <a:off x="2937732" y="2126802"/>
            <a:ext cx="363300" cy="211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4784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4"/>
          <p:cNvSpPr/>
          <p:nvPr/>
        </p:nvSpPr>
        <p:spPr>
          <a:xfrm>
            <a:off x="5843097" y="2126802"/>
            <a:ext cx="363300" cy="211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4784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 txBox="1"/>
          <p:nvPr/>
        </p:nvSpPr>
        <p:spPr>
          <a:xfrm>
            <a:off x="3411313" y="2342919"/>
            <a:ext cx="2321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CHART / GRAPH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5"/>
          <p:cNvSpPr txBox="1"/>
          <p:nvPr/>
        </p:nvSpPr>
        <p:spPr>
          <a:xfrm>
            <a:off x="437923" y="3609998"/>
            <a:ext cx="82680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r>
              <a:rPr lang="en">
                <a:solidFill>
                  <a:schemeClr val="dk1"/>
                </a:solidFill>
              </a:rPr>
              <a:t>Table 1: Dataset distribution and per-class accuracy using MobileNetV2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5"/>
          <p:cNvSpPr/>
          <p:nvPr/>
        </p:nvSpPr>
        <p:spPr>
          <a:xfrm flipH="1" rot="10800000">
            <a:off x="0" y="165"/>
            <a:ext cx="9144000" cy="651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5"/>
          <p:cNvSpPr txBox="1"/>
          <p:nvPr/>
        </p:nvSpPr>
        <p:spPr>
          <a:xfrm>
            <a:off x="282607" y="153038"/>
            <a:ext cx="81825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000">
                <a:solidFill>
                  <a:schemeClr val="lt1"/>
                </a:solidFill>
              </a:rPr>
              <a:t>Model Performance &amp; Dataset Statistics</a:t>
            </a:r>
            <a:endParaRPr b="1" i="0" sz="2000" u="none" cap="none" strike="noStrike">
              <a:solidFill>
                <a:schemeClr val="lt1"/>
              </a:solidFill>
            </a:endParaRPr>
          </a:p>
        </p:txBody>
      </p:sp>
      <p:pic>
        <p:nvPicPr>
          <p:cNvPr id="301" name="Google Shape;30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5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03" name="Google Shape;303;p35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304" name="Google Shape;304;p35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305" name="Google Shape;305;p35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6" name="Google Shape;306;p35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7" name="Google Shape;307;p35" title="Screenshot 2025-05-02 at 12.13.20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6300" y="1593000"/>
            <a:ext cx="7171225" cy="17845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6"/>
          <p:cNvSpPr txBox="1"/>
          <p:nvPr>
            <p:ph idx="1" type="body"/>
          </p:nvPr>
        </p:nvSpPr>
        <p:spPr>
          <a:xfrm>
            <a:off x="282607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Arial"/>
                <a:ea typeface="Arial"/>
                <a:cs typeface="Arial"/>
                <a:sym typeface="Arial"/>
              </a:rPr>
              <a:t>Efficient Sorting Mechanism</a:t>
            </a:r>
            <a:endParaRPr b="1"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he Mechanical Arm and rotating bin system must successfully route classified items to their designated bins </a:t>
            </a:r>
            <a:r>
              <a:rPr b="1" lang="en" sz="1400">
                <a:latin typeface="Arial"/>
                <a:ea typeface="Arial"/>
                <a:cs typeface="Arial"/>
                <a:sym typeface="Arial"/>
              </a:rPr>
              <a:t>within 5 seconds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, ensuring smooth and efficient operation. We estimate the classification process to take between 1 - 1.5s while the mechanical action would take 2 - 3s, resulting in the 5 second estimate for the entire process.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6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6"/>
          <p:cNvSpPr txBox="1"/>
          <p:nvPr/>
        </p:nvSpPr>
        <p:spPr>
          <a:xfrm>
            <a:off x="282607" y="153038"/>
            <a:ext cx="818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100">
                <a:solidFill>
                  <a:schemeClr val="lt1"/>
                </a:solidFill>
              </a:rPr>
              <a:t>High-Level Requirements</a:t>
            </a:r>
            <a:endParaRPr b="1" i="0" sz="2100" u="none" cap="none" strike="noStrike">
              <a:solidFill>
                <a:schemeClr val="lt1"/>
              </a:solidFill>
            </a:endParaRPr>
          </a:p>
        </p:txBody>
      </p:sp>
      <p:pic>
        <p:nvPicPr>
          <p:cNvPr id="315" name="Google Shape;31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6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17" name="Google Shape;317;p36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318" name="Google Shape;318;p36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319" name="Google Shape;319;p36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0" name="Google Shape;320;p36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7" title="5second+timer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346289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7"/>
          <p:cNvSpPr txBox="1"/>
          <p:nvPr/>
        </p:nvSpPr>
        <p:spPr>
          <a:xfrm>
            <a:off x="282607" y="3787840"/>
            <a:ext cx="83832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r>
              <a:rPr lang="en" sz="1700">
                <a:solidFill>
                  <a:schemeClr val="dk1"/>
                </a:solidFill>
              </a:rPr>
              <a:t>Demonstration of 5 second classification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93057" y="19031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7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29" name="Google Shape;329;p37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330" name="Google Shape;330;p37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331" name="Google Shape;331;p37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2" name="Google Shape;332;p37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8"/>
          <p:cNvSpPr txBox="1"/>
          <p:nvPr>
            <p:ph idx="1" type="body"/>
          </p:nvPr>
        </p:nvSpPr>
        <p:spPr>
          <a:xfrm>
            <a:off x="282607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Arial"/>
                <a:ea typeface="Arial"/>
                <a:cs typeface="Arial"/>
                <a:sym typeface="Arial"/>
              </a:rPr>
              <a:t>Reliable Jam Detection and Error Handling</a:t>
            </a:r>
            <a:endParaRPr b="1"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The system must detect blockages or jams </a:t>
            </a:r>
            <a:r>
              <a:rPr b="1" lang="en" sz="1400">
                <a:latin typeface="Arial"/>
                <a:ea typeface="Arial"/>
                <a:cs typeface="Arial"/>
                <a:sym typeface="Arial"/>
              </a:rPr>
              <a:t>within 2 seconds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and automatically halt operations while providing a visual alert to the user through our LEDs indicating the status of the system.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8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8"/>
          <p:cNvSpPr txBox="1"/>
          <p:nvPr/>
        </p:nvSpPr>
        <p:spPr>
          <a:xfrm>
            <a:off x="282607" y="153038"/>
            <a:ext cx="818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100">
                <a:solidFill>
                  <a:schemeClr val="lt1"/>
                </a:solidFill>
              </a:rPr>
              <a:t>High-Level Requirements</a:t>
            </a:r>
            <a:endParaRPr b="1" i="0" sz="2100" u="none" cap="none" strike="noStrike">
              <a:solidFill>
                <a:schemeClr val="lt1"/>
              </a:solidFill>
            </a:endParaRPr>
          </a:p>
        </p:txBody>
      </p:sp>
      <p:pic>
        <p:nvPicPr>
          <p:cNvPr id="340" name="Google Shape;34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8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42" name="Google Shape;342;p38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343" name="Google Shape;343;p38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344" name="Google Shape;344;p38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5" name="Google Shape;345;p38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3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9"/>
          <p:cNvSpPr txBox="1"/>
          <p:nvPr/>
        </p:nvSpPr>
        <p:spPr>
          <a:xfrm>
            <a:off x="282607" y="3787840"/>
            <a:ext cx="83832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r>
              <a:rPr lang="en" sz="1700">
                <a:solidFill>
                  <a:schemeClr val="dk1"/>
                </a:solidFill>
              </a:rPr>
              <a:t>Emulating a Jam with having my finger pressed on the load cell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r>
              <a:rPr lang="en" sz="1700">
                <a:solidFill>
                  <a:schemeClr val="dk1"/>
                </a:solidFill>
              </a:rPr>
              <a:t>Blue LED = Jam Detected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352" name="Google Shape;352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93057" y="19031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9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54" name="Google Shape;354;p39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355" name="Google Shape;355;p39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356" name="Google Shape;356;p39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7" name="Google Shape;357;p39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0"/>
          <p:cNvSpPr txBox="1"/>
          <p:nvPr>
            <p:ph idx="1" type="body"/>
          </p:nvPr>
        </p:nvSpPr>
        <p:spPr>
          <a:xfrm>
            <a:off x="282607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Arial"/>
                <a:ea typeface="Arial"/>
                <a:cs typeface="Arial"/>
                <a:sym typeface="Arial"/>
              </a:rPr>
              <a:t>Safe and User-Friendly Operation</a:t>
            </a:r>
            <a:endParaRPr b="1"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The system must have </a:t>
            </a:r>
            <a:r>
              <a:rPr b="1" lang="en" sz="1400">
                <a:latin typeface="Arial"/>
                <a:ea typeface="Arial"/>
                <a:cs typeface="Arial"/>
                <a:sym typeface="Arial"/>
              </a:rPr>
              <a:t>physical barriers and emergency stop functionality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to prevent user interaction with moving parts. The power system must </a:t>
            </a:r>
            <a:r>
              <a:rPr b="1" lang="en" sz="1400">
                <a:latin typeface="Arial"/>
                <a:ea typeface="Arial"/>
                <a:cs typeface="Arial"/>
                <a:sym typeface="Arial"/>
              </a:rPr>
              <a:t>operate within safe voltage and current limits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, ensuring protection against electrical hazards. In the event of an emergency stop, the entire system must be stopped </a:t>
            </a:r>
            <a:r>
              <a:rPr b="1" lang="en" sz="1400">
                <a:latin typeface="Arial"/>
                <a:ea typeface="Arial"/>
                <a:cs typeface="Arial"/>
                <a:sym typeface="Arial"/>
              </a:rPr>
              <a:t>within 2 seconds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to prevent harm. </a:t>
            </a:r>
            <a:endParaRPr b="1" sz="14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0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40"/>
          <p:cNvSpPr txBox="1"/>
          <p:nvPr/>
        </p:nvSpPr>
        <p:spPr>
          <a:xfrm>
            <a:off x="282607" y="153038"/>
            <a:ext cx="818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100">
                <a:solidFill>
                  <a:schemeClr val="lt1"/>
                </a:solidFill>
              </a:rPr>
              <a:t>High-Level Requirements</a:t>
            </a:r>
            <a:endParaRPr b="1" i="0" sz="2100" u="none" cap="none" strike="noStrike">
              <a:solidFill>
                <a:schemeClr val="lt1"/>
              </a:solidFill>
            </a:endParaRPr>
          </a:p>
        </p:txBody>
      </p:sp>
      <p:pic>
        <p:nvPicPr>
          <p:cNvPr id="365" name="Google Shape;36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0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67" name="Google Shape;367;p40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368" name="Google Shape;368;p40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369" name="Google Shape;369;p40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70" name="Google Shape;370;p40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1"/>
          <p:cNvSpPr/>
          <p:nvPr/>
        </p:nvSpPr>
        <p:spPr>
          <a:xfrm>
            <a:off x="356674" y="947788"/>
            <a:ext cx="3267600" cy="1736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41"/>
          <p:cNvSpPr txBox="1"/>
          <p:nvPr/>
        </p:nvSpPr>
        <p:spPr>
          <a:xfrm>
            <a:off x="1120586" y="1679679"/>
            <a:ext cx="1710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41"/>
          <p:cNvSpPr/>
          <p:nvPr/>
        </p:nvSpPr>
        <p:spPr>
          <a:xfrm>
            <a:off x="356674" y="2830551"/>
            <a:ext cx="3267600" cy="1736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41"/>
          <p:cNvSpPr txBox="1"/>
          <p:nvPr/>
        </p:nvSpPr>
        <p:spPr>
          <a:xfrm>
            <a:off x="1120586" y="3560419"/>
            <a:ext cx="1710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41"/>
          <p:cNvSpPr txBox="1"/>
          <p:nvPr/>
        </p:nvSpPr>
        <p:spPr>
          <a:xfrm>
            <a:off x="3841911" y="1000709"/>
            <a:ext cx="50148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E84B36"/>
                </a:solidFill>
              </a:rPr>
              <a:t>Safety Barriers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Ensures no waste falls out and nobody interferes with the segregation process.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15264B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15264B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15264B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15264B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5264B"/>
                </a:solidFill>
              </a:rPr>
              <a:t>Kill Switch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Button in the middle which kills power to all parts of the system. Needs manual restart to use the system again.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1"/>
          <p:cNvSpPr/>
          <p:nvPr/>
        </p:nvSpPr>
        <p:spPr>
          <a:xfrm flipH="1" rot="10800000">
            <a:off x="0" y="165"/>
            <a:ext cx="9144000" cy="651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41"/>
          <p:cNvSpPr txBox="1"/>
          <p:nvPr/>
        </p:nvSpPr>
        <p:spPr>
          <a:xfrm>
            <a:off x="282607" y="153038"/>
            <a:ext cx="818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100">
                <a:solidFill>
                  <a:schemeClr val="lt1"/>
                </a:solidFill>
              </a:rPr>
              <a:t>Power &amp; Control Subsystem</a:t>
            </a:r>
            <a:endParaRPr b="1" i="0" sz="2100" u="none" cap="none" strike="noStrike">
              <a:solidFill>
                <a:schemeClr val="lt1"/>
              </a:solidFill>
            </a:endParaRPr>
          </a:p>
        </p:txBody>
      </p:sp>
      <p:pic>
        <p:nvPicPr>
          <p:cNvPr id="382" name="Google Shape;38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1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84" name="Google Shape;384;p41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385" name="Google Shape;385;p41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386" name="Google Shape;386;p41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87" name="Google Shape;387;p41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8" name="Google Shape;38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675" y="947800"/>
            <a:ext cx="3267601" cy="17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675" y="2861676"/>
            <a:ext cx="3267599" cy="173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2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42"/>
          <p:cNvSpPr txBox="1"/>
          <p:nvPr/>
        </p:nvSpPr>
        <p:spPr>
          <a:xfrm>
            <a:off x="282607" y="153038"/>
            <a:ext cx="818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100">
                <a:solidFill>
                  <a:schemeClr val="lt1"/>
                </a:solidFill>
              </a:rPr>
              <a:t>Requirements &amp; Verification</a:t>
            </a:r>
            <a:endParaRPr b="1" i="0" sz="2100" u="none" cap="none" strike="noStrike">
              <a:solidFill>
                <a:schemeClr val="lt1"/>
              </a:solidFill>
            </a:endParaRPr>
          </a:p>
        </p:txBody>
      </p:sp>
      <p:pic>
        <p:nvPicPr>
          <p:cNvPr id="396" name="Google Shape;39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2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398" name="Google Shape;398;p42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399" name="Google Shape;399;p42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400" name="Google Shape;400;p42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01" name="Google Shape;401;p42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2" name="Google Shape;402;p42"/>
          <p:cNvSpPr txBox="1"/>
          <p:nvPr/>
        </p:nvSpPr>
        <p:spPr>
          <a:xfrm>
            <a:off x="1600200" y="953363"/>
            <a:ext cx="6117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Vision</a:t>
            </a:r>
            <a:r>
              <a:rPr b="1" lang="en" sz="2100">
                <a:solidFill>
                  <a:schemeClr val="dk1"/>
                </a:solidFill>
              </a:rPr>
              <a:t> Subsystem</a:t>
            </a:r>
            <a:endParaRPr b="1" sz="2100">
              <a:solidFill>
                <a:schemeClr val="dk1"/>
              </a:solidFill>
            </a:endParaRPr>
          </a:p>
        </p:txBody>
      </p:sp>
      <p:pic>
        <p:nvPicPr>
          <p:cNvPr id="403" name="Google Shape;40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1078" y="2063850"/>
            <a:ext cx="83035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5978" y="2927713"/>
            <a:ext cx="83035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5978" y="3791563"/>
            <a:ext cx="830350" cy="5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2"/>
          <p:cNvSpPr txBox="1"/>
          <p:nvPr/>
        </p:nvSpPr>
        <p:spPr>
          <a:xfrm>
            <a:off x="1427075" y="1512438"/>
            <a:ext cx="185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84B36"/>
                </a:solidFill>
              </a:rPr>
              <a:t>Requirements </a:t>
            </a:r>
            <a:endParaRPr b="1" sz="1800">
              <a:solidFill>
                <a:srgbClr val="E84B36"/>
              </a:solidFill>
            </a:endParaRPr>
          </a:p>
        </p:txBody>
      </p:sp>
      <p:sp>
        <p:nvSpPr>
          <p:cNvPr id="407" name="Google Shape;407;p42"/>
          <p:cNvSpPr txBox="1"/>
          <p:nvPr/>
        </p:nvSpPr>
        <p:spPr>
          <a:xfrm>
            <a:off x="6089275" y="1531713"/>
            <a:ext cx="185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84B36"/>
                </a:solidFill>
              </a:rPr>
              <a:t>Verification </a:t>
            </a:r>
            <a:endParaRPr b="1" sz="1800">
              <a:solidFill>
                <a:srgbClr val="E84B36"/>
              </a:solidFill>
            </a:endParaRPr>
          </a:p>
        </p:txBody>
      </p:sp>
      <p:sp>
        <p:nvSpPr>
          <p:cNvPr id="408" name="Google Shape;408;p42"/>
          <p:cNvSpPr txBox="1"/>
          <p:nvPr/>
        </p:nvSpPr>
        <p:spPr>
          <a:xfrm>
            <a:off x="544475" y="2102350"/>
            <a:ext cx="3620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3294B"/>
                </a:solidFill>
              </a:rPr>
              <a:t>Capturing High Quality 1280x720 Images</a:t>
            </a:r>
            <a:endParaRPr b="1" sz="1300">
              <a:solidFill>
                <a:srgbClr val="13294B"/>
              </a:solidFill>
            </a:endParaRPr>
          </a:p>
        </p:txBody>
      </p:sp>
      <p:sp>
        <p:nvSpPr>
          <p:cNvPr id="409" name="Google Shape;409;p42"/>
          <p:cNvSpPr txBox="1"/>
          <p:nvPr/>
        </p:nvSpPr>
        <p:spPr>
          <a:xfrm>
            <a:off x="544475" y="2615450"/>
            <a:ext cx="3350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3294B"/>
              </a:solidFill>
            </a:endParaRPr>
          </a:p>
        </p:txBody>
      </p:sp>
      <p:sp>
        <p:nvSpPr>
          <p:cNvPr id="410" name="Google Shape;410;p42"/>
          <p:cNvSpPr txBox="1"/>
          <p:nvPr/>
        </p:nvSpPr>
        <p:spPr>
          <a:xfrm>
            <a:off x="544475" y="2884775"/>
            <a:ext cx="362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3294B"/>
                </a:solidFill>
              </a:rPr>
              <a:t>The TensorFlow Lite model must classify waste items with at least 85% accuracy</a:t>
            </a:r>
            <a:endParaRPr b="1" sz="1300">
              <a:solidFill>
                <a:srgbClr val="13294B"/>
              </a:solidFill>
            </a:endParaRPr>
          </a:p>
        </p:txBody>
      </p:sp>
      <p:sp>
        <p:nvSpPr>
          <p:cNvPr id="411" name="Google Shape;411;p42"/>
          <p:cNvSpPr txBox="1"/>
          <p:nvPr/>
        </p:nvSpPr>
        <p:spPr>
          <a:xfrm>
            <a:off x="544475" y="3823738"/>
            <a:ext cx="362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3294B"/>
                </a:solidFill>
              </a:rPr>
              <a:t>System correctly updates status LEDs based on operational states</a:t>
            </a:r>
            <a:endParaRPr b="1" sz="1300">
              <a:solidFill>
                <a:srgbClr val="13294B"/>
              </a:solidFill>
            </a:endParaRPr>
          </a:p>
        </p:txBody>
      </p:sp>
      <p:sp>
        <p:nvSpPr>
          <p:cNvPr id="412" name="Google Shape;412;p42"/>
          <p:cNvSpPr txBox="1"/>
          <p:nvPr/>
        </p:nvSpPr>
        <p:spPr>
          <a:xfrm>
            <a:off x="5327625" y="2063850"/>
            <a:ext cx="3620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3294B"/>
                </a:solidFill>
              </a:rPr>
              <a:t>Used a 4K Logitech Brio Camera</a:t>
            </a:r>
            <a:endParaRPr b="1" sz="1300">
              <a:solidFill>
                <a:srgbClr val="13294B"/>
              </a:solidFill>
            </a:endParaRPr>
          </a:p>
        </p:txBody>
      </p:sp>
      <p:sp>
        <p:nvSpPr>
          <p:cNvPr id="413" name="Google Shape;413;p42"/>
          <p:cNvSpPr txBox="1"/>
          <p:nvPr/>
        </p:nvSpPr>
        <p:spPr>
          <a:xfrm>
            <a:off x="5327625" y="2884775"/>
            <a:ext cx="3620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3294B"/>
                </a:solidFill>
              </a:rPr>
              <a:t>Benchmarked MobileNetV2 Model on Trashnet Dataset to achieve average accuracy of 88%</a:t>
            </a:r>
            <a:endParaRPr b="1" sz="1300">
              <a:solidFill>
                <a:srgbClr val="13294B"/>
              </a:solidFill>
            </a:endParaRPr>
          </a:p>
        </p:txBody>
      </p:sp>
      <p:sp>
        <p:nvSpPr>
          <p:cNvPr id="414" name="Google Shape;414;p42"/>
          <p:cNvSpPr txBox="1"/>
          <p:nvPr/>
        </p:nvSpPr>
        <p:spPr>
          <a:xfrm>
            <a:off x="5327625" y="3760075"/>
            <a:ext cx="362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3294B"/>
                </a:solidFill>
              </a:rPr>
              <a:t>Manually triggered each state to verify the corresponding LED response</a:t>
            </a:r>
            <a:endParaRPr b="1" sz="1300">
              <a:solidFill>
                <a:srgbClr val="13294B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294B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/>
        </p:nvSpPr>
        <p:spPr>
          <a:xfrm>
            <a:off x="3795775" y="258716"/>
            <a:ext cx="48168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</a:rPr>
              <a:t>Our Team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5"/>
          <p:cNvSpPr/>
          <p:nvPr/>
        </p:nvSpPr>
        <p:spPr>
          <a:xfrm>
            <a:off x="315586" y="258715"/>
            <a:ext cx="3082500" cy="4465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1001611" y="2427379"/>
            <a:ext cx="1710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35" name="Google Shape;135;p25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136" name="Google Shape;136;p25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137" name="Google Shape;137;p25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8" name="Google Shape;138;p25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25"/>
          <p:cNvSpPr/>
          <p:nvPr/>
        </p:nvSpPr>
        <p:spPr>
          <a:xfrm rot="5400000">
            <a:off x="4178452" y="1032830"/>
            <a:ext cx="2001410" cy="179555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5"/>
          <p:cNvSpPr/>
          <p:nvPr/>
        </p:nvSpPr>
        <p:spPr>
          <a:xfrm rot="5400000">
            <a:off x="5210067" y="2823695"/>
            <a:ext cx="2001410" cy="179555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5"/>
          <p:cNvSpPr/>
          <p:nvPr/>
        </p:nvSpPr>
        <p:spPr>
          <a:xfrm rot="5400000">
            <a:off x="6228499" y="1032830"/>
            <a:ext cx="2001410" cy="1795550"/>
          </a:xfrm>
          <a:prstGeom prst="flowChartPreparation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5"/>
          <p:cNvSpPr txBox="1"/>
          <p:nvPr>
            <p:ph idx="4294967295" type="ctrTitle"/>
          </p:nvPr>
        </p:nvSpPr>
        <p:spPr>
          <a:xfrm>
            <a:off x="4394055" y="1316250"/>
            <a:ext cx="1570200" cy="577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SYED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5"/>
          <p:cNvSpPr txBox="1"/>
          <p:nvPr>
            <p:ph idx="4294967295" type="subTitle"/>
          </p:nvPr>
        </p:nvSpPr>
        <p:spPr>
          <a:xfrm>
            <a:off x="4394044" y="1894050"/>
            <a:ext cx="1570200" cy="367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58"/>
              <a:buNone/>
            </a:pPr>
            <a:r>
              <a:rPr lang="en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Responsible for Microprocessor Logic &amp; Communication Between Different Parts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 txBox="1"/>
          <p:nvPr>
            <p:ph idx="4294967295" type="ctrTitle"/>
          </p:nvPr>
        </p:nvSpPr>
        <p:spPr>
          <a:xfrm>
            <a:off x="6444101" y="1316250"/>
            <a:ext cx="1570200" cy="577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RUTVA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5"/>
          <p:cNvSpPr txBox="1"/>
          <p:nvPr>
            <p:ph idx="4294967295" type="subTitle"/>
          </p:nvPr>
        </p:nvSpPr>
        <p:spPr>
          <a:xfrm>
            <a:off x="6444090" y="1894050"/>
            <a:ext cx="1570200" cy="367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440"/>
              <a:buNone/>
            </a:pPr>
            <a:r>
              <a:rPr lang="en" sz="104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Responsible for Computer Vision Model Implementation</a:t>
            </a:r>
            <a:endParaRPr sz="104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5"/>
          <p:cNvSpPr txBox="1"/>
          <p:nvPr>
            <p:ph idx="4294967295" type="ctrTitle"/>
          </p:nvPr>
        </p:nvSpPr>
        <p:spPr>
          <a:xfrm>
            <a:off x="5438998" y="3114050"/>
            <a:ext cx="1570200" cy="577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KONARK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5"/>
          <p:cNvSpPr txBox="1"/>
          <p:nvPr>
            <p:ph idx="4294967295" type="subTitle"/>
          </p:nvPr>
        </p:nvSpPr>
        <p:spPr>
          <a:xfrm>
            <a:off x="5439000" y="3691850"/>
            <a:ext cx="1570200" cy="367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688"/>
              <a:buNone/>
            </a:pPr>
            <a:r>
              <a:rPr lang="en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Responsible for Motor Selection &amp; Power Subsystem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5" title="IMG_011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574" y="156300"/>
            <a:ext cx="3503002" cy="467064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3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43"/>
          <p:cNvSpPr txBox="1"/>
          <p:nvPr/>
        </p:nvSpPr>
        <p:spPr>
          <a:xfrm>
            <a:off x="282607" y="153038"/>
            <a:ext cx="818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100">
                <a:solidFill>
                  <a:schemeClr val="lt1"/>
                </a:solidFill>
              </a:rPr>
              <a:t>Requirements &amp; Verification</a:t>
            </a:r>
            <a:endParaRPr b="1" i="0" sz="2100" u="none" cap="none" strike="noStrike">
              <a:solidFill>
                <a:schemeClr val="lt1"/>
              </a:solidFill>
            </a:endParaRPr>
          </a:p>
        </p:txBody>
      </p:sp>
      <p:pic>
        <p:nvPicPr>
          <p:cNvPr id="421" name="Google Shape;42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3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23" name="Google Shape;423;p43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424" name="Google Shape;424;p43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425" name="Google Shape;425;p43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26" name="Google Shape;426;p43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7" name="Google Shape;427;p43"/>
          <p:cNvSpPr txBox="1"/>
          <p:nvPr/>
        </p:nvSpPr>
        <p:spPr>
          <a:xfrm>
            <a:off x="1600200" y="953363"/>
            <a:ext cx="6117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Power</a:t>
            </a:r>
            <a:r>
              <a:rPr b="1" lang="en" sz="2100">
                <a:solidFill>
                  <a:schemeClr val="dk1"/>
                </a:solidFill>
              </a:rPr>
              <a:t> Subsystem</a:t>
            </a:r>
            <a:endParaRPr b="1" sz="2100">
              <a:solidFill>
                <a:schemeClr val="dk1"/>
              </a:solidFill>
            </a:endParaRPr>
          </a:p>
        </p:txBody>
      </p:sp>
      <p:pic>
        <p:nvPicPr>
          <p:cNvPr id="428" name="Google Shape;42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1078" y="2063850"/>
            <a:ext cx="83035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5978" y="2927713"/>
            <a:ext cx="83035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5978" y="3791563"/>
            <a:ext cx="830350" cy="5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3"/>
          <p:cNvSpPr txBox="1"/>
          <p:nvPr/>
        </p:nvSpPr>
        <p:spPr>
          <a:xfrm>
            <a:off x="1427075" y="1512438"/>
            <a:ext cx="185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84B36"/>
                </a:solidFill>
              </a:rPr>
              <a:t>Requirements </a:t>
            </a:r>
            <a:endParaRPr b="1" sz="1800">
              <a:solidFill>
                <a:srgbClr val="E84B36"/>
              </a:solidFill>
            </a:endParaRPr>
          </a:p>
        </p:txBody>
      </p:sp>
      <p:sp>
        <p:nvSpPr>
          <p:cNvPr id="432" name="Google Shape;432;p43"/>
          <p:cNvSpPr txBox="1"/>
          <p:nvPr/>
        </p:nvSpPr>
        <p:spPr>
          <a:xfrm>
            <a:off x="6089275" y="1531713"/>
            <a:ext cx="185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84B36"/>
                </a:solidFill>
              </a:rPr>
              <a:t>Verification </a:t>
            </a:r>
            <a:endParaRPr b="1" sz="1800">
              <a:solidFill>
                <a:srgbClr val="E84B36"/>
              </a:solidFill>
            </a:endParaRPr>
          </a:p>
        </p:txBody>
      </p:sp>
      <p:sp>
        <p:nvSpPr>
          <p:cNvPr id="433" name="Google Shape;433;p43"/>
          <p:cNvSpPr txBox="1"/>
          <p:nvPr/>
        </p:nvSpPr>
        <p:spPr>
          <a:xfrm>
            <a:off x="544475" y="2025300"/>
            <a:ext cx="362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3294B"/>
                </a:solidFill>
              </a:rPr>
              <a:t>Provide a 12V Power Supply using a Barrel Jack connector on PCB</a:t>
            </a:r>
            <a:endParaRPr b="1" sz="1300">
              <a:solidFill>
                <a:srgbClr val="13294B"/>
              </a:solidFill>
            </a:endParaRPr>
          </a:p>
        </p:txBody>
      </p:sp>
      <p:sp>
        <p:nvSpPr>
          <p:cNvPr id="434" name="Google Shape;434;p43"/>
          <p:cNvSpPr txBox="1"/>
          <p:nvPr/>
        </p:nvSpPr>
        <p:spPr>
          <a:xfrm>
            <a:off x="544475" y="2615450"/>
            <a:ext cx="3350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3294B"/>
              </a:solidFill>
            </a:endParaRPr>
          </a:p>
        </p:txBody>
      </p:sp>
      <p:sp>
        <p:nvSpPr>
          <p:cNvPr id="435" name="Google Shape;435;p43"/>
          <p:cNvSpPr txBox="1"/>
          <p:nvPr/>
        </p:nvSpPr>
        <p:spPr>
          <a:xfrm>
            <a:off x="544475" y="2884775"/>
            <a:ext cx="362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3294B"/>
                </a:solidFill>
              </a:rPr>
              <a:t>Create a 12V to 5V Converter needed to power Mega2560 Pro Development Board</a:t>
            </a:r>
            <a:endParaRPr b="1" sz="1300">
              <a:solidFill>
                <a:srgbClr val="13294B"/>
              </a:solidFill>
            </a:endParaRPr>
          </a:p>
        </p:txBody>
      </p:sp>
      <p:sp>
        <p:nvSpPr>
          <p:cNvPr id="436" name="Google Shape;436;p43"/>
          <p:cNvSpPr txBox="1"/>
          <p:nvPr/>
        </p:nvSpPr>
        <p:spPr>
          <a:xfrm>
            <a:off x="544475" y="3823738"/>
            <a:ext cx="3620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3294B"/>
                </a:solidFill>
              </a:rPr>
              <a:t>Implement an Emergency Stop Button that Cuts Power to Motors within 2 seconds of Activation</a:t>
            </a:r>
            <a:endParaRPr b="1" sz="1300">
              <a:solidFill>
                <a:srgbClr val="13294B"/>
              </a:solidFill>
            </a:endParaRPr>
          </a:p>
        </p:txBody>
      </p:sp>
      <p:sp>
        <p:nvSpPr>
          <p:cNvPr id="437" name="Google Shape;437;p43"/>
          <p:cNvSpPr txBox="1"/>
          <p:nvPr/>
        </p:nvSpPr>
        <p:spPr>
          <a:xfrm>
            <a:off x="5327625" y="2063850"/>
            <a:ext cx="3620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3294B"/>
                </a:solidFill>
              </a:rPr>
              <a:t>Measured Input Voltage Using Multimeter</a:t>
            </a:r>
            <a:endParaRPr b="1" sz="1300">
              <a:solidFill>
                <a:srgbClr val="13294B"/>
              </a:solidFill>
            </a:endParaRPr>
          </a:p>
        </p:txBody>
      </p:sp>
      <p:sp>
        <p:nvSpPr>
          <p:cNvPr id="438" name="Google Shape;438;p43"/>
          <p:cNvSpPr txBox="1"/>
          <p:nvPr/>
        </p:nvSpPr>
        <p:spPr>
          <a:xfrm>
            <a:off x="5327625" y="2884775"/>
            <a:ext cx="362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3294B"/>
                </a:solidFill>
              </a:rPr>
              <a:t>Development Board Successfully Powered &amp; Voltage Verified Using Multimeter</a:t>
            </a:r>
            <a:endParaRPr b="1" sz="1300">
              <a:solidFill>
                <a:srgbClr val="13294B"/>
              </a:solidFill>
            </a:endParaRPr>
          </a:p>
        </p:txBody>
      </p:sp>
      <p:sp>
        <p:nvSpPr>
          <p:cNvPr id="439" name="Google Shape;439;p43"/>
          <p:cNvSpPr txBox="1"/>
          <p:nvPr/>
        </p:nvSpPr>
        <p:spPr>
          <a:xfrm>
            <a:off x="5327625" y="3760075"/>
            <a:ext cx="362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3294B"/>
                </a:solidFill>
              </a:rPr>
              <a:t>Tested During Ongoing Disposal Process &amp; Successfully Stopped Motor Function</a:t>
            </a:r>
            <a:endParaRPr b="1" sz="1300">
              <a:solidFill>
                <a:srgbClr val="13294B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4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44"/>
          <p:cNvSpPr txBox="1"/>
          <p:nvPr/>
        </p:nvSpPr>
        <p:spPr>
          <a:xfrm>
            <a:off x="282607" y="153038"/>
            <a:ext cx="818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100">
                <a:solidFill>
                  <a:schemeClr val="lt1"/>
                </a:solidFill>
              </a:rPr>
              <a:t>Requirements &amp; Verification</a:t>
            </a:r>
            <a:endParaRPr b="1" i="0" sz="2100" u="none" cap="none" strike="noStrike">
              <a:solidFill>
                <a:schemeClr val="lt1"/>
              </a:solidFill>
            </a:endParaRPr>
          </a:p>
        </p:txBody>
      </p:sp>
      <p:pic>
        <p:nvPicPr>
          <p:cNvPr id="446" name="Google Shape;44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4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48" name="Google Shape;448;p44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449" name="Google Shape;449;p44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450" name="Google Shape;450;p44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51" name="Google Shape;451;p44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2" name="Google Shape;452;p44"/>
          <p:cNvSpPr txBox="1"/>
          <p:nvPr/>
        </p:nvSpPr>
        <p:spPr>
          <a:xfrm>
            <a:off x="1600200" y="953363"/>
            <a:ext cx="6117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Processing Subsystem</a:t>
            </a:r>
            <a:endParaRPr b="1" sz="2100">
              <a:solidFill>
                <a:schemeClr val="dk1"/>
              </a:solidFill>
            </a:endParaRPr>
          </a:p>
        </p:txBody>
      </p:sp>
      <p:pic>
        <p:nvPicPr>
          <p:cNvPr id="453" name="Google Shape;45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1078" y="2317800"/>
            <a:ext cx="83035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1078" y="3374413"/>
            <a:ext cx="830350" cy="5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4"/>
          <p:cNvSpPr txBox="1"/>
          <p:nvPr/>
        </p:nvSpPr>
        <p:spPr>
          <a:xfrm>
            <a:off x="1427075" y="1512438"/>
            <a:ext cx="185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84B36"/>
                </a:solidFill>
              </a:rPr>
              <a:t>Requirements </a:t>
            </a:r>
            <a:endParaRPr b="1" sz="1800">
              <a:solidFill>
                <a:srgbClr val="E84B36"/>
              </a:solidFill>
            </a:endParaRPr>
          </a:p>
        </p:txBody>
      </p:sp>
      <p:sp>
        <p:nvSpPr>
          <p:cNvPr id="456" name="Google Shape;456;p44"/>
          <p:cNvSpPr txBox="1"/>
          <p:nvPr/>
        </p:nvSpPr>
        <p:spPr>
          <a:xfrm>
            <a:off x="6089275" y="1531713"/>
            <a:ext cx="185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84B36"/>
                </a:solidFill>
              </a:rPr>
              <a:t>Verification </a:t>
            </a:r>
            <a:endParaRPr b="1" sz="1800">
              <a:solidFill>
                <a:srgbClr val="E84B36"/>
              </a:solidFill>
            </a:endParaRPr>
          </a:p>
        </p:txBody>
      </p:sp>
      <p:sp>
        <p:nvSpPr>
          <p:cNvPr id="457" name="Google Shape;457;p44"/>
          <p:cNvSpPr txBox="1"/>
          <p:nvPr/>
        </p:nvSpPr>
        <p:spPr>
          <a:xfrm>
            <a:off x="544475" y="2179200"/>
            <a:ext cx="3620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3294B"/>
                </a:solidFill>
              </a:rPr>
              <a:t>Classification must be completed within 1.5 seconds to ensure efficient real-time operation</a:t>
            </a:r>
            <a:endParaRPr b="1" sz="1300">
              <a:solidFill>
                <a:srgbClr val="13294B"/>
              </a:solidFill>
            </a:endParaRPr>
          </a:p>
        </p:txBody>
      </p:sp>
      <p:sp>
        <p:nvSpPr>
          <p:cNvPr id="458" name="Google Shape;458;p44"/>
          <p:cNvSpPr txBox="1"/>
          <p:nvPr/>
        </p:nvSpPr>
        <p:spPr>
          <a:xfrm>
            <a:off x="544475" y="2615450"/>
            <a:ext cx="3350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3294B"/>
              </a:solidFill>
            </a:endParaRPr>
          </a:p>
        </p:txBody>
      </p:sp>
      <p:sp>
        <p:nvSpPr>
          <p:cNvPr id="459" name="Google Shape;459;p44"/>
          <p:cNvSpPr txBox="1"/>
          <p:nvPr/>
        </p:nvSpPr>
        <p:spPr>
          <a:xfrm>
            <a:off x="544475" y="3235813"/>
            <a:ext cx="3620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3294B"/>
                </a:solidFill>
              </a:rPr>
              <a:t>The CPU utilization on the Raspberry Pi 4 shall remain below 80% during inference to avoid performance bottlenecks</a:t>
            </a:r>
            <a:endParaRPr b="1" sz="1300">
              <a:solidFill>
                <a:srgbClr val="13294B"/>
              </a:solidFill>
            </a:endParaRPr>
          </a:p>
        </p:txBody>
      </p:sp>
      <p:sp>
        <p:nvSpPr>
          <p:cNvPr id="460" name="Google Shape;460;p44"/>
          <p:cNvSpPr txBox="1"/>
          <p:nvPr/>
        </p:nvSpPr>
        <p:spPr>
          <a:xfrm>
            <a:off x="5327625" y="2279250"/>
            <a:ext cx="362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3294B"/>
                </a:solidFill>
              </a:rPr>
              <a:t>Used Timestamp Logging to measure processing time per classification</a:t>
            </a:r>
            <a:endParaRPr b="1" sz="1300">
              <a:solidFill>
                <a:srgbClr val="13294B"/>
              </a:solidFill>
            </a:endParaRPr>
          </a:p>
        </p:txBody>
      </p:sp>
      <p:sp>
        <p:nvSpPr>
          <p:cNvPr id="461" name="Google Shape;461;p44"/>
          <p:cNvSpPr txBox="1"/>
          <p:nvPr/>
        </p:nvSpPr>
        <p:spPr>
          <a:xfrm>
            <a:off x="5327625" y="3335863"/>
            <a:ext cx="3620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3294B"/>
                </a:solidFill>
              </a:rPr>
              <a:t>Used a System Monitor while running Inference to Record CPU Usage under 80% on Average</a:t>
            </a:r>
            <a:endParaRPr b="1" sz="1300">
              <a:solidFill>
                <a:srgbClr val="13294B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5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45"/>
          <p:cNvSpPr txBox="1"/>
          <p:nvPr/>
        </p:nvSpPr>
        <p:spPr>
          <a:xfrm>
            <a:off x="282607" y="153038"/>
            <a:ext cx="818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100">
                <a:solidFill>
                  <a:schemeClr val="lt1"/>
                </a:solidFill>
              </a:rPr>
              <a:t>Requirements &amp; Verification</a:t>
            </a:r>
            <a:endParaRPr b="1" i="0" sz="2100" u="none" cap="none" strike="noStrike">
              <a:solidFill>
                <a:schemeClr val="lt1"/>
              </a:solidFill>
            </a:endParaRPr>
          </a:p>
        </p:txBody>
      </p:sp>
      <p:pic>
        <p:nvPicPr>
          <p:cNvPr id="468" name="Google Shape;46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5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70" name="Google Shape;470;p45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471" name="Google Shape;471;p45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472" name="Google Shape;472;p45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73" name="Google Shape;473;p45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4" name="Google Shape;474;p45"/>
          <p:cNvSpPr txBox="1"/>
          <p:nvPr/>
        </p:nvSpPr>
        <p:spPr>
          <a:xfrm>
            <a:off x="1600200" y="953363"/>
            <a:ext cx="6117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Control</a:t>
            </a:r>
            <a:r>
              <a:rPr b="1" lang="en" sz="2100">
                <a:solidFill>
                  <a:schemeClr val="dk1"/>
                </a:solidFill>
              </a:rPr>
              <a:t> Subsystem</a:t>
            </a:r>
            <a:endParaRPr b="1" sz="2100">
              <a:solidFill>
                <a:schemeClr val="dk1"/>
              </a:solidFill>
            </a:endParaRPr>
          </a:p>
        </p:txBody>
      </p:sp>
      <p:pic>
        <p:nvPicPr>
          <p:cNvPr id="475" name="Google Shape;47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6228" y="2631988"/>
            <a:ext cx="830350" cy="5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45"/>
          <p:cNvSpPr txBox="1"/>
          <p:nvPr/>
        </p:nvSpPr>
        <p:spPr>
          <a:xfrm>
            <a:off x="1427075" y="1512438"/>
            <a:ext cx="185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84B36"/>
                </a:solidFill>
              </a:rPr>
              <a:t>Requirements </a:t>
            </a:r>
            <a:endParaRPr b="1" sz="1800">
              <a:solidFill>
                <a:srgbClr val="E84B36"/>
              </a:solidFill>
            </a:endParaRPr>
          </a:p>
        </p:txBody>
      </p:sp>
      <p:sp>
        <p:nvSpPr>
          <p:cNvPr id="477" name="Google Shape;477;p45"/>
          <p:cNvSpPr txBox="1"/>
          <p:nvPr/>
        </p:nvSpPr>
        <p:spPr>
          <a:xfrm>
            <a:off x="6089275" y="1531713"/>
            <a:ext cx="185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84B36"/>
                </a:solidFill>
              </a:rPr>
              <a:t>Verification </a:t>
            </a:r>
            <a:endParaRPr b="1" sz="1800">
              <a:solidFill>
                <a:srgbClr val="E84B36"/>
              </a:solidFill>
            </a:endParaRPr>
          </a:p>
        </p:txBody>
      </p:sp>
      <p:sp>
        <p:nvSpPr>
          <p:cNvPr id="478" name="Google Shape;478;p45"/>
          <p:cNvSpPr txBox="1"/>
          <p:nvPr/>
        </p:nvSpPr>
        <p:spPr>
          <a:xfrm>
            <a:off x="544475" y="2615450"/>
            <a:ext cx="3350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3294B"/>
              </a:solidFill>
            </a:endParaRPr>
          </a:p>
        </p:txBody>
      </p:sp>
      <p:sp>
        <p:nvSpPr>
          <p:cNvPr id="479" name="Google Shape;479;p45"/>
          <p:cNvSpPr txBox="1"/>
          <p:nvPr/>
        </p:nvSpPr>
        <p:spPr>
          <a:xfrm>
            <a:off x="544475" y="2606450"/>
            <a:ext cx="3620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3294B"/>
                </a:solidFill>
              </a:rPr>
              <a:t>The PCB Must Securely Mount All Components and Withstand Minor Vibrations Without Disconnection</a:t>
            </a:r>
            <a:endParaRPr b="1" sz="1300">
              <a:solidFill>
                <a:srgbClr val="13294B"/>
              </a:solidFill>
            </a:endParaRPr>
          </a:p>
        </p:txBody>
      </p:sp>
      <p:sp>
        <p:nvSpPr>
          <p:cNvPr id="480" name="Google Shape;480;p45"/>
          <p:cNvSpPr txBox="1"/>
          <p:nvPr/>
        </p:nvSpPr>
        <p:spPr>
          <a:xfrm>
            <a:off x="5327625" y="2584250"/>
            <a:ext cx="3620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3294B"/>
                </a:solidFill>
              </a:rPr>
              <a:t>Successfully Ran All Motors &amp; Disposed of Waste Items of Different Weights &amp; Sizes Without Affecting Performance</a:t>
            </a:r>
            <a:endParaRPr b="1" sz="1300">
              <a:solidFill>
                <a:srgbClr val="13294B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6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46"/>
          <p:cNvSpPr txBox="1"/>
          <p:nvPr/>
        </p:nvSpPr>
        <p:spPr>
          <a:xfrm>
            <a:off x="282607" y="153038"/>
            <a:ext cx="818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100">
                <a:solidFill>
                  <a:schemeClr val="lt1"/>
                </a:solidFill>
              </a:rPr>
              <a:t>Requirements &amp; Verification</a:t>
            </a:r>
            <a:endParaRPr b="1" i="0" sz="2100" u="none" cap="none" strike="noStrike">
              <a:solidFill>
                <a:schemeClr val="lt1"/>
              </a:solidFill>
            </a:endParaRPr>
          </a:p>
        </p:txBody>
      </p:sp>
      <p:pic>
        <p:nvPicPr>
          <p:cNvPr id="487" name="Google Shape;48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46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489" name="Google Shape;489;p46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490" name="Google Shape;490;p46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491" name="Google Shape;491;p46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92" name="Google Shape;492;p46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3" name="Google Shape;493;p46"/>
          <p:cNvSpPr txBox="1"/>
          <p:nvPr/>
        </p:nvSpPr>
        <p:spPr>
          <a:xfrm>
            <a:off x="1600200" y="953363"/>
            <a:ext cx="6117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Mechanical</a:t>
            </a:r>
            <a:r>
              <a:rPr b="1" lang="en" sz="2100">
                <a:solidFill>
                  <a:schemeClr val="dk1"/>
                </a:solidFill>
              </a:rPr>
              <a:t> Subsystem</a:t>
            </a:r>
            <a:endParaRPr b="1" sz="2100">
              <a:solidFill>
                <a:schemeClr val="dk1"/>
              </a:solidFill>
            </a:endParaRPr>
          </a:p>
        </p:txBody>
      </p:sp>
      <p:pic>
        <p:nvPicPr>
          <p:cNvPr id="494" name="Google Shape;49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1078" y="2063850"/>
            <a:ext cx="83035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5978" y="2927713"/>
            <a:ext cx="83035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5978" y="3791563"/>
            <a:ext cx="830350" cy="5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6"/>
          <p:cNvSpPr txBox="1"/>
          <p:nvPr/>
        </p:nvSpPr>
        <p:spPr>
          <a:xfrm>
            <a:off x="1427075" y="1512438"/>
            <a:ext cx="185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84B36"/>
                </a:solidFill>
              </a:rPr>
              <a:t>Requirements </a:t>
            </a:r>
            <a:endParaRPr b="1" sz="1800">
              <a:solidFill>
                <a:srgbClr val="E84B36"/>
              </a:solidFill>
            </a:endParaRPr>
          </a:p>
        </p:txBody>
      </p:sp>
      <p:sp>
        <p:nvSpPr>
          <p:cNvPr id="498" name="Google Shape;498;p46"/>
          <p:cNvSpPr txBox="1"/>
          <p:nvPr/>
        </p:nvSpPr>
        <p:spPr>
          <a:xfrm>
            <a:off x="6089275" y="1531713"/>
            <a:ext cx="185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84B36"/>
                </a:solidFill>
              </a:rPr>
              <a:t>Verification </a:t>
            </a:r>
            <a:endParaRPr b="1" sz="1800">
              <a:solidFill>
                <a:srgbClr val="E84B36"/>
              </a:solidFill>
            </a:endParaRPr>
          </a:p>
        </p:txBody>
      </p:sp>
      <p:sp>
        <p:nvSpPr>
          <p:cNvPr id="499" name="Google Shape;499;p46"/>
          <p:cNvSpPr txBox="1"/>
          <p:nvPr/>
        </p:nvSpPr>
        <p:spPr>
          <a:xfrm>
            <a:off x="544475" y="2025300"/>
            <a:ext cx="362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3294B"/>
                </a:solidFill>
              </a:rPr>
              <a:t>Servo Motor Must Push Object into Correct Bin Within 3 Seconds of Receiving Signal</a:t>
            </a:r>
            <a:endParaRPr b="1" sz="1300">
              <a:solidFill>
                <a:srgbClr val="13294B"/>
              </a:solidFill>
            </a:endParaRPr>
          </a:p>
        </p:txBody>
      </p:sp>
      <p:sp>
        <p:nvSpPr>
          <p:cNvPr id="500" name="Google Shape;500;p46"/>
          <p:cNvSpPr txBox="1"/>
          <p:nvPr/>
        </p:nvSpPr>
        <p:spPr>
          <a:xfrm>
            <a:off x="544475" y="2615450"/>
            <a:ext cx="3350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3294B"/>
              </a:solidFill>
            </a:endParaRPr>
          </a:p>
        </p:txBody>
      </p:sp>
      <p:sp>
        <p:nvSpPr>
          <p:cNvPr id="501" name="Google Shape;501;p46"/>
          <p:cNvSpPr txBox="1"/>
          <p:nvPr/>
        </p:nvSpPr>
        <p:spPr>
          <a:xfrm>
            <a:off x="544475" y="2884775"/>
            <a:ext cx="362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3294B"/>
                </a:solidFill>
              </a:rPr>
              <a:t>Stepper Motor Must Complete Rotation to Target Bin Within 3 Seconds</a:t>
            </a:r>
            <a:endParaRPr b="1" sz="1300">
              <a:solidFill>
                <a:srgbClr val="13294B"/>
              </a:solidFill>
            </a:endParaRPr>
          </a:p>
        </p:txBody>
      </p:sp>
      <p:sp>
        <p:nvSpPr>
          <p:cNvPr id="502" name="Google Shape;502;p46"/>
          <p:cNvSpPr txBox="1"/>
          <p:nvPr/>
        </p:nvSpPr>
        <p:spPr>
          <a:xfrm>
            <a:off x="544475" y="3823738"/>
            <a:ext cx="362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3294B"/>
                </a:solidFill>
              </a:rPr>
              <a:t>Servo Motor Must Apply Enough Force to  Move Objects of up to 500g Into Waste Bin</a:t>
            </a:r>
            <a:endParaRPr b="1" sz="1300">
              <a:solidFill>
                <a:srgbClr val="13294B"/>
              </a:solidFill>
            </a:endParaRPr>
          </a:p>
        </p:txBody>
      </p:sp>
      <p:sp>
        <p:nvSpPr>
          <p:cNvPr id="503" name="Google Shape;503;p46"/>
          <p:cNvSpPr txBox="1"/>
          <p:nvPr/>
        </p:nvSpPr>
        <p:spPr>
          <a:xfrm>
            <a:off x="5327625" y="1925250"/>
            <a:ext cx="3620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3294B"/>
                </a:solidFill>
              </a:rPr>
              <a:t>Sent a Signal to the Servo Motor &amp; Measured the Time Taken for Object to be Pushed Over Multiple Trials</a:t>
            </a:r>
            <a:endParaRPr b="1" sz="1300">
              <a:solidFill>
                <a:srgbClr val="13294B"/>
              </a:solidFill>
            </a:endParaRPr>
          </a:p>
        </p:txBody>
      </p:sp>
      <p:sp>
        <p:nvSpPr>
          <p:cNvPr id="504" name="Google Shape;504;p46"/>
          <p:cNvSpPr txBox="1"/>
          <p:nvPr/>
        </p:nvSpPr>
        <p:spPr>
          <a:xfrm>
            <a:off x="5327625" y="2884775"/>
            <a:ext cx="3620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13294B"/>
                </a:solidFill>
              </a:rPr>
              <a:t>Sent Movement Signals to the Motor &amp; Measured the Time Taken for Rotations Over Multiple Trials</a:t>
            </a:r>
            <a:endParaRPr b="1" sz="1300">
              <a:solidFill>
                <a:srgbClr val="13294B"/>
              </a:solidFill>
            </a:endParaRPr>
          </a:p>
        </p:txBody>
      </p:sp>
      <p:sp>
        <p:nvSpPr>
          <p:cNvPr id="505" name="Google Shape;505;p46"/>
          <p:cNvSpPr txBox="1"/>
          <p:nvPr/>
        </p:nvSpPr>
        <p:spPr>
          <a:xfrm>
            <a:off x="5327625" y="3760075"/>
            <a:ext cx="3620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13294B"/>
                </a:solidFill>
              </a:rPr>
              <a:t>Tested Objects of Varying Weights &amp; Successfully Segregated Items into Appropriate Bins</a:t>
            </a:r>
            <a:endParaRPr b="1" sz="1300">
              <a:solidFill>
                <a:srgbClr val="13294B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7"/>
          <p:cNvSpPr txBox="1"/>
          <p:nvPr>
            <p:ph idx="1" type="body"/>
          </p:nvPr>
        </p:nvSpPr>
        <p:spPr>
          <a:xfrm>
            <a:off x="282607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64B"/>
              </a:buClr>
              <a:buSzPts val="1600"/>
              <a:buFont typeface="Arial"/>
              <a:buChar char="•"/>
            </a:pPr>
            <a:r>
              <a:rPr b="1" lang="en" sz="16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Component Replacement from Nema 11 to Nema 17</a:t>
            </a:r>
            <a:endParaRPr b="1" sz="16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552E"/>
              </a:buClr>
              <a:buSzPts val="1600"/>
              <a:buFont typeface="Arial"/>
              <a:buChar char="•"/>
            </a:pPr>
            <a:r>
              <a:rPr b="1" lang="en" sz="16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Build Quality Issues With 1kg Load Cell</a:t>
            </a:r>
            <a:endParaRPr b="1" sz="1600">
              <a:solidFill>
                <a:srgbClr val="FF552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64B"/>
              </a:buClr>
              <a:buSzPts val="1600"/>
              <a:buFont typeface="Arial"/>
              <a:buChar char="•"/>
            </a:pPr>
            <a:r>
              <a:rPr b="1" lang="en" sz="16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ATMega2560 Shortage &amp; Difficulty Soldering</a:t>
            </a:r>
            <a:endParaRPr b="1" sz="16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552E"/>
              </a:buClr>
              <a:buSzPts val="1600"/>
              <a:buFont typeface="Arial"/>
              <a:buChar char="•"/>
            </a:pPr>
            <a:r>
              <a:rPr b="1" lang="en" sz="1600">
                <a:solidFill>
                  <a:srgbClr val="FF552E"/>
                </a:solidFill>
                <a:latin typeface="Arial"/>
                <a:ea typeface="Arial"/>
                <a:cs typeface="Arial"/>
                <a:sym typeface="Arial"/>
              </a:rPr>
              <a:t>Servo motor Arm Reprogramming &amp; Positioning</a:t>
            </a:r>
            <a:endParaRPr b="1" sz="1600">
              <a:solidFill>
                <a:srgbClr val="FF55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47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47"/>
          <p:cNvSpPr txBox="1"/>
          <p:nvPr/>
        </p:nvSpPr>
        <p:spPr>
          <a:xfrm>
            <a:off x="282607" y="153038"/>
            <a:ext cx="818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100">
                <a:solidFill>
                  <a:schemeClr val="lt1"/>
                </a:solidFill>
              </a:rPr>
              <a:t>Challenges</a:t>
            </a:r>
            <a:endParaRPr b="1" i="0" sz="2100" u="none" cap="none" strike="noStrike">
              <a:solidFill>
                <a:schemeClr val="lt1"/>
              </a:solidFill>
            </a:endParaRPr>
          </a:p>
        </p:txBody>
      </p:sp>
      <p:pic>
        <p:nvPicPr>
          <p:cNvPr id="513" name="Google Shape;51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47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515" name="Google Shape;515;p47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516" name="Google Shape;516;p47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517" name="Google Shape;517;p47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18" name="Google Shape;518;p47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8"/>
          <p:cNvSpPr/>
          <p:nvPr/>
        </p:nvSpPr>
        <p:spPr>
          <a:xfrm flipH="1" rot="10800000">
            <a:off x="0" y="165"/>
            <a:ext cx="9144000" cy="651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48"/>
          <p:cNvSpPr txBox="1"/>
          <p:nvPr/>
        </p:nvSpPr>
        <p:spPr>
          <a:xfrm>
            <a:off x="282607" y="153038"/>
            <a:ext cx="818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100">
                <a:solidFill>
                  <a:schemeClr val="lt1"/>
                </a:solidFill>
              </a:rPr>
              <a:t>Conclusion</a:t>
            </a:r>
            <a:endParaRPr b="1" i="0" sz="2100" u="none" cap="none" strike="noStrike">
              <a:solidFill>
                <a:schemeClr val="lt1"/>
              </a:solidFill>
            </a:endParaRPr>
          </a:p>
        </p:txBody>
      </p:sp>
      <p:pic>
        <p:nvPicPr>
          <p:cNvPr id="525" name="Google Shape;52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48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527" name="Google Shape;527;p48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528" name="Google Shape;528;p48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529" name="Google Shape;529;p48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30" name="Google Shape;530;p48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1" name="Google Shape;531;p48"/>
          <p:cNvSpPr/>
          <p:nvPr/>
        </p:nvSpPr>
        <p:spPr>
          <a:xfrm>
            <a:off x="3297500" y="1165742"/>
            <a:ext cx="2540100" cy="2540100"/>
          </a:xfrm>
          <a:prstGeom prst="donut">
            <a:avLst>
              <a:gd fmla="val 16067" name="adj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2" name="Google Shape;532;p48"/>
          <p:cNvGrpSpPr/>
          <p:nvPr/>
        </p:nvGrpSpPr>
        <p:grpSpPr>
          <a:xfrm>
            <a:off x="-706932" y="1323603"/>
            <a:ext cx="4179764" cy="1387076"/>
            <a:chOff x="-705469" y="1319249"/>
            <a:chExt cx="4317938" cy="669600"/>
          </a:xfrm>
        </p:grpSpPr>
        <p:cxnSp>
          <p:nvCxnSpPr>
            <p:cNvPr id="533" name="Google Shape;533;p48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rgbClr val="FF552E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534" name="Google Shape;534;p48"/>
            <p:cNvSpPr txBox="1"/>
            <p:nvPr/>
          </p:nvSpPr>
          <p:spPr>
            <a:xfrm>
              <a:off x="-705469" y="1319249"/>
              <a:ext cx="39291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15264B"/>
                  </a:solidFill>
                </a:rPr>
                <a:t>Robust Safety Features</a:t>
              </a:r>
              <a:endParaRPr b="1" sz="1200">
                <a:solidFill>
                  <a:srgbClr val="15264B"/>
                </a:solidFill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"/>
            </a:p>
            <a:p>
              <a:pPr indent="0" lvl="0" marL="45720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</a:rPr>
                <a:t>- </a:t>
              </a:r>
              <a:r>
                <a:rPr b="1" lang="en" sz="1100"/>
                <a:t>Jam detection, emergency shutdowns</a:t>
              </a:r>
              <a:endParaRPr b="1" sz="1100"/>
            </a:p>
            <a:p>
              <a:pPr indent="0" lvl="0" marL="45720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/>
                <a:t>  </a:t>
              </a:r>
              <a:r>
                <a:rPr b="1" lang="en" sz="1100">
                  <a:solidFill>
                    <a:schemeClr val="dk1"/>
                  </a:solidFill>
                </a:rPr>
                <a:t>- </a:t>
              </a:r>
              <a:r>
                <a:rPr b="1" lang="en" sz="1100"/>
                <a:t>Protects users from moving parts like glass</a:t>
              </a:r>
              <a:endParaRPr b="1" sz="1100"/>
            </a:p>
          </p:txBody>
        </p:sp>
      </p:grpSp>
      <p:grpSp>
        <p:nvGrpSpPr>
          <p:cNvPr id="535" name="Google Shape;535;p48"/>
          <p:cNvGrpSpPr/>
          <p:nvPr/>
        </p:nvGrpSpPr>
        <p:grpSpPr>
          <a:xfrm>
            <a:off x="5517319" y="1323600"/>
            <a:ext cx="3873606" cy="997800"/>
            <a:chOff x="5517319" y="1323600"/>
            <a:chExt cx="3873606" cy="997800"/>
          </a:xfrm>
        </p:grpSpPr>
        <p:cxnSp>
          <p:nvCxnSpPr>
            <p:cNvPr id="536" name="Google Shape;536;p48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rgbClr val="FF552E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537" name="Google Shape;537;p48"/>
            <p:cNvSpPr txBox="1"/>
            <p:nvPr/>
          </p:nvSpPr>
          <p:spPr>
            <a:xfrm>
              <a:off x="5950825" y="1323600"/>
              <a:ext cx="3440100" cy="9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15264B"/>
                  </a:solidFill>
                </a:rPr>
                <a:t>Scalable Deployment-Ready Design</a:t>
              </a:r>
              <a:endParaRPr b="1" sz="1200">
                <a:solidFill>
                  <a:srgbClr val="15264B"/>
                </a:solidFill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/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/>
                <a:t>- </a:t>
              </a:r>
              <a:r>
                <a:rPr b="1" lang="en" sz="1100"/>
                <a:t>Compact, cost-effective build</a:t>
              </a:r>
              <a:r>
                <a:rPr b="1" lang="en" sz="1100">
                  <a:solidFill>
                    <a:schemeClr val="dk1"/>
                  </a:solidFill>
                </a:rPr>
                <a:t> </a:t>
              </a:r>
              <a:endParaRPr b="1" sz="1100">
                <a:solidFill>
                  <a:schemeClr val="dk1"/>
                </a:solidFill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</a:rPr>
                <a:t>- Simple user interface: plug-&amp;-play operation</a:t>
              </a:r>
              <a:endParaRPr b="1" sz="1100">
                <a:solidFill>
                  <a:schemeClr val="dk1"/>
                </a:solidFill>
              </a:endParaRPr>
            </a:p>
          </p:txBody>
        </p:sp>
      </p:grpSp>
      <p:grpSp>
        <p:nvGrpSpPr>
          <p:cNvPr id="538" name="Google Shape;538;p48"/>
          <p:cNvGrpSpPr/>
          <p:nvPr/>
        </p:nvGrpSpPr>
        <p:grpSpPr>
          <a:xfrm>
            <a:off x="2851950" y="3535140"/>
            <a:ext cx="3440100" cy="1128160"/>
            <a:chOff x="2851950" y="3535140"/>
            <a:chExt cx="3440100" cy="1128160"/>
          </a:xfrm>
        </p:grpSpPr>
        <p:cxnSp>
          <p:nvCxnSpPr>
            <p:cNvPr id="539" name="Google Shape;539;p48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cap="flat" cmpd="sng" w="19050">
              <a:solidFill>
                <a:srgbClr val="FF552E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540" name="Google Shape;540;p48"/>
            <p:cNvSpPr txBox="1"/>
            <p:nvPr/>
          </p:nvSpPr>
          <p:spPr>
            <a:xfrm>
              <a:off x="2851950" y="3993700"/>
              <a:ext cx="34401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15264B"/>
                  </a:solidFill>
                </a:rPr>
                <a:t>Optimal</a:t>
              </a:r>
              <a:r>
                <a:rPr b="1" lang="en" sz="1200">
                  <a:solidFill>
                    <a:srgbClr val="15264B"/>
                  </a:solidFill>
                </a:rPr>
                <a:t> performance</a:t>
              </a:r>
              <a:endParaRPr b="1" sz="1200">
                <a:solidFill>
                  <a:srgbClr val="15264B"/>
                </a:solidFill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"/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100">
                  <a:solidFill>
                    <a:schemeClr val="dk1"/>
                  </a:solidFill>
                </a:rPr>
                <a:t>- </a:t>
              </a:r>
              <a:r>
                <a:rPr b="1" lang="en" sz="1100">
                  <a:solidFill>
                    <a:schemeClr val="dk1"/>
                  </a:solidFill>
                </a:rPr>
                <a:t>Classifies with target a</a:t>
              </a:r>
              <a:r>
                <a:rPr b="1" lang="en" sz="1100">
                  <a:solidFill>
                    <a:schemeClr val="dk1"/>
                  </a:solidFill>
                </a:rPr>
                <a:t>ccuracy of ≥ 85%, </a:t>
              </a:r>
              <a:endParaRPr b="1" sz="1100">
                <a:solidFill>
                  <a:schemeClr val="dk1"/>
                </a:solidFill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100">
                  <a:solidFill>
                    <a:schemeClr val="dk1"/>
                  </a:solidFill>
                </a:rPr>
                <a:t>- End-to-end sorting in &lt; 5 seconds</a:t>
              </a:r>
              <a:endParaRPr b="1" sz="1100"/>
            </a:p>
          </p:txBody>
        </p:sp>
      </p:grpSp>
      <p:sp>
        <p:nvSpPr>
          <p:cNvPr id="541" name="Google Shape;541;p48"/>
          <p:cNvSpPr txBox="1"/>
          <p:nvPr/>
        </p:nvSpPr>
        <p:spPr>
          <a:xfrm>
            <a:off x="3845784" y="2056460"/>
            <a:ext cx="14436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5264B"/>
                </a:solidFill>
              </a:rPr>
              <a:t>Real-World Deployment</a:t>
            </a:r>
            <a:endParaRPr sz="1200">
              <a:solidFill>
                <a:srgbClr val="15264B"/>
              </a:solidFill>
            </a:endParaRPr>
          </a:p>
        </p:txBody>
      </p:sp>
      <p:sp>
        <p:nvSpPr>
          <p:cNvPr id="542" name="Google Shape;542;p48"/>
          <p:cNvSpPr/>
          <p:nvPr/>
        </p:nvSpPr>
        <p:spPr>
          <a:xfrm rot="1800047">
            <a:off x="3219843" y="1086434"/>
            <a:ext cx="2690936" cy="2690936"/>
          </a:xfrm>
          <a:prstGeom prst="blockArc">
            <a:avLst>
              <a:gd fmla="val 14414370" name="adj1"/>
              <a:gd fmla="val 694" name="adj2"/>
              <a:gd fmla="val 9562" name="adj3"/>
            </a:avLst>
          </a:prstGeom>
          <a:solidFill>
            <a:srgbClr val="FF552E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48"/>
          <p:cNvSpPr/>
          <p:nvPr/>
        </p:nvSpPr>
        <p:spPr>
          <a:xfrm flipH="1" rot="-1800047">
            <a:off x="3221956" y="1086434"/>
            <a:ext cx="2690936" cy="2690936"/>
          </a:xfrm>
          <a:prstGeom prst="blockArc">
            <a:avLst>
              <a:gd fmla="val 14348563" name="adj1"/>
              <a:gd fmla="val 21472873" name="adj2"/>
              <a:gd fmla="val 9381" name="adj3"/>
            </a:avLst>
          </a:prstGeom>
          <a:solidFill>
            <a:srgbClr val="FF552E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48"/>
          <p:cNvSpPr/>
          <p:nvPr/>
        </p:nvSpPr>
        <p:spPr>
          <a:xfrm rot="-8100000">
            <a:off x="4382715" y="1027393"/>
            <a:ext cx="363170" cy="363170"/>
          </a:xfrm>
          <a:prstGeom prst="rtTriangle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48"/>
          <p:cNvSpPr/>
          <p:nvPr/>
        </p:nvSpPr>
        <p:spPr>
          <a:xfrm flipH="1" rot="-9000757">
            <a:off x="3220953" y="1084808"/>
            <a:ext cx="2690226" cy="2690226"/>
          </a:xfrm>
          <a:prstGeom prst="blockArc">
            <a:avLst>
              <a:gd fmla="val 14316164" name="adj1"/>
              <a:gd fmla="val 21502663" name="adj2"/>
              <a:gd fmla="val 9415" name="adj3"/>
            </a:avLst>
          </a:prstGeom>
          <a:solidFill>
            <a:srgbClr val="FF552E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48"/>
          <p:cNvSpPr/>
          <p:nvPr/>
        </p:nvSpPr>
        <p:spPr>
          <a:xfrm rot="-1027861">
            <a:off x="5485874" y="2849832"/>
            <a:ext cx="312672" cy="312672"/>
          </a:xfrm>
          <a:prstGeom prst="rtTriangle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48"/>
          <p:cNvSpPr/>
          <p:nvPr/>
        </p:nvSpPr>
        <p:spPr>
          <a:xfrm rot="6359841">
            <a:off x="3315801" y="2847762"/>
            <a:ext cx="363580" cy="363580"/>
          </a:xfrm>
          <a:prstGeom prst="rtTriangle">
            <a:avLst/>
          </a:prstGeom>
          <a:solidFill>
            <a:srgbClr val="FF55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9"/>
          <p:cNvSpPr/>
          <p:nvPr/>
        </p:nvSpPr>
        <p:spPr>
          <a:xfrm flipH="1" rot="10800000">
            <a:off x="0" y="165"/>
            <a:ext cx="9144000" cy="651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49"/>
          <p:cNvSpPr txBox="1"/>
          <p:nvPr/>
        </p:nvSpPr>
        <p:spPr>
          <a:xfrm>
            <a:off x="282607" y="153038"/>
            <a:ext cx="818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100">
                <a:solidFill>
                  <a:schemeClr val="lt1"/>
                </a:solidFill>
              </a:rPr>
              <a:t>Future Works</a:t>
            </a:r>
            <a:endParaRPr b="1" i="0" sz="2100" u="none" cap="none" strike="noStrike">
              <a:solidFill>
                <a:schemeClr val="lt1"/>
              </a:solidFill>
            </a:endParaRPr>
          </a:p>
        </p:txBody>
      </p:sp>
      <p:pic>
        <p:nvPicPr>
          <p:cNvPr id="554" name="Google Shape;55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49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556" name="Google Shape;556;p49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557" name="Google Shape;557;p49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558" name="Google Shape;558;p49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59" name="Google Shape;559;p49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49"/>
          <p:cNvGrpSpPr/>
          <p:nvPr/>
        </p:nvGrpSpPr>
        <p:grpSpPr>
          <a:xfrm>
            <a:off x="2909720" y="1409223"/>
            <a:ext cx="2233568" cy="2325048"/>
            <a:chOff x="3071457" y="2013875"/>
            <a:chExt cx="1944600" cy="1569600"/>
          </a:xfrm>
        </p:grpSpPr>
        <p:sp>
          <p:nvSpPr>
            <p:cNvPr id="561" name="Google Shape;561;p49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FF55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9"/>
            <p:cNvSpPr txBox="1"/>
            <p:nvPr/>
          </p:nvSpPr>
          <p:spPr>
            <a:xfrm>
              <a:off x="3194655" y="2166631"/>
              <a:ext cx="18213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 u="sng">
                  <a:solidFill>
                    <a:srgbClr val="FFFFFF"/>
                  </a:solidFill>
                </a:rPr>
                <a:t>Cloud Connectivity &amp; Alerts</a:t>
              </a:r>
              <a:endParaRPr sz="1100" u="sng">
                <a:solidFill>
                  <a:srgbClr val="FFFFFF"/>
                </a:solidFill>
              </a:endParaRPr>
            </a:p>
          </p:txBody>
        </p:sp>
        <p:sp>
          <p:nvSpPr>
            <p:cNvPr id="563" name="Google Shape;563;p49"/>
            <p:cNvSpPr txBox="1"/>
            <p:nvPr/>
          </p:nvSpPr>
          <p:spPr>
            <a:xfrm>
              <a:off x="3272509" y="262653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</a:rPr>
                <a:t>Enable wireless communication (WiFi, Bluetooth) for real-time system monitoring, jam alerts, and maintenance notifications.</a:t>
              </a:r>
              <a:endParaRPr b="1" sz="1000">
                <a:solidFill>
                  <a:srgbClr val="FFFFFF"/>
                </a:solidFill>
              </a:endParaRPr>
            </a:p>
          </p:txBody>
        </p:sp>
      </p:grpSp>
      <p:grpSp>
        <p:nvGrpSpPr>
          <p:cNvPr id="564" name="Google Shape;564;p49"/>
          <p:cNvGrpSpPr/>
          <p:nvPr/>
        </p:nvGrpSpPr>
        <p:grpSpPr>
          <a:xfrm>
            <a:off x="758464" y="1409226"/>
            <a:ext cx="2154033" cy="2325048"/>
            <a:chOff x="1126863" y="2013875"/>
            <a:chExt cx="1944600" cy="1569600"/>
          </a:xfrm>
        </p:grpSpPr>
        <p:sp>
          <p:nvSpPr>
            <p:cNvPr id="565" name="Google Shape;565;p49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1526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9"/>
            <p:cNvSpPr txBox="1"/>
            <p:nvPr/>
          </p:nvSpPr>
          <p:spPr>
            <a:xfrm>
              <a:off x="1373314" y="2165168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 u="sng">
                  <a:solidFill>
                    <a:srgbClr val="FFFFFF"/>
                  </a:solidFill>
                </a:rPr>
                <a:t>Improve Dataset &amp; Model Training</a:t>
              </a:r>
              <a:endParaRPr sz="1100" u="sng">
                <a:solidFill>
                  <a:srgbClr val="FFFFFF"/>
                </a:solidFill>
              </a:endParaRPr>
            </a:p>
          </p:txBody>
        </p:sp>
        <p:sp>
          <p:nvSpPr>
            <p:cNvPr id="567" name="Google Shape;567;p49"/>
            <p:cNvSpPr txBox="1"/>
            <p:nvPr/>
          </p:nvSpPr>
          <p:spPr>
            <a:xfrm>
              <a:off x="1373314" y="2677816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</a:rPr>
                <a:t>Increase </a:t>
              </a:r>
              <a:r>
                <a:rPr b="1" lang="en" sz="1100">
                  <a:solidFill>
                    <a:schemeClr val="lt1"/>
                  </a:solidFill>
                </a:rPr>
                <a:t>classification accuracy</a:t>
              </a:r>
              <a:r>
                <a:rPr b="1" lang="en" sz="1100">
                  <a:solidFill>
                    <a:schemeClr val="lt1"/>
                  </a:solidFill>
                </a:rPr>
                <a:t> with even more diverse, real-world waste samples</a:t>
              </a:r>
              <a:endParaRPr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568" name="Google Shape;568;p49"/>
          <p:cNvGrpSpPr/>
          <p:nvPr/>
        </p:nvGrpSpPr>
        <p:grpSpPr>
          <a:xfrm>
            <a:off x="5061335" y="1409223"/>
            <a:ext cx="3403661" cy="2325048"/>
            <a:chOff x="5015938" y="2013875"/>
            <a:chExt cx="3001200" cy="1569600"/>
          </a:xfrm>
        </p:grpSpPr>
        <p:sp>
          <p:nvSpPr>
            <p:cNvPr id="569" name="Google Shape;569;p49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1526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9"/>
            <p:cNvSpPr txBox="1"/>
            <p:nvPr/>
          </p:nvSpPr>
          <p:spPr>
            <a:xfrm>
              <a:off x="5239437" y="2172974"/>
              <a:ext cx="25542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 u="sng">
                  <a:solidFill>
                    <a:srgbClr val="FFFFFF"/>
                  </a:solidFill>
                </a:rPr>
                <a:t>Sustainability Metrics Dashboard</a:t>
              </a:r>
              <a:endParaRPr sz="1100" u="sng">
                <a:solidFill>
                  <a:srgbClr val="FFFFFF"/>
                </a:solidFill>
              </a:endParaRPr>
            </a:p>
          </p:txBody>
        </p:sp>
        <p:sp>
          <p:nvSpPr>
            <p:cNvPr id="571" name="Google Shape;571;p49"/>
            <p:cNvSpPr txBox="1"/>
            <p:nvPr/>
          </p:nvSpPr>
          <p:spPr>
            <a:xfrm>
              <a:off x="5360225" y="2697346"/>
              <a:ext cx="24171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</a:rPr>
                <a:t>Add a dashboard interface to visualize waste types sorted, usage trends, and estimated environmental impact.</a:t>
              </a:r>
              <a:endParaRPr b="1" sz="1100">
                <a:solidFill>
                  <a:schemeClr val="lt1"/>
                </a:solidFill>
              </a:endParaRPr>
            </a:p>
          </p:txBody>
        </p:sp>
      </p:grpSp>
      <p:grpSp>
        <p:nvGrpSpPr>
          <p:cNvPr id="572" name="Google Shape;572;p49"/>
          <p:cNvGrpSpPr/>
          <p:nvPr/>
        </p:nvGrpSpPr>
        <p:grpSpPr>
          <a:xfrm>
            <a:off x="2659904" y="2427408"/>
            <a:ext cx="394978" cy="385686"/>
            <a:chOff x="4859551" y="2631368"/>
            <a:chExt cx="315000" cy="315000"/>
          </a:xfrm>
        </p:grpSpPr>
        <p:sp>
          <p:nvSpPr>
            <p:cNvPr id="573" name="Google Shape;573;p49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9"/>
            <p:cNvSpPr/>
            <p:nvPr/>
          </p:nvSpPr>
          <p:spPr>
            <a:xfrm>
              <a:off x="4897496" y="2739361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0047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</p:grpSp>
      <p:sp>
        <p:nvSpPr>
          <p:cNvPr id="575" name="Google Shape;575;p49"/>
          <p:cNvSpPr txBox="1"/>
          <p:nvPr/>
        </p:nvSpPr>
        <p:spPr>
          <a:xfrm>
            <a:off x="2090688" y="3947825"/>
            <a:ext cx="4962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Ideas to expand capabilities &amp; effectiveness</a:t>
            </a:r>
            <a:endParaRPr sz="1900">
              <a:solidFill>
                <a:schemeClr val="dk1"/>
              </a:solidFill>
            </a:endParaRPr>
          </a:p>
        </p:txBody>
      </p:sp>
      <p:grpSp>
        <p:nvGrpSpPr>
          <p:cNvPr id="576" name="Google Shape;576;p49"/>
          <p:cNvGrpSpPr/>
          <p:nvPr/>
        </p:nvGrpSpPr>
        <p:grpSpPr>
          <a:xfrm>
            <a:off x="4895654" y="2427408"/>
            <a:ext cx="394978" cy="385686"/>
            <a:chOff x="4859551" y="2631368"/>
            <a:chExt cx="315000" cy="315000"/>
          </a:xfrm>
        </p:grpSpPr>
        <p:sp>
          <p:nvSpPr>
            <p:cNvPr id="577" name="Google Shape;577;p49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9"/>
            <p:cNvSpPr/>
            <p:nvPr/>
          </p:nvSpPr>
          <p:spPr>
            <a:xfrm>
              <a:off x="4897496" y="2739371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0047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0"/>
          <p:cNvSpPr txBox="1"/>
          <p:nvPr/>
        </p:nvSpPr>
        <p:spPr>
          <a:xfrm>
            <a:off x="1706625" y="144123"/>
            <a:ext cx="5730900" cy="4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</a:rPr>
              <a:t>Questions &amp; Feedback</a:t>
            </a:r>
            <a:endParaRPr b="1" i="0" sz="2100" u="none" cap="none" strike="noStrike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</a:rPr>
              <a:t>Thank You!</a:t>
            </a:r>
            <a:endParaRPr b="1" sz="22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</a:rPr>
              <a:t>We Value Your Feedback</a:t>
            </a:r>
            <a:endParaRPr b="1" sz="22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</a:rPr>
              <a:t>Any Questions?</a:t>
            </a:r>
            <a:endParaRPr b="1" sz="2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4" name="Google Shape;584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50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586" name="Google Shape;586;p50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587" name="Google Shape;587;p50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588" name="Google Shape;588;p50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89" name="Google Shape;589;p50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/>
        </p:nvSpPr>
        <p:spPr>
          <a:xfrm>
            <a:off x="1489217" y="1309455"/>
            <a:ext cx="58335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" sz="3500">
                <a:solidFill>
                  <a:schemeClr val="lt1"/>
                </a:solidFill>
              </a:rPr>
              <a:t>Introduction</a:t>
            </a: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1081146" y="2424173"/>
            <a:ext cx="69816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Our project is </a:t>
            </a:r>
            <a:r>
              <a:rPr b="1" lang="en">
                <a:solidFill>
                  <a:schemeClr val="lt1"/>
                </a:solidFill>
              </a:rPr>
              <a:t>a smart waste-sorting bin</a:t>
            </a:r>
            <a:r>
              <a:rPr lang="en">
                <a:solidFill>
                  <a:schemeClr val="lt1"/>
                </a:solidFill>
              </a:rPr>
              <a:t> that uses Computer Vision and Sensors to automatically identify and sort trash into </a:t>
            </a:r>
            <a:r>
              <a:rPr b="1" lang="en">
                <a:solidFill>
                  <a:schemeClr val="lt1"/>
                </a:solidFill>
              </a:rPr>
              <a:t>Metal, Plastic, Glass, or Non-Recyclables</a:t>
            </a:r>
            <a:r>
              <a:rPr lang="en">
                <a:solidFill>
                  <a:schemeClr val="lt1"/>
                </a:solidFill>
              </a:rPr>
              <a:t>. By reducing manual sorting and contamination, it makes waste disposal more efficient, accurate, and eco-friendly.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" name="Google Shape;155;p26"/>
          <p:cNvGrpSpPr/>
          <p:nvPr/>
        </p:nvGrpSpPr>
        <p:grpSpPr>
          <a:xfrm>
            <a:off x="2957842" y="2007704"/>
            <a:ext cx="2896227" cy="242134"/>
            <a:chOff x="3943790" y="2676939"/>
            <a:chExt cx="3861636" cy="322845"/>
          </a:xfrm>
        </p:grpSpPr>
        <p:cxnSp>
          <p:nvCxnSpPr>
            <p:cNvPr id="156" name="Google Shape;156;p26"/>
            <p:cNvCxnSpPr/>
            <p:nvPr/>
          </p:nvCxnSpPr>
          <p:spPr>
            <a:xfrm>
              <a:off x="4426226" y="2676939"/>
              <a:ext cx="3379200" cy="0"/>
            </a:xfrm>
            <a:prstGeom prst="straightConnector1">
              <a:avLst/>
            </a:prstGeom>
            <a:noFill/>
            <a:ln cap="flat" cmpd="sng" w="19050">
              <a:solidFill>
                <a:srgbClr val="E84B3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7" name="Google Shape;157;p26"/>
            <p:cNvCxnSpPr/>
            <p:nvPr/>
          </p:nvCxnSpPr>
          <p:spPr>
            <a:xfrm flipH="1" rot="10800000">
              <a:off x="3943790" y="2676984"/>
              <a:ext cx="482400" cy="322800"/>
            </a:xfrm>
            <a:prstGeom prst="straightConnector1">
              <a:avLst/>
            </a:prstGeom>
            <a:noFill/>
            <a:ln cap="flat" cmpd="sng" w="19050">
              <a:solidFill>
                <a:srgbClr val="E84B3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158" name="Google Shape;15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60" name="Google Shape;160;p26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161" name="Google Shape;161;p26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162" name="Google Shape;162;p26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3" name="Google Shape;163;p26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/>
          <p:nvPr/>
        </p:nvSpPr>
        <p:spPr>
          <a:xfrm flipH="1" rot="10800000">
            <a:off x="0" y="165"/>
            <a:ext cx="9144000" cy="651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282608" y="1000709"/>
            <a:ext cx="40815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E84B36"/>
                </a:solidFill>
              </a:rPr>
              <a:t>PROBLEM</a:t>
            </a:r>
            <a:endParaRPr b="1" i="0" sz="2000" u="none" cap="none" strike="noStrike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Improper waste segregation leads to recyclable materials being dumped in landfills, reducing the effectiveness of recycling efforts. Manual sorting is slow, error-prone, and inefficient at the source. There's a clear need for an automated solution that can accurately sort waste during disposal.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4619080" y="1000709"/>
            <a:ext cx="40815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5264B"/>
                </a:solidFill>
              </a:rPr>
              <a:t>SOLUTION</a:t>
            </a:r>
            <a:endParaRPr b="1" i="0" sz="2000" u="none" cap="none" strike="noStrike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 is an AI-powered smart bin that uses image classification to detect and sort waste into the correct category—recyclable, compostable, or landfill—in real-time. This minimizes human error, improves recycling rates, and promotes sustainable waste management at the source.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282607" y="153038"/>
            <a:ext cx="818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100">
                <a:solidFill>
                  <a:schemeClr val="lt1"/>
                </a:solidFill>
              </a:rPr>
              <a:t>Objective</a:t>
            </a:r>
            <a:endParaRPr b="1" i="0" sz="2100" u="none" cap="none" strike="noStrike">
              <a:solidFill>
                <a:schemeClr val="lt1"/>
              </a:solidFill>
            </a:endParaRPr>
          </a:p>
        </p:txBody>
      </p:sp>
      <p:pic>
        <p:nvPicPr>
          <p:cNvPr id="172" name="Google Shape;17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74" name="Google Shape;174;p27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175" name="Google Shape;175;p27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176" name="Google Shape;176;p27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7" name="Google Shape;177;p27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350" y="134800"/>
            <a:ext cx="8243301" cy="428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8"/>
          <p:cNvSpPr txBox="1"/>
          <p:nvPr/>
        </p:nvSpPr>
        <p:spPr>
          <a:xfrm>
            <a:off x="282600" y="4472045"/>
            <a:ext cx="8383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 Light"/>
              <a:buNone/>
            </a:pPr>
            <a:r>
              <a:rPr lang="en" sz="1700">
                <a:solidFill>
                  <a:schemeClr val="dk1"/>
                </a:solidFill>
              </a:rPr>
              <a:t>Block Diagram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184" name="Google Shape;18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93057" y="19031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8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186" name="Google Shape;186;p28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187" name="Google Shape;187;p28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188" name="Google Shape;188;p28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9" name="Google Shape;189;p28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/>
          <p:nvPr/>
        </p:nvSpPr>
        <p:spPr>
          <a:xfrm>
            <a:off x="356674" y="947788"/>
            <a:ext cx="3267600" cy="1736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9"/>
          <p:cNvSpPr txBox="1"/>
          <p:nvPr/>
        </p:nvSpPr>
        <p:spPr>
          <a:xfrm>
            <a:off x="1120586" y="1679679"/>
            <a:ext cx="1710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9"/>
          <p:cNvSpPr/>
          <p:nvPr/>
        </p:nvSpPr>
        <p:spPr>
          <a:xfrm>
            <a:off x="356674" y="2830551"/>
            <a:ext cx="3267600" cy="1736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9"/>
          <p:cNvSpPr txBox="1"/>
          <p:nvPr/>
        </p:nvSpPr>
        <p:spPr>
          <a:xfrm>
            <a:off x="1120586" y="3560419"/>
            <a:ext cx="1710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9"/>
          <p:cNvSpPr txBox="1"/>
          <p:nvPr/>
        </p:nvSpPr>
        <p:spPr>
          <a:xfrm>
            <a:off x="3841911" y="1000709"/>
            <a:ext cx="50148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E84B36"/>
                </a:solidFill>
              </a:rPr>
              <a:t>Power Subsystem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implemented a power subsystem from our PCB utilizing a barrel jack connector which gives us a steady 12V which is then passed through a 470uF capacitor to work as a heat sink. This voltage is then finally passed through a l7805 voltage regulator to give us 5V.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15264B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5264B"/>
                </a:solidFill>
              </a:rPr>
              <a:t>Control Subsystem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used an ATMega2560 pro as our control subsystem. Due to timing constraints, we have had to resort to using the Development board rather than a soldered on ATMega2560.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9"/>
          <p:cNvSpPr/>
          <p:nvPr/>
        </p:nvSpPr>
        <p:spPr>
          <a:xfrm flipH="1" rot="10800000">
            <a:off x="0" y="165"/>
            <a:ext cx="9144000" cy="651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9"/>
          <p:cNvSpPr txBox="1"/>
          <p:nvPr/>
        </p:nvSpPr>
        <p:spPr>
          <a:xfrm>
            <a:off x="282607" y="153038"/>
            <a:ext cx="818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100">
                <a:solidFill>
                  <a:schemeClr val="lt1"/>
                </a:solidFill>
              </a:rPr>
              <a:t>Power &amp; Control Subsystem</a:t>
            </a:r>
            <a:endParaRPr b="1" i="0" sz="2100" u="none" cap="none" strike="noStrike">
              <a:solidFill>
                <a:schemeClr val="lt1"/>
              </a:solidFill>
            </a:endParaRPr>
          </a:p>
        </p:txBody>
      </p:sp>
      <p:pic>
        <p:nvPicPr>
          <p:cNvPr id="201" name="Google Shape;20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9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03" name="Google Shape;203;p29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204" name="Google Shape;204;p29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205" name="Google Shape;205;p29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6" name="Google Shape;206;p29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7" name="Google Shape;207;p29" title="Power Subsystem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675" y="947800"/>
            <a:ext cx="3267600" cy="17367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pic>
        <p:nvPicPr>
          <p:cNvPr id="208" name="Google Shape;208;p29" title="Microprocessor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675" y="2830550"/>
            <a:ext cx="3267600" cy="173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/>
          <p:nvPr/>
        </p:nvSpPr>
        <p:spPr>
          <a:xfrm>
            <a:off x="5606592" y="947788"/>
            <a:ext cx="3267600" cy="1736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6370504" y="1679679"/>
            <a:ext cx="1710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0"/>
          <p:cNvSpPr/>
          <p:nvPr/>
        </p:nvSpPr>
        <p:spPr>
          <a:xfrm>
            <a:off x="5606592" y="2830551"/>
            <a:ext cx="3267600" cy="1736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0"/>
          <p:cNvSpPr txBox="1"/>
          <p:nvPr/>
        </p:nvSpPr>
        <p:spPr>
          <a:xfrm>
            <a:off x="6370504" y="3560419"/>
            <a:ext cx="1710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0"/>
          <p:cNvSpPr txBox="1"/>
          <p:nvPr>
            <p:ph idx="1" type="body"/>
          </p:nvPr>
        </p:nvSpPr>
        <p:spPr>
          <a:xfrm>
            <a:off x="282608" y="1000709"/>
            <a:ext cx="50148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Stepper Motor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We made the choice to use the Nema 17 stepper motor as this gave us the perfect amount of torque to move all the bins and the platforms they lied on.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Servo Motor</a:t>
            </a:r>
            <a:endParaRPr b="1"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We decided to go with the DS3218 servo motor (180 degree programmable). This is one of the most used servo motors on the market and it proved reliable for our project.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Load Cell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We use a 1kg load cell to detect any changes in weight. Once there has been a change, signals are then sent to the Atmega to interpret.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0"/>
          <p:cNvSpPr/>
          <p:nvPr/>
        </p:nvSpPr>
        <p:spPr>
          <a:xfrm flipH="1" rot="10800000">
            <a:off x="0" y="165"/>
            <a:ext cx="9144000" cy="651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0"/>
          <p:cNvSpPr txBox="1"/>
          <p:nvPr/>
        </p:nvSpPr>
        <p:spPr>
          <a:xfrm>
            <a:off x="282607" y="153038"/>
            <a:ext cx="818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100">
                <a:solidFill>
                  <a:schemeClr val="lt1"/>
                </a:solidFill>
              </a:rPr>
              <a:t>Mechanical Subsystem</a:t>
            </a:r>
            <a:endParaRPr b="1" i="0" sz="2100" u="none" cap="none" strike="noStrike">
              <a:solidFill>
                <a:schemeClr val="lt1"/>
              </a:solidFill>
            </a:endParaRPr>
          </a:p>
        </p:txBody>
      </p:sp>
      <p:pic>
        <p:nvPicPr>
          <p:cNvPr id="220" name="Google Shape;22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0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22" name="Google Shape;222;p30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223" name="Google Shape;223;p30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224" name="Google Shape;224;p30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5" name="Google Shape;225;p30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6" name="Google Shape;22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6600" y="947800"/>
            <a:ext cx="3250300" cy="17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6600" y="2830550"/>
            <a:ext cx="3250300" cy="173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/>
          <p:nvPr/>
        </p:nvSpPr>
        <p:spPr>
          <a:xfrm>
            <a:off x="6194023" y="947421"/>
            <a:ext cx="2474100" cy="1202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1"/>
          <p:cNvSpPr txBox="1"/>
          <p:nvPr>
            <p:ph idx="1" type="body"/>
          </p:nvPr>
        </p:nvSpPr>
        <p:spPr>
          <a:xfrm>
            <a:off x="282599" y="1000700"/>
            <a:ext cx="58329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Camera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We decided to go with the Logitech Brio to take pictures of our waste as this provided a 1280 x 720 resolution, fast feedback, and stable mounting.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" sz="20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LEDs</a:t>
            </a:r>
            <a:endParaRPr b="1" sz="2000">
              <a:solidFill>
                <a:srgbClr val="15264B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We are using 3 LEDs (green, yellow, and blue) to represent the state of our system. Having LEDs on a breadboard proved to be both simple and efficient.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1" lang="en" sz="20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Raspberry Pi 4</a:t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We used the Raspberry Pi 4 as our processing unit to classify images using an ML model. We decided not to use the ATMega2560 Development Board for such a task as it simply did not provide enough processing power.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1"/>
          <p:cNvSpPr/>
          <p:nvPr/>
        </p:nvSpPr>
        <p:spPr>
          <a:xfrm flipH="1" rot="10800000">
            <a:off x="0" y="165"/>
            <a:ext cx="9144000" cy="6510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1"/>
          <p:cNvSpPr txBox="1"/>
          <p:nvPr/>
        </p:nvSpPr>
        <p:spPr>
          <a:xfrm>
            <a:off x="282607" y="153038"/>
            <a:ext cx="818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100">
                <a:solidFill>
                  <a:schemeClr val="lt1"/>
                </a:solidFill>
              </a:rPr>
              <a:t>Vision &amp; Processing Subsystem</a:t>
            </a:r>
            <a:endParaRPr b="1" i="0" sz="2100" u="none" cap="none" strike="noStrike">
              <a:solidFill>
                <a:schemeClr val="lt1"/>
              </a:solidFill>
            </a:endParaRPr>
          </a:p>
        </p:txBody>
      </p:sp>
      <p:pic>
        <p:nvPicPr>
          <p:cNvPr id="236" name="Google Shape;23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1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38" name="Google Shape;238;p31"/>
          <p:cNvSpPr txBox="1"/>
          <p:nvPr/>
        </p:nvSpPr>
        <p:spPr>
          <a:xfrm>
            <a:off x="282605" y="4893286"/>
            <a:ext cx="59937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239" name="Google Shape;239;p31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240" name="Google Shape;240;p31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1" name="Google Shape;241;p31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2" name="Google Shape;242;p31"/>
          <p:cNvSpPr/>
          <p:nvPr/>
        </p:nvSpPr>
        <p:spPr>
          <a:xfrm>
            <a:off x="6194023" y="2281996"/>
            <a:ext cx="2474100" cy="1202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1"/>
          <p:cNvSpPr/>
          <p:nvPr/>
        </p:nvSpPr>
        <p:spPr>
          <a:xfrm>
            <a:off x="6194023" y="3587634"/>
            <a:ext cx="2474100" cy="1202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31" title="Vision 1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4025" y="947425"/>
            <a:ext cx="2474100" cy="120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1" title="Vision 2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4025" y="2282000"/>
            <a:ext cx="2474100" cy="120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1" title="Processing.jpe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94025" y="3567413"/>
            <a:ext cx="2474100" cy="1222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/>
          <p:nvPr>
            <p:ph idx="1" type="body"/>
          </p:nvPr>
        </p:nvSpPr>
        <p:spPr>
          <a:xfrm>
            <a:off x="282607" y="1000709"/>
            <a:ext cx="83832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Arial"/>
                <a:ea typeface="Arial"/>
                <a:cs typeface="Arial"/>
                <a:sym typeface="Arial"/>
              </a:rPr>
              <a:t>Accurate Waste Classification</a:t>
            </a:r>
            <a:r>
              <a:rPr lang="en" sz="1900">
                <a:latin typeface="Arial"/>
                <a:ea typeface="Arial"/>
                <a:cs typeface="Arial"/>
                <a:sym typeface="Arial"/>
              </a:rPr>
              <a:t> 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The Machine Learning model must classify waste materials into their </a:t>
            </a:r>
            <a:r>
              <a:rPr b="1" lang="en" sz="1400">
                <a:latin typeface="Arial"/>
                <a:ea typeface="Arial"/>
                <a:cs typeface="Arial"/>
                <a:sym typeface="Arial"/>
              </a:rPr>
              <a:t>respective categories (plastic, metal, </a:t>
            </a:r>
            <a:r>
              <a:rPr b="1" lang="en" sz="1400">
                <a:latin typeface="Arial"/>
                <a:ea typeface="Arial"/>
                <a:cs typeface="Arial"/>
                <a:sym typeface="Arial"/>
              </a:rPr>
              <a:t>glass, </a:t>
            </a:r>
            <a:r>
              <a:rPr b="1" lang="en" sz="1400">
                <a:latin typeface="Arial"/>
                <a:ea typeface="Arial"/>
                <a:cs typeface="Arial"/>
                <a:sym typeface="Arial"/>
              </a:rPr>
              <a:t>non-recyclables) with at least 85% accuracy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under standard indoor lighting conditions. This accuracy rate was carefully estimated based on the scope of this project and to account for the shards sized waste we will be testing. 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2"/>
          <p:cNvSpPr/>
          <p:nvPr/>
        </p:nvSpPr>
        <p:spPr>
          <a:xfrm flipH="1" rot="10800000">
            <a:off x="0" y="-135"/>
            <a:ext cx="9144000" cy="6513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 txBox="1"/>
          <p:nvPr/>
        </p:nvSpPr>
        <p:spPr>
          <a:xfrm>
            <a:off x="282607" y="153038"/>
            <a:ext cx="8182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100">
                <a:solidFill>
                  <a:schemeClr val="lt1"/>
                </a:solidFill>
              </a:rPr>
              <a:t>High-Level Requirements</a:t>
            </a:r>
            <a:endParaRPr b="1" i="0" sz="2100" u="none" cap="none" strike="noStrike">
              <a:solidFill>
                <a:schemeClr val="lt1"/>
              </a:solidFill>
            </a:endParaRPr>
          </a:p>
        </p:txBody>
      </p:sp>
      <p:pic>
        <p:nvPicPr>
          <p:cNvPr id="254" name="Google Shape;25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8132" y="175364"/>
            <a:ext cx="203481" cy="29235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2"/>
          <p:cNvSpPr txBox="1"/>
          <p:nvPr/>
        </p:nvSpPr>
        <p:spPr>
          <a:xfrm>
            <a:off x="7001698" y="4893286"/>
            <a:ext cx="1855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 sz="1100"/>
          </a:p>
        </p:txBody>
      </p:sp>
      <p:sp>
        <p:nvSpPr>
          <p:cNvPr id="256" name="Google Shape;256;p32"/>
          <p:cNvSpPr txBox="1"/>
          <p:nvPr/>
        </p:nvSpPr>
        <p:spPr>
          <a:xfrm>
            <a:off x="282605" y="4893286"/>
            <a:ext cx="59934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 sz="1100"/>
          </a:p>
        </p:txBody>
      </p:sp>
      <p:grpSp>
        <p:nvGrpSpPr>
          <p:cNvPr id="257" name="Google Shape;257;p32"/>
          <p:cNvGrpSpPr/>
          <p:nvPr/>
        </p:nvGrpSpPr>
        <p:grpSpPr>
          <a:xfrm>
            <a:off x="3046069" y="4951153"/>
            <a:ext cx="3929036" cy="52875"/>
            <a:chOff x="4028175" y="6601537"/>
            <a:chExt cx="5238715" cy="70500"/>
          </a:xfrm>
        </p:grpSpPr>
        <p:cxnSp>
          <p:nvCxnSpPr>
            <p:cNvPr id="258" name="Google Shape;258;p32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9" name="Google Shape;259;p32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