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6"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7772400" cx="10363200"/>
  <p:notesSz cx="6858000" cy="9144000"/>
  <p:embeddedFontLst>
    <p:embeddedFont>
      <p:font typeface="Arial Narrow"/>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26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6E071D-4E59-4DC8-875C-3CDC4360F560}">
  <a:tblStyle styleId="{DA6E071D-4E59-4DC8-875C-3CDC4360F56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26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ArialNarrow-bold.fntdata"/><Relationship Id="rId47" Type="http://schemas.openxmlformats.org/officeDocument/2006/relationships/font" Target="fonts/ArialNarrow-regular.fntdata"/><Relationship Id="rId49" Type="http://schemas.openxmlformats.org/officeDocument/2006/relationships/font" Target="fonts/ArialNarrow-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font" Target="fonts/ArialNarrow-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142958"/>
                </a:solidFill>
                <a:latin typeface="Calibri"/>
                <a:ea typeface="Calibri"/>
                <a:cs typeface="Calibri"/>
                <a:sym typeface="Calibri"/>
              </a:defRPr>
            </a:lvl1pPr>
            <a:lvl2pPr lvl="1"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rgbClr val="F16322"/>
                </a:solidFill>
                <a:latin typeface="Calibri"/>
                <a:ea typeface="Calibri"/>
                <a:cs typeface="Calibri"/>
                <a:sym typeface="Calibri"/>
              </a:defRPr>
            </a:lvl1pPr>
            <a:lvl2pPr lvl="1"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9pPr>
          </a:lstStyle>
          <a:p/>
        </p:txBody>
      </p:sp>
      <p:pic>
        <p:nvPicPr>
          <p:cNvPr descr="ECE_handoutmaster.eps" id="7" name="Google Shape;7;n"/>
          <p:cNvPicPr preferRelativeResize="0"/>
          <p:nvPr/>
        </p:nvPicPr>
        <p:blipFill rotWithShape="1">
          <a:blip r:embed="rId2">
            <a:alphaModFix/>
          </a:blip>
          <a:srcRect b="0" l="0" r="0" t="0"/>
          <a:stretch/>
        </p:blipFill>
        <p:spPr>
          <a:xfrm>
            <a:off x="-1587" y="8450729"/>
            <a:ext cx="6858000" cy="705971"/>
          </a:xfrm>
          <a:prstGeom prst="rect">
            <a:avLst/>
          </a:prstGeom>
          <a:noFill/>
          <a:ln>
            <a:noFill/>
          </a:ln>
        </p:spPr>
      </p:pic>
      <p:sp>
        <p:nvSpPr>
          <p:cNvPr id="8" name="Google Shape;8;n"/>
          <p:cNvSpPr txBox="1"/>
          <p:nvPr>
            <p:ph idx="12" type="sldNum"/>
          </p:nvPr>
        </p:nvSpPr>
        <p:spPr>
          <a:xfrm>
            <a:off x="6476999" y="8889999"/>
            <a:ext cx="379413" cy="2524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6cc735b33_1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6cc735b33_1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56cc735b33_1_41: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6e73afdc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6e73afdc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is a problem we find out later after we have </a:t>
            </a:r>
            <a:r>
              <a:rPr lang="en-US"/>
              <a:t>everything</a:t>
            </a:r>
            <a:r>
              <a:rPr lang="en-US"/>
              <a:t> build in machine shop. Because our </a:t>
            </a:r>
            <a:r>
              <a:rPr lang="en-US"/>
              <a:t>mechanical</a:t>
            </a:r>
            <a:r>
              <a:rPr lang="en-US"/>
              <a:t> require the motor to provide large force, we have to input at least 1.5A to the motor so that the refill or dispense process can work. However, the A4988 chip with heat sink will burn with 1.5A output after relatively long time usage and our refill process takes long time. And I have burned two A4988 module when I test the final product. Because A4988 chip is on the same PCB with our microcontroller,  I have to replace A4988 with A 4A current rating stepper motor driver. The code we use is exactly the same and the wire connection is same for this backup driver.</a:t>
            </a:r>
            <a:endParaRPr/>
          </a:p>
        </p:txBody>
      </p:sp>
      <p:sp>
        <p:nvSpPr>
          <p:cNvPr id="162" name="Google Shape;162;g56e73afdc5_0_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132472fa6_1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132472fa6_1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a sponsored project and cypress provide and require us to use this CYBLE-214015 EZ-BLE creator chip. It is also QFN type chip and 32 pins are all lie on the back of the chip so it takes long time to solder it. Good thing is this chip is highly integrated and there are 25 digital/analog In and output pins. It has 256 KB flash memory and it can operating up to 48 MHz. The bluetooth module  is built inside the chip which is BLE 4.2 and PSOC 4 is the central controller of this chip. It can supply UART, SPI, IIC interface. The power consumption is low, we are using TCPWM and UART in our project and the current is only 42 uA for WCPWM and 55 uA for UART.</a:t>
            </a:r>
            <a:endParaRPr/>
          </a:p>
        </p:txBody>
      </p:sp>
      <p:sp>
        <p:nvSpPr>
          <p:cNvPr id="171" name="Google Shape;171;g5132472fa6_1_31: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6cc735b33_1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6cc735b33_1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use 5 pin direction to program the code into our chip. TO do this, we just need to output the SWDIO, SWDCLK, /XRES, VDD, VDDR and connect to the miniprog3. This can also used as a test of our chip soldering. It is hard to see with eyes whether we have solder the chip well so if we can program the code into the chip with the programmer, we can know that we have </a:t>
            </a:r>
            <a:r>
              <a:rPr lang="en-US"/>
              <a:t>successfully</a:t>
            </a:r>
            <a:r>
              <a:rPr lang="en-US"/>
              <a:t> soldered the Chip on our PCB.</a:t>
            </a:r>
            <a:endParaRPr/>
          </a:p>
        </p:txBody>
      </p:sp>
      <p:sp>
        <p:nvSpPr>
          <p:cNvPr id="182" name="Google Shape;182;g56cc735b33_1_76: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132472fa6_1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132472fa6_1_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Because it is a highly integrated chip, it is very easy to use, we only need to put one inductor after the voltage input and connect to the VDD/VDDR/VDDA pin of the chip. </a:t>
            </a:r>
            <a:endParaRPr/>
          </a:p>
        </p:txBody>
      </p:sp>
      <p:sp>
        <p:nvSpPr>
          <p:cNvPr id="191" name="Google Shape;191;g5132472fa6_1_53: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8f595aeb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8f595aeb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Theoretical service life 4-5 years with a small battery. </a:t>
            </a:r>
            <a:endParaRPr/>
          </a:p>
        </p:txBody>
      </p:sp>
      <p:sp>
        <p:nvSpPr>
          <p:cNvPr id="200" name="Google Shape;200;g58f595aeb5_0_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6e73afdc5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6e73afdc5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56e73afdc5_1_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8f595aeb5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8f595aeb5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58f595aeb5_0_4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8f595aeb5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8f595aeb5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Requirement: Loading time within 3 seconds. </a:t>
            </a:r>
            <a:endParaRPr/>
          </a:p>
          <a:p>
            <a:pPr indent="0" lvl="0" marL="0" rtl="0" algn="l">
              <a:spcBef>
                <a:spcPts val="0"/>
              </a:spcBef>
              <a:spcAft>
                <a:spcPts val="0"/>
              </a:spcAft>
              <a:buNone/>
            </a:pPr>
            <a:r>
              <a:rPr lang="en-US"/>
              <a:t>Tested by multiple methods: stopwatch and system performance evaluation tools. </a:t>
            </a:r>
            <a:endParaRPr/>
          </a:p>
          <a:p>
            <a:pPr indent="0" lvl="0" marL="0" rtl="0" algn="l">
              <a:spcBef>
                <a:spcPts val="0"/>
              </a:spcBef>
              <a:spcAft>
                <a:spcPts val="0"/>
              </a:spcAft>
              <a:buNone/>
            </a:pPr>
            <a:r>
              <a:rPr lang="en-US"/>
              <a:t>Actual performance: Mostly within 1 second, 2 seconds when low battery level. </a:t>
            </a:r>
            <a:endParaRPr/>
          </a:p>
        </p:txBody>
      </p:sp>
      <p:sp>
        <p:nvSpPr>
          <p:cNvPr id="228" name="Google Shape;228;g58f595aeb5_0_32: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8f595aeb5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8f595aeb5_0_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-Manage User: Set the amount of dispensing toothpaste for each user. </a:t>
            </a:r>
            <a:endParaRPr/>
          </a:p>
          <a:p>
            <a:pPr indent="0" lvl="0" marL="0" rtl="0" algn="l">
              <a:spcBef>
                <a:spcPts val="0"/>
              </a:spcBef>
              <a:spcAft>
                <a:spcPts val="0"/>
              </a:spcAft>
              <a:buNone/>
            </a:pPr>
            <a:r>
              <a:rPr lang="en-US"/>
              <a:t>-Refill: Trigger the refilling process. </a:t>
            </a:r>
            <a:endParaRPr/>
          </a:p>
          <a:p>
            <a:pPr indent="0" lvl="0" marL="0" rtl="0" algn="l">
              <a:spcBef>
                <a:spcPts val="0"/>
              </a:spcBef>
              <a:spcAft>
                <a:spcPts val="0"/>
              </a:spcAft>
              <a:buNone/>
            </a:pPr>
            <a:r>
              <a:rPr lang="en-US"/>
              <a:t>- Historical Data: User history data. Number of times dispensing for each user. </a:t>
            </a:r>
            <a:endParaRPr/>
          </a:p>
        </p:txBody>
      </p:sp>
      <p:sp>
        <p:nvSpPr>
          <p:cNvPr id="237" name="Google Shape;237;g58f595aeb5_0_48: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132472fa6_1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132472fa6_1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g5132472fa6_1_24: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8f595aeb5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8f595aeb5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Requirement: within 30 seconds</a:t>
            </a:r>
            <a:endParaRPr/>
          </a:p>
          <a:p>
            <a:pPr indent="0" lvl="0" marL="0" rtl="0" algn="l">
              <a:spcBef>
                <a:spcPts val="0"/>
              </a:spcBef>
              <a:spcAft>
                <a:spcPts val="0"/>
              </a:spcAft>
              <a:buNone/>
            </a:pPr>
            <a:r>
              <a:rPr lang="en-US"/>
              <a:t>Actual performance: within 3 seconds</a:t>
            </a:r>
            <a:endParaRPr/>
          </a:p>
          <a:p>
            <a:pPr indent="0" lvl="0" marL="0" rtl="0" algn="l">
              <a:spcBef>
                <a:spcPts val="0"/>
              </a:spcBef>
              <a:spcAft>
                <a:spcPts val="0"/>
              </a:spcAft>
              <a:buNone/>
            </a:pPr>
            <a:r>
              <a:rPr lang="en-US"/>
              <a:t>BLE operation must be queued because one op can only be executed after the previous op has called back. </a:t>
            </a:r>
            <a:endParaRPr/>
          </a:p>
          <a:p>
            <a:pPr indent="0" lvl="0" marL="0" rtl="0" algn="l">
              <a:spcBef>
                <a:spcPts val="0"/>
              </a:spcBef>
              <a:spcAft>
                <a:spcPts val="0"/>
              </a:spcAft>
              <a:buNone/>
            </a:pPr>
            <a:r>
              <a:rPr lang="en-US"/>
              <a:t>Otherwise it will stuck the program. </a:t>
            </a:r>
            <a:endParaRPr/>
          </a:p>
        </p:txBody>
      </p:sp>
      <p:sp>
        <p:nvSpPr>
          <p:cNvPr id="247" name="Google Shape;247;g58f595aeb5_0_25: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6e5ee41a3_1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6e5ee41a3_1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three main connections: board-phone, board-RFID, board-motor</a:t>
            </a:r>
            <a:endParaRPr/>
          </a:p>
        </p:txBody>
      </p:sp>
      <p:sp>
        <p:nvSpPr>
          <p:cNvPr id="255" name="Google Shape;255;g56e5ee41a3_1_2: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6e5ee41a3_1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6e5ee41a3_1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Briefly introduce UART protocol; RX: receiver, TX: transmitter</a:t>
            </a:r>
            <a:endParaRPr/>
          </a:p>
        </p:txBody>
      </p:sp>
      <p:sp>
        <p:nvSpPr>
          <p:cNvPr id="264" name="Google Shape;264;g56e5ee41a3_1_49: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6e5ee41a3_1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6e5ee41a3_1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56e5ee41a3_1_65: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6e5ee41a3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6e5ee41a3_1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UART faster than firmware; pull 1 byte out of buffer and push on to printf statement before pulling out next byte; 8 bit buffer overflow</a:t>
            </a:r>
            <a:endParaRPr/>
          </a:p>
        </p:txBody>
      </p:sp>
      <p:sp>
        <p:nvSpPr>
          <p:cNvPr id="282" name="Google Shape;282;g56e5ee41a3_1_11: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56e5ee41a3_1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56e5ee41a3_1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56e5ee41a3_1_22: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6e5ee41a3_1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6e5ee41a3_1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GATT transaction is based on high-level and nested objects called Profiles, Services, and Characteristics</a:t>
            </a:r>
            <a:endParaRPr/>
          </a:p>
        </p:txBody>
      </p:sp>
      <p:sp>
        <p:nvSpPr>
          <p:cNvPr id="303" name="Google Shape;303;g56e5ee41a3_1_35: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6e5ee41a3_1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56e5ee41a3_1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refill: 1 to start refill, 0 for no actions</a:t>
            </a:r>
            <a:endParaRPr/>
          </a:p>
          <a:p>
            <a:pPr indent="0" lvl="0" marL="0" rtl="0" algn="l">
              <a:spcBef>
                <a:spcPts val="0"/>
              </a:spcBef>
              <a:spcAft>
                <a:spcPts val="0"/>
              </a:spcAft>
              <a:buNone/>
            </a:pPr>
            <a:r>
              <a:rPr lang="en-US"/>
              <a:t>amount: 0 for low, 1 for high</a:t>
            </a:r>
            <a:endParaRPr/>
          </a:p>
          <a:p>
            <a:pPr indent="0" lvl="0" marL="0" rtl="0" algn="l">
              <a:spcBef>
                <a:spcPts val="0"/>
              </a:spcBef>
              <a:spcAft>
                <a:spcPts val="0"/>
              </a:spcAft>
              <a:buNone/>
            </a:pPr>
            <a:r>
              <a:rPr lang="en-US"/>
              <a:t>data: array of length 2, [lows, highs]</a:t>
            </a:r>
            <a:endParaRPr/>
          </a:p>
        </p:txBody>
      </p:sp>
      <p:sp>
        <p:nvSpPr>
          <p:cNvPr id="312" name="Google Shape;312;g56e5ee41a3_1_77: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56e5ee41a3_1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6e5ee41a3_1_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Explain period and compare. Point out the value of  Clock_1 and the value of counter period</a:t>
            </a:r>
            <a:endParaRPr/>
          </a:p>
        </p:txBody>
      </p:sp>
      <p:sp>
        <p:nvSpPr>
          <p:cNvPr id="324" name="Google Shape;324;g56e5ee41a3_1_12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6e5ee41a3_1_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6e5ee41a3_1_1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Point out the value of  Clock_1</a:t>
            </a:r>
            <a:endParaRPr/>
          </a:p>
        </p:txBody>
      </p:sp>
      <p:sp>
        <p:nvSpPr>
          <p:cNvPr id="334" name="Google Shape;334;g56e5ee41a3_1_156: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User friendly product. </a:t>
            </a:r>
            <a:endParaRPr/>
          </a:p>
          <a:p>
            <a:pPr indent="0" lvl="0" marL="0" rtl="0" algn="l">
              <a:spcBef>
                <a:spcPts val="0"/>
              </a:spcBef>
              <a:spcAft>
                <a:spcPts val="0"/>
              </a:spcAft>
              <a:buNone/>
            </a:pPr>
            <a:r>
              <a:rPr lang="en-US"/>
              <a:t>Dispense different amount of toothpaste to different user, according to preset commands. </a:t>
            </a:r>
            <a:endParaRPr/>
          </a:p>
          <a:p>
            <a:pPr indent="0" lvl="0" marL="0" rtl="0" algn="l">
              <a:spcBef>
                <a:spcPts val="0"/>
              </a:spcBef>
              <a:spcAft>
                <a:spcPts val="0"/>
              </a:spcAft>
              <a:buNone/>
            </a:pPr>
            <a:r>
              <a:rPr lang="en-US"/>
              <a:t>Obviously, children need less toothpaste than adults when brushing teeth. </a:t>
            </a:r>
            <a:endParaRPr/>
          </a:p>
          <a:p>
            <a:pPr indent="0" lvl="0" marL="0" rtl="0" algn="l">
              <a:spcBef>
                <a:spcPts val="0"/>
              </a:spcBef>
              <a:spcAft>
                <a:spcPts val="0"/>
              </a:spcAft>
              <a:buNone/>
            </a:pPr>
            <a:r>
              <a:rPr lang="en-US"/>
              <a:t>Another potential benefit of the product is that it could help those people with diseases that squeezing toothpaste is hard for them. </a:t>
            </a:r>
            <a:endParaRPr/>
          </a:p>
        </p:txBody>
      </p:sp>
      <p:sp>
        <p:nvSpPr>
          <p:cNvPr id="73" name="Google Shape;7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56e5ee41a3_1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56e5ee41a3_1_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56e5ee41a3_1_104: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6e5ee41a3_1_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56e5ee41a3_1_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Explain why we chose 0.75 MHz</a:t>
            </a:r>
            <a:endParaRPr/>
          </a:p>
        </p:txBody>
      </p:sp>
      <p:sp>
        <p:nvSpPr>
          <p:cNvPr id="355" name="Google Shape;355;g56e5ee41a3_1_134: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56e5ee41a3_1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6e5ee41a3_1_1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Mention counter period value shown before</a:t>
            </a:r>
            <a:endParaRPr/>
          </a:p>
        </p:txBody>
      </p:sp>
      <p:sp>
        <p:nvSpPr>
          <p:cNvPr id="365" name="Google Shape;365;g56e5ee41a3_1_146: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56e5ee41a3_1_1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56e5ee41a3_1_1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56e5ee41a3_1_17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6e5ee41a3_1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6e5ee41a3_1_1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56e5ee41a3_1_181: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56e5ee41a3_1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56e5ee41a3_1_1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56e5ee41a3_1_191: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56e5ee41a3_2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6e5ee41a3_2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56e5ee41a3_2_2: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5132472fa6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5132472fa6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Successfully demonstrated all main functions, such as automatically dispensing different amount of toothpaste, automatically refilling toothpaste into container, reading RFID tags, and uploading data to smartphone. </a:t>
            </a:r>
            <a:endParaRPr/>
          </a:p>
        </p:txBody>
      </p:sp>
      <p:sp>
        <p:nvSpPr>
          <p:cNvPr id="415" name="Google Shape;415;g5132472fa6_1_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56e5ee41a3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56e5ee41a3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realistic in people’s lives. Not usable in bathroom. </a:t>
            </a:r>
            <a:endParaRPr/>
          </a:p>
          <a:p>
            <a:pPr indent="0" lvl="0" marL="0" rtl="0" algn="l">
              <a:spcBef>
                <a:spcPts val="0"/>
              </a:spcBef>
              <a:spcAft>
                <a:spcPts val="0"/>
              </a:spcAft>
              <a:buNone/>
            </a:pPr>
            <a:r>
              <a:rPr lang="en-US"/>
              <a:t>Another possible improvement is that we can use better container, such as glass syringe. Reduce volume of air trapped inside the container. More accurate. </a:t>
            </a:r>
            <a:endParaRPr/>
          </a:p>
        </p:txBody>
      </p:sp>
      <p:sp>
        <p:nvSpPr>
          <p:cNvPr id="423" name="Google Shape;423;g56e5ee41a3_0_2: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5132472fa6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132472fa6_1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5132472fa6_1_7: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6c01694b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6c01694b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 will briefly introduce the block diagram, physical layout, and hardware component of our projects. There are 5 major components in our design, we can see from the graph that there are smart phone, bluetooth module, control Unit, Mechanical Unit, and Power supply. My teammates will go through the smartPhone and Bluetooth module later. I will begin with power supply. So we actually buy our power supply components online and they are 110V AC to 24 DC adaptor and a 24V to 5V module. </a:t>
            </a:r>
            <a:endParaRPr/>
          </a:p>
        </p:txBody>
      </p:sp>
      <p:sp>
        <p:nvSpPr>
          <p:cNvPr id="80" name="Google Shape;80;g56c01694ba_0_0: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132472fa6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132472fa6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is very easy to use, just put the toothpaste tube at the exit of the syringe and the linear actuator will move </a:t>
            </a:r>
            <a:r>
              <a:rPr lang="en-US"/>
              <a:t>backward</a:t>
            </a:r>
            <a:r>
              <a:rPr lang="en-US"/>
              <a:t> to </a:t>
            </a:r>
            <a:r>
              <a:rPr lang="en-US"/>
              <a:t>draw</a:t>
            </a:r>
            <a:r>
              <a:rPr lang="en-US"/>
              <a:t> toothpaste from the toothpaste tube. And when the linear Actuator move forward the toothpaste will be push out from the syringe. </a:t>
            </a:r>
            <a:endParaRPr/>
          </a:p>
        </p:txBody>
      </p:sp>
      <p:sp>
        <p:nvSpPr>
          <p:cNvPr id="87" name="Google Shape;87;g5132472fa6_0_8: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6cc735b33_1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6cc735b33_1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first component I introduce is the Linear Actuator with a 2 phases stepper motor. This step motor can provide 200 N torque with maximum input current from the driver. I can put a 15 kg stuff on top of the linear actuator to test if it can provide enough torque. The force needed to draw toothpaste </a:t>
            </a:r>
            <a:r>
              <a:rPr lang="en-US"/>
              <a:t>into the syringe is equal to the force needed to lift a 10 kg stuff so we choose 15 kg as testing material to keep it safe. </a:t>
            </a:r>
            <a:r>
              <a:rPr lang="en-US"/>
              <a:t>I</a:t>
            </a:r>
            <a:r>
              <a:rPr lang="en-US"/>
              <a:t>ts gear ratio is 20:1 and that’s why it can provide a big amount of forces, it decrease the actuator moving speed as well but in our project the required moving speed is actually below 1mm/s so it won’t matter. The motor working voltage is 24 V and current rating is 1.7 A and that means the linear actuator can provide 200 N forces when input current is 1.7 A. Step angle is 1.8 degree which means every 200 pulse input the motor can move 1 circle. </a:t>
            </a:r>
            <a:endParaRPr/>
          </a:p>
        </p:txBody>
      </p:sp>
      <p:sp>
        <p:nvSpPr>
          <p:cNvPr id="113" name="Google Shape;113;g56cc735b33_1_32: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6cc735b33_1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6cc735b33_1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We are using sticker type RFID tag and I choose this S50 type tag with 13.56 Mhz working frequency (refer as high frequency RFID tag) because it can be small enough to stick on a toothbrush. Its reading distance is 3 cm and this is desirable because we don’t want any miss read if multiple toothbrush is put close to the dispenser. Temperature tolerance is -15℃ to 45 ℃ so we can use this in every season. </a:t>
            </a:r>
            <a:endParaRPr>
              <a:latin typeface="Times New Roman"/>
              <a:ea typeface="Times New Roman"/>
              <a:cs typeface="Times New Roman"/>
              <a:sym typeface="Times New Roman"/>
            </a:endParaRPr>
          </a:p>
        </p:txBody>
      </p:sp>
      <p:sp>
        <p:nvSpPr>
          <p:cNvPr id="122" name="Google Shape;122;g56cc735b33_1_17: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6cc735b33_1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6cc735b33_1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RFID reader we bought is capable of reading a S50 high frequency RFID tag and its maximum reading distance is 6 cm (depends on the size of RFID tags, bigger RFID tag has longer read distance).  It has UART, IIC and RS232 interface and we are using UART to connect with our microcontroller. We use UART to USB cable and connect it with our computer to test the function of both RFID tags and reader itself. Working current is 20mA so the power consumption is small and it is save to use.</a:t>
            </a:r>
            <a:endParaRPr/>
          </a:p>
        </p:txBody>
      </p:sp>
      <p:sp>
        <p:nvSpPr>
          <p:cNvPr id="131" name="Google Shape;131;g56cc735b33_1_2: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6cc735b33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6cc735b33_1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 have implemented the A4988 Step motor driver chip on our PCB. This chip is QFN type which means the all pin is under the chip and that increase the difficulty of soldering. It can supply 1 A for continuous work and 1.5 A for short time usage and this actually cause a problem and I will talk about it later. This chip is used to supply 2 phase motor and the graph here is the way of using it. Use 5 V as logic input and 24 V as motor voltage, we send PWM signal to the STEP input and at every rising eage of the PWM signal, it will send a pulse to the stepper motor. Dir pin input can be logic high or low depends on which direction we want. Since we use full step modes here, every 200 pulse will make the motor rotate for 1 revolution. </a:t>
            </a:r>
            <a:endParaRPr/>
          </a:p>
        </p:txBody>
      </p:sp>
      <p:sp>
        <p:nvSpPr>
          <p:cNvPr id="140" name="Google Shape;140;g56cc735b33_1_9:notes"/>
          <p:cNvSpPr txBox="1"/>
          <p:nvPr>
            <p:ph idx="12" type="sldNum"/>
          </p:nvPr>
        </p:nvSpPr>
        <p:spPr>
          <a:xfrm>
            <a:off x="6476999" y="8889999"/>
            <a:ext cx="379500" cy="252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w/ Text">
  <p:cSld name="Cover Slide w/ Text">
    <p:spTree>
      <p:nvGrpSpPr>
        <p:cNvPr id="17" name="Shape 17"/>
        <p:cNvGrpSpPr/>
        <p:nvPr/>
      </p:nvGrpSpPr>
      <p:grpSpPr>
        <a:xfrm>
          <a:off x="0" y="0"/>
          <a:ext cx="0" cy="0"/>
          <a:chOff x="0" y="0"/>
          <a:chExt cx="0" cy="0"/>
        </a:xfrm>
      </p:grpSpPr>
      <p:sp>
        <p:nvSpPr>
          <p:cNvPr id="18" name="Google Shape;18;p2"/>
          <p:cNvSpPr txBox="1"/>
          <p:nvPr>
            <p:ph idx="1" type="body"/>
          </p:nvPr>
        </p:nvSpPr>
        <p:spPr>
          <a:xfrm>
            <a:off x="457971" y="619125"/>
            <a:ext cx="9552304" cy="742950"/>
          </a:xfrm>
          <a:prstGeom prst="rect">
            <a:avLst/>
          </a:prstGeom>
          <a:noFill/>
          <a:ln>
            <a:noFill/>
          </a:ln>
        </p:spPr>
        <p:txBody>
          <a:bodyPr anchorCtr="0" anchor="t" bIns="45700" lIns="91425" spcFirstLastPara="1" rIns="91425" wrap="square" tIns="45700"/>
          <a:lstStyle>
            <a:lvl1pPr indent="-228600" lvl="0" marL="457200" marR="0" rtl="0" algn="l">
              <a:spcBef>
                <a:spcPts val="960"/>
              </a:spcBef>
              <a:spcAft>
                <a:spcPts val="0"/>
              </a:spcAft>
              <a:buClr>
                <a:srgbClr val="13294B"/>
              </a:buClr>
              <a:buSzPts val="4800"/>
              <a:buFont typeface="Arial"/>
              <a:buNone/>
              <a:defRPr b="1" i="0" sz="4800" u="none" cap="none" strike="noStrike">
                <a:solidFill>
                  <a:srgbClr val="13294B"/>
                </a:solidFill>
                <a:latin typeface="Arial Narrow"/>
                <a:ea typeface="Arial Narrow"/>
                <a:cs typeface="Arial Narrow"/>
                <a:sym typeface="Arial Narrow"/>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19" name="Google Shape;19;p2"/>
          <p:cNvSpPr txBox="1"/>
          <p:nvPr>
            <p:ph idx="2" type="body"/>
          </p:nvPr>
        </p:nvSpPr>
        <p:spPr>
          <a:xfrm>
            <a:off x="457971" y="1570071"/>
            <a:ext cx="9552304" cy="327310"/>
          </a:xfrm>
          <a:prstGeom prst="rect">
            <a:avLst/>
          </a:prstGeom>
          <a:noFill/>
          <a:ln>
            <a:noFill/>
          </a:ln>
        </p:spPr>
        <p:txBody>
          <a:bodyPr anchorCtr="0" anchor="t" bIns="45700" lIns="91425" spcFirstLastPara="1" rIns="91425" wrap="square" tIns="45700"/>
          <a:lstStyle>
            <a:lvl1pPr indent="-228600" lvl="0" marL="457200" marR="0" rtl="0" algn="l">
              <a:spcBef>
                <a:spcPts val="340"/>
              </a:spcBef>
              <a:spcAft>
                <a:spcPts val="0"/>
              </a:spcAft>
              <a:buClr>
                <a:srgbClr val="E84A27"/>
              </a:buClr>
              <a:buSzPts val="1700"/>
              <a:buFont typeface="Arial"/>
              <a:buNone/>
              <a:defRPr b="0" i="0" sz="1700" u="none" cap="none" strike="noStrike">
                <a:solidFill>
                  <a:srgbClr val="E84A27"/>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20" name="Google Shape;20;p2"/>
          <p:cNvSpPr txBox="1"/>
          <p:nvPr>
            <p:ph idx="3" type="body"/>
          </p:nvPr>
        </p:nvSpPr>
        <p:spPr>
          <a:xfrm>
            <a:off x="457971" y="1860825"/>
            <a:ext cx="9552304" cy="301701"/>
          </a:xfrm>
          <a:prstGeom prst="rect">
            <a:avLst/>
          </a:prstGeom>
          <a:noFill/>
          <a:ln>
            <a:noFill/>
          </a:ln>
        </p:spPr>
        <p:txBody>
          <a:bodyPr anchorCtr="0" anchor="t" bIns="45700" lIns="91425" spcFirstLastPara="1" rIns="91425" wrap="square" tIns="45700"/>
          <a:lstStyle>
            <a:lvl1pPr indent="-228600" lvl="0" marL="457200" marR="0" rtl="0" algn="l">
              <a:spcBef>
                <a:spcPts val="240"/>
              </a:spcBef>
              <a:spcAft>
                <a:spcPts val="0"/>
              </a:spcAft>
              <a:buClr>
                <a:srgbClr val="E84A27"/>
              </a:buClr>
              <a:buSzPts val="1200"/>
              <a:buFont typeface="Arial"/>
              <a:buNone/>
              <a:defRPr b="0" i="0" sz="1200" u="none" cap="none" strike="noStrike">
                <a:solidFill>
                  <a:srgbClr val="E84A27"/>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ullets">
  <p:cSld name="Title and Bullets">
    <p:spTree>
      <p:nvGrpSpPr>
        <p:cNvPr id="27" name="Shape 27"/>
        <p:cNvGrpSpPr/>
        <p:nvPr/>
      </p:nvGrpSpPr>
      <p:grpSpPr>
        <a:xfrm>
          <a:off x="0" y="0"/>
          <a:ext cx="0" cy="0"/>
          <a:chOff x="0" y="0"/>
          <a:chExt cx="0" cy="0"/>
        </a:xfrm>
      </p:grpSpPr>
      <p:sp>
        <p:nvSpPr>
          <p:cNvPr id="28" name="Google Shape;28;p4"/>
          <p:cNvSpPr txBox="1"/>
          <p:nvPr>
            <p:ph idx="1" type="body"/>
          </p:nvPr>
        </p:nvSpPr>
        <p:spPr>
          <a:xfrm>
            <a:off x="457969" y="1633220"/>
            <a:ext cx="9525770" cy="5082540"/>
          </a:xfrm>
          <a:prstGeom prst="rect">
            <a:avLst/>
          </a:prstGeom>
          <a:noFill/>
          <a:ln>
            <a:noFill/>
          </a:ln>
        </p:spPr>
        <p:txBody>
          <a:bodyPr anchorCtr="0" anchor="t" bIns="45700" lIns="91425" spcFirstLastPara="1" rIns="91425" wrap="square" tIns="45700"/>
          <a:lstStyle>
            <a:lvl1pPr indent="-457136" lvl="0" marL="457200" marR="0" rtl="0" algn="l">
              <a:spcBef>
                <a:spcPts val="720"/>
              </a:spcBef>
              <a:spcAft>
                <a:spcPts val="0"/>
              </a:spcAft>
              <a:buClr>
                <a:srgbClr val="13294B"/>
              </a:buClr>
              <a:buSzPts val="3599"/>
              <a:buFont typeface="Noto Sans Symbols"/>
              <a:buChar char="▪"/>
              <a:defRPr b="0" i="0" sz="3599" u="none" cap="none" strike="noStrike">
                <a:solidFill>
                  <a:srgbClr val="13294B"/>
                </a:solidFill>
                <a:latin typeface="Arial"/>
                <a:ea typeface="Arial"/>
                <a:cs typeface="Arial"/>
                <a:sym typeface="Arial"/>
              </a:defRPr>
            </a:lvl1pPr>
            <a:lvl2pPr indent="-425386" lvl="1" marL="914400" marR="0" rtl="0" algn="l">
              <a:spcBef>
                <a:spcPts val="620"/>
              </a:spcBef>
              <a:spcAft>
                <a:spcPts val="0"/>
              </a:spcAft>
              <a:buClr>
                <a:srgbClr val="13294B"/>
              </a:buClr>
              <a:buSzPts val="3099"/>
              <a:buFont typeface="Arial"/>
              <a:buChar char="–"/>
              <a:defRPr b="0" i="0" sz="3099" u="none" cap="none" strike="noStrike">
                <a:solidFill>
                  <a:srgbClr val="13294B"/>
                </a:solidFill>
                <a:latin typeface="Arial"/>
                <a:ea typeface="Arial"/>
                <a:cs typeface="Arial"/>
                <a:sym typeface="Arial"/>
              </a:defRPr>
            </a:lvl2pPr>
            <a:lvl3pPr indent="-400050" lvl="2" marL="1371600" marR="0" rtl="0" algn="l">
              <a:spcBef>
                <a:spcPts val="540"/>
              </a:spcBef>
              <a:spcAft>
                <a:spcPts val="0"/>
              </a:spcAft>
              <a:buClr>
                <a:srgbClr val="13294B"/>
              </a:buClr>
              <a:buSzPts val="2700"/>
              <a:buFont typeface="Arial"/>
              <a:buChar char="•"/>
              <a:defRPr b="0" i="0" sz="2700" u="none" cap="none" strike="noStrike">
                <a:solidFill>
                  <a:srgbClr val="13294B"/>
                </a:solidFill>
                <a:latin typeface="Arial"/>
                <a:ea typeface="Arial"/>
                <a:cs typeface="Arial"/>
                <a:sym typeface="Arial"/>
              </a:defRPr>
            </a:lvl3pPr>
            <a:lvl4pPr indent="-368300" lvl="3" marL="1828800" marR="0" rtl="0" algn="l">
              <a:spcBef>
                <a:spcPts val="440"/>
              </a:spcBef>
              <a:spcAft>
                <a:spcPts val="0"/>
              </a:spcAft>
              <a:buClr>
                <a:srgbClr val="13294B"/>
              </a:buClr>
              <a:buSzPts val="2200"/>
              <a:buFont typeface="Arial"/>
              <a:buChar char="–"/>
              <a:defRPr b="0" i="0" sz="2200" u="none" cap="none" strike="noStrike">
                <a:solidFill>
                  <a:srgbClr val="13294B"/>
                </a:solidFill>
                <a:latin typeface="Arial"/>
                <a:ea typeface="Arial"/>
                <a:cs typeface="Arial"/>
                <a:sym typeface="Arial"/>
              </a:defRPr>
            </a:lvl4pPr>
            <a:lvl5pPr indent="-368300" lvl="4" marL="2286000" marR="0" rtl="0" algn="l">
              <a:spcBef>
                <a:spcPts val="440"/>
              </a:spcBef>
              <a:spcAft>
                <a:spcPts val="0"/>
              </a:spcAft>
              <a:buClr>
                <a:srgbClr val="13294B"/>
              </a:buClr>
              <a:buSzPts val="2200"/>
              <a:buFont typeface="Arial"/>
              <a:buChar char="»"/>
              <a:defRPr b="0" i="0" sz="2200" u="none" cap="none" strike="noStrike">
                <a:solidFill>
                  <a:srgbClr val="13294B"/>
                </a:solidFill>
                <a:latin typeface="Arial"/>
                <a:ea typeface="Arial"/>
                <a:cs typeface="Arial"/>
                <a:sym typeface="Arial"/>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29" name="Google Shape;29;p4"/>
          <p:cNvSpPr txBox="1"/>
          <p:nvPr>
            <p:ph idx="2" type="body"/>
          </p:nvPr>
        </p:nvSpPr>
        <p:spPr>
          <a:xfrm>
            <a:off x="457969" y="635281"/>
            <a:ext cx="9473430" cy="726801"/>
          </a:xfrm>
          <a:prstGeom prst="rect">
            <a:avLst/>
          </a:prstGeom>
          <a:noFill/>
          <a:ln>
            <a:noFill/>
          </a:ln>
        </p:spPr>
        <p:txBody>
          <a:bodyPr anchorCtr="0" anchor="t" bIns="45700" lIns="91425" spcFirstLastPara="1" rIns="91425" wrap="square" tIns="45700"/>
          <a:lstStyle>
            <a:lvl1pPr indent="-228600" lvl="0" marL="457200" marR="0" rtl="0" algn="l">
              <a:spcBef>
                <a:spcPts val="960"/>
              </a:spcBef>
              <a:spcAft>
                <a:spcPts val="0"/>
              </a:spcAft>
              <a:buClr>
                <a:srgbClr val="13294B"/>
              </a:buClr>
              <a:buSzPts val="4800"/>
              <a:buFont typeface="Arial"/>
              <a:buNone/>
              <a:defRPr b="1" i="0" sz="4800" u="none" cap="none" strike="noStrike">
                <a:solidFill>
                  <a:srgbClr val="13294B"/>
                </a:solidFill>
                <a:latin typeface="Arial Narrow"/>
                <a:ea typeface="Arial Narrow"/>
                <a:cs typeface="Arial Narrow"/>
                <a:sym typeface="Arial Narrow"/>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Title and Text">
    <p:spTree>
      <p:nvGrpSpPr>
        <p:cNvPr id="31" name="Shape 31"/>
        <p:cNvGrpSpPr/>
        <p:nvPr/>
      </p:nvGrpSpPr>
      <p:grpSpPr>
        <a:xfrm>
          <a:off x="0" y="0"/>
          <a:ext cx="0" cy="0"/>
          <a:chOff x="0" y="0"/>
          <a:chExt cx="0" cy="0"/>
        </a:xfrm>
      </p:grpSpPr>
      <p:sp>
        <p:nvSpPr>
          <p:cNvPr id="32" name="Google Shape;32;p5"/>
          <p:cNvSpPr txBox="1"/>
          <p:nvPr>
            <p:ph idx="1" type="body"/>
          </p:nvPr>
        </p:nvSpPr>
        <p:spPr>
          <a:xfrm>
            <a:off x="457969" y="635281"/>
            <a:ext cx="9473430" cy="726801"/>
          </a:xfrm>
          <a:prstGeom prst="rect">
            <a:avLst/>
          </a:prstGeom>
          <a:noFill/>
          <a:ln>
            <a:noFill/>
          </a:ln>
        </p:spPr>
        <p:txBody>
          <a:bodyPr anchorCtr="0" anchor="t" bIns="45700" lIns="91425" spcFirstLastPara="1" rIns="91425" wrap="square" tIns="45700"/>
          <a:lstStyle>
            <a:lvl1pPr indent="-228600" lvl="0" marL="457200" marR="0" rtl="0" algn="l">
              <a:spcBef>
                <a:spcPts val="960"/>
              </a:spcBef>
              <a:spcAft>
                <a:spcPts val="0"/>
              </a:spcAft>
              <a:buClr>
                <a:srgbClr val="13294B"/>
              </a:buClr>
              <a:buSzPts val="4800"/>
              <a:buFont typeface="Arial"/>
              <a:buNone/>
              <a:defRPr b="1" i="0" sz="4800" u="none" cap="none" strike="noStrike">
                <a:solidFill>
                  <a:srgbClr val="13294B"/>
                </a:solidFill>
                <a:latin typeface="Arial Narrow"/>
                <a:ea typeface="Arial Narrow"/>
                <a:cs typeface="Arial Narrow"/>
                <a:sym typeface="Arial Narrow"/>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33" name="Google Shape;33;p5"/>
          <p:cNvSpPr txBox="1"/>
          <p:nvPr>
            <p:ph idx="2" type="body"/>
          </p:nvPr>
        </p:nvSpPr>
        <p:spPr>
          <a:xfrm>
            <a:off x="457969" y="1628416"/>
            <a:ext cx="9473430" cy="5077184"/>
          </a:xfrm>
          <a:prstGeom prst="rect">
            <a:avLst/>
          </a:prstGeom>
          <a:noFill/>
          <a:ln>
            <a:noFill/>
          </a:ln>
        </p:spPr>
        <p:txBody>
          <a:bodyPr anchorCtr="0" anchor="t" bIns="45700" lIns="91425" spcFirstLastPara="1" rIns="91425" wrap="square" tIns="45700"/>
          <a:lstStyle>
            <a:lvl1pPr indent="-228600" lvl="0" marL="457200" marR="0" rtl="0" algn="l">
              <a:spcBef>
                <a:spcPts val="720"/>
              </a:spcBef>
              <a:spcAft>
                <a:spcPts val="0"/>
              </a:spcAft>
              <a:buClr>
                <a:srgbClr val="13294B"/>
              </a:buClr>
              <a:buSzPts val="3599"/>
              <a:buFont typeface="Arial"/>
              <a:buNone/>
              <a:defRPr b="0" i="0" sz="3599" u="none" cap="none" strike="noStrike">
                <a:solidFill>
                  <a:srgbClr val="13294B"/>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Text and Media">
  <p:cSld name="Title with Text and Media">
    <p:spTree>
      <p:nvGrpSpPr>
        <p:cNvPr id="35" name="Shape 35"/>
        <p:cNvGrpSpPr/>
        <p:nvPr/>
      </p:nvGrpSpPr>
      <p:grpSpPr>
        <a:xfrm>
          <a:off x="0" y="0"/>
          <a:ext cx="0" cy="0"/>
          <a:chOff x="0" y="0"/>
          <a:chExt cx="0" cy="0"/>
        </a:xfrm>
      </p:grpSpPr>
      <p:sp>
        <p:nvSpPr>
          <p:cNvPr id="36" name="Google Shape;36;p6"/>
          <p:cNvSpPr txBox="1"/>
          <p:nvPr>
            <p:ph idx="1" type="body"/>
          </p:nvPr>
        </p:nvSpPr>
        <p:spPr>
          <a:xfrm>
            <a:off x="6843376" y="1608096"/>
            <a:ext cx="3052220" cy="5067024"/>
          </a:xfrm>
          <a:prstGeom prst="rect">
            <a:avLst/>
          </a:prstGeom>
          <a:noFill/>
          <a:ln>
            <a:noFill/>
          </a:ln>
        </p:spPr>
        <p:txBody>
          <a:bodyPr anchorCtr="0" anchor="t" bIns="45700" lIns="91425" spcFirstLastPara="1" rIns="91425" wrap="square" tIns="45700"/>
          <a:lstStyle>
            <a:lvl1pPr indent="-228600" lvl="0" marL="457200" marR="0" rtl="0" algn="ctr">
              <a:spcBef>
                <a:spcPts val="320"/>
              </a:spcBef>
              <a:spcAft>
                <a:spcPts val="0"/>
              </a:spcAft>
              <a:buClr>
                <a:srgbClr val="7F7F7F"/>
              </a:buClr>
              <a:buSzPts val="1600"/>
              <a:buFont typeface="Arial"/>
              <a:buNone/>
              <a:defRPr b="0" i="1" sz="1600" u="none" cap="none" strike="noStrike">
                <a:solidFill>
                  <a:srgbClr val="7F7F7F"/>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37" name="Google Shape;37;p6"/>
          <p:cNvSpPr txBox="1"/>
          <p:nvPr>
            <p:ph idx="2" type="body"/>
          </p:nvPr>
        </p:nvSpPr>
        <p:spPr>
          <a:xfrm>
            <a:off x="457970" y="1628416"/>
            <a:ext cx="6136794" cy="5046704"/>
          </a:xfrm>
          <a:prstGeom prst="rect">
            <a:avLst/>
          </a:prstGeom>
          <a:noFill/>
          <a:ln>
            <a:noFill/>
          </a:ln>
        </p:spPr>
        <p:txBody>
          <a:bodyPr anchorCtr="0" anchor="t" bIns="45700" lIns="91425" spcFirstLastPara="1" rIns="91425" wrap="square" tIns="45700"/>
          <a:lstStyle>
            <a:lvl1pPr indent="-228600" lvl="0" marL="457200" marR="0" rtl="0" algn="l">
              <a:spcBef>
                <a:spcPts val="720"/>
              </a:spcBef>
              <a:spcAft>
                <a:spcPts val="0"/>
              </a:spcAft>
              <a:buClr>
                <a:srgbClr val="13294B"/>
              </a:buClr>
              <a:buSzPts val="3599"/>
              <a:buFont typeface="Arial"/>
              <a:buNone/>
              <a:defRPr b="0" i="0" sz="3599" u="none" cap="none" strike="noStrike">
                <a:solidFill>
                  <a:srgbClr val="13294B"/>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38" name="Google Shape;38;p6"/>
          <p:cNvSpPr txBox="1"/>
          <p:nvPr>
            <p:ph idx="3" type="body"/>
          </p:nvPr>
        </p:nvSpPr>
        <p:spPr>
          <a:xfrm>
            <a:off x="457969" y="635281"/>
            <a:ext cx="9473430" cy="726801"/>
          </a:xfrm>
          <a:prstGeom prst="rect">
            <a:avLst/>
          </a:prstGeom>
          <a:noFill/>
          <a:ln>
            <a:noFill/>
          </a:ln>
        </p:spPr>
        <p:txBody>
          <a:bodyPr anchorCtr="0" anchor="t" bIns="45700" lIns="91425" spcFirstLastPara="1" rIns="91425" wrap="square" tIns="45700"/>
          <a:lstStyle>
            <a:lvl1pPr indent="-228600" lvl="0" marL="457200" marR="0" rtl="0" algn="l">
              <a:spcBef>
                <a:spcPts val="960"/>
              </a:spcBef>
              <a:spcAft>
                <a:spcPts val="0"/>
              </a:spcAft>
              <a:buClr>
                <a:srgbClr val="13294B"/>
              </a:buClr>
              <a:buSzPts val="4800"/>
              <a:buFont typeface="Arial"/>
              <a:buNone/>
              <a:defRPr b="1" i="0" sz="4800" u="none" cap="none" strike="noStrike">
                <a:solidFill>
                  <a:srgbClr val="13294B"/>
                </a:solidFill>
                <a:latin typeface="Arial Narrow"/>
                <a:ea typeface="Arial Narrow"/>
                <a:cs typeface="Arial Narrow"/>
                <a:sym typeface="Arial Narrow"/>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by-side Text">
  <p:cSld name="Side-by-side Text">
    <p:spTree>
      <p:nvGrpSpPr>
        <p:cNvPr id="40" name="Shape 40"/>
        <p:cNvGrpSpPr/>
        <p:nvPr/>
      </p:nvGrpSpPr>
      <p:grpSpPr>
        <a:xfrm>
          <a:off x="0" y="0"/>
          <a:ext cx="0" cy="0"/>
          <a:chOff x="0" y="0"/>
          <a:chExt cx="0" cy="0"/>
        </a:xfrm>
      </p:grpSpPr>
      <p:sp>
        <p:nvSpPr>
          <p:cNvPr id="41" name="Google Shape;41;p7"/>
          <p:cNvSpPr txBox="1"/>
          <p:nvPr>
            <p:ph idx="1" type="body"/>
          </p:nvPr>
        </p:nvSpPr>
        <p:spPr>
          <a:xfrm>
            <a:off x="457971" y="1628416"/>
            <a:ext cx="4608484" cy="5087344"/>
          </a:xfrm>
          <a:prstGeom prst="rect">
            <a:avLst/>
          </a:prstGeom>
          <a:noFill/>
          <a:ln>
            <a:noFill/>
          </a:ln>
        </p:spPr>
        <p:txBody>
          <a:bodyPr anchorCtr="0" anchor="t" bIns="45700" lIns="91425" spcFirstLastPara="1" rIns="91425" wrap="square" tIns="45700"/>
          <a:lstStyle>
            <a:lvl1pPr indent="-228600" lvl="0" marL="457200" marR="0" rtl="0" algn="l">
              <a:spcBef>
                <a:spcPts val="720"/>
              </a:spcBef>
              <a:spcAft>
                <a:spcPts val="0"/>
              </a:spcAft>
              <a:buClr>
                <a:srgbClr val="13294B"/>
              </a:buClr>
              <a:buSzPts val="3599"/>
              <a:buFont typeface="Arial"/>
              <a:buNone/>
              <a:defRPr b="0" i="0" sz="3599" u="none" cap="none" strike="noStrike">
                <a:solidFill>
                  <a:srgbClr val="13294B"/>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42" name="Google Shape;42;p7"/>
          <p:cNvSpPr txBox="1"/>
          <p:nvPr>
            <p:ph idx="2" type="body"/>
          </p:nvPr>
        </p:nvSpPr>
        <p:spPr>
          <a:xfrm>
            <a:off x="5223474" y="1628416"/>
            <a:ext cx="4608484" cy="5087344"/>
          </a:xfrm>
          <a:prstGeom prst="rect">
            <a:avLst/>
          </a:prstGeom>
          <a:noFill/>
          <a:ln>
            <a:noFill/>
          </a:ln>
        </p:spPr>
        <p:txBody>
          <a:bodyPr anchorCtr="0" anchor="t" bIns="45700" lIns="91425" spcFirstLastPara="1" rIns="91425" wrap="square" tIns="45700"/>
          <a:lstStyle>
            <a:lvl1pPr indent="-228600" lvl="0" marL="457200" marR="0" rtl="0" algn="l">
              <a:spcBef>
                <a:spcPts val="720"/>
              </a:spcBef>
              <a:spcAft>
                <a:spcPts val="0"/>
              </a:spcAft>
              <a:buClr>
                <a:srgbClr val="13294B"/>
              </a:buClr>
              <a:buSzPts val="3599"/>
              <a:buFont typeface="Arial"/>
              <a:buNone/>
              <a:defRPr b="0" i="0" sz="3599" u="none" cap="none" strike="noStrike">
                <a:solidFill>
                  <a:srgbClr val="13294B"/>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43" name="Google Shape;43;p7"/>
          <p:cNvSpPr txBox="1"/>
          <p:nvPr>
            <p:ph idx="3" type="body"/>
          </p:nvPr>
        </p:nvSpPr>
        <p:spPr>
          <a:xfrm>
            <a:off x="457969" y="635281"/>
            <a:ext cx="9473430" cy="726801"/>
          </a:xfrm>
          <a:prstGeom prst="rect">
            <a:avLst/>
          </a:prstGeom>
          <a:noFill/>
          <a:ln>
            <a:noFill/>
          </a:ln>
        </p:spPr>
        <p:txBody>
          <a:bodyPr anchorCtr="0" anchor="t" bIns="45700" lIns="91425" spcFirstLastPara="1" rIns="91425" wrap="square" tIns="45700"/>
          <a:lstStyle>
            <a:lvl1pPr indent="-228600" lvl="0" marL="457200" marR="0" rtl="0" algn="l">
              <a:spcBef>
                <a:spcPts val="960"/>
              </a:spcBef>
              <a:spcAft>
                <a:spcPts val="0"/>
              </a:spcAft>
              <a:buClr>
                <a:srgbClr val="13294B"/>
              </a:buClr>
              <a:buSzPts val="4800"/>
              <a:buFont typeface="Arial"/>
              <a:buNone/>
              <a:defRPr b="1" i="0" sz="4800" u="none" cap="none" strike="noStrike">
                <a:solidFill>
                  <a:srgbClr val="13294B"/>
                </a:solidFill>
                <a:latin typeface="Arial Narrow"/>
                <a:ea typeface="Arial Narrow"/>
                <a:cs typeface="Arial Narrow"/>
                <a:sym typeface="Arial Narrow"/>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44" name="Google Shape;44;p7"/>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Media">
  <p:cSld name="Title and Media">
    <p:spTree>
      <p:nvGrpSpPr>
        <p:cNvPr id="45" name="Shape 45"/>
        <p:cNvGrpSpPr/>
        <p:nvPr/>
      </p:nvGrpSpPr>
      <p:grpSpPr>
        <a:xfrm>
          <a:off x="0" y="0"/>
          <a:ext cx="0" cy="0"/>
          <a:chOff x="0" y="0"/>
          <a:chExt cx="0" cy="0"/>
        </a:xfrm>
      </p:grpSpPr>
      <p:sp>
        <p:nvSpPr>
          <p:cNvPr id="46" name="Google Shape;46;p8"/>
          <p:cNvSpPr txBox="1"/>
          <p:nvPr>
            <p:ph idx="1" type="body"/>
          </p:nvPr>
        </p:nvSpPr>
        <p:spPr>
          <a:xfrm>
            <a:off x="457970" y="1608096"/>
            <a:ext cx="9437625" cy="5097504"/>
          </a:xfrm>
          <a:prstGeom prst="rect">
            <a:avLst/>
          </a:prstGeom>
          <a:noFill/>
          <a:ln>
            <a:noFill/>
          </a:ln>
        </p:spPr>
        <p:txBody>
          <a:bodyPr anchorCtr="0" anchor="t" bIns="45700" lIns="91425" spcFirstLastPara="1" rIns="91425" wrap="square" tIns="45700"/>
          <a:lstStyle>
            <a:lvl1pPr indent="-228600" lvl="0" marL="457200" marR="0" rtl="0" algn="l">
              <a:spcBef>
                <a:spcPts val="320"/>
              </a:spcBef>
              <a:spcAft>
                <a:spcPts val="0"/>
              </a:spcAft>
              <a:buClr>
                <a:srgbClr val="7F7F7F"/>
              </a:buClr>
              <a:buSzPts val="1600"/>
              <a:buFont typeface="Arial"/>
              <a:buNone/>
              <a:defRPr b="0" i="1" sz="1600" u="none" cap="none" strike="noStrike">
                <a:solidFill>
                  <a:srgbClr val="7F7F7F"/>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47" name="Google Shape;47;p8"/>
          <p:cNvSpPr txBox="1"/>
          <p:nvPr>
            <p:ph idx="2" type="body"/>
          </p:nvPr>
        </p:nvSpPr>
        <p:spPr>
          <a:xfrm>
            <a:off x="457969" y="635281"/>
            <a:ext cx="9473430" cy="726801"/>
          </a:xfrm>
          <a:prstGeom prst="rect">
            <a:avLst/>
          </a:prstGeom>
          <a:noFill/>
          <a:ln>
            <a:noFill/>
          </a:ln>
        </p:spPr>
        <p:txBody>
          <a:bodyPr anchorCtr="0" anchor="t" bIns="45700" lIns="91425" spcFirstLastPara="1" rIns="91425" wrap="square" tIns="45700"/>
          <a:lstStyle>
            <a:lvl1pPr indent="-228600" lvl="0" marL="457200" marR="0" rtl="0" algn="l">
              <a:spcBef>
                <a:spcPts val="960"/>
              </a:spcBef>
              <a:spcAft>
                <a:spcPts val="0"/>
              </a:spcAft>
              <a:buClr>
                <a:srgbClr val="142958"/>
              </a:buClr>
              <a:buSzPts val="4800"/>
              <a:buFont typeface="Arial"/>
              <a:buNone/>
              <a:defRPr b="1" i="0" sz="4800" u="none" cap="none" strike="noStrike">
                <a:solidFill>
                  <a:srgbClr val="142958"/>
                </a:solidFill>
                <a:latin typeface="Arial Narrow"/>
                <a:ea typeface="Arial Narrow"/>
                <a:cs typeface="Arial Narrow"/>
                <a:sym typeface="Arial Narrow"/>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48" name="Google Shape;48;p8"/>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49" name="Shape 49"/>
        <p:cNvGrpSpPr/>
        <p:nvPr/>
      </p:nvGrpSpPr>
      <p:grpSpPr>
        <a:xfrm>
          <a:off x="0" y="0"/>
          <a:ext cx="0" cy="0"/>
          <a:chOff x="0" y="0"/>
          <a:chExt cx="0" cy="0"/>
        </a:xfrm>
      </p:grpSpPr>
      <p:sp>
        <p:nvSpPr>
          <p:cNvPr id="50" name="Google Shape;50;p9"/>
          <p:cNvSpPr/>
          <p:nvPr/>
        </p:nvSpPr>
        <p:spPr>
          <a:xfrm>
            <a:off x="0" y="2834640"/>
            <a:ext cx="10363200" cy="2038696"/>
          </a:xfrm>
          <a:prstGeom prst="rect">
            <a:avLst/>
          </a:prstGeom>
          <a:solidFill>
            <a:srgbClr val="13294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sp>
        <p:nvSpPr>
          <p:cNvPr id="51" name="Google Shape;51;p9"/>
          <p:cNvSpPr txBox="1"/>
          <p:nvPr>
            <p:ph idx="1" type="body"/>
          </p:nvPr>
        </p:nvSpPr>
        <p:spPr>
          <a:xfrm>
            <a:off x="457969" y="2977965"/>
            <a:ext cx="9473430" cy="630555"/>
          </a:xfrm>
          <a:prstGeom prst="rect">
            <a:avLst/>
          </a:prstGeom>
          <a:noFill/>
          <a:ln>
            <a:noFill/>
          </a:ln>
        </p:spPr>
        <p:txBody>
          <a:bodyPr anchorCtr="0" anchor="t" bIns="45700" lIns="91425" spcFirstLastPara="1" rIns="91425" wrap="square" tIns="45700"/>
          <a:lstStyle>
            <a:lvl1pPr indent="-228600" lvl="0" marL="457200" marR="0" rtl="0" algn="l">
              <a:spcBef>
                <a:spcPts val="960"/>
              </a:spcBef>
              <a:spcAft>
                <a:spcPts val="0"/>
              </a:spcAft>
              <a:buClr>
                <a:schemeClr val="lt1"/>
              </a:buClr>
              <a:buSzPts val="4800"/>
              <a:buFont typeface="Arial"/>
              <a:buNone/>
              <a:defRPr b="1" i="0" sz="4800" u="none" cap="none" strike="noStrike">
                <a:solidFill>
                  <a:schemeClr val="lt1"/>
                </a:solidFill>
                <a:latin typeface="Arial Narrow"/>
                <a:ea typeface="Arial Narrow"/>
                <a:cs typeface="Arial Narrow"/>
                <a:sym typeface="Arial Narrow"/>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52" name="Google Shape;52;p9"/>
          <p:cNvSpPr txBox="1"/>
          <p:nvPr>
            <p:ph idx="2" type="body"/>
          </p:nvPr>
        </p:nvSpPr>
        <p:spPr>
          <a:xfrm>
            <a:off x="457969" y="3833136"/>
            <a:ext cx="9473430" cy="718544"/>
          </a:xfrm>
          <a:prstGeom prst="rect">
            <a:avLst/>
          </a:prstGeom>
          <a:noFill/>
          <a:ln>
            <a:noFill/>
          </a:ln>
        </p:spPr>
        <p:txBody>
          <a:bodyPr anchorCtr="0" anchor="t" bIns="45700" lIns="91425" spcFirstLastPara="1" rIns="91425" wrap="square" tIns="45700"/>
          <a:lstStyle>
            <a:lvl1pPr indent="-228600" lvl="0" marL="457200" marR="0" rtl="0" algn="l">
              <a:spcBef>
                <a:spcPts val="720"/>
              </a:spcBef>
              <a:spcAft>
                <a:spcPts val="0"/>
              </a:spcAft>
              <a:buClr>
                <a:schemeClr val="lt1"/>
              </a:buClr>
              <a:buSzPts val="3599"/>
              <a:buFont typeface="Arial"/>
              <a:buNone/>
              <a:defRPr b="0" i="1" sz="3599" u="none" cap="none" strike="noStrike">
                <a:solidFill>
                  <a:schemeClr val="lt1"/>
                </a:solidFill>
                <a:latin typeface="Arial"/>
                <a:ea typeface="Arial"/>
                <a:cs typeface="Arial"/>
                <a:sym typeface="Arial"/>
              </a:defRPr>
            </a:lvl1pPr>
            <a:lvl2pPr indent="-425386" lvl="1" marL="914400" marR="0" rtl="0" algn="l">
              <a:spcBef>
                <a:spcPts val="620"/>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53" name="Google Shape;53;p9"/>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4" name="Shape 54"/>
        <p:cNvGrpSpPr/>
        <p:nvPr/>
      </p:nvGrpSpPr>
      <p:grpSpPr>
        <a:xfrm>
          <a:off x="0" y="0"/>
          <a:ext cx="0" cy="0"/>
          <a:chOff x="0" y="0"/>
          <a:chExt cx="0" cy="0"/>
        </a:xfrm>
      </p:grpSpPr>
      <p:sp>
        <p:nvSpPr>
          <p:cNvPr id="55" name="Google Shape;55;p10"/>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9.jpg"/><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10.png"/><Relationship Id="rId7" Type="http://schemas.openxmlformats.org/officeDocument/2006/relationships/slideLayout" Target="../slideLayouts/slideLayout1.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3" y="5111280"/>
            <a:ext cx="10363198" cy="2673879"/>
          </a:xfrm>
          <a:prstGeom prst="rect">
            <a:avLst/>
          </a:prstGeom>
          <a:noFill/>
          <a:ln>
            <a:noFill/>
          </a:ln>
        </p:spPr>
      </p:pic>
      <p:sp>
        <p:nvSpPr>
          <p:cNvPr id="11" name="Google Shape;11;p1"/>
          <p:cNvSpPr/>
          <p:nvPr/>
        </p:nvSpPr>
        <p:spPr>
          <a:xfrm>
            <a:off x="9825" y="5528610"/>
            <a:ext cx="10353376" cy="2256549"/>
          </a:xfrm>
          <a:prstGeom prst="rect">
            <a:avLst/>
          </a:prstGeom>
          <a:solidFill>
            <a:srgbClr val="E84A2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id="12" name="Google Shape;12;p1"/>
          <p:cNvPicPr preferRelativeResize="0"/>
          <p:nvPr/>
        </p:nvPicPr>
        <p:blipFill rotWithShape="1">
          <a:blip r:embed="rId2">
            <a:alphaModFix/>
          </a:blip>
          <a:srcRect b="0" l="0" r="0" t="196"/>
          <a:stretch/>
        </p:blipFill>
        <p:spPr>
          <a:xfrm>
            <a:off x="-2940" y="3290596"/>
            <a:ext cx="2608873" cy="1772076"/>
          </a:xfrm>
          <a:prstGeom prst="rect">
            <a:avLst/>
          </a:prstGeom>
          <a:noFill/>
          <a:ln>
            <a:noFill/>
          </a:ln>
        </p:spPr>
      </p:pic>
      <p:pic>
        <p:nvPicPr>
          <p:cNvPr id="13" name="Google Shape;13;p1"/>
          <p:cNvPicPr preferRelativeResize="0"/>
          <p:nvPr/>
        </p:nvPicPr>
        <p:blipFill rotWithShape="1">
          <a:blip r:embed="rId3">
            <a:alphaModFix/>
          </a:blip>
          <a:srcRect b="0" l="0" r="0" t="0"/>
          <a:stretch/>
        </p:blipFill>
        <p:spPr>
          <a:xfrm>
            <a:off x="2605933" y="3289109"/>
            <a:ext cx="2608873" cy="1775573"/>
          </a:xfrm>
          <a:prstGeom prst="rect">
            <a:avLst/>
          </a:prstGeom>
          <a:noFill/>
          <a:ln>
            <a:noFill/>
          </a:ln>
        </p:spPr>
      </p:pic>
      <p:pic>
        <p:nvPicPr>
          <p:cNvPr id="14" name="Google Shape;14;p1"/>
          <p:cNvPicPr preferRelativeResize="0"/>
          <p:nvPr/>
        </p:nvPicPr>
        <p:blipFill rotWithShape="1">
          <a:blip r:embed="rId4">
            <a:alphaModFix/>
          </a:blip>
          <a:srcRect b="0" l="0" r="0" t="0"/>
          <a:stretch/>
        </p:blipFill>
        <p:spPr>
          <a:xfrm>
            <a:off x="5213698" y="3289109"/>
            <a:ext cx="2608873" cy="1775573"/>
          </a:xfrm>
          <a:prstGeom prst="rect">
            <a:avLst/>
          </a:prstGeom>
          <a:noFill/>
          <a:ln>
            <a:noFill/>
          </a:ln>
        </p:spPr>
      </p:pic>
      <p:pic>
        <p:nvPicPr>
          <p:cNvPr id="15" name="Google Shape;15;p1"/>
          <p:cNvPicPr preferRelativeResize="0"/>
          <p:nvPr/>
        </p:nvPicPr>
        <p:blipFill rotWithShape="1">
          <a:blip r:embed="rId5">
            <a:alphaModFix/>
          </a:blip>
          <a:srcRect b="0" l="0" r="0" t="0"/>
          <a:stretch/>
        </p:blipFill>
        <p:spPr>
          <a:xfrm>
            <a:off x="7754327" y="3291127"/>
            <a:ext cx="2608873" cy="1773555"/>
          </a:xfrm>
          <a:prstGeom prst="rect">
            <a:avLst/>
          </a:prstGeom>
          <a:noFill/>
          <a:ln>
            <a:noFill/>
          </a:ln>
        </p:spPr>
      </p:pic>
      <p:pic>
        <p:nvPicPr>
          <p:cNvPr id="16" name="Google Shape;16;p1"/>
          <p:cNvPicPr preferRelativeResize="0"/>
          <p:nvPr/>
        </p:nvPicPr>
        <p:blipFill rotWithShape="1">
          <a:blip r:embed="rId6">
            <a:alphaModFix/>
          </a:blip>
          <a:srcRect b="0" l="0" r="0" t="0"/>
          <a:stretch/>
        </p:blipFill>
        <p:spPr>
          <a:xfrm>
            <a:off x="533167" y="6388907"/>
            <a:ext cx="4202606" cy="9706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 name="Shape 21"/>
        <p:cNvGrpSpPr/>
        <p:nvPr/>
      </p:nvGrpSpPr>
      <p:grpSpPr>
        <a:xfrm>
          <a:off x="0" y="0"/>
          <a:ext cx="0" cy="0"/>
          <a:chOff x="0" y="0"/>
          <a:chExt cx="0" cy="0"/>
        </a:xfrm>
      </p:grpSpPr>
      <p:sp>
        <p:nvSpPr>
          <p:cNvPr id="22" name="Google Shape;22;p3"/>
          <p:cNvSpPr/>
          <p:nvPr/>
        </p:nvSpPr>
        <p:spPr>
          <a:xfrm>
            <a:off x="0" y="7118190"/>
            <a:ext cx="10363200" cy="654210"/>
          </a:xfrm>
          <a:prstGeom prst="rect">
            <a:avLst/>
          </a:prstGeom>
          <a:solidFill>
            <a:srgbClr val="E84A2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id="23" name="Google Shape;23;p3"/>
          <p:cNvPicPr preferRelativeResize="0"/>
          <p:nvPr/>
        </p:nvPicPr>
        <p:blipFill rotWithShape="1">
          <a:blip r:embed="rId1">
            <a:alphaModFix/>
          </a:blip>
          <a:srcRect b="75362" l="0" r="0" t="0"/>
          <a:stretch/>
        </p:blipFill>
        <p:spPr>
          <a:xfrm>
            <a:off x="-1" y="7020570"/>
            <a:ext cx="10363201" cy="253507"/>
          </a:xfrm>
          <a:prstGeom prst="rect">
            <a:avLst/>
          </a:prstGeom>
          <a:noFill/>
          <a:ln>
            <a:noFill/>
          </a:ln>
        </p:spPr>
      </p:pic>
      <p:pic>
        <p:nvPicPr>
          <p:cNvPr id="24" name="Google Shape;24;p3"/>
          <p:cNvPicPr preferRelativeResize="0"/>
          <p:nvPr/>
        </p:nvPicPr>
        <p:blipFill rotWithShape="1">
          <a:blip r:embed="rId2">
            <a:alphaModFix/>
          </a:blip>
          <a:srcRect b="0" l="0" r="0" t="0"/>
          <a:stretch/>
        </p:blipFill>
        <p:spPr>
          <a:xfrm>
            <a:off x="8187472" y="7361422"/>
            <a:ext cx="1691357" cy="171711"/>
          </a:xfrm>
          <a:prstGeom prst="rect">
            <a:avLst/>
          </a:prstGeom>
          <a:noFill/>
          <a:ln>
            <a:noFill/>
          </a:ln>
        </p:spPr>
      </p:pic>
      <p:pic>
        <p:nvPicPr>
          <p:cNvPr id="25" name="Google Shape;25;p3"/>
          <p:cNvPicPr preferRelativeResize="0"/>
          <p:nvPr/>
        </p:nvPicPr>
        <p:blipFill rotWithShape="1">
          <a:blip r:embed="rId3">
            <a:alphaModFix/>
          </a:blip>
          <a:srcRect b="63560" l="0" r="92703" t="0"/>
          <a:stretch/>
        </p:blipFill>
        <p:spPr>
          <a:xfrm>
            <a:off x="464947" y="7237049"/>
            <a:ext cx="364557" cy="420457"/>
          </a:xfrm>
          <a:prstGeom prst="rect">
            <a:avLst/>
          </a:prstGeom>
          <a:noFill/>
          <a:ln>
            <a:noFill/>
          </a:ln>
        </p:spPr>
      </p:pic>
      <p:sp>
        <p:nvSpPr>
          <p:cNvPr id="26" name="Google Shape;26;p3"/>
          <p:cNvSpPr txBox="1"/>
          <p:nvPr>
            <p:ph idx="12" type="sldNum"/>
          </p:nvPr>
        </p:nvSpPr>
        <p:spPr>
          <a:xfrm>
            <a:off x="829504" y="7237049"/>
            <a:ext cx="533709" cy="414338"/>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chemeClr val="lt1"/>
                </a:solidFill>
                <a:latin typeface="Arial"/>
                <a:ea typeface="Arial"/>
                <a:cs typeface="Arial"/>
                <a:sym typeface="Arial"/>
              </a:defRPr>
            </a:lvl1pPr>
            <a:lvl2pPr indent="0" lvl="1" marL="0" marR="0" rtl="0" algn="l">
              <a:spcBef>
                <a:spcPts val="0"/>
              </a:spcBef>
              <a:buNone/>
              <a:defRPr b="0" i="0" sz="1000" u="none" cap="none" strike="noStrike">
                <a:solidFill>
                  <a:schemeClr val="lt1"/>
                </a:solidFill>
                <a:latin typeface="Arial"/>
                <a:ea typeface="Arial"/>
                <a:cs typeface="Arial"/>
                <a:sym typeface="Arial"/>
              </a:defRPr>
            </a:lvl2pPr>
            <a:lvl3pPr indent="0" lvl="2" marL="0" marR="0" rtl="0" algn="l">
              <a:spcBef>
                <a:spcPts val="0"/>
              </a:spcBef>
              <a:buNone/>
              <a:defRPr b="0" i="0" sz="1000" u="none" cap="none" strike="noStrike">
                <a:solidFill>
                  <a:schemeClr val="lt1"/>
                </a:solidFill>
                <a:latin typeface="Arial"/>
                <a:ea typeface="Arial"/>
                <a:cs typeface="Arial"/>
                <a:sym typeface="Arial"/>
              </a:defRPr>
            </a:lvl3pPr>
            <a:lvl4pPr indent="0" lvl="3" marL="0" marR="0" rtl="0" algn="l">
              <a:spcBef>
                <a:spcPts val="0"/>
              </a:spcBef>
              <a:buNone/>
              <a:defRPr b="0" i="0" sz="1000" u="none" cap="none" strike="noStrike">
                <a:solidFill>
                  <a:schemeClr val="lt1"/>
                </a:solidFill>
                <a:latin typeface="Arial"/>
                <a:ea typeface="Arial"/>
                <a:cs typeface="Arial"/>
                <a:sym typeface="Arial"/>
              </a:defRPr>
            </a:lvl4pPr>
            <a:lvl5pPr indent="0" lvl="4" marL="0" marR="0" rtl="0" algn="l">
              <a:spcBef>
                <a:spcPts val="0"/>
              </a:spcBef>
              <a:buNone/>
              <a:defRPr b="0" i="0" sz="1000" u="none" cap="none" strike="noStrike">
                <a:solidFill>
                  <a:schemeClr val="lt1"/>
                </a:solidFill>
                <a:latin typeface="Arial"/>
                <a:ea typeface="Arial"/>
                <a:cs typeface="Arial"/>
                <a:sym typeface="Arial"/>
              </a:defRPr>
            </a:lvl5pPr>
            <a:lvl6pPr indent="0" lvl="5" marL="0" marR="0" rtl="0" algn="l">
              <a:spcBef>
                <a:spcPts val="0"/>
              </a:spcBef>
              <a:buNone/>
              <a:defRPr b="0" i="0" sz="1000" u="none" cap="none" strike="noStrike">
                <a:solidFill>
                  <a:schemeClr val="lt1"/>
                </a:solidFill>
                <a:latin typeface="Arial"/>
                <a:ea typeface="Arial"/>
                <a:cs typeface="Arial"/>
                <a:sym typeface="Arial"/>
              </a:defRPr>
            </a:lvl6pPr>
            <a:lvl7pPr indent="0" lvl="6" marL="0" marR="0" rtl="0" algn="l">
              <a:spcBef>
                <a:spcPts val="0"/>
              </a:spcBef>
              <a:buNone/>
              <a:defRPr b="0" i="0" sz="1000" u="none" cap="none" strike="noStrike">
                <a:solidFill>
                  <a:schemeClr val="lt1"/>
                </a:solidFill>
                <a:latin typeface="Arial"/>
                <a:ea typeface="Arial"/>
                <a:cs typeface="Arial"/>
                <a:sym typeface="Arial"/>
              </a:defRPr>
            </a:lvl7pPr>
            <a:lvl8pPr indent="0" lvl="7" marL="0" marR="0" rtl="0" algn="l">
              <a:spcBef>
                <a:spcPts val="0"/>
              </a:spcBef>
              <a:buNone/>
              <a:defRPr b="0" i="0" sz="1000" u="none" cap="none" strike="noStrike">
                <a:solidFill>
                  <a:schemeClr val="lt1"/>
                </a:solidFill>
                <a:latin typeface="Arial"/>
                <a:ea typeface="Arial"/>
                <a:cs typeface="Arial"/>
                <a:sym typeface="Arial"/>
              </a:defRPr>
            </a:lvl8pPr>
            <a:lvl9pPr indent="0" lvl="8" marL="0" marR="0" rt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7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38.jp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32.png"/><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44.png"/><Relationship Id="rId6"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9.png"/><Relationship Id="rId4" Type="http://schemas.openxmlformats.org/officeDocument/2006/relationships/image" Target="../media/image24.png"/><Relationship Id="rId5" Type="http://schemas.openxmlformats.org/officeDocument/2006/relationships/image" Target="../media/image36.png"/><Relationship Id="rId6"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2.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drive.google.com/file/d/1kk4T7aVPPnL0ruJhdLQWDoQJ45kJyu4k/view" TargetMode="External"/><Relationship Id="rId4" Type="http://schemas.openxmlformats.org/officeDocument/2006/relationships/image" Target="../media/image34.png"/><Relationship Id="rId5" Type="http://schemas.openxmlformats.org/officeDocument/2006/relationships/hyperlink" Target="http://drive.google.com/file/d/1FjrO85qnDwfaTeOOxglYDMlYQuFfqGti/view"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1"/>
          <p:cNvSpPr txBox="1"/>
          <p:nvPr>
            <p:ph idx="1" type="body"/>
          </p:nvPr>
        </p:nvSpPr>
        <p:spPr>
          <a:xfrm>
            <a:off x="457971" y="619125"/>
            <a:ext cx="9552304" cy="742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3294B"/>
              </a:buClr>
              <a:buSzPts val="4800"/>
              <a:buNone/>
            </a:pPr>
            <a:r>
              <a:rPr lang="en-US">
                <a:solidFill>
                  <a:srgbClr val="E84A27"/>
                </a:solidFill>
              </a:rPr>
              <a:t>Automatic Toothpaste Dispenser</a:t>
            </a:r>
            <a:endParaRPr>
              <a:solidFill>
                <a:srgbClr val="E84A27"/>
              </a:solidFill>
            </a:endParaRPr>
          </a:p>
        </p:txBody>
      </p:sp>
      <p:sp>
        <p:nvSpPr>
          <p:cNvPr id="61" name="Google Shape;61;p11"/>
          <p:cNvSpPr txBox="1"/>
          <p:nvPr>
            <p:ph idx="2" type="body"/>
          </p:nvPr>
        </p:nvSpPr>
        <p:spPr>
          <a:xfrm>
            <a:off x="457971" y="1431896"/>
            <a:ext cx="9552300" cy="32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4A27"/>
              </a:buClr>
              <a:buSzPts val="1700"/>
              <a:buNone/>
            </a:pPr>
            <a:r>
              <a:rPr lang="en-US" sz="2400">
                <a:solidFill>
                  <a:srgbClr val="000000"/>
                </a:solidFill>
              </a:rPr>
              <a:t>Group 38 											    </a:t>
            </a:r>
            <a:r>
              <a:rPr lang="en-US" sz="2400">
                <a:solidFill>
                  <a:srgbClr val="000000"/>
                </a:solidFill>
              </a:rPr>
              <a:t>Sponsored</a:t>
            </a:r>
            <a:r>
              <a:rPr lang="en-US" sz="2400">
                <a:solidFill>
                  <a:srgbClr val="000000"/>
                </a:solidFill>
              </a:rPr>
              <a:t> by Cypress</a:t>
            </a:r>
            <a:endParaRPr sz="2400">
              <a:solidFill>
                <a:srgbClr val="000000"/>
              </a:solidFill>
            </a:endParaRPr>
          </a:p>
        </p:txBody>
      </p:sp>
      <p:sp>
        <p:nvSpPr>
          <p:cNvPr id="62" name="Google Shape;62;p11"/>
          <p:cNvSpPr txBox="1"/>
          <p:nvPr>
            <p:ph idx="3" type="body"/>
          </p:nvPr>
        </p:nvSpPr>
        <p:spPr>
          <a:xfrm>
            <a:off x="457975" y="2033600"/>
            <a:ext cx="9552300" cy="1142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4A27"/>
              </a:buClr>
              <a:buSzPts val="1200"/>
              <a:buNone/>
            </a:pPr>
            <a:r>
              <a:rPr lang="en-US" sz="1800">
                <a:solidFill>
                  <a:srgbClr val="000000"/>
                </a:solidFill>
              </a:rPr>
              <a:t>Renjie Fan, rfan8</a:t>
            </a:r>
            <a:endParaRPr sz="1800">
              <a:solidFill>
                <a:srgbClr val="000000"/>
              </a:solidFill>
            </a:endParaRPr>
          </a:p>
          <a:p>
            <a:pPr indent="0" lvl="0" marL="0" rtl="0" algn="l">
              <a:spcBef>
                <a:spcPts val="0"/>
              </a:spcBef>
              <a:spcAft>
                <a:spcPts val="0"/>
              </a:spcAft>
              <a:buClr>
                <a:srgbClr val="E84A27"/>
              </a:buClr>
              <a:buSzPts val="1200"/>
              <a:buNone/>
            </a:pPr>
            <a:r>
              <a:rPr lang="en-US" sz="1800">
                <a:solidFill>
                  <a:srgbClr val="000000"/>
                </a:solidFill>
              </a:rPr>
              <a:t>Yanbo Chen, ychen380</a:t>
            </a:r>
            <a:endParaRPr sz="1800">
              <a:solidFill>
                <a:srgbClr val="000000"/>
              </a:solidFill>
            </a:endParaRPr>
          </a:p>
          <a:p>
            <a:pPr indent="0" lvl="0" marL="0" rtl="0" algn="l">
              <a:spcBef>
                <a:spcPts val="0"/>
              </a:spcBef>
              <a:spcAft>
                <a:spcPts val="0"/>
              </a:spcAft>
              <a:buClr>
                <a:srgbClr val="E84A27"/>
              </a:buClr>
              <a:buSzPts val="1200"/>
              <a:buNone/>
            </a:pPr>
            <a:r>
              <a:rPr lang="en-US" sz="1800">
                <a:solidFill>
                  <a:srgbClr val="000000"/>
                </a:solidFill>
              </a:rPr>
              <a:t>Haoyu Tian, htian7</a:t>
            </a:r>
            <a:endParaRPr sz="1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0"/>
          <p:cNvSpPr txBox="1"/>
          <p:nvPr>
            <p:ph idx="2" type="body"/>
          </p:nvPr>
        </p:nvSpPr>
        <p:spPr>
          <a:xfrm>
            <a:off x="734719" y="28933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A4988 Schematic and PCB</a:t>
            </a:r>
            <a:endParaRPr>
              <a:solidFill>
                <a:srgbClr val="E84A26"/>
              </a:solidFill>
              <a:latin typeface="Arial"/>
              <a:ea typeface="Arial"/>
              <a:cs typeface="Arial"/>
              <a:sym typeface="Arial"/>
            </a:endParaRPr>
          </a:p>
        </p:txBody>
      </p:sp>
      <p:sp>
        <p:nvSpPr>
          <p:cNvPr id="156" name="Google Shape;156;p20"/>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57" name="Google Shape;157;p20"/>
          <p:cNvPicPr preferRelativeResize="0"/>
          <p:nvPr/>
        </p:nvPicPr>
        <p:blipFill>
          <a:blip r:embed="rId3">
            <a:alphaModFix/>
          </a:blip>
          <a:stretch>
            <a:fillRect/>
          </a:stretch>
        </p:blipFill>
        <p:spPr>
          <a:xfrm>
            <a:off x="5485975" y="1537606"/>
            <a:ext cx="2752725" cy="5381625"/>
          </a:xfrm>
          <a:prstGeom prst="rect">
            <a:avLst/>
          </a:prstGeom>
          <a:noFill/>
          <a:ln>
            <a:noFill/>
          </a:ln>
        </p:spPr>
      </p:pic>
      <p:pic>
        <p:nvPicPr>
          <p:cNvPr id="158" name="Google Shape;158;p20"/>
          <p:cNvPicPr preferRelativeResize="0"/>
          <p:nvPr/>
        </p:nvPicPr>
        <p:blipFill>
          <a:blip r:embed="rId4">
            <a:alphaModFix/>
          </a:blip>
          <a:stretch>
            <a:fillRect/>
          </a:stretch>
        </p:blipFill>
        <p:spPr>
          <a:xfrm>
            <a:off x="601450" y="1426249"/>
            <a:ext cx="3467025" cy="507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idx="1" type="body"/>
          </p:nvPr>
        </p:nvSpPr>
        <p:spPr>
          <a:xfrm>
            <a:off x="457969" y="1425970"/>
            <a:ext cx="9525900" cy="5082600"/>
          </a:xfrm>
          <a:prstGeom prst="rect">
            <a:avLst/>
          </a:prstGeom>
        </p:spPr>
        <p:txBody>
          <a:bodyPr anchorCtr="0" anchor="t" bIns="45700" lIns="91425" spcFirstLastPara="1" rIns="91425" wrap="square" tIns="45700">
            <a:noAutofit/>
          </a:bodyPr>
          <a:lstStyle/>
          <a:p>
            <a:pPr indent="0" lvl="0" marL="0" rtl="0" algn="l">
              <a:spcBef>
                <a:spcPts val="720"/>
              </a:spcBef>
              <a:spcAft>
                <a:spcPts val="0"/>
              </a:spcAft>
              <a:buNone/>
            </a:pPr>
            <a:r>
              <a:t/>
            </a:r>
            <a:endParaRPr sz="2400"/>
          </a:p>
          <a:p>
            <a:pPr indent="-381000" lvl="0" marL="457200" rtl="0" algn="l">
              <a:spcBef>
                <a:spcPts val="720"/>
              </a:spcBef>
              <a:spcAft>
                <a:spcPts val="0"/>
              </a:spcAft>
              <a:buSzPts val="2400"/>
              <a:buChar char="-"/>
            </a:pPr>
            <a:r>
              <a:rPr lang="en-US" sz="2400"/>
              <a:t>Stepper motor needs to have more than 1.5A to </a:t>
            </a:r>
            <a:r>
              <a:rPr lang="en-US" sz="2400"/>
              <a:t>successfully</a:t>
            </a:r>
            <a:r>
              <a:rPr lang="en-US" sz="2400"/>
              <a:t> finish the refill/dispense process (provide enough force)</a:t>
            </a:r>
            <a:endParaRPr sz="2400"/>
          </a:p>
          <a:p>
            <a:pPr indent="-381000" lvl="0" marL="457200" rtl="0" algn="l">
              <a:spcBef>
                <a:spcPts val="0"/>
              </a:spcBef>
              <a:spcAft>
                <a:spcPts val="0"/>
              </a:spcAft>
              <a:buSzPts val="2400"/>
              <a:buChar char="-"/>
            </a:pPr>
            <a:r>
              <a:rPr lang="en-US" sz="2400"/>
              <a:t>A4988 chip will burn with 1.5A after relatively long time usage (</a:t>
            </a:r>
            <a:r>
              <a:rPr lang="en-US" sz="2400"/>
              <a:t>Refill process takes long time</a:t>
            </a:r>
            <a:r>
              <a:rPr lang="en-US" sz="2400"/>
              <a:t>)</a:t>
            </a:r>
            <a:endParaRPr sz="2400"/>
          </a:p>
          <a:p>
            <a:pPr indent="0" lvl="0" marL="0" rtl="0" algn="l">
              <a:spcBef>
                <a:spcPts val="720"/>
              </a:spcBef>
              <a:spcAft>
                <a:spcPts val="0"/>
              </a:spcAft>
              <a:buNone/>
            </a:pPr>
            <a:r>
              <a:t/>
            </a:r>
            <a:endParaRPr sz="2400"/>
          </a:p>
          <a:p>
            <a:pPr indent="0" lvl="0" marL="0" rtl="0" algn="l">
              <a:spcBef>
                <a:spcPts val="720"/>
              </a:spcBef>
              <a:spcAft>
                <a:spcPts val="0"/>
              </a:spcAft>
              <a:buNone/>
            </a:pPr>
            <a:r>
              <a:t/>
            </a:r>
            <a:endParaRPr sz="2400"/>
          </a:p>
          <a:p>
            <a:pPr indent="0" lvl="0" marL="0" rtl="0" algn="l">
              <a:spcBef>
                <a:spcPts val="720"/>
              </a:spcBef>
              <a:spcAft>
                <a:spcPts val="0"/>
              </a:spcAft>
              <a:buNone/>
            </a:pPr>
            <a:r>
              <a:t/>
            </a:r>
            <a:endParaRPr sz="2400"/>
          </a:p>
          <a:p>
            <a:pPr indent="-381000" lvl="0" marL="457200" rtl="0" algn="l">
              <a:spcBef>
                <a:spcPts val="720"/>
              </a:spcBef>
              <a:spcAft>
                <a:spcPts val="0"/>
              </a:spcAft>
              <a:buSzPts val="2400"/>
              <a:buChar char="-"/>
            </a:pPr>
            <a:r>
              <a:rPr lang="en-US" sz="2400"/>
              <a:t>Replace A4988 with a 4A current rating </a:t>
            </a:r>
            <a:endParaRPr sz="2400"/>
          </a:p>
          <a:p>
            <a:pPr indent="0" lvl="0" marL="0" rtl="0" algn="l">
              <a:spcBef>
                <a:spcPts val="720"/>
              </a:spcBef>
              <a:spcAft>
                <a:spcPts val="0"/>
              </a:spcAft>
              <a:buNone/>
            </a:pPr>
            <a:r>
              <a:rPr lang="en-US" sz="2400"/>
              <a:t>stepper motor driver (code and wire connection </a:t>
            </a:r>
            <a:endParaRPr sz="2400"/>
          </a:p>
          <a:p>
            <a:pPr indent="0" lvl="0" marL="0" rtl="0" algn="l">
              <a:spcBef>
                <a:spcPts val="720"/>
              </a:spcBef>
              <a:spcAft>
                <a:spcPts val="0"/>
              </a:spcAft>
              <a:buNone/>
            </a:pPr>
            <a:r>
              <a:rPr lang="en-US" sz="2400"/>
              <a:t>is same)</a:t>
            </a:r>
            <a:endParaRPr sz="2400"/>
          </a:p>
        </p:txBody>
      </p:sp>
      <p:sp>
        <p:nvSpPr>
          <p:cNvPr id="165" name="Google Shape;165;p21"/>
          <p:cNvSpPr txBox="1"/>
          <p:nvPr>
            <p:ph idx="2" type="body"/>
          </p:nvPr>
        </p:nvSpPr>
        <p:spPr>
          <a:xfrm>
            <a:off x="484219" y="2437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A4988 Driver Problem</a:t>
            </a:r>
            <a:endParaRPr>
              <a:solidFill>
                <a:srgbClr val="E84A26"/>
              </a:solidFill>
              <a:latin typeface="Arial"/>
              <a:ea typeface="Arial"/>
              <a:cs typeface="Arial"/>
              <a:sym typeface="Arial"/>
            </a:endParaRPr>
          </a:p>
        </p:txBody>
      </p:sp>
      <p:sp>
        <p:nvSpPr>
          <p:cNvPr id="166" name="Google Shape;166;p21"/>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67" name="Google Shape;167;p21"/>
          <p:cNvPicPr preferRelativeResize="0"/>
          <p:nvPr/>
        </p:nvPicPr>
        <p:blipFill>
          <a:blip r:embed="rId3">
            <a:alphaModFix/>
          </a:blip>
          <a:stretch>
            <a:fillRect/>
          </a:stretch>
        </p:blipFill>
        <p:spPr>
          <a:xfrm>
            <a:off x="7138625" y="3747850"/>
            <a:ext cx="2669100" cy="2544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2"/>
          <p:cNvSpPr txBox="1"/>
          <p:nvPr>
            <p:ph idx="1" type="body"/>
          </p:nvPr>
        </p:nvSpPr>
        <p:spPr>
          <a:xfrm>
            <a:off x="2906800" y="1131875"/>
            <a:ext cx="6955500" cy="4723800"/>
          </a:xfrm>
          <a:prstGeom prst="rect">
            <a:avLst/>
          </a:prstGeom>
        </p:spPr>
        <p:txBody>
          <a:bodyPr anchorCtr="0" anchor="t" bIns="45700" lIns="91425" spcFirstLastPara="1" rIns="91425" wrap="square" tIns="45700">
            <a:noAutofit/>
          </a:bodyPr>
          <a:lstStyle/>
          <a:p>
            <a:pPr indent="-381000" lvl="0" marL="457200" rtl="0" algn="l">
              <a:spcBef>
                <a:spcPts val="720"/>
              </a:spcBef>
              <a:spcAft>
                <a:spcPts val="0"/>
              </a:spcAft>
              <a:buClr>
                <a:srgbClr val="13294B"/>
              </a:buClr>
              <a:buSzPts val="2400"/>
              <a:buChar char="-"/>
            </a:pPr>
            <a:r>
              <a:rPr lang="en-US" sz="2400"/>
              <a:t>Cypress sponsored Chips </a:t>
            </a:r>
            <a:endParaRPr sz="2400"/>
          </a:p>
          <a:p>
            <a:pPr indent="-381000" lvl="0" marL="457200" rtl="0" algn="l">
              <a:spcBef>
                <a:spcPts val="0"/>
              </a:spcBef>
              <a:spcAft>
                <a:spcPts val="0"/>
              </a:spcAft>
              <a:buSzPts val="2400"/>
              <a:buChar char="-"/>
            </a:pPr>
            <a:r>
              <a:rPr lang="en-US" sz="2400"/>
              <a:t>QFN type</a:t>
            </a:r>
            <a:endParaRPr sz="2400"/>
          </a:p>
          <a:p>
            <a:pPr indent="-381000" lvl="0" marL="457200" rtl="0" algn="l">
              <a:spcBef>
                <a:spcPts val="0"/>
              </a:spcBef>
              <a:spcAft>
                <a:spcPts val="0"/>
              </a:spcAft>
              <a:buSzPts val="2400"/>
              <a:buChar char="-"/>
            </a:pPr>
            <a:r>
              <a:rPr lang="en-US" sz="2400"/>
              <a:t>25 digital and analog I/O</a:t>
            </a:r>
            <a:endParaRPr sz="2400"/>
          </a:p>
          <a:p>
            <a:pPr indent="-381000" lvl="0" marL="457200" rtl="0" algn="l">
              <a:spcBef>
                <a:spcPts val="0"/>
              </a:spcBef>
              <a:spcAft>
                <a:spcPts val="0"/>
              </a:spcAft>
              <a:buSzPts val="2400"/>
              <a:buChar char="-"/>
            </a:pPr>
            <a:r>
              <a:rPr lang="en-US" sz="2400">
                <a:solidFill>
                  <a:srgbClr val="13294B"/>
                </a:solidFill>
              </a:rPr>
              <a:t>256KB flash memory</a:t>
            </a:r>
            <a:endParaRPr sz="2400">
              <a:solidFill>
                <a:srgbClr val="13294B"/>
              </a:solidFill>
            </a:endParaRPr>
          </a:p>
          <a:p>
            <a:pPr indent="-381000" lvl="0" marL="457200" rtl="0" algn="l">
              <a:spcBef>
                <a:spcPts val="0"/>
              </a:spcBef>
              <a:spcAft>
                <a:spcPts val="0"/>
              </a:spcAft>
              <a:buClr>
                <a:srgbClr val="13294B"/>
              </a:buClr>
              <a:buSzPts val="2400"/>
              <a:buChar char="-"/>
            </a:pPr>
            <a:r>
              <a:rPr lang="en-US" sz="2400">
                <a:solidFill>
                  <a:srgbClr val="13294B"/>
                </a:solidFill>
              </a:rPr>
              <a:t>operating at up to 48 MHz</a:t>
            </a:r>
            <a:endParaRPr sz="2400">
              <a:solidFill>
                <a:srgbClr val="13294B"/>
              </a:solidFill>
            </a:endParaRPr>
          </a:p>
          <a:p>
            <a:pPr indent="0" lvl="0" marL="0" rtl="0" algn="l">
              <a:spcBef>
                <a:spcPts val="720"/>
              </a:spcBef>
              <a:spcAft>
                <a:spcPts val="0"/>
              </a:spcAft>
              <a:buNone/>
            </a:pPr>
            <a:r>
              <a:t/>
            </a:r>
            <a:endParaRPr sz="2400">
              <a:solidFill>
                <a:srgbClr val="13294B"/>
              </a:solidFill>
            </a:endParaRPr>
          </a:p>
          <a:p>
            <a:pPr indent="-381000" lvl="0" marL="457200" rtl="0" algn="l">
              <a:spcBef>
                <a:spcPts val="720"/>
              </a:spcBef>
              <a:spcAft>
                <a:spcPts val="0"/>
              </a:spcAft>
              <a:buClr>
                <a:srgbClr val="13294B"/>
              </a:buClr>
              <a:buSzPts val="2400"/>
              <a:buChar char="-"/>
            </a:pPr>
            <a:r>
              <a:rPr lang="en-US" sz="2400">
                <a:solidFill>
                  <a:srgbClr val="13294B"/>
                </a:solidFill>
              </a:rPr>
              <a:t>Bluetooth Low Energy 4.2 (BLE) wireless communication</a:t>
            </a:r>
            <a:endParaRPr sz="2400">
              <a:solidFill>
                <a:srgbClr val="13294B"/>
              </a:solidFill>
            </a:endParaRPr>
          </a:p>
          <a:p>
            <a:pPr indent="-381000" lvl="0" marL="457200" rtl="0" algn="l">
              <a:spcBef>
                <a:spcPts val="0"/>
              </a:spcBef>
              <a:spcAft>
                <a:spcPts val="0"/>
              </a:spcAft>
              <a:buSzPts val="2400"/>
              <a:buChar char="-"/>
            </a:pPr>
            <a:r>
              <a:rPr lang="en-US" sz="2400"/>
              <a:t>PSOC 4 (controller)</a:t>
            </a:r>
            <a:endParaRPr sz="2400"/>
          </a:p>
          <a:p>
            <a:pPr indent="0" lvl="0" marL="457200" rtl="0" algn="l">
              <a:spcBef>
                <a:spcPts val="720"/>
              </a:spcBef>
              <a:spcAft>
                <a:spcPts val="0"/>
              </a:spcAft>
              <a:buNone/>
            </a:pPr>
            <a:r>
              <a:t/>
            </a:r>
            <a:endParaRPr sz="2400"/>
          </a:p>
          <a:p>
            <a:pPr indent="-381000" lvl="0" marL="457200" rtl="0" algn="l">
              <a:spcBef>
                <a:spcPts val="720"/>
              </a:spcBef>
              <a:spcAft>
                <a:spcPts val="0"/>
              </a:spcAft>
              <a:buSzPts val="2400"/>
              <a:buChar char="-"/>
            </a:pPr>
            <a:r>
              <a:rPr lang="en-US" sz="2400"/>
              <a:t>TCPWM current consumption :  42    uA</a:t>
            </a:r>
            <a:endParaRPr sz="2400"/>
          </a:p>
          <a:p>
            <a:pPr indent="-381000" lvl="0" marL="457200" rtl="0" algn="l">
              <a:spcBef>
                <a:spcPts val="0"/>
              </a:spcBef>
              <a:spcAft>
                <a:spcPts val="0"/>
              </a:spcAft>
              <a:buSzPts val="2400"/>
              <a:buChar char="-"/>
            </a:pPr>
            <a:r>
              <a:rPr lang="en-US" sz="2400">
                <a:solidFill>
                  <a:srgbClr val="13294B"/>
                </a:solidFill>
              </a:rPr>
              <a:t>UART current consumption:       55    uA</a:t>
            </a:r>
            <a:endParaRPr sz="2400"/>
          </a:p>
          <a:p>
            <a:pPr indent="0" lvl="0" marL="0" rtl="0" algn="l">
              <a:spcBef>
                <a:spcPts val="720"/>
              </a:spcBef>
              <a:spcAft>
                <a:spcPts val="0"/>
              </a:spcAft>
              <a:buClr>
                <a:schemeClr val="dk1"/>
              </a:buClr>
              <a:buSzPts val="1100"/>
              <a:buFont typeface="Arial"/>
              <a:buNone/>
            </a:pPr>
            <a:r>
              <a:t/>
            </a:r>
            <a:endParaRPr sz="2400">
              <a:solidFill>
                <a:srgbClr val="13294B"/>
              </a:solidFill>
            </a:endParaRPr>
          </a:p>
          <a:p>
            <a:pPr indent="0" lvl="0" marL="0" rtl="0" algn="l">
              <a:spcBef>
                <a:spcPts val="720"/>
              </a:spcBef>
              <a:spcAft>
                <a:spcPts val="0"/>
              </a:spcAft>
              <a:buNone/>
            </a:pPr>
            <a:r>
              <a:rPr lang="en-US" sz="2400">
                <a:solidFill>
                  <a:srgbClr val="13294B"/>
                </a:solidFill>
              </a:rPr>
              <a:t> </a:t>
            </a:r>
            <a:endParaRPr sz="2400">
              <a:solidFill>
                <a:srgbClr val="13294B"/>
              </a:solidFill>
            </a:endParaRPr>
          </a:p>
          <a:p>
            <a:pPr indent="0" lvl="0" marL="0" rtl="0" algn="l">
              <a:spcBef>
                <a:spcPts val="720"/>
              </a:spcBef>
              <a:spcAft>
                <a:spcPts val="0"/>
              </a:spcAft>
              <a:buNone/>
            </a:pPr>
            <a:r>
              <a:t/>
            </a:r>
            <a:endParaRPr sz="2400">
              <a:solidFill>
                <a:srgbClr val="13294B"/>
              </a:solidFill>
            </a:endParaRPr>
          </a:p>
        </p:txBody>
      </p:sp>
      <p:sp>
        <p:nvSpPr>
          <p:cNvPr id="174" name="Google Shape;174;p22"/>
          <p:cNvSpPr txBox="1"/>
          <p:nvPr>
            <p:ph idx="2" type="body"/>
          </p:nvPr>
        </p:nvSpPr>
        <p:spPr>
          <a:xfrm>
            <a:off x="139150" y="635275"/>
            <a:ext cx="10224000" cy="726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600"/>
              </a:spcAft>
              <a:buNone/>
            </a:pPr>
            <a:r>
              <a:rPr lang="en-US" sz="3600">
                <a:solidFill>
                  <a:srgbClr val="E84A26"/>
                </a:solidFill>
                <a:latin typeface="Arial"/>
                <a:ea typeface="Arial"/>
                <a:cs typeface="Arial"/>
                <a:sym typeface="Arial"/>
              </a:rPr>
              <a:t>CYBLE-214015-01: EZ-BLE™ Creator Chip</a:t>
            </a:r>
            <a:endParaRPr sz="3600">
              <a:solidFill>
                <a:srgbClr val="E84A26"/>
              </a:solidFill>
            </a:endParaRPr>
          </a:p>
        </p:txBody>
      </p:sp>
      <p:sp>
        <p:nvSpPr>
          <p:cNvPr id="175" name="Google Shape;175;p22"/>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76" name="Google Shape;176;p22"/>
          <p:cNvPicPr preferRelativeResize="0"/>
          <p:nvPr/>
        </p:nvPicPr>
        <p:blipFill>
          <a:blip r:embed="rId3">
            <a:alphaModFix/>
          </a:blip>
          <a:stretch>
            <a:fillRect/>
          </a:stretch>
        </p:blipFill>
        <p:spPr>
          <a:xfrm rot="-5400000">
            <a:off x="771500" y="1834275"/>
            <a:ext cx="1742526" cy="1591495"/>
          </a:xfrm>
          <a:prstGeom prst="rect">
            <a:avLst/>
          </a:prstGeom>
          <a:noFill/>
          <a:ln>
            <a:noFill/>
          </a:ln>
        </p:spPr>
      </p:pic>
      <p:pic>
        <p:nvPicPr>
          <p:cNvPr id="177" name="Google Shape;177;p22"/>
          <p:cNvPicPr preferRelativeResize="0"/>
          <p:nvPr/>
        </p:nvPicPr>
        <p:blipFill>
          <a:blip r:embed="rId4">
            <a:alphaModFix/>
          </a:blip>
          <a:stretch>
            <a:fillRect/>
          </a:stretch>
        </p:blipFill>
        <p:spPr>
          <a:xfrm rot="5400000">
            <a:off x="771500" y="4419468"/>
            <a:ext cx="1742525" cy="1746775"/>
          </a:xfrm>
          <a:prstGeom prst="rect">
            <a:avLst/>
          </a:prstGeom>
          <a:noFill/>
          <a:ln>
            <a:noFill/>
          </a:ln>
        </p:spPr>
      </p:pic>
      <p:pic>
        <p:nvPicPr>
          <p:cNvPr id="178" name="Google Shape;178;p22"/>
          <p:cNvPicPr preferRelativeResize="0"/>
          <p:nvPr/>
        </p:nvPicPr>
        <p:blipFill>
          <a:blip r:embed="rId5">
            <a:alphaModFix/>
          </a:blip>
          <a:stretch>
            <a:fillRect/>
          </a:stretch>
        </p:blipFill>
        <p:spPr>
          <a:xfrm>
            <a:off x="3265804" y="5996550"/>
            <a:ext cx="5829300" cy="100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3"/>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85" name="Google Shape;185;p23"/>
          <p:cNvPicPr preferRelativeResize="0"/>
          <p:nvPr/>
        </p:nvPicPr>
        <p:blipFill>
          <a:blip r:embed="rId3">
            <a:alphaModFix/>
          </a:blip>
          <a:stretch>
            <a:fillRect/>
          </a:stretch>
        </p:blipFill>
        <p:spPr>
          <a:xfrm>
            <a:off x="0" y="4824650"/>
            <a:ext cx="10363200" cy="2199186"/>
          </a:xfrm>
          <a:prstGeom prst="rect">
            <a:avLst/>
          </a:prstGeom>
          <a:noFill/>
          <a:ln>
            <a:noFill/>
          </a:ln>
        </p:spPr>
      </p:pic>
      <p:sp>
        <p:nvSpPr>
          <p:cNvPr id="186" name="Google Shape;186;p23"/>
          <p:cNvSpPr txBox="1"/>
          <p:nvPr/>
        </p:nvSpPr>
        <p:spPr>
          <a:xfrm>
            <a:off x="403450" y="218725"/>
            <a:ext cx="7622400" cy="105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b="1" lang="en-US" sz="3600">
                <a:solidFill>
                  <a:srgbClr val="E84A26"/>
                </a:solidFill>
              </a:rPr>
              <a:t> </a:t>
            </a:r>
            <a:r>
              <a:rPr b="1" lang="en-US" sz="4800">
                <a:solidFill>
                  <a:srgbClr val="E84A26"/>
                </a:solidFill>
              </a:rPr>
              <a:t>MiniProg3 Programmer</a:t>
            </a:r>
            <a:endParaRPr sz="4800"/>
          </a:p>
        </p:txBody>
      </p:sp>
      <p:pic>
        <p:nvPicPr>
          <p:cNvPr id="187" name="Google Shape;187;p23"/>
          <p:cNvPicPr preferRelativeResize="0"/>
          <p:nvPr/>
        </p:nvPicPr>
        <p:blipFill>
          <a:blip r:embed="rId4">
            <a:alphaModFix/>
          </a:blip>
          <a:stretch>
            <a:fillRect/>
          </a:stretch>
        </p:blipFill>
        <p:spPr>
          <a:xfrm>
            <a:off x="403450" y="1707427"/>
            <a:ext cx="9706425" cy="24598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4"/>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94" name="Google Shape;194;p24"/>
          <p:cNvPicPr preferRelativeResize="0"/>
          <p:nvPr/>
        </p:nvPicPr>
        <p:blipFill>
          <a:blip r:embed="rId3">
            <a:alphaModFix/>
          </a:blip>
          <a:stretch>
            <a:fillRect/>
          </a:stretch>
        </p:blipFill>
        <p:spPr>
          <a:xfrm>
            <a:off x="6265874" y="2062050"/>
            <a:ext cx="3233750" cy="3172725"/>
          </a:xfrm>
          <a:prstGeom prst="rect">
            <a:avLst/>
          </a:prstGeom>
          <a:noFill/>
          <a:ln>
            <a:noFill/>
          </a:ln>
        </p:spPr>
      </p:pic>
      <p:pic>
        <p:nvPicPr>
          <p:cNvPr id="195" name="Google Shape;195;p24"/>
          <p:cNvPicPr preferRelativeResize="0"/>
          <p:nvPr/>
        </p:nvPicPr>
        <p:blipFill rotWithShape="1">
          <a:blip r:embed="rId4">
            <a:alphaModFix/>
          </a:blip>
          <a:srcRect b="1603" l="0" r="0" t="0"/>
          <a:stretch/>
        </p:blipFill>
        <p:spPr>
          <a:xfrm>
            <a:off x="342000" y="1075474"/>
            <a:ext cx="5331625" cy="5623150"/>
          </a:xfrm>
          <a:prstGeom prst="rect">
            <a:avLst/>
          </a:prstGeom>
          <a:noFill/>
          <a:ln>
            <a:noFill/>
          </a:ln>
        </p:spPr>
      </p:pic>
      <p:sp>
        <p:nvSpPr>
          <p:cNvPr id="196" name="Google Shape;196;p24"/>
          <p:cNvSpPr txBox="1"/>
          <p:nvPr/>
        </p:nvSpPr>
        <p:spPr>
          <a:xfrm>
            <a:off x="0" y="239525"/>
            <a:ext cx="10863900" cy="925200"/>
          </a:xfrm>
          <a:prstGeom prst="rect">
            <a:avLst/>
          </a:prstGeom>
          <a:noFill/>
          <a:ln>
            <a:noFill/>
          </a:ln>
        </p:spPr>
        <p:txBody>
          <a:bodyPr anchorCtr="0" anchor="t" bIns="91425" lIns="91425" spcFirstLastPara="1" rIns="91425" wrap="square" tIns="91425">
            <a:noAutofit/>
          </a:bodyPr>
          <a:lstStyle/>
          <a:p>
            <a:pPr indent="0" lvl="0" marL="0" rtl="0" algn="l">
              <a:spcBef>
                <a:spcPts val="960"/>
              </a:spcBef>
              <a:spcAft>
                <a:spcPts val="0"/>
              </a:spcAft>
              <a:buNone/>
            </a:pPr>
            <a:r>
              <a:rPr b="1" lang="en-US" sz="4800">
                <a:solidFill>
                  <a:srgbClr val="E84A26"/>
                </a:solidFill>
              </a:rPr>
              <a:t>CYBLE-214015 </a:t>
            </a:r>
            <a:r>
              <a:rPr b="1" lang="en-US" sz="4800">
                <a:solidFill>
                  <a:srgbClr val="E84A26"/>
                </a:solidFill>
              </a:rPr>
              <a:t>Schematic</a:t>
            </a:r>
            <a:r>
              <a:rPr b="1" lang="en-US" sz="4800">
                <a:solidFill>
                  <a:srgbClr val="E84A26"/>
                </a:solidFill>
              </a:rPr>
              <a:t> and PCB</a:t>
            </a:r>
            <a:endParaRPr b="1" sz="4800">
              <a:solidFill>
                <a:srgbClr val="E84A26"/>
              </a:solidFill>
            </a:endParaRPr>
          </a:p>
          <a:p>
            <a:pPr indent="0" lvl="0" marL="0" rtl="0" algn="l">
              <a:lnSpc>
                <a:spcPct val="115000"/>
              </a:lnSpc>
              <a:spcBef>
                <a:spcPts val="0"/>
              </a:spcBef>
              <a:spcAft>
                <a:spcPts val="600"/>
              </a:spcAft>
              <a:buNone/>
            </a:pPr>
            <a:r>
              <a:t/>
            </a:r>
            <a:endParaRPr sz="3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idx="1" type="body"/>
          </p:nvPr>
        </p:nvSpPr>
        <p:spPr>
          <a:xfrm>
            <a:off x="5069100" y="1443275"/>
            <a:ext cx="5294100" cy="5082600"/>
          </a:xfrm>
          <a:prstGeom prst="rect">
            <a:avLst/>
          </a:prstGeom>
        </p:spPr>
        <p:txBody>
          <a:bodyPr anchorCtr="0" anchor="t" bIns="45700" lIns="91425" spcFirstLastPara="1" rIns="91425" wrap="square" tIns="45700">
            <a:noAutofit/>
          </a:bodyPr>
          <a:lstStyle/>
          <a:p>
            <a:pPr indent="-457136" lvl="0" marL="457200" rtl="0" algn="l">
              <a:spcBef>
                <a:spcPts val="720"/>
              </a:spcBef>
              <a:spcAft>
                <a:spcPts val="0"/>
              </a:spcAft>
              <a:buClr>
                <a:schemeClr val="dk1"/>
              </a:buClr>
              <a:buSzPts val="3599"/>
              <a:buChar char="-"/>
            </a:pPr>
            <a:r>
              <a:rPr lang="en-US">
                <a:solidFill>
                  <a:schemeClr val="dk1"/>
                </a:solidFill>
              </a:rPr>
              <a:t>Core characteristic of CYBLE-214015 Chip</a:t>
            </a:r>
            <a:endParaRPr>
              <a:solidFill>
                <a:schemeClr val="dk1"/>
              </a:solidFill>
            </a:endParaRPr>
          </a:p>
          <a:p>
            <a:pPr indent="0" lvl="0" marL="0" rtl="0" algn="l">
              <a:spcBef>
                <a:spcPts val="720"/>
              </a:spcBef>
              <a:spcAft>
                <a:spcPts val="0"/>
              </a:spcAft>
              <a:buNone/>
            </a:pPr>
            <a:r>
              <a:t/>
            </a:r>
            <a:endParaRPr>
              <a:solidFill>
                <a:schemeClr val="dk1"/>
              </a:solidFill>
            </a:endParaRPr>
          </a:p>
          <a:p>
            <a:pPr indent="-457136" lvl="0" marL="457200" rtl="0" algn="l">
              <a:spcBef>
                <a:spcPts val="720"/>
              </a:spcBef>
              <a:spcAft>
                <a:spcPts val="0"/>
              </a:spcAft>
              <a:buClr>
                <a:schemeClr val="dk1"/>
              </a:buClr>
              <a:buSzPts val="3599"/>
              <a:buChar char="-"/>
            </a:pPr>
            <a:r>
              <a:rPr lang="en-US">
                <a:solidFill>
                  <a:schemeClr val="dk1"/>
                </a:solidFill>
              </a:rPr>
              <a:t>Low power consumption</a:t>
            </a:r>
            <a:endParaRPr>
              <a:solidFill>
                <a:schemeClr val="dk1"/>
              </a:solidFill>
            </a:endParaRPr>
          </a:p>
          <a:p>
            <a:pPr indent="0" lvl="0" marL="0" rtl="0" algn="l">
              <a:spcBef>
                <a:spcPts val="720"/>
              </a:spcBef>
              <a:spcAft>
                <a:spcPts val="0"/>
              </a:spcAft>
              <a:buNone/>
            </a:pPr>
            <a:r>
              <a:t/>
            </a:r>
            <a:endParaRPr>
              <a:solidFill>
                <a:schemeClr val="dk1"/>
              </a:solidFill>
            </a:endParaRPr>
          </a:p>
          <a:p>
            <a:pPr indent="-457136" lvl="0" marL="457200" rtl="0" algn="l">
              <a:spcBef>
                <a:spcPts val="720"/>
              </a:spcBef>
              <a:spcAft>
                <a:spcPts val="0"/>
              </a:spcAft>
              <a:buClr>
                <a:schemeClr val="dk1"/>
              </a:buClr>
              <a:buSzPts val="3599"/>
              <a:buChar char="-"/>
            </a:pPr>
            <a:r>
              <a:rPr lang="en-US">
                <a:solidFill>
                  <a:schemeClr val="dk1"/>
                </a:solidFill>
              </a:rPr>
              <a:t>Android development friendly</a:t>
            </a:r>
            <a:endParaRPr>
              <a:solidFill>
                <a:schemeClr val="dk1"/>
              </a:solidFill>
            </a:endParaRPr>
          </a:p>
        </p:txBody>
      </p:sp>
      <p:sp>
        <p:nvSpPr>
          <p:cNvPr id="203" name="Google Shape;203;p25"/>
          <p:cNvSpPr txBox="1"/>
          <p:nvPr>
            <p:ph idx="2" type="body"/>
          </p:nvPr>
        </p:nvSpPr>
        <p:spPr>
          <a:xfrm>
            <a:off x="299075" y="474850"/>
            <a:ext cx="97197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Bluetooth Low-Energy Overview</a:t>
            </a:r>
            <a:endParaRPr>
              <a:solidFill>
                <a:srgbClr val="E84A26"/>
              </a:solidFill>
              <a:latin typeface="Arial"/>
              <a:ea typeface="Arial"/>
              <a:cs typeface="Arial"/>
              <a:sym typeface="Arial"/>
            </a:endParaRPr>
          </a:p>
        </p:txBody>
      </p:sp>
      <p:sp>
        <p:nvSpPr>
          <p:cNvPr id="204" name="Google Shape;204;p25"/>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05" name="Google Shape;205;p25"/>
          <p:cNvPicPr preferRelativeResize="0"/>
          <p:nvPr/>
        </p:nvPicPr>
        <p:blipFill>
          <a:blip r:embed="rId3">
            <a:alphaModFix/>
          </a:blip>
          <a:stretch>
            <a:fillRect/>
          </a:stretch>
        </p:blipFill>
        <p:spPr>
          <a:xfrm>
            <a:off x="111950" y="1443263"/>
            <a:ext cx="4849900" cy="4588850"/>
          </a:xfrm>
          <a:prstGeom prst="rect">
            <a:avLst/>
          </a:prstGeom>
          <a:noFill/>
          <a:ln>
            <a:noFill/>
          </a:ln>
        </p:spPr>
      </p:pic>
      <p:sp>
        <p:nvSpPr>
          <p:cNvPr id="206" name="Google Shape;206;p25"/>
          <p:cNvSpPr txBox="1"/>
          <p:nvPr/>
        </p:nvSpPr>
        <p:spPr>
          <a:xfrm>
            <a:off x="1492075" y="6111575"/>
            <a:ext cx="3003600" cy="4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Picture: BLE Stack</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6"/>
          <p:cNvSpPr txBox="1"/>
          <p:nvPr>
            <p:ph idx="2" type="body"/>
          </p:nvPr>
        </p:nvSpPr>
        <p:spPr>
          <a:xfrm>
            <a:off x="457969" y="6352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rPr>
              <a:t>GATT &amp; GAP Configuration</a:t>
            </a:r>
            <a:endParaRPr>
              <a:solidFill>
                <a:srgbClr val="E84A26"/>
              </a:solidFill>
            </a:endParaRPr>
          </a:p>
        </p:txBody>
      </p:sp>
      <p:sp>
        <p:nvSpPr>
          <p:cNvPr id="213" name="Google Shape;213;p26"/>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214" name="Google Shape;214;p26"/>
          <p:cNvGraphicFramePr/>
          <p:nvPr/>
        </p:nvGraphicFramePr>
        <p:xfrm>
          <a:off x="710250" y="2459925"/>
          <a:ext cx="3000000" cy="3000000"/>
        </p:xfrm>
        <a:graphic>
          <a:graphicData uri="http://schemas.openxmlformats.org/drawingml/2006/table">
            <a:tbl>
              <a:tblPr>
                <a:noFill/>
                <a:tableStyleId>{DA6E071D-4E59-4DC8-875C-3CDC4360F560}</a:tableStyleId>
              </a:tblPr>
              <a:tblGrid>
                <a:gridCol w="3028125"/>
                <a:gridCol w="3028125"/>
                <a:gridCol w="3028125"/>
              </a:tblGrid>
              <a:tr h="381000">
                <a:tc>
                  <a:txBody>
                    <a:bodyPr>
                      <a:noAutofit/>
                    </a:bodyPr>
                    <a:lstStyle/>
                    <a:p>
                      <a:pPr indent="0" lvl="0" marL="0" rtl="0" algn="ctr">
                        <a:spcBef>
                          <a:spcPts val="0"/>
                        </a:spcBef>
                        <a:spcAft>
                          <a:spcPts val="0"/>
                        </a:spcAft>
                        <a:buNone/>
                      </a:pPr>
                      <a:r>
                        <a:t/>
                      </a:r>
                      <a:endParaRPr sz="3000"/>
                    </a:p>
                  </a:txBody>
                  <a:tcPr marT="91425" marB="91425" marR="91425" marL="91425"/>
                </a:tc>
                <a:tc>
                  <a:txBody>
                    <a:bodyPr>
                      <a:noAutofit/>
                    </a:bodyPr>
                    <a:lstStyle/>
                    <a:p>
                      <a:pPr indent="0" lvl="0" marL="0" rtl="0" algn="ctr">
                        <a:spcBef>
                          <a:spcPts val="0"/>
                        </a:spcBef>
                        <a:spcAft>
                          <a:spcPts val="0"/>
                        </a:spcAft>
                        <a:buNone/>
                      </a:pPr>
                      <a:r>
                        <a:rPr lang="en-US" sz="3000"/>
                        <a:t>GAP</a:t>
                      </a:r>
                      <a:endParaRPr sz="3000"/>
                    </a:p>
                  </a:txBody>
                  <a:tcPr marT="91425" marB="91425" marR="91425" marL="91425"/>
                </a:tc>
                <a:tc>
                  <a:txBody>
                    <a:bodyPr>
                      <a:noAutofit/>
                    </a:bodyPr>
                    <a:lstStyle/>
                    <a:p>
                      <a:pPr indent="0" lvl="0" marL="0" rtl="0" algn="ctr">
                        <a:spcBef>
                          <a:spcPts val="0"/>
                        </a:spcBef>
                        <a:spcAft>
                          <a:spcPts val="0"/>
                        </a:spcAft>
                        <a:buNone/>
                      </a:pPr>
                      <a:r>
                        <a:rPr lang="en-US" sz="3000"/>
                        <a:t>GATT</a:t>
                      </a:r>
                      <a:endParaRPr sz="3000"/>
                    </a:p>
                  </a:txBody>
                  <a:tcPr marT="91425" marB="91425" marR="91425" marL="91425"/>
                </a:tc>
              </a:tr>
              <a:tr h="381000">
                <a:tc>
                  <a:txBody>
                    <a:bodyPr>
                      <a:noAutofit/>
                    </a:bodyPr>
                    <a:lstStyle/>
                    <a:p>
                      <a:pPr indent="0" lvl="0" marL="0" rtl="0" algn="ctr">
                        <a:spcBef>
                          <a:spcPts val="0"/>
                        </a:spcBef>
                        <a:spcAft>
                          <a:spcPts val="0"/>
                        </a:spcAft>
                        <a:buNone/>
                      </a:pPr>
                      <a:r>
                        <a:rPr lang="en-US" sz="3000"/>
                        <a:t>Android Phone</a:t>
                      </a:r>
                      <a:endParaRPr sz="3000"/>
                    </a:p>
                  </a:txBody>
                  <a:tcPr marT="91425" marB="91425" marR="91425" marL="91425"/>
                </a:tc>
                <a:tc>
                  <a:txBody>
                    <a:bodyPr>
                      <a:noAutofit/>
                    </a:bodyPr>
                    <a:lstStyle/>
                    <a:p>
                      <a:pPr indent="0" lvl="0" marL="0" rtl="0" algn="ctr">
                        <a:spcBef>
                          <a:spcPts val="0"/>
                        </a:spcBef>
                        <a:spcAft>
                          <a:spcPts val="0"/>
                        </a:spcAft>
                        <a:buNone/>
                      </a:pPr>
                      <a:r>
                        <a:rPr lang="en-US" sz="3000"/>
                        <a:t>Central</a:t>
                      </a:r>
                      <a:endParaRPr sz="3000"/>
                    </a:p>
                  </a:txBody>
                  <a:tcPr marT="91425" marB="91425" marR="91425" marL="91425"/>
                </a:tc>
                <a:tc>
                  <a:txBody>
                    <a:bodyPr>
                      <a:noAutofit/>
                    </a:bodyPr>
                    <a:lstStyle/>
                    <a:p>
                      <a:pPr indent="0" lvl="0" marL="0" rtl="0" algn="ctr">
                        <a:spcBef>
                          <a:spcPts val="0"/>
                        </a:spcBef>
                        <a:spcAft>
                          <a:spcPts val="0"/>
                        </a:spcAft>
                        <a:buNone/>
                      </a:pPr>
                      <a:r>
                        <a:rPr lang="en-US" sz="3000"/>
                        <a:t>Client</a:t>
                      </a:r>
                      <a:endParaRPr sz="3000"/>
                    </a:p>
                  </a:txBody>
                  <a:tcPr marT="91425" marB="91425" marR="91425" marL="91425"/>
                </a:tc>
              </a:tr>
              <a:tr h="381000">
                <a:tc>
                  <a:txBody>
                    <a:bodyPr>
                      <a:noAutofit/>
                    </a:bodyPr>
                    <a:lstStyle/>
                    <a:p>
                      <a:pPr indent="0" lvl="0" marL="0" rtl="0" algn="ctr">
                        <a:spcBef>
                          <a:spcPts val="0"/>
                        </a:spcBef>
                        <a:spcAft>
                          <a:spcPts val="0"/>
                        </a:spcAft>
                        <a:buNone/>
                      </a:pPr>
                      <a:r>
                        <a:rPr lang="en-US" sz="3000"/>
                        <a:t>BLE Device</a:t>
                      </a:r>
                      <a:endParaRPr sz="3000"/>
                    </a:p>
                  </a:txBody>
                  <a:tcPr marT="91425" marB="91425" marR="91425" marL="91425"/>
                </a:tc>
                <a:tc>
                  <a:txBody>
                    <a:bodyPr>
                      <a:noAutofit/>
                    </a:bodyPr>
                    <a:lstStyle/>
                    <a:p>
                      <a:pPr indent="0" lvl="0" marL="0" rtl="0" algn="ctr">
                        <a:spcBef>
                          <a:spcPts val="0"/>
                        </a:spcBef>
                        <a:spcAft>
                          <a:spcPts val="0"/>
                        </a:spcAft>
                        <a:buNone/>
                      </a:pPr>
                      <a:r>
                        <a:rPr lang="en-US" sz="3000"/>
                        <a:t>Peripheral</a:t>
                      </a:r>
                      <a:endParaRPr sz="3000"/>
                    </a:p>
                  </a:txBody>
                  <a:tcPr marT="91425" marB="91425" marR="91425" marL="91425"/>
                </a:tc>
                <a:tc>
                  <a:txBody>
                    <a:bodyPr>
                      <a:noAutofit/>
                    </a:bodyPr>
                    <a:lstStyle/>
                    <a:p>
                      <a:pPr indent="0" lvl="0" marL="0" rtl="0" algn="ctr">
                        <a:spcBef>
                          <a:spcPts val="0"/>
                        </a:spcBef>
                        <a:spcAft>
                          <a:spcPts val="0"/>
                        </a:spcAft>
                        <a:buNone/>
                      </a:pPr>
                      <a:r>
                        <a:rPr lang="en-US" sz="3000"/>
                        <a:t>Server (Database)</a:t>
                      </a:r>
                      <a:endParaRPr sz="30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7"/>
          <p:cNvSpPr txBox="1"/>
          <p:nvPr>
            <p:ph idx="2" type="body"/>
          </p:nvPr>
        </p:nvSpPr>
        <p:spPr>
          <a:xfrm>
            <a:off x="58350" y="285300"/>
            <a:ext cx="105141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Android Application User Interface</a:t>
            </a:r>
            <a:endParaRPr>
              <a:solidFill>
                <a:srgbClr val="E84A26"/>
              </a:solidFill>
              <a:latin typeface="Arial"/>
              <a:ea typeface="Arial"/>
              <a:cs typeface="Arial"/>
              <a:sym typeface="Arial"/>
            </a:endParaRPr>
          </a:p>
        </p:txBody>
      </p:sp>
      <p:sp>
        <p:nvSpPr>
          <p:cNvPr id="221" name="Google Shape;221;p27"/>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22" name="Google Shape;222;p27"/>
          <p:cNvPicPr preferRelativeResize="0"/>
          <p:nvPr/>
        </p:nvPicPr>
        <p:blipFill>
          <a:blip r:embed="rId3">
            <a:alphaModFix/>
          </a:blip>
          <a:stretch>
            <a:fillRect/>
          </a:stretch>
        </p:blipFill>
        <p:spPr>
          <a:xfrm>
            <a:off x="5996600" y="1545926"/>
            <a:ext cx="3021700" cy="5371925"/>
          </a:xfrm>
          <a:prstGeom prst="rect">
            <a:avLst/>
          </a:prstGeom>
          <a:noFill/>
          <a:ln>
            <a:noFill/>
          </a:ln>
        </p:spPr>
      </p:pic>
      <p:pic>
        <p:nvPicPr>
          <p:cNvPr id="223" name="Google Shape;223;p27"/>
          <p:cNvPicPr preferRelativeResize="0"/>
          <p:nvPr/>
        </p:nvPicPr>
        <p:blipFill>
          <a:blip r:embed="rId4">
            <a:alphaModFix/>
          </a:blip>
          <a:stretch>
            <a:fillRect/>
          </a:stretch>
        </p:blipFill>
        <p:spPr>
          <a:xfrm>
            <a:off x="1475851" y="1545926"/>
            <a:ext cx="3021700" cy="5371915"/>
          </a:xfrm>
          <a:prstGeom prst="rect">
            <a:avLst/>
          </a:prstGeom>
          <a:noFill/>
          <a:ln>
            <a:noFill/>
          </a:ln>
        </p:spPr>
      </p:pic>
      <p:sp>
        <p:nvSpPr>
          <p:cNvPr id="224" name="Google Shape;224;p27"/>
          <p:cNvSpPr/>
          <p:nvPr/>
        </p:nvSpPr>
        <p:spPr>
          <a:xfrm>
            <a:off x="1475850" y="1828800"/>
            <a:ext cx="656100" cy="815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8"/>
          <p:cNvSpPr txBox="1"/>
          <p:nvPr>
            <p:ph idx="1" type="body"/>
          </p:nvPr>
        </p:nvSpPr>
        <p:spPr>
          <a:xfrm>
            <a:off x="4785325" y="1344900"/>
            <a:ext cx="5213100" cy="5613600"/>
          </a:xfrm>
          <a:prstGeom prst="rect">
            <a:avLst/>
          </a:prstGeom>
        </p:spPr>
        <p:txBody>
          <a:bodyPr anchorCtr="0" anchor="t" bIns="45700" lIns="91425" spcFirstLastPara="1" rIns="91425" wrap="square" tIns="45700">
            <a:noAutofit/>
          </a:bodyPr>
          <a:lstStyle/>
          <a:p>
            <a:pPr indent="-457136" lvl="0" marL="457200" rtl="0" algn="l">
              <a:spcBef>
                <a:spcPts val="720"/>
              </a:spcBef>
              <a:spcAft>
                <a:spcPts val="0"/>
              </a:spcAft>
              <a:buSzPts val="3599"/>
              <a:buChar char="-"/>
            </a:pPr>
            <a:r>
              <a:rPr lang="en-US"/>
              <a:t>Compatible with all Android smartphone</a:t>
            </a:r>
            <a:endParaRPr/>
          </a:p>
          <a:p>
            <a:pPr indent="0" lvl="0" marL="0" rtl="0" algn="l">
              <a:spcBef>
                <a:spcPts val="720"/>
              </a:spcBef>
              <a:spcAft>
                <a:spcPts val="0"/>
              </a:spcAft>
              <a:buNone/>
            </a:pPr>
            <a:r>
              <a:t/>
            </a:r>
            <a:endParaRPr/>
          </a:p>
          <a:p>
            <a:pPr indent="-457136" lvl="0" marL="457200" rtl="0" algn="l">
              <a:spcBef>
                <a:spcPts val="720"/>
              </a:spcBef>
              <a:spcAft>
                <a:spcPts val="0"/>
              </a:spcAft>
              <a:buSzPts val="3599"/>
              <a:buChar char="-"/>
            </a:pPr>
            <a:r>
              <a:rPr lang="en-US"/>
              <a:t>Data stored on App internal storage</a:t>
            </a:r>
            <a:endParaRPr/>
          </a:p>
          <a:p>
            <a:pPr indent="0" lvl="0" marL="0" rtl="0" algn="l">
              <a:spcBef>
                <a:spcPts val="720"/>
              </a:spcBef>
              <a:spcAft>
                <a:spcPts val="0"/>
              </a:spcAft>
              <a:buNone/>
            </a:pPr>
            <a:r>
              <a:t/>
            </a:r>
            <a:endParaRPr/>
          </a:p>
          <a:p>
            <a:pPr indent="-457136" lvl="0" marL="457200" rtl="0" algn="l">
              <a:spcBef>
                <a:spcPts val="720"/>
              </a:spcBef>
              <a:spcAft>
                <a:spcPts val="0"/>
              </a:spcAft>
              <a:buSzPts val="3599"/>
              <a:buChar char="-"/>
            </a:pPr>
            <a:r>
              <a:rPr lang="en-US"/>
              <a:t>Back-End B</a:t>
            </a:r>
            <a:r>
              <a:rPr lang="en-US"/>
              <a:t>luetooth Low-Energy protocol interface </a:t>
            </a:r>
            <a:r>
              <a:rPr lang="en-US"/>
              <a:t>implemented</a:t>
            </a:r>
            <a:endParaRPr/>
          </a:p>
        </p:txBody>
      </p:sp>
      <p:sp>
        <p:nvSpPr>
          <p:cNvPr id="231" name="Google Shape;231;p28"/>
          <p:cNvSpPr txBox="1"/>
          <p:nvPr>
            <p:ph idx="2" type="body"/>
          </p:nvPr>
        </p:nvSpPr>
        <p:spPr>
          <a:xfrm>
            <a:off x="444894" y="489456"/>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Android Application Overview</a:t>
            </a:r>
            <a:endParaRPr>
              <a:solidFill>
                <a:srgbClr val="E84A26"/>
              </a:solidFill>
              <a:latin typeface="Arial"/>
              <a:ea typeface="Arial"/>
              <a:cs typeface="Arial"/>
              <a:sym typeface="Arial"/>
            </a:endParaRPr>
          </a:p>
        </p:txBody>
      </p:sp>
      <p:sp>
        <p:nvSpPr>
          <p:cNvPr id="232" name="Google Shape;232;p28"/>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33" name="Google Shape;233;p28"/>
          <p:cNvPicPr preferRelativeResize="0"/>
          <p:nvPr/>
        </p:nvPicPr>
        <p:blipFill>
          <a:blip r:embed="rId3">
            <a:alphaModFix/>
          </a:blip>
          <a:stretch>
            <a:fillRect/>
          </a:stretch>
        </p:blipFill>
        <p:spPr>
          <a:xfrm>
            <a:off x="581625" y="1640612"/>
            <a:ext cx="2991376" cy="53180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9"/>
          <p:cNvSpPr txBox="1"/>
          <p:nvPr>
            <p:ph idx="2" type="body"/>
          </p:nvPr>
        </p:nvSpPr>
        <p:spPr>
          <a:xfrm>
            <a:off x="239319" y="40023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7"/>
                </a:solidFill>
                <a:latin typeface="Arial"/>
                <a:ea typeface="Arial"/>
                <a:cs typeface="Arial"/>
                <a:sym typeface="Arial"/>
              </a:rPr>
              <a:t>Android Application Subpages</a:t>
            </a:r>
            <a:endParaRPr>
              <a:solidFill>
                <a:srgbClr val="E84A27"/>
              </a:solidFill>
              <a:latin typeface="Arial"/>
              <a:ea typeface="Arial"/>
              <a:cs typeface="Arial"/>
              <a:sym typeface="Arial"/>
            </a:endParaRPr>
          </a:p>
        </p:txBody>
      </p:sp>
      <p:sp>
        <p:nvSpPr>
          <p:cNvPr id="240" name="Google Shape;240;p29"/>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41" name="Google Shape;241;p29"/>
          <p:cNvPicPr preferRelativeResize="0"/>
          <p:nvPr/>
        </p:nvPicPr>
        <p:blipFill>
          <a:blip r:embed="rId3">
            <a:alphaModFix/>
          </a:blip>
          <a:stretch>
            <a:fillRect/>
          </a:stretch>
        </p:blipFill>
        <p:spPr>
          <a:xfrm>
            <a:off x="312226" y="1735501"/>
            <a:ext cx="2965675" cy="5272325"/>
          </a:xfrm>
          <a:prstGeom prst="rect">
            <a:avLst/>
          </a:prstGeom>
          <a:noFill/>
          <a:ln>
            <a:noFill/>
          </a:ln>
        </p:spPr>
      </p:pic>
      <p:pic>
        <p:nvPicPr>
          <p:cNvPr id="242" name="Google Shape;242;p29"/>
          <p:cNvPicPr preferRelativeResize="0"/>
          <p:nvPr/>
        </p:nvPicPr>
        <p:blipFill>
          <a:blip r:embed="rId4">
            <a:alphaModFix/>
          </a:blip>
          <a:stretch>
            <a:fillRect/>
          </a:stretch>
        </p:blipFill>
        <p:spPr>
          <a:xfrm>
            <a:off x="3735213" y="1735501"/>
            <a:ext cx="2965675" cy="5272315"/>
          </a:xfrm>
          <a:prstGeom prst="rect">
            <a:avLst/>
          </a:prstGeom>
          <a:noFill/>
          <a:ln>
            <a:noFill/>
          </a:ln>
        </p:spPr>
      </p:pic>
      <p:pic>
        <p:nvPicPr>
          <p:cNvPr id="243" name="Google Shape;243;p29"/>
          <p:cNvPicPr preferRelativeResize="0"/>
          <p:nvPr/>
        </p:nvPicPr>
        <p:blipFill>
          <a:blip r:embed="rId5">
            <a:alphaModFix/>
          </a:blip>
          <a:stretch>
            <a:fillRect/>
          </a:stretch>
        </p:blipFill>
        <p:spPr>
          <a:xfrm>
            <a:off x="7158200" y="1735500"/>
            <a:ext cx="2965675" cy="527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2"/>
          <p:cNvSpPr txBox="1"/>
          <p:nvPr>
            <p:ph idx="1" type="body"/>
          </p:nvPr>
        </p:nvSpPr>
        <p:spPr>
          <a:xfrm>
            <a:off x="457969" y="1633220"/>
            <a:ext cx="9525900" cy="5082600"/>
          </a:xfrm>
          <a:prstGeom prst="rect">
            <a:avLst/>
          </a:prstGeom>
        </p:spPr>
        <p:txBody>
          <a:bodyPr anchorCtr="0" anchor="t" bIns="45700" lIns="91425" spcFirstLastPara="1" rIns="91425" wrap="square" tIns="45700">
            <a:noAutofit/>
          </a:bodyPr>
          <a:lstStyle/>
          <a:p>
            <a:pPr indent="-457136" lvl="0" marL="457200" rtl="0" algn="l">
              <a:spcBef>
                <a:spcPts val="720"/>
              </a:spcBef>
              <a:spcAft>
                <a:spcPts val="0"/>
              </a:spcAft>
              <a:buClr>
                <a:srgbClr val="000000"/>
              </a:buClr>
              <a:buSzPts val="3599"/>
              <a:buChar char="-"/>
            </a:pPr>
            <a:r>
              <a:rPr lang="en-US">
                <a:solidFill>
                  <a:srgbClr val="000000"/>
                </a:solidFill>
              </a:rPr>
              <a:t>Automatic and configurable dispensing mechanism</a:t>
            </a:r>
            <a:endParaRPr>
              <a:solidFill>
                <a:srgbClr val="000000"/>
              </a:solidFill>
            </a:endParaRPr>
          </a:p>
          <a:p>
            <a:pPr indent="0" lvl="0" marL="0" rtl="0" algn="l">
              <a:spcBef>
                <a:spcPts val="720"/>
              </a:spcBef>
              <a:spcAft>
                <a:spcPts val="0"/>
              </a:spcAft>
              <a:buNone/>
            </a:pPr>
            <a:r>
              <a:t/>
            </a:r>
            <a:endParaRPr>
              <a:solidFill>
                <a:srgbClr val="000000"/>
              </a:solidFill>
            </a:endParaRPr>
          </a:p>
          <a:p>
            <a:pPr indent="-457136" lvl="0" marL="457200" rtl="0" algn="l">
              <a:spcBef>
                <a:spcPts val="720"/>
              </a:spcBef>
              <a:spcAft>
                <a:spcPts val="0"/>
              </a:spcAft>
              <a:buClr>
                <a:srgbClr val="000000"/>
              </a:buClr>
              <a:buSzPts val="3599"/>
              <a:buChar char="-"/>
            </a:pPr>
            <a:r>
              <a:rPr lang="en-US">
                <a:solidFill>
                  <a:srgbClr val="000000"/>
                </a:solidFill>
              </a:rPr>
              <a:t>User recognition based on RFID</a:t>
            </a:r>
            <a:endParaRPr>
              <a:solidFill>
                <a:srgbClr val="000000"/>
              </a:solidFill>
            </a:endParaRPr>
          </a:p>
          <a:p>
            <a:pPr indent="0" lvl="0" marL="0" rtl="0" algn="l">
              <a:spcBef>
                <a:spcPts val="720"/>
              </a:spcBef>
              <a:spcAft>
                <a:spcPts val="0"/>
              </a:spcAft>
              <a:buNone/>
            </a:pPr>
            <a:r>
              <a:t/>
            </a:r>
            <a:endParaRPr>
              <a:solidFill>
                <a:srgbClr val="000000"/>
              </a:solidFill>
            </a:endParaRPr>
          </a:p>
          <a:p>
            <a:pPr indent="-457136" lvl="0" marL="457200" rtl="0" algn="l">
              <a:spcBef>
                <a:spcPts val="720"/>
              </a:spcBef>
              <a:spcAft>
                <a:spcPts val="0"/>
              </a:spcAft>
              <a:buClr>
                <a:srgbClr val="000000"/>
              </a:buClr>
              <a:buSzPts val="3599"/>
              <a:buChar char="-"/>
            </a:pPr>
            <a:r>
              <a:rPr lang="en-US">
                <a:solidFill>
                  <a:srgbClr val="000000"/>
                </a:solidFill>
              </a:rPr>
              <a:t>User interaction on Android application</a:t>
            </a:r>
            <a:endParaRPr>
              <a:solidFill>
                <a:srgbClr val="000000"/>
              </a:solidFill>
            </a:endParaRPr>
          </a:p>
          <a:p>
            <a:pPr indent="0" lvl="0" marL="0" rtl="0" algn="l">
              <a:spcBef>
                <a:spcPts val="720"/>
              </a:spcBef>
              <a:spcAft>
                <a:spcPts val="0"/>
              </a:spcAft>
              <a:buNone/>
            </a:pPr>
            <a:r>
              <a:t/>
            </a:r>
            <a:endParaRPr>
              <a:solidFill>
                <a:srgbClr val="000000"/>
              </a:solidFill>
            </a:endParaRPr>
          </a:p>
          <a:p>
            <a:pPr indent="-457136" lvl="0" marL="457200" rtl="0" algn="l">
              <a:spcBef>
                <a:spcPts val="720"/>
              </a:spcBef>
              <a:spcAft>
                <a:spcPts val="0"/>
              </a:spcAft>
              <a:buClr>
                <a:srgbClr val="000000"/>
              </a:buClr>
              <a:buSzPts val="3599"/>
              <a:buChar char="-"/>
            </a:pPr>
            <a:r>
              <a:rPr lang="en-US">
                <a:solidFill>
                  <a:srgbClr val="000000"/>
                </a:solidFill>
              </a:rPr>
              <a:t>Toothpaste usage collection</a:t>
            </a:r>
            <a:endParaRPr>
              <a:solidFill>
                <a:srgbClr val="000000"/>
              </a:solidFill>
            </a:endParaRPr>
          </a:p>
        </p:txBody>
      </p:sp>
      <p:sp>
        <p:nvSpPr>
          <p:cNvPr id="69" name="Google Shape;69;p12"/>
          <p:cNvSpPr txBox="1"/>
          <p:nvPr>
            <p:ph idx="2" type="body"/>
          </p:nvPr>
        </p:nvSpPr>
        <p:spPr>
          <a:xfrm>
            <a:off x="484219" y="65833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Introduction</a:t>
            </a:r>
            <a:endParaRPr>
              <a:solidFill>
                <a:srgbClr val="E84A26"/>
              </a:solidFill>
              <a:latin typeface="Arial"/>
              <a:ea typeface="Arial"/>
              <a:cs typeface="Arial"/>
              <a:sym typeface="Arial"/>
            </a:endParaRPr>
          </a:p>
        </p:txBody>
      </p:sp>
      <p:sp>
        <p:nvSpPr>
          <p:cNvPr id="70" name="Google Shape;70;p12"/>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0"/>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50" name="Google Shape;250;p30"/>
          <p:cNvPicPr preferRelativeResize="0"/>
          <p:nvPr/>
        </p:nvPicPr>
        <p:blipFill>
          <a:blip r:embed="rId3">
            <a:alphaModFix/>
          </a:blip>
          <a:stretch>
            <a:fillRect/>
          </a:stretch>
        </p:blipFill>
        <p:spPr>
          <a:xfrm>
            <a:off x="0" y="0"/>
            <a:ext cx="6216149" cy="6953875"/>
          </a:xfrm>
          <a:prstGeom prst="rect">
            <a:avLst/>
          </a:prstGeom>
          <a:noFill/>
          <a:ln>
            <a:noFill/>
          </a:ln>
        </p:spPr>
      </p:pic>
      <p:sp>
        <p:nvSpPr>
          <p:cNvPr id="251" name="Google Shape;251;p30"/>
          <p:cNvSpPr txBox="1"/>
          <p:nvPr>
            <p:ph idx="1" type="body"/>
          </p:nvPr>
        </p:nvSpPr>
        <p:spPr>
          <a:xfrm>
            <a:off x="6062850" y="359175"/>
            <a:ext cx="4174500" cy="6594600"/>
          </a:xfrm>
          <a:prstGeom prst="rect">
            <a:avLst/>
          </a:prstGeom>
        </p:spPr>
        <p:txBody>
          <a:bodyPr anchorCtr="0" anchor="t" bIns="45700" lIns="91425" spcFirstLastPara="1" rIns="91425" wrap="square" tIns="45700">
            <a:noAutofit/>
          </a:bodyPr>
          <a:lstStyle/>
          <a:p>
            <a:pPr indent="-457136" lvl="0" marL="457200" rtl="0" algn="l">
              <a:spcBef>
                <a:spcPts val="720"/>
              </a:spcBef>
              <a:spcAft>
                <a:spcPts val="0"/>
              </a:spcAft>
              <a:buSzPts val="3599"/>
              <a:buChar char="-"/>
            </a:pPr>
            <a:r>
              <a:rPr lang="en-US"/>
              <a:t>GATT identified by UUID</a:t>
            </a:r>
            <a:endParaRPr/>
          </a:p>
          <a:p>
            <a:pPr indent="0" lvl="0" marL="0" rtl="0" algn="l">
              <a:spcBef>
                <a:spcPts val="720"/>
              </a:spcBef>
              <a:spcAft>
                <a:spcPts val="0"/>
              </a:spcAft>
              <a:buNone/>
            </a:pPr>
            <a:r>
              <a:t/>
            </a:r>
            <a:endParaRPr/>
          </a:p>
          <a:p>
            <a:pPr indent="-457136" lvl="0" marL="457200" rtl="0" algn="l">
              <a:spcBef>
                <a:spcPts val="720"/>
              </a:spcBef>
              <a:spcAft>
                <a:spcPts val="0"/>
              </a:spcAft>
              <a:buSzPts val="3599"/>
              <a:buChar char="-"/>
            </a:pPr>
            <a:r>
              <a:rPr lang="en-US"/>
              <a:t>R/W to GATT database</a:t>
            </a:r>
            <a:endParaRPr/>
          </a:p>
          <a:p>
            <a:pPr indent="0" lvl="0" marL="0" rtl="0" algn="l">
              <a:spcBef>
                <a:spcPts val="720"/>
              </a:spcBef>
              <a:spcAft>
                <a:spcPts val="0"/>
              </a:spcAft>
              <a:buNone/>
            </a:pPr>
            <a:r>
              <a:t/>
            </a:r>
            <a:endParaRPr/>
          </a:p>
          <a:p>
            <a:pPr indent="-457136" lvl="0" marL="457200" rtl="0" algn="l">
              <a:spcBef>
                <a:spcPts val="720"/>
              </a:spcBef>
              <a:spcAft>
                <a:spcPts val="0"/>
              </a:spcAft>
              <a:buSzPts val="3599"/>
              <a:buChar char="-"/>
            </a:pPr>
            <a:r>
              <a:rPr lang="en-US"/>
              <a:t>R/W operation queued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1"/>
          <p:cNvSpPr txBox="1"/>
          <p:nvPr>
            <p:ph idx="1" type="body"/>
          </p:nvPr>
        </p:nvSpPr>
        <p:spPr>
          <a:xfrm>
            <a:off x="457969" y="1633220"/>
            <a:ext cx="9525900" cy="5082600"/>
          </a:xfrm>
          <a:prstGeom prst="rect">
            <a:avLst/>
          </a:prstGeom>
        </p:spPr>
        <p:txBody>
          <a:bodyPr anchorCtr="0" anchor="t" bIns="45700" lIns="91425" spcFirstLastPara="1" rIns="91425" wrap="square" tIns="45700">
            <a:noAutofit/>
          </a:bodyPr>
          <a:lstStyle/>
          <a:p>
            <a:pPr indent="0" lvl="0" marL="0" rtl="0" algn="l">
              <a:spcBef>
                <a:spcPts val="720"/>
              </a:spcBef>
              <a:spcAft>
                <a:spcPts val="0"/>
              </a:spcAft>
              <a:buNone/>
            </a:pPr>
            <a:r>
              <a:t/>
            </a:r>
            <a:endParaRPr/>
          </a:p>
        </p:txBody>
      </p:sp>
      <p:sp>
        <p:nvSpPr>
          <p:cNvPr id="258" name="Google Shape;258;p31"/>
          <p:cNvSpPr txBox="1"/>
          <p:nvPr>
            <p:ph idx="2" type="body"/>
          </p:nvPr>
        </p:nvSpPr>
        <p:spPr>
          <a:xfrm>
            <a:off x="444894" y="312206"/>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PSoC Creator Schematic</a:t>
            </a:r>
            <a:endParaRPr>
              <a:solidFill>
                <a:srgbClr val="E84A26"/>
              </a:solidFill>
              <a:latin typeface="Arial"/>
              <a:ea typeface="Arial"/>
              <a:cs typeface="Arial"/>
              <a:sym typeface="Arial"/>
            </a:endParaRPr>
          </a:p>
        </p:txBody>
      </p:sp>
      <p:sp>
        <p:nvSpPr>
          <p:cNvPr id="259" name="Google Shape;259;p31"/>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60" name="Google Shape;260;p31"/>
          <p:cNvPicPr preferRelativeResize="0"/>
          <p:nvPr/>
        </p:nvPicPr>
        <p:blipFill>
          <a:blip r:embed="rId3">
            <a:alphaModFix/>
          </a:blip>
          <a:stretch>
            <a:fillRect/>
          </a:stretch>
        </p:blipFill>
        <p:spPr>
          <a:xfrm>
            <a:off x="364550" y="1210050"/>
            <a:ext cx="9619325" cy="5344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2"/>
          <p:cNvSpPr txBox="1"/>
          <p:nvPr>
            <p:ph idx="2" type="body"/>
          </p:nvPr>
        </p:nvSpPr>
        <p:spPr>
          <a:xfrm>
            <a:off x="320794" y="385106"/>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UART Connection Test</a:t>
            </a:r>
            <a:endParaRPr>
              <a:solidFill>
                <a:srgbClr val="E84A26"/>
              </a:solidFill>
              <a:latin typeface="Arial"/>
              <a:ea typeface="Arial"/>
              <a:cs typeface="Arial"/>
              <a:sym typeface="Arial"/>
            </a:endParaRPr>
          </a:p>
        </p:txBody>
      </p:sp>
      <p:sp>
        <p:nvSpPr>
          <p:cNvPr id="267" name="Google Shape;267;p32"/>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68" name="Google Shape;268;p32"/>
          <p:cNvPicPr preferRelativeResize="0"/>
          <p:nvPr/>
        </p:nvPicPr>
        <p:blipFill>
          <a:blip r:embed="rId3">
            <a:alphaModFix/>
          </a:blip>
          <a:stretch>
            <a:fillRect/>
          </a:stretch>
        </p:blipFill>
        <p:spPr>
          <a:xfrm>
            <a:off x="320800" y="2222825"/>
            <a:ext cx="9638950" cy="3323176"/>
          </a:xfrm>
          <a:prstGeom prst="rect">
            <a:avLst/>
          </a:prstGeom>
          <a:noFill/>
          <a:ln>
            <a:noFill/>
          </a:ln>
        </p:spPr>
      </p:pic>
      <p:sp>
        <p:nvSpPr>
          <p:cNvPr id="269" name="Google Shape;269;p32"/>
          <p:cNvSpPr txBox="1"/>
          <p:nvPr/>
        </p:nvSpPr>
        <p:spPr>
          <a:xfrm>
            <a:off x="320800" y="1305675"/>
            <a:ext cx="4301700" cy="9843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US" sz="3600"/>
              <a:t>Hardware Setup</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3"/>
          <p:cNvSpPr txBox="1"/>
          <p:nvPr>
            <p:ph idx="2" type="body"/>
          </p:nvPr>
        </p:nvSpPr>
        <p:spPr>
          <a:xfrm>
            <a:off x="320794" y="385106"/>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UART Connection Test</a:t>
            </a:r>
            <a:endParaRPr>
              <a:solidFill>
                <a:srgbClr val="E84A26"/>
              </a:solidFill>
              <a:latin typeface="Arial"/>
              <a:ea typeface="Arial"/>
              <a:cs typeface="Arial"/>
              <a:sym typeface="Arial"/>
            </a:endParaRPr>
          </a:p>
        </p:txBody>
      </p:sp>
      <p:sp>
        <p:nvSpPr>
          <p:cNvPr id="276" name="Google Shape;276;p33"/>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77" name="Google Shape;277;p33"/>
          <p:cNvSpPr txBox="1"/>
          <p:nvPr/>
        </p:nvSpPr>
        <p:spPr>
          <a:xfrm>
            <a:off x="320800" y="1305675"/>
            <a:ext cx="7611900" cy="9843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US" sz="3600"/>
              <a:t>Schematic &amp; Configuration</a:t>
            </a:r>
            <a:endParaRPr sz="3600"/>
          </a:p>
        </p:txBody>
      </p:sp>
      <p:pic>
        <p:nvPicPr>
          <p:cNvPr id="278" name="Google Shape;278;p33"/>
          <p:cNvPicPr preferRelativeResize="0"/>
          <p:nvPr/>
        </p:nvPicPr>
        <p:blipFill>
          <a:blip r:embed="rId3">
            <a:alphaModFix/>
          </a:blip>
          <a:stretch>
            <a:fillRect/>
          </a:stretch>
        </p:blipFill>
        <p:spPr>
          <a:xfrm>
            <a:off x="320800" y="2354475"/>
            <a:ext cx="9734275" cy="3493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4"/>
          <p:cNvSpPr txBox="1"/>
          <p:nvPr>
            <p:ph idx="2" type="body"/>
          </p:nvPr>
        </p:nvSpPr>
        <p:spPr>
          <a:xfrm>
            <a:off x="320794" y="385106"/>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UART Connection Test</a:t>
            </a:r>
            <a:endParaRPr>
              <a:solidFill>
                <a:srgbClr val="E84A26"/>
              </a:solidFill>
              <a:latin typeface="Arial"/>
              <a:ea typeface="Arial"/>
              <a:cs typeface="Arial"/>
              <a:sym typeface="Arial"/>
            </a:endParaRPr>
          </a:p>
        </p:txBody>
      </p:sp>
      <p:sp>
        <p:nvSpPr>
          <p:cNvPr id="285" name="Google Shape;285;p34"/>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86" name="Google Shape;286;p34"/>
          <p:cNvSpPr txBox="1"/>
          <p:nvPr/>
        </p:nvSpPr>
        <p:spPr>
          <a:xfrm>
            <a:off x="320800" y="1490200"/>
            <a:ext cx="9974400" cy="36876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US" sz="3600"/>
              <a:t>Challenge: Missing data</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solidFill>
                <a:schemeClr val="dk1"/>
              </a:solidFill>
            </a:endParaRPr>
          </a:p>
          <a:p>
            <a:pPr indent="-457200" lvl="0" marL="457200" rtl="0" algn="l">
              <a:spcBef>
                <a:spcPts val="0"/>
              </a:spcBef>
              <a:spcAft>
                <a:spcPts val="0"/>
              </a:spcAft>
              <a:buClr>
                <a:schemeClr val="dk1"/>
              </a:buClr>
              <a:buSzPts val="3600"/>
              <a:buChar char="-"/>
            </a:pPr>
            <a:r>
              <a:rPr lang="en-US" sz="3600">
                <a:solidFill>
                  <a:schemeClr val="dk1"/>
                </a:solidFill>
              </a:rPr>
              <a:t>F</a:t>
            </a:r>
            <a:r>
              <a:rPr lang="en-US" sz="3600">
                <a:solidFill>
                  <a:schemeClr val="dk1"/>
                </a:solidFill>
              </a:rPr>
              <a:t>F FF FF FF FF FF FF FF FF FF FF FF</a:t>
            </a:r>
            <a:endParaRPr sz="3600"/>
          </a:p>
          <a:p>
            <a:pPr indent="-457200" lvl="0" marL="457200" rtl="0" algn="l">
              <a:spcBef>
                <a:spcPts val="0"/>
              </a:spcBef>
              <a:spcAft>
                <a:spcPts val="0"/>
              </a:spcAft>
              <a:buSzPts val="3600"/>
              <a:buChar char="-"/>
            </a:pPr>
            <a:r>
              <a:rPr lang="en-US" sz="3600"/>
              <a:t>7F 0A 00 90 00 04 00 7D 05 4D DC 77</a:t>
            </a:r>
            <a:endParaRPr sz="3600"/>
          </a:p>
          <a:p>
            <a:pPr indent="-457200" lvl="0" marL="457200" rtl="0" algn="l">
              <a:spcBef>
                <a:spcPts val="0"/>
              </a:spcBef>
              <a:spcAft>
                <a:spcPts val="0"/>
              </a:spcAft>
              <a:buSzPts val="3600"/>
              <a:buChar char="-"/>
            </a:pPr>
            <a:r>
              <a:rPr lang="en-US" sz="3600"/>
              <a:t>7F 0A 00 90 00 04 00 7D 05 FF FF FF</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5"/>
          <p:cNvSpPr txBox="1"/>
          <p:nvPr>
            <p:ph idx="2" type="body"/>
          </p:nvPr>
        </p:nvSpPr>
        <p:spPr>
          <a:xfrm>
            <a:off x="320794" y="385106"/>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UART Connection Test </a:t>
            </a:r>
            <a:endParaRPr>
              <a:solidFill>
                <a:srgbClr val="E84A26"/>
              </a:solidFill>
              <a:latin typeface="Arial"/>
              <a:ea typeface="Arial"/>
              <a:cs typeface="Arial"/>
              <a:sym typeface="Arial"/>
            </a:endParaRPr>
          </a:p>
        </p:txBody>
      </p:sp>
      <p:sp>
        <p:nvSpPr>
          <p:cNvPr id="293" name="Google Shape;293;p35"/>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94" name="Google Shape;294;p35"/>
          <p:cNvSpPr txBox="1"/>
          <p:nvPr/>
        </p:nvSpPr>
        <p:spPr>
          <a:xfrm>
            <a:off x="189575" y="4044100"/>
            <a:ext cx="9974400" cy="29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600"/>
          </a:p>
        </p:txBody>
      </p:sp>
      <p:pic>
        <p:nvPicPr>
          <p:cNvPr id="295" name="Google Shape;295;p35"/>
          <p:cNvPicPr preferRelativeResize="0"/>
          <p:nvPr/>
        </p:nvPicPr>
        <p:blipFill>
          <a:blip r:embed="rId3">
            <a:alphaModFix/>
          </a:blip>
          <a:stretch>
            <a:fillRect/>
          </a:stretch>
        </p:blipFill>
        <p:spPr>
          <a:xfrm>
            <a:off x="424825" y="5891250"/>
            <a:ext cx="9265374" cy="845775"/>
          </a:xfrm>
          <a:prstGeom prst="rect">
            <a:avLst/>
          </a:prstGeom>
          <a:noFill/>
          <a:ln>
            <a:noFill/>
          </a:ln>
        </p:spPr>
      </p:pic>
      <p:pic>
        <p:nvPicPr>
          <p:cNvPr id="296" name="Google Shape;296;p35"/>
          <p:cNvPicPr preferRelativeResize="0"/>
          <p:nvPr/>
        </p:nvPicPr>
        <p:blipFill>
          <a:blip r:embed="rId4">
            <a:alphaModFix/>
          </a:blip>
          <a:stretch>
            <a:fillRect/>
          </a:stretch>
        </p:blipFill>
        <p:spPr>
          <a:xfrm>
            <a:off x="424825" y="4604250"/>
            <a:ext cx="9265374" cy="845775"/>
          </a:xfrm>
          <a:prstGeom prst="rect">
            <a:avLst/>
          </a:prstGeom>
          <a:noFill/>
          <a:ln>
            <a:noFill/>
          </a:ln>
        </p:spPr>
      </p:pic>
      <p:pic>
        <p:nvPicPr>
          <p:cNvPr id="297" name="Google Shape;297;p35"/>
          <p:cNvPicPr preferRelativeResize="0"/>
          <p:nvPr/>
        </p:nvPicPr>
        <p:blipFill>
          <a:blip r:embed="rId5">
            <a:alphaModFix/>
          </a:blip>
          <a:stretch>
            <a:fillRect/>
          </a:stretch>
        </p:blipFill>
        <p:spPr>
          <a:xfrm>
            <a:off x="424813" y="3317250"/>
            <a:ext cx="9265374" cy="845775"/>
          </a:xfrm>
          <a:prstGeom prst="rect">
            <a:avLst/>
          </a:prstGeom>
          <a:noFill/>
          <a:ln>
            <a:noFill/>
          </a:ln>
        </p:spPr>
      </p:pic>
      <p:pic>
        <p:nvPicPr>
          <p:cNvPr id="298" name="Google Shape;298;p35"/>
          <p:cNvPicPr preferRelativeResize="0"/>
          <p:nvPr/>
        </p:nvPicPr>
        <p:blipFill>
          <a:blip r:embed="rId6">
            <a:alphaModFix/>
          </a:blip>
          <a:stretch>
            <a:fillRect/>
          </a:stretch>
        </p:blipFill>
        <p:spPr>
          <a:xfrm>
            <a:off x="424825" y="1761300"/>
            <a:ext cx="3935300" cy="667650"/>
          </a:xfrm>
          <a:prstGeom prst="rect">
            <a:avLst/>
          </a:prstGeom>
          <a:noFill/>
          <a:ln>
            <a:noFill/>
          </a:ln>
        </p:spPr>
      </p:pic>
      <p:sp>
        <p:nvSpPr>
          <p:cNvPr id="299" name="Google Shape;299;p35"/>
          <p:cNvSpPr txBox="1"/>
          <p:nvPr/>
        </p:nvSpPr>
        <p:spPr>
          <a:xfrm>
            <a:off x="5133000" y="1647800"/>
            <a:ext cx="4345500" cy="1133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Three Sample RFIDs</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6"/>
          <p:cNvSpPr txBox="1"/>
          <p:nvPr>
            <p:ph idx="2" type="body"/>
          </p:nvPr>
        </p:nvSpPr>
        <p:spPr>
          <a:xfrm>
            <a:off x="457969" y="6352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Bluetooth connection</a:t>
            </a:r>
            <a:endParaRPr>
              <a:solidFill>
                <a:srgbClr val="E84A26"/>
              </a:solidFill>
              <a:latin typeface="Arial"/>
              <a:ea typeface="Arial"/>
              <a:cs typeface="Arial"/>
              <a:sym typeface="Arial"/>
            </a:endParaRPr>
          </a:p>
        </p:txBody>
      </p:sp>
      <p:sp>
        <p:nvSpPr>
          <p:cNvPr id="306" name="Google Shape;306;p36"/>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307" name="Google Shape;307;p36"/>
          <p:cNvPicPr preferRelativeResize="0"/>
          <p:nvPr/>
        </p:nvPicPr>
        <p:blipFill>
          <a:blip r:embed="rId3">
            <a:alphaModFix/>
          </a:blip>
          <a:stretch>
            <a:fillRect/>
          </a:stretch>
        </p:blipFill>
        <p:spPr>
          <a:xfrm>
            <a:off x="3550075" y="1866794"/>
            <a:ext cx="2971800" cy="3648075"/>
          </a:xfrm>
          <a:prstGeom prst="rect">
            <a:avLst/>
          </a:prstGeom>
          <a:noFill/>
          <a:ln>
            <a:noFill/>
          </a:ln>
        </p:spPr>
      </p:pic>
      <p:sp>
        <p:nvSpPr>
          <p:cNvPr id="308" name="Google Shape;308;p36"/>
          <p:cNvSpPr txBox="1"/>
          <p:nvPr/>
        </p:nvSpPr>
        <p:spPr>
          <a:xfrm>
            <a:off x="2559925" y="5514875"/>
            <a:ext cx="4952100" cy="7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GATT </a:t>
            </a:r>
            <a:r>
              <a:rPr lang="en-US" sz="3000"/>
              <a:t>Transaction</a:t>
            </a:r>
            <a:r>
              <a:rPr lang="en-US" sz="3000"/>
              <a:t> Structure</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7"/>
          <p:cNvSpPr txBox="1"/>
          <p:nvPr>
            <p:ph idx="2" type="body"/>
          </p:nvPr>
        </p:nvSpPr>
        <p:spPr>
          <a:xfrm>
            <a:off x="457969" y="6352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Bluetooth connection</a:t>
            </a:r>
            <a:endParaRPr>
              <a:solidFill>
                <a:srgbClr val="E84A26"/>
              </a:solidFill>
              <a:latin typeface="Arial"/>
              <a:ea typeface="Arial"/>
              <a:cs typeface="Arial"/>
              <a:sym typeface="Arial"/>
            </a:endParaRPr>
          </a:p>
        </p:txBody>
      </p:sp>
      <p:sp>
        <p:nvSpPr>
          <p:cNvPr id="315" name="Google Shape;315;p37"/>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16" name="Google Shape;316;p37"/>
          <p:cNvPicPr preferRelativeResize="0"/>
          <p:nvPr/>
        </p:nvPicPr>
        <p:blipFill rotWithShape="1">
          <a:blip r:embed="rId3">
            <a:alphaModFix/>
          </a:blip>
          <a:srcRect b="0" l="0" r="0" t="3185"/>
          <a:stretch/>
        </p:blipFill>
        <p:spPr>
          <a:xfrm>
            <a:off x="457975" y="2009625"/>
            <a:ext cx="4040375" cy="3371275"/>
          </a:xfrm>
          <a:prstGeom prst="rect">
            <a:avLst/>
          </a:prstGeom>
          <a:noFill/>
          <a:ln>
            <a:noFill/>
          </a:ln>
        </p:spPr>
      </p:pic>
      <p:pic>
        <p:nvPicPr>
          <p:cNvPr id="317" name="Google Shape;317;p37"/>
          <p:cNvPicPr preferRelativeResize="0"/>
          <p:nvPr/>
        </p:nvPicPr>
        <p:blipFill rotWithShape="1">
          <a:blip r:embed="rId4">
            <a:alphaModFix/>
          </a:blip>
          <a:srcRect b="66261" l="56343" r="0" t="12165"/>
          <a:stretch/>
        </p:blipFill>
        <p:spPr>
          <a:xfrm>
            <a:off x="6531163" y="3037075"/>
            <a:ext cx="1766224" cy="1513224"/>
          </a:xfrm>
          <a:prstGeom prst="rect">
            <a:avLst/>
          </a:prstGeom>
          <a:noFill/>
          <a:ln>
            <a:noFill/>
          </a:ln>
        </p:spPr>
      </p:pic>
      <p:pic>
        <p:nvPicPr>
          <p:cNvPr id="318" name="Google Shape;318;p37"/>
          <p:cNvPicPr preferRelativeResize="0"/>
          <p:nvPr/>
        </p:nvPicPr>
        <p:blipFill rotWithShape="1">
          <a:blip r:embed="rId5">
            <a:alphaModFix/>
          </a:blip>
          <a:srcRect b="68052" l="7663" r="0" t="12831"/>
          <a:stretch/>
        </p:blipFill>
        <p:spPr>
          <a:xfrm>
            <a:off x="4898425" y="4979863"/>
            <a:ext cx="5031701" cy="1851974"/>
          </a:xfrm>
          <a:prstGeom prst="rect">
            <a:avLst/>
          </a:prstGeom>
          <a:noFill/>
          <a:ln>
            <a:noFill/>
          </a:ln>
        </p:spPr>
      </p:pic>
      <p:pic>
        <p:nvPicPr>
          <p:cNvPr id="319" name="Google Shape;319;p37"/>
          <p:cNvPicPr preferRelativeResize="0"/>
          <p:nvPr/>
        </p:nvPicPr>
        <p:blipFill rotWithShape="1">
          <a:blip r:embed="rId6">
            <a:alphaModFix/>
          </a:blip>
          <a:srcRect b="34175" l="0" r="-3188" t="57965"/>
          <a:stretch/>
        </p:blipFill>
        <p:spPr>
          <a:xfrm>
            <a:off x="4987363" y="2009613"/>
            <a:ext cx="4416301" cy="597898"/>
          </a:xfrm>
          <a:prstGeom prst="rect">
            <a:avLst/>
          </a:prstGeom>
          <a:noFill/>
          <a:ln>
            <a:noFill/>
          </a:ln>
        </p:spPr>
      </p:pic>
      <p:sp>
        <p:nvSpPr>
          <p:cNvPr id="320" name="Google Shape;320;p37"/>
          <p:cNvSpPr txBox="1"/>
          <p:nvPr/>
        </p:nvSpPr>
        <p:spPr>
          <a:xfrm>
            <a:off x="1136075" y="5410100"/>
            <a:ext cx="35436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Our BLE Profile</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8"/>
          <p:cNvSpPr txBox="1"/>
          <p:nvPr>
            <p:ph idx="2" type="body"/>
          </p:nvPr>
        </p:nvSpPr>
        <p:spPr>
          <a:xfrm>
            <a:off x="444894" y="4294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Motor Control</a:t>
            </a:r>
            <a:endParaRPr>
              <a:solidFill>
                <a:srgbClr val="E84A26"/>
              </a:solidFill>
              <a:latin typeface="Arial"/>
              <a:ea typeface="Arial"/>
              <a:cs typeface="Arial"/>
              <a:sym typeface="Arial"/>
            </a:endParaRPr>
          </a:p>
        </p:txBody>
      </p:sp>
      <p:sp>
        <p:nvSpPr>
          <p:cNvPr id="327" name="Google Shape;327;p38"/>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28" name="Google Shape;328;p38"/>
          <p:cNvPicPr preferRelativeResize="0"/>
          <p:nvPr/>
        </p:nvPicPr>
        <p:blipFill rotWithShape="1">
          <a:blip r:embed="rId3">
            <a:alphaModFix/>
          </a:blip>
          <a:srcRect b="0" l="2477" r="0" t="0"/>
          <a:stretch/>
        </p:blipFill>
        <p:spPr>
          <a:xfrm>
            <a:off x="1218900" y="1482900"/>
            <a:ext cx="8025824" cy="3218525"/>
          </a:xfrm>
          <a:prstGeom prst="rect">
            <a:avLst/>
          </a:prstGeom>
          <a:noFill/>
          <a:ln>
            <a:noFill/>
          </a:ln>
        </p:spPr>
      </p:pic>
      <p:sp>
        <p:nvSpPr>
          <p:cNvPr id="329" name="Google Shape;329;p38"/>
          <p:cNvSpPr txBox="1"/>
          <p:nvPr/>
        </p:nvSpPr>
        <p:spPr>
          <a:xfrm>
            <a:off x="1218900" y="4828050"/>
            <a:ext cx="4256400" cy="21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PWM settings:</a:t>
            </a:r>
            <a:endParaRPr sz="3000"/>
          </a:p>
          <a:p>
            <a:pPr indent="-419100" lvl="0" marL="457200" rtl="0" algn="l">
              <a:spcBef>
                <a:spcPts val="0"/>
              </a:spcBef>
              <a:spcAft>
                <a:spcPts val="0"/>
              </a:spcAft>
              <a:buSzPts val="3000"/>
              <a:buChar char="-"/>
            </a:pPr>
            <a:r>
              <a:rPr lang="en-US" sz="3000"/>
              <a:t>Prescaler = 1</a:t>
            </a:r>
            <a:endParaRPr sz="3000"/>
          </a:p>
          <a:p>
            <a:pPr indent="-419100" lvl="0" marL="457200" rtl="0" algn="l">
              <a:spcBef>
                <a:spcPts val="0"/>
              </a:spcBef>
              <a:spcAft>
                <a:spcPts val="0"/>
              </a:spcAft>
              <a:buSzPts val="3000"/>
              <a:buChar char="-"/>
            </a:pPr>
            <a:r>
              <a:rPr lang="en-US" sz="3000"/>
              <a:t>Period = 20000</a:t>
            </a:r>
            <a:endParaRPr sz="3000"/>
          </a:p>
          <a:p>
            <a:pPr indent="-419100" lvl="0" marL="457200" rtl="0" algn="l">
              <a:spcBef>
                <a:spcPts val="0"/>
              </a:spcBef>
              <a:spcAft>
                <a:spcPts val="0"/>
              </a:spcAft>
              <a:buSzPts val="3000"/>
              <a:buChar char="-"/>
            </a:pPr>
            <a:r>
              <a:rPr lang="en-US" sz="3000"/>
              <a:t>Compare = 10000</a:t>
            </a:r>
            <a:endParaRPr sz="3000"/>
          </a:p>
        </p:txBody>
      </p:sp>
      <p:sp>
        <p:nvSpPr>
          <p:cNvPr id="330" name="Google Shape;330;p38"/>
          <p:cNvSpPr txBox="1"/>
          <p:nvPr/>
        </p:nvSpPr>
        <p:spPr>
          <a:xfrm>
            <a:off x="5865850" y="4828050"/>
            <a:ext cx="4400700" cy="19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Counter settings:</a:t>
            </a:r>
            <a:endParaRPr sz="3000"/>
          </a:p>
          <a:p>
            <a:pPr indent="-419100" lvl="0" marL="457200" rtl="0" algn="l">
              <a:spcBef>
                <a:spcPts val="0"/>
              </a:spcBef>
              <a:spcAft>
                <a:spcPts val="0"/>
              </a:spcAft>
              <a:buSzPts val="3000"/>
              <a:buChar char="-"/>
            </a:pPr>
            <a:r>
              <a:rPr lang="en-US" sz="3000"/>
              <a:t>Prescaler = 1</a:t>
            </a:r>
            <a:endParaRPr sz="3000"/>
          </a:p>
          <a:p>
            <a:pPr indent="-419100" lvl="0" marL="457200" rtl="0" algn="l">
              <a:spcBef>
                <a:spcPts val="0"/>
              </a:spcBef>
              <a:spcAft>
                <a:spcPts val="0"/>
              </a:spcAft>
              <a:buSzPts val="3000"/>
              <a:buChar char="-"/>
            </a:pPr>
            <a:r>
              <a:rPr lang="en-US" sz="3000"/>
              <a:t>Period = 84</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9"/>
          <p:cNvSpPr txBox="1"/>
          <p:nvPr>
            <p:ph idx="2" type="body"/>
          </p:nvPr>
        </p:nvSpPr>
        <p:spPr>
          <a:xfrm>
            <a:off x="444894" y="4294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Motor Control</a:t>
            </a:r>
            <a:endParaRPr>
              <a:solidFill>
                <a:srgbClr val="E84A26"/>
              </a:solidFill>
              <a:latin typeface="Arial"/>
              <a:ea typeface="Arial"/>
              <a:cs typeface="Arial"/>
              <a:sym typeface="Arial"/>
            </a:endParaRPr>
          </a:p>
        </p:txBody>
      </p:sp>
      <p:sp>
        <p:nvSpPr>
          <p:cNvPr id="337" name="Google Shape;337;p39"/>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38" name="Google Shape;338;p39"/>
          <p:cNvPicPr preferRelativeResize="0"/>
          <p:nvPr/>
        </p:nvPicPr>
        <p:blipFill>
          <a:blip r:embed="rId3">
            <a:alphaModFix/>
          </a:blip>
          <a:stretch>
            <a:fillRect/>
          </a:stretch>
        </p:blipFill>
        <p:spPr>
          <a:xfrm>
            <a:off x="444900" y="1976200"/>
            <a:ext cx="4605625" cy="2725225"/>
          </a:xfrm>
          <a:prstGeom prst="rect">
            <a:avLst/>
          </a:prstGeom>
          <a:noFill/>
          <a:ln>
            <a:noFill/>
          </a:ln>
        </p:spPr>
      </p:pic>
      <p:sp>
        <p:nvSpPr>
          <p:cNvPr id="339" name="Google Shape;339;p39"/>
          <p:cNvSpPr txBox="1"/>
          <p:nvPr/>
        </p:nvSpPr>
        <p:spPr>
          <a:xfrm>
            <a:off x="5181600" y="3672125"/>
            <a:ext cx="4739400" cy="1029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DIR = 0: Push forward</a:t>
            </a:r>
            <a:endParaRPr sz="3000"/>
          </a:p>
          <a:p>
            <a:pPr indent="-419100" lvl="0" marL="457200" rtl="0" algn="l">
              <a:spcBef>
                <a:spcPts val="0"/>
              </a:spcBef>
              <a:spcAft>
                <a:spcPts val="0"/>
              </a:spcAft>
              <a:buSzPts val="3000"/>
              <a:buChar char="-"/>
            </a:pPr>
            <a:r>
              <a:rPr lang="en-US" sz="3000"/>
              <a:t>DIR = 1: Retract</a:t>
            </a:r>
            <a:endParaRPr sz="3000"/>
          </a:p>
        </p:txBody>
      </p:sp>
      <p:sp>
        <p:nvSpPr>
          <p:cNvPr id="340" name="Google Shape;340;p39"/>
          <p:cNvSpPr txBox="1"/>
          <p:nvPr/>
        </p:nvSpPr>
        <p:spPr>
          <a:xfrm>
            <a:off x="5181600" y="2496975"/>
            <a:ext cx="5065500" cy="7269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ENABLE = 1</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3"/>
          <p:cNvSpPr txBox="1"/>
          <p:nvPr>
            <p:ph idx="1" type="body"/>
          </p:nvPr>
        </p:nvSpPr>
        <p:spPr>
          <a:xfrm>
            <a:off x="457969" y="1531145"/>
            <a:ext cx="9525900" cy="508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600">
                <a:solidFill>
                  <a:schemeClr val="dk1"/>
                </a:solidFill>
              </a:rPr>
              <a:t>1. Identify 3 users through RFID tags on toothbrushes. </a:t>
            </a:r>
            <a:endParaRPr sz="3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3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3600">
                <a:solidFill>
                  <a:schemeClr val="dk1"/>
                </a:solidFill>
              </a:rPr>
              <a:t>2. Automatically dispense 0.25ml or 0.5ml of toothpaste. </a:t>
            </a:r>
            <a:endParaRPr sz="3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3600">
                <a:solidFill>
                  <a:schemeClr val="dk1"/>
                </a:solidFill>
              </a:rPr>
              <a:t> </a:t>
            </a:r>
            <a:endParaRPr sz="3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3600">
                <a:solidFill>
                  <a:srgbClr val="212121"/>
                </a:solidFill>
                <a:highlight>
                  <a:srgbClr val="FFFFFF"/>
                </a:highlight>
              </a:rPr>
              <a:t>3. Receive commands from and upload data to the smartphone APP. </a:t>
            </a:r>
            <a:endParaRPr sz="3600"/>
          </a:p>
        </p:txBody>
      </p:sp>
      <p:sp>
        <p:nvSpPr>
          <p:cNvPr id="76" name="Google Shape;76;p13"/>
          <p:cNvSpPr txBox="1"/>
          <p:nvPr>
            <p:ph idx="2" type="body"/>
          </p:nvPr>
        </p:nvSpPr>
        <p:spPr>
          <a:xfrm>
            <a:off x="457969" y="635281"/>
            <a:ext cx="9473400" cy="72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3294B"/>
              </a:buClr>
              <a:buSzPts val="4800"/>
              <a:buNone/>
            </a:pPr>
            <a:r>
              <a:rPr lang="en-US">
                <a:solidFill>
                  <a:srgbClr val="E84A26"/>
                </a:solidFill>
                <a:latin typeface="Arial"/>
                <a:ea typeface="Arial"/>
                <a:cs typeface="Arial"/>
                <a:sym typeface="Arial"/>
              </a:rPr>
              <a:t>Objectives</a:t>
            </a:r>
            <a:endParaRPr>
              <a:solidFill>
                <a:srgbClr val="E84A2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0"/>
          <p:cNvSpPr txBox="1"/>
          <p:nvPr>
            <p:ph idx="2" type="body"/>
          </p:nvPr>
        </p:nvSpPr>
        <p:spPr>
          <a:xfrm>
            <a:off x="444894" y="4294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Motor Control</a:t>
            </a:r>
            <a:endParaRPr>
              <a:solidFill>
                <a:srgbClr val="E84A26"/>
              </a:solidFill>
              <a:latin typeface="Arial"/>
              <a:ea typeface="Arial"/>
              <a:cs typeface="Arial"/>
              <a:sym typeface="Arial"/>
            </a:endParaRPr>
          </a:p>
        </p:txBody>
      </p:sp>
      <p:sp>
        <p:nvSpPr>
          <p:cNvPr id="347" name="Google Shape;347;p40"/>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48" name="Google Shape;348;p40"/>
          <p:cNvSpPr txBox="1"/>
          <p:nvPr/>
        </p:nvSpPr>
        <p:spPr>
          <a:xfrm>
            <a:off x="444900" y="1741275"/>
            <a:ext cx="4923000" cy="807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3000"/>
          </a:p>
        </p:txBody>
      </p:sp>
      <p:pic>
        <p:nvPicPr>
          <p:cNvPr id="349" name="Google Shape;349;p40"/>
          <p:cNvPicPr preferRelativeResize="0"/>
          <p:nvPr/>
        </p:nvPicPr>
        <p:blipFill>
          <a:blip r:embed="rId3">
            <a:alphaModFix/>
          </a:blip>
          <a:stretch>
            <a:fillRect/>
          </a:stretch>
        </p:blipFill>
        <p:spPr>
          <a:xfrm>
            <a:off x="2164712" y="1807750"/>
            <a:ext cx="6033775" cy="1168250"/>
          </a:xfrm>
          <a:prstGeom prst="rect">
            <a:avLst/>
          </a:prstGeom>
          <a:noFill/>
          <a:ln>
            <a:noFill/>
          </a:ln>
        </p:spPr>
      </p:pic>
      <p:sp>
        <p:nvSpPr>
          <p:cNvPr id="350" name="Google Shape;350;p40"/>
          <p:cNvSpPr txBox="1"/>
          <p:nvPr/>
        </p:nvSpPr>
        <p:spPr>
          <a:xfrm>
            <a:off x="348250" y="3627375"/>
            <a:ext cx="9719400" cy="615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Prescaler = 2, Input Clock Freq = 3 MHz</a:t>
            </a:r>
            <a:endParaRPr sz="3000"/>
          </a:p>
          <a:p>
            <a:pPr indent="0" lvl="0" marL="457200" rtl="0" algn="l">
              <a:spcBef>
                <a:spcPts val="0"/>
              </a:spcBef>
              <a:spcAft>
                <a:spcPts val="0"/>
              </a:spcAft>
              <a:buNone/>
            </a:pPr>
            <a:r>
              <a:t/>
            </a:r>
            <a:endParaRPr sz="3000"/>
          </a:p>
        </p:txBody>
      </p:sp>
      <p:pic>
        <p:nvPicPr>
          <p:cNvPr id="351" name="Google Shape;351;p40"/>
          <p:cNvPicPr preferRelativeResize="0"/>
          <p:nvPr/>
        </p:nvPicPr>
        <p:blipFill>
          <a:blip r:embed="rId4">
            <a:alphaModFix/>
          </a:blip>
          <a:stretch>
            <a:fillRect/>
          </a:stretch>
        </p:blipFill>
        <p:spPr>
          <a:xfrm>
            <a:off x="2319375" y="4562400"/>
            <a:ext cx="5724425" cy="1168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1"/>
          <p:cNvSpPr txBox="1"/>
          <p:nvPr>
            <p:ph idx="2" type="body"/>
          </p:nvPr>
        </p:nvSpPr>
        <p:spPr>
          <a:xfrm>
            <a:off x="444919" y="4067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Motor Control</a:t>
            </a:r>
            <a:endParaRPr>
              <a:solidFill>
                <a:srgbClr val="E84A26"/>
              </a:solidFill>
              <a:latin typeface="Arial"/>
              <a:ea typeface="Arial"/>
              <a:cs typeface="Arial"/>
              <a:sym typeface="Arial"/>
            </a:endParaRPr>
          </a:p>
        </p:txBody>
      </p:sp>
      <p:sp>
        <p:nvSpPr>
          <p:cNvPr id="358" name="Google Shape;358;p41"/>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359" name="Google Shape;359;p41"/>
          <p:cNvGraphicFramePr/>
          <p:nvPr/>
        </p:nvGraphicFramePr>
        <p:xfrm>
          <a:off x="386063" y="2553975"/>
          <a:ext cx="3000000" cy="3000000"/>
        </p:xfrm>
        <a:graphic>
          <a:graphicData uri="http://schemas.openxmlformats.org/drawingml/2006/table">
            <a:tbl>
              <a:tblPr>
                <a:noFill/>
                <a:tableStyleId>{DA6E071D-4E59-4DC8-875C-3CDC4360F560}</a:tableStyleId>
              </a:tblPr>
              <a:tblGrid>
                <a:gridCol w="737775"/>
                <a:gridCol w="1092700"/>
                <a:gridCol w="382850"/>
                <a:gridCol w="737775"/>
                <a:gridCol w="832575"/>
                <a:gridCol w="642975"/>
                <a:gridCol w="737775"/>
                <a:gridCol w="737775"/>
                <a:gridCol w="516150"/>
                <a:gridCol w="959400"/>
                <a:gridCol w="737775"/>
                <a:gridCol w="737775"/>
                <a:gridCol w="737775"/>
              </a:tblGrid>
              <a:tr h="696050">
                <a:tc gridSpan="9">
                  <a:txBody>
                    <a:bodyPr>
                      <a:noAutofit/>
                    </a:bodyPr>
                    <a:lstStyle/>
                    <a:p>
                      <a:pPr indent="0" lvl="0" marL="0" rtl="0" algn="ctr">
                        <a:spcBef>
                          <a:spcPts val="0"/>
                        </a:spcBef>
                        <a:spcAft>
                          <a:spcPts val="0"/>
                        </a:spcAft>
                        <a:buNone/>
                      </a:pPr>
                      <a:r>
                        <a:rPr lang="en-US" sz="2400"/>
                        <a:t>PWM(50% duty cycle)</a:t>
                      </a:r>
                      <a:endParaRPr sz="2400"/>
                    </a:p>
                  </a:txBody>
                  <a:tcPr marT="91425" marB="91425" marR="91425" marL="91425"/>
                </a:tc>
                <a:tc hMerge="1"/>
                <a:tc hMerge="1"/>
                <a:tc hMerge="1"/>
                <a:tc hMerge="1"/>
                <a:tc hMerge="1"/>
                <a:tc hMerge="1"/>
                <a:tc hMerge="1"/>
                <a:tc hMerge="1"/>
                <a:tc gridSpan="4">
                  <a:txBody>
                    <a:bodyPr>
                      <a:noAutofit/>
                    </a:bodyPr>
                    <a:lstStyle/>
                    <a:p>
                      <a:pPr indent="0" lvl="0" marL="0" rtl="0" algn="ctr">
                        <a:spcBef>
                          <a:spcPts val="0"/>
                        </a:spcBef>
                        <a:spcAft>
                          <a:spcPts val="0"/>
                        </a:spcAft>
                        <a:buNone/>
                      </a:pPr>
                      <a:r>
                        <a:rPr lang="en-US" sz="2400"/>
                        <a:t>Time(sec, per 10 mL)</a:t>
                      </a:r>
                      <a:endParaRPr sz="2400"/>
                    </a:p>
                  </a:txBody>
                  <a:tcPr marT="91425" marB="91425" marR="91425" marL="91425"/>
                </a:tc>
                <a:tc hMerge="1"/>
                <a:tc hMerge="1"/>
                <a:tc hMerge="1"/>
              </a:tr>
              <a:tr h="589375">
                <a:tc gridSpan="2">
                  <a:txBody>
                    <a:bodyPr>
                      <a:noAutofit/>
                    </a:bodyPr>
                    <a:lstStyle/>
                    <a:p>
                      <a:pPr indent="0" lvl="0" marL="0" rtl="0" algn="ctr">
                        <a:spcBef>
                          <a:spcPts val="0"/>
                        </a:spcBef>
                        <a:spcAft>
                          <a:spcPts val="0"/>
                        </a:spcAft>
                        <a:buNone/>
                      </a:pPr>
                      <a:r>
                        <a:rPr lang="en-US" sz="2400"/>
                        <a:t>Clock(MHz)</a:t>
                      </a:r>
                      <a:endParaRPr sz="2400"/>
                    </a:p>
                  </a:txBody>
                  <a:tcPr marT="91425" marB="91425" marR="91425" marL="91425"/>
                </a:tc>
                <a:tc hMerge="1"/>
                <a:tc gridSpan="3">
                  <a:txBody>
                    <a:bodyPr>
                      <a:noAutofit/>
                    </a:bodyPr>
                    <a:lstStyle/>
                    <a:p>
                      <a:pPr indent="0" lvl="0" marL="0" rtl="0" algn="ctr">
                        <a:spcBef>
                          <a:spcPts val="0"/>
                        </a:spcBef>
                        <a:spcAft>
                          <a:spcPts val="0"/>
                        </a:spcAft>
                        <a:buNone/>
                      </a:pPr>
                      <a:r>
                        <a:rPr lang="en-US" sz="2400"/>
                        <a:t>Period value</a:t>
                      </a:r>
                      <a:endParaRPr sz="2400"/>
                    </a:p>
                  </a:txBody>
                  <a:tcPr marT="91425" marB="91425" marR="91425" marL="91425"/>
                </a:tc>
                <a:tc hMerge="1"/>
                <a:tc hMerge="1"/>
                <a:tc gridSpan="4">
                  <a:txBody>
                    <a:bodyPr>
                      <a:noAutofit/>
                    </a:bodyPr>
                    <a:lstStyle/>
                    <a:p>
                      <a:pPr indent="0" lvl="0" marL="0" rtl="0" algn="ctr">
                        <a:spcBef>
                          <a:spcPts val="0"/>
                        </a:spcBef>
                        <a:spcAft>
                          <a:spcPts val="0"/>
                        </a:spcAft>
                        <a:buNone/>
                      </a:pPr>
                      <a:r>
                        <a:rPr lang="en-US" sz="2400"/>
                        <a:t>Output Pulse(Hz) </a:t>
                      </a:r>
                      <a:endParaRPr sz="2400"/>
                    </a:p>
                  </a:txBody>
                  <a:tcPr marT="91425" marB="91425" marR="91425" marL="91425"/>
                </a:tc>
                <a:tc hMerge="1"/>
                <a:tc hMerge="1"/>
                <a:tc hMerge="1"/>
                <a:tc gridSpan="4">
                  <a:txBody>
                    <a:bodyPr>
                      <a:noAutofit/>
                    </a:bodyPr>
                    <a:lstStyle/>
                    <a:p>
                      <a:pPr indent="0" lvl="0" marL="0" rtl="0" algn="ctr">
                        <a:spcBef>
                          <a:spcPts val="0"/>
                        </a:spcBef>
                        <a:spcAft>
                          <a:spcPts val="0"/>
                        </a:spcAft>
                        <a:buNone/>
                      </a:pPr>
                      <a:r>
                        <a:t/>
                      </a:r>
                      <a:endParaRPr sz="2400"/>
                    </a:p>
                  </a:txBody>
                  <a:tcPr marT="91425" marB="91425" marR="91425" marL="91425"/>
                </a:tc>
                <a:tc hMerge="1"/>
                <a:tc hMerge="1"/>
                <a:tc hMerge="1"/>
              </a:tr>
              <a:tr h="696050">
                <a:tc gridSpan="2">
                  <a:txBody>
                    <a:bodyPr>
                      <a:noAutofit/>
                    </a:bodyPr>
                    <a:lstStyle/>
                    <a:p>
                      <a:pPr indent="0" lvl="0" marL="0" rtl="0" algn="ctr">
                        <a:spcBef>
                          <a:spcPts val="0"/>
                        </a:spcBef>
                        <a:spcAft>
                          <a:spcPts val="0"/>
                        </a:spcAft>
                        <a:buNone/>
                      </a:pPr>
                      <a:r>
                        <a:rPr lang="en-US" sz="2400"/>
                        <a:t>3 </a:t>
                      </a:r>
                      <a:endParaRPr sz="2400"/>
                    </a:p>
                  </a:txBody>
                  <a:tcPr marT="91425" marB="91425" marR="91425" marL="91425"/>
                </a:tc>
                <a:tc hMerge="1"/>
                <a:tc gridSpan="3">
                  <a:txBody>
                    <a:bodyPr>
                      <a:noAutofit/>
                    </a:bodyPr>
                    <a:lstStyle/>
                    <a:p>
                      <a:pPr indent="0" lvl="0" marL="0" rtl="0" algn="ctr">
                        <a:spcBef>
                          <a:spcPts val="0"/>
                        </a:spcBef>
                        <a:spcAft>
                          <a:spcPts val="0"/>
                        </a:spcAft>
                        <a:buNone/>
                      </a:pPr>
                      <a:r>
                        <a:rPr lang="en-US" sz="2400"/>
                        <a:t>20000</a:t>
                      </a:r>
                      <a:endParaRPr sz="2400"/>
                    </a:p>
                  </a:txBody>
                  <a:tcPr marT="91425" marB="91425" marR="91425" marL="91425"/>
                </a:tc>
                <a:tc hMerge="1"/>
                <a:tc hMerge="1"/>
                <a:tc gridSpan="4">
                  <a:txBody>
                    <a:bodyPr>
                      <a:noAutofit/>
                    </a:bodyPr>
                    <a:lstStyle/>
                    <a:p>
                      <a:pPr indent="0" lvl="0" marL="0" rtl="0" algn="ctr">
                        <a:spcBef>
                          <a:spcPts val="0"/>
                        </a:spcBef>
                        <a:spcAft>
                          <a:spcPts val="0"/>
                        </a:spcAft>
                        <a:buNone/>
                      </a:pPr>
                      <a:r>
                        <a:rPr lang="en-US" sz="2400"/>
                        <a:t>150</a:t>
                      </a:r>
                      <a:endParaRPr sz="2400"/>
                    </a:p>
                  </a:txBody>
                  <a:tcPr marT="91425" marB="91425" marR="91425" marL="91425"/>
                </a:tc>
                <a:tc hMerge="1"/>
                <a:tc hMerge="1"/>
                <a:tc hMerge="1"/>
                <a:tc gridSpan="4">
                  <a:txBody>
                    <a:bodyPr>
                      <a:noAutofit/>
                    </a:bodyPr>
                    <a:lstStyle/>
                    <a:p>
                      <a:pPr indent="0" lvl="0" marL="0" rtl="0" algn="ctr">
                        <a:spcBef>
                          <a:spcPts val="0"/>
                        </a:spcBef>
                        <a:spcAft>
                          <a:spcPts val="0"/>
                        </a:spcAft>
                        <a:buNone/>
                      </a:pPr>
                      <a:r>
                        <a:rPr lang="en-US" sz="2400"/>
                        <a:t>22.61s</a:t>
                      </a:r>
                      <a:endParaRPr sz="2400"/>
                    </a:p>
                  </a:txBody>
                  <a:tcPr marT="91425" marB="91425" marR="91425" marL="91425"/>
                </a:tc>
                <a:tc hMerge="1"/>
                <a:tc hMerge="1"/>
                <a:tc hMerge="1"/>
              </a:tr>
              <a:tr h="696050">
                <a:tc gridSpan="2">
                  <a:txBody>
                    <a:bodyPr>
                      <a:noAutofit/>
                    </a:bodyPr>
                    <a:lstStyle/>
                    <a:p>
                      <a:pPr indent="0" lvl="0" marL="0" rtl="0" algn="ctr">
                        <a:spcBef>
                          <a:spcPts val="0"/>
                        </a:spcBef>
                        <a:spcAft>
                          <a:spcPts val="0"/>
                        </a:spcAft>
                        <a:buNone/>
                      </a:pPr>
                      <a:r>
                        <a:rPr lang="en-US" sz="2400"/>
                        <a:t>1.5 </a:t>
                      </a:r>
                      <a:endParaRPr sz="2400"/>
                    </a:p>
                  </a:txBody>
                  <a:tcPr marT="91425" marB="91425" marR="91425" marL="91425"/>
                </a:tc>
                <a:tc hMerge="1"/>
                <a:tc gridSpan="3">
                  <a:txBody>
                    <a:bodyPr>
                      <a:noAutofit/>
                    </a:bodyPr>
                    <a:lstStyle/>
                    <a:p>
                      <a:pPr indent="0" lvl="0" marL="0" rtl="0" algn="ctr">
                        <a:spcBef>
                          <a:spcPts val="0"/>
                        </a:spcBef>
                        <a:spcAft>
                          <a:spcPts val="0"/>
                        </a:spcAft>
                        <a:buNone/>
                      </a:pPr>
                      <a:r>
                        <a:rPr lang="en-US" sz="2400"/>
                        <a:t>20000</a:t>
                      </a:r>
                      <a:endParaRPr sz="2400"/>
                    </a:p>
                  </a:txBody>
                  <a:tcPr marT="91425" marB="91425" marR="91425" marL="91425"/>
                </a:tc>
                <a:tc hMerge="1"/>
                <a:tc hMerge="1"/>
                <a:tc gridSpan="4">
                  <a:txBody>
                    <a:bodyPr>
                      <a:noAutofit/>
                    </a:bodyPr>
                    <a:lstStyle/>
                    <a:p>
                      <a:pPr indent="0" lvl="0" marL="0" rtl="0" algn="ctr">
                        <a:spcBef>
                          <a:spcPts val="0"/>
                        </a:spcBef>
                        <a:spcAft>
                          <a:spcPts val="0"/>
                        </a:spcAft>
                        <a:buNone/>
                      </a:pPr>
                      <a:r>
                        <a:rPr lang="en-US" sz="2400"/>
                        <a:t>75</a:t>
                      </a:r>
                      <a:endParaRPr sz="2400"/>
                    </a:p>
                  </a:txBody>
                  <a:tcPr marT="91425" marB="91425" marR="91425" marL="91425"/>
                </a:tc>
                <a:tc hMerge="1"/>
                <a:tc hMerge="1"/>
                <a:tc hMerge="1"/>
                <a:tc gridSpan="4">
                  <a:txBody>
                    <a:bodyPr>
                      <a:noAutofit/>
                    </a:bodyPr>
                    <a:lstStyle/>
                    <a:p>
                      <a:pPr indent="0" lvl="0" marL="0" rtl="0" algn="ctr">
                        <a:spcBef>
                          <a:spcPts val="0"/>
                        </a:spcBef>
                        <a:spcAft>
                          <a:spcPts val="0"/>
                        </a:spcAft>
                        <a:buNone/>
                      </a:pPr>
                      <a:r>
                        <a:rPr lang="en-US" sz="2400"/>
                        <a:t>44.57s</a:t>
                      </a:r>
                      <a:endParaRPr sz="2400"/>
                    </a:p>
                  </a:txBody>
                  <a:tcPr marT="91425" marB="91425" marR="91425" marL="91425"/>
                </a:tc>
                <a:tc hMerge="1"/>
                <a:tc hMerge="1"/>
                <a:tc hMerge="1"/>
              </a:tr>
              <a:tr h="696050">
                <a:tc gridSpan="2">
                  <a:txBody>
                    <a:bodyPr>
                      <a:noAutofit/>
                    </a:bodyPr>
                    <a:lstStyle/>
                    <a:p>
                      <a:pPr indent="0" lvl="0" marL="0" rtl="0" algn="ctr">
                        <a:spcBef>
                          <a:spcPts val="0"/>
                        </a:spcBef>
                        <a:spcAft>
                          <a:spcPts val="0"/>
                        </a:spcAft>
                        <a:buNone/>
                      </a:pPr>
                      <a:r>
                        <a:rPr lang="en-US" sz="2400"/>
                        <a:t>0.75 </a:t>
                      </a:r>
                      <a:endParaRPr sz="2400"/>
                    </a:p>
                  </a:txBody>
                  <a:tcPr marT="91425" marB="91425" marR="91425" marL="91425"/>
                </a:tc>
                <a:tc hMerge="1"/>
                <a:tc gridSpan="3">
                  <a:txBody>
                    <a:bodyPr>
                      <a:noAutofit/>
                    </a:bodyPr>
                    <a:lstStyle/>
                    <a:p>
                      <a:pPr indent="0" lvl="0" marL="0" rtl="0" algn="ctr">
                        <a:spcBef>
                          <a:spcPts val="0"/>
                        </a:spcBef>
                        <a:spcAft>
                          <a:spcPts val="0"/>
                        </a:spcAft>
                        <a:buNone/>
                      </a:pPr>
                      <a:r>
                        <a:rPr lang="en-US" sz="2400"/>
                        <a:t>20000</a:t>
                      </a:r>
                      <a:endParaRPr sz="2400"/>
                    </a:p>
                  </a:txBody>
                  <a:tcPr marT="91425" marB="91425" marR="91425" marL="91425"/>
                </a:tc>
                <a:tc hMerge="1"/>
                <a:tc hMerge="1"/>
                <a:tc gridSpan="4">
                  <a:txBody>
                    <a:bodyPr>
                      <a:noAutofit/>
                    </a:bodyPr>
                    <a:lstStyle/>
                    <a:p>
                      <a:pPr indent="0" lvl="0" marL="0" rtl="0" algn="ctr">
                        <a:spcBef>
                          <a:spcPts val="0"/>
                        </a:spcBef>
                        <a:spcAft>
                          <a:spcPts val="0"/>
                        </a:spcAft>
                        <a:buNone/>
                      </a:pPr>
                      <a:r>
                        <a:rPr lang="en-US" sz="2400"/>
                        <a:t>37.5</a:t>
                      </a:r>
                      <a:endParaRPr sz="2400"/>
                    </a:p>
                  </a:txBody>
                  <a:tcPr marT="91425" marB="91425" marR="91425" marL="91425"/>
                </a:tc>
                <a:tc hMerge="1"/>
                <a:tc hMerge="1"/>
                <a:tc hMerge="1"/>
                <a:tc gridSpan="4">
                  <a:txBody>
                    <a:bodyPr>
                      <a:noAutofit/>
                    </a:bodyPr>
                    <a:lstStyle/>
                    <a:p>
                      <a:pPr indent="0" lvl="0" marL="0" rtl="0" algn="ctr">
                        <a:spcBef>
                          <a:spcPts val="0"/>
                        </a:spcBef>
                        <a:spcAft>
                          <a:spcPts val="0"/>
                        </a:spcAft>
                        <a:buNone/>
                      </a:pPr>
                      <a:r>
                        <a:rPr lang="en-US" sz="2400"/>
                        <a:t>89.66s</a:t>
                      </a:r>
                      <a:endParaRPr sz="2400"/>
                    </a:p>
                  </a:txBody>
                  <a:tcPr marT="91425" marB="91425" marR="91425" marL="91425"/>
                </a:tc>
                <a:tc hMerge="1"/>
                <a:tc hMerge="1"/>
                <a:tc hMerge="1"/>
              </a:tr>
            </a:tbl>
          </a:graphicData>
        </a:graphic>
      </p:graphicFrame>
      <p:sp>
        <p:nvSpPr>
          <p:cNvPr id="360" name="Google Shape;360;p41"/>
          <p:cNvSpPr txBox="1"/>
          <p:nvPr/>
        </p:nvSpPr>
        <p:spPr>
          <a:xfrm>
            <a:off x="444900" y="1525500"/>
            <a:ext cx="4923000" cy="807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Stepper Motor Test Data</a:t>
            </a:r>
            <a:endParaRPr sz="3000"/>
          </a:p>
        </p:txBody>
      </p:sp>
      <p:sp>
        <p:nvSpPr>
          <p:cNvPr id="361" name="Google Shape;361;p41"/>
          <p:cNvSpPr txBox="1"/>
          <p:nvPr/>
        </p:nvSpPr>
        <p:spPr>
          <a:xfrm>
            <a:off x="505525" y="5766100"/>
            <a:ext cx="4281000" cy="8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2"/>
          <p:cNvSpPr txBox="1"/>
          <p:nvPr>
            <p:ph idx="2" type="body"/>
          </p:nvPr>
        </p:nvSpPr>
        <p:spPr>
          <a:xfrm>
            <a:off x="444919" y="4067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Motor Control</a:t>
            </a:r>
            <a:endParaRPr>
              <a:solidFill>
                <a:srgbClr val="E84A26"/>
              </a:solidFill>
              <a:latin typeface="Arial"/>
              <a:ea typeface="Arial"/>
              <a:cs typeface="Arial"/>
              <a:sym typeface="Arial"/>
            </a:endParaRPr>
          </a:p>
        </p:txBody>
      </p:sp>
      <p:sp>
        <p:nvSpPr>
          <p:cNvPr id="368" name="Google Shape;368;p42"/>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69" name="Google Shape;369;p42"/>
          <p:cNvSpPr txBox="1"/>
          <p:nvPr/>
        </p:nvSpPr>
        <p:spPr>
          <a:xfrm>
            <a:off x="444900" y="1525500"/>
            <a:ext cx="6140400" cy="807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From test data</a:t>
            </a:r>
            <a:endParaRPr sz="3000"/>
          </a:p>
        </p:txBody>
      </p:sp>
      <p:sp>
        <p:nvSpPr>
          <p:cNvPr id="370" name="Google Shape;370;p42"/>
          <p:cNvSpPr txBox="1"/>
          <p:nvPr/>
        </p:nvSpPr>
        <p:spPr>
          <a:xfrm>
            <a:off x="505525" y="5766100"/>
            <a:ext cx="4281000" cy="8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pic>
        <p:nvPicPr>
          <p:cNvPr id="371" name="Google Shape;371;p42"/>
          <p:cNvPicPr preferRelativeResize="0"/>
          <p:nvPr/>
        </p:nvPicPr>
        <p:blipFill>
          <a:blip r:embed="rId3">
            <a:alphaModFix/>
          </a:blip>
          <a:stretch>
            <a:fillRect/>
          </a:stretch>
        </p:blipFill>
        <p:spPr>
          <a:xfrm>
            <a:off x="1416711" y="2505000"/>
            <a:ext cx="7529775" cy="1499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3"/>
          <p:cNvSpPr txBox="1"/>
          <p:nvPr>
            <p:ph idx="2" type="body"/>
          </p:nvPr>
        </p:nvSpPr>
        <p:spPr>
          <a:xfrm>
            <a:off x="444919" y="4067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Workflows</a:t>
            </a:r>
            <a:endParaRPr>
              <a:solidFill>
                <a:srgbClr val="E84A26"/>
              </a:solidFill>
              <a:latin typeface="Arial"/>
              <a:ea typeface="Arial"/>
              <a:cs typeface="Arial"/>
              <a:sym typeface="Arial"/>
            </a:endParaRPr>
          </a:p>
        </p:txBody>
      </p:sp>
      <p:sp>
        <p:nvSpPr>
          <p:cNvPr id="378" name="Google Shape;378;p43"/>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79" name="Google Shape;379;p43"/>
          <p:cNvSpPr txBox="1"/>
          <p:nvPr/>
        </p:nvSpPr>
        <p:spPr>
          <a:xfrm>
            <a:off x="505525" y="5766100"/>
            <a:ext cx="4281000" cy="8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sp>
        <p:nvSpPr>
          <p:cNvPr id="380" name="Google Shape;380;p43"/>
          <p:cNvSpPr txBox="1"/>
          <p:nvPr/>
        </p:nvSpPr>
        <p:spPr>
          <a:xfrm>
            <a:off x="444925" y="1487975"/>
            <a:ext cx="4131600" cy="1029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Dispensing</a:t>
            </a:r>
            <a:endParaRPr sz="3000"/>
          </a:p>
        </p:txBody>
      </p:sp>
      <p:pic>
        <p:nvPicPr>
          <p:cNvPr id="381" name="Google Shape;381;p43"/>
          <p:cNvPicPr preferRelativeResize="0"/>
          <p:nvPr/>
        </p:nvPicPr>
        <p:blipFill>
          <a:blip r:embed="rId3">
            <a:alphaModFix/>
          </a:blip>
          <a:stretch>
            <a:fillRect/>
          </a:stretch>
        </p:blipFill>
        <p:spPr>
          <a:xfrm>
            <a:off x="5181600" y="126625"/>
            <a:ext cx="4466546" cy="6891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4"/>
          <p:cNvSpPr txBox="1"/>
          <p:nvPr>
            <p:ph idx="2" type="body"/>
          </p:nvPr>
        </p:nvSpPr>
        <p:spPr>
          <a:xfrm>
            <a:off x="444919" y="4067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Workflows</a:t>
            </a:r>
            <a:endParaRPr>
              <a:solidFill>
                <a:srgbClr val="E84A26"/>
              </a:solidFill>
              <a:latin typeface="Arial"/>
              <a:ea typeface="Arial"/>
              <a:cs typeface="Arial"/>
              <a:sym typeface="Arial"/>
            </a:endParaRPr>
          </a:p>
        </p:txBody>
      </p:sp>
      <p:sp>
        <p:nvSpPr>
          <p:cNvPr id="388" name="Google Shape;388;p44"/>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89" name="Google Shape;389;p44"/>
          <p:cNvSpPr txBox="1"/>
          <p:nvPr/>
        </p:nvSpPr>
        <p:spPr>
          <a:xfrm>
            <a:off x="505525" y="5766100"/>
            <a:ext cx="4281000" cy="8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sp>
        <p:nvSpPr>
          <p:cNvPr id="390" name="Google Shape;390;p44"/>
          <p:cNvSpPr txBox="1"/>
          <p:nvPr/>
        </p:nvSpPr>
        <p:spPr>
          <a:xfrm>
            <a:off x="444925" y="1487975"/>
            <a:ext cx="4131600" cy="1029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Refilling</a:t>
            </a:r>
            <a:endParaRPr sz="3000"/>
          </a:p>
        </p:txBody>
      </p:sp>
      <p:pic>
        <p:nvPicPr>
          <p:cNvPr id="391" name="Google Shape;391;p44"/>
          <p:cNvPicPr preferRelativeResize="0"/>
          <p:nvPr/>
        </p:nvPicPr>
        <p:blipFill>
          <a:blip r:embed="rId3">
            <a:alphaModFix/>
          </a:blip>
          <a:stretch>
            <a:fillRect/>
          </a:stretch>
        </p:blipFill>
        <p:spPr>
          <a:xfrm>
            <a:off x="5181600" y="0"/>
            <a:ext cx="4607041" cy="69868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5"/>
          <p:cNvSpPr txBox="1"/>
          <p:nvPr>
            <p:ph idx="2" type="body"/>
          </p:nvPr>
        </p:nvSpPr>
        <p:spPr>
          <a:xfrm>
            <a:off x="444919" y="4067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Workflows</a:t>
            </a:r>
            <a:endParaRPr>
              <a:solidFill>
                <a:srgbClr val="E84A26"/>
              </a:solidFill>
              <a:latin typeface="Arial"/>
              <a:ea typeface="Arial"/>
              <a:cs typeface="Arial"/>
              <a:sym typeface="Arial"/>
            </a:endParaRPr>
          </a:p>
        </p:txBody>
      </p:sp>
      <p:sp>
        <p:nvSpPr>
          <p:cNvPr id="398" name="Google Shape;398;p45"/>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99" name="Google Shape;399;p45"/>
          <p:cNvSpPr txBox="1"/>
          <p:nvPr/>
        </p:nvSpPr>
        <p:spPr>
          <a:xfrm>
            <a:off x="505525" y="5766100"/>
            <a:ext cx="4281000" cy="8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sp>
        <p:nvSpPr>
          <p:cNvPr id="400" name="Google Shape;400;p45"/>
          <p:cNvSpPr txBox="1"/>
          <p:nvPr/>
        </p:nvSpPr>
        <p:spPr>
          <a:xfrm>
            <a:off x="444925" y="1487975"/>
            <a:ext cx="4384800" cy="1029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Usage data update</a:t>
            </a:r>
            <a:endParaRPr sz="3000"/>
          </a:p>
        </p:txBody>
      </p:sp>
      <p:pic>
        <p:nvPicPr>
          <p:cNvPr id="401" name="Google Shape;401;p45"/>
          <p:cNvPicPr preferRelativeResize="0"/>
          <p:nvPr/>
        </p:nvPicPr>
        <p:blipFill>
          <a:blip r:embed="rId3">
            <a:alphaModFix/>
          </a:blip>
          <a:stretch>
            <a:fillRect/>
          </a:stretch>
        </p:blipFill>
        <p:spPr>
          <a:xfrm>
            <a:off x="5330375" y="779523"/>
            <a:ext cx="3803375" cy="5521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46"/>
          <p:cNvSpPr txBox="1"/>
          <p:nvPr>
            <p:ph idx="2" type="body"/>
          </p:nvPr>
        </p:nvSpPr>
        <p:spPr>
          <a:xfrm>
            <a:off x="457969" y="635281"/>
            <a:ext cx="9473400" cy="72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E84A26"/>
                </a:solidFill>
                <a:latin typeface="Arial"/>
                <a:ea typeface="Arial"/>
                <a:cs typeface="Arial"/>
                <a:sym typeface="Arial"/>
              </a:rPr>
              <a:t>Demo Videos</a:t>
            </a:r>
            <a:endParaRPr/>
          </a:p>
        </p:txBody>
      </p:sp>
      <p:sp>
        <p:nvSpPr>
          <p:cNvPr id="408" name="Google Shape;408;p46"/>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409" name="Google Shape;409;p46" title="demo2.mp4">
            <a:hlinkClick r:id="rId3"/>
          </p:cNvPr>
          <p:cNvPicPr preferRelativeResize="0"/>
          <p:nvPr/>
        </p:nvPicPr>
        <p:blipFill>
          <a:blip r:embed="rId4">
            <a:alphaModFix/>
          </a:blip>
          <a:stretch>
            <a:fillRect/>
          </a:stretch>
        </p:blipFill>
        <p:spPr>
          <a:xfrm>
            <a:off x="152400" y="2585119"/>
            <a:ext cx="4572000" cy="3429000"/>
          </a:xfrm>
          <a:prstGeom prst="rect">
            <a:avLst/>
          </a:prstGeom>
          <a:noFill/>
          <a:ln>
            <a:noFill/>
          </a:ln>
        </p:spPr>
      </p:pic>
      <p:pic>
        <p:nvPicPr>
          <p:cNvPr id="410" name="Google Shape;410;p46" title="demo1.mp4">
            <a:hlinkClick r:id="rId5"/>
          </p:cNvPr>
          <p:cNvPicPr preferRelativeResize="0"/>
          <p:nvPr/>
        </p:nvPicPr>
        <p:blipFill>
          <a:blip r:embed="rId4">
            <a:alphaModFix/>
          </a:blip>
          <a:stretch>
            <a:fillRect/>
          </a:stretch>
        </p:blipFill>
        <p:spPr>
          <a:xfrm>
            <a:off x="5671950" y="2585131"/>
            <a:ext cx="4572000" cy="3429000"/>
          </a:xfrm>
          <a:prstGeom prst="rect">
            <a:avLst/>
          </a:prstGeom>
          <a:noFill/>
          <a:ln>
            <a:noFill/>
          </a:ln>
        </p:spPr>
      </p:pic>
      <p:sp>
        <p:nvSpPr>
          <p:cNvPr id="411" name="Google Shape;411;p46"/>
          <p:cNvSpPr txBox="1"/>
          <p:nvPr/>
        </p:nvSpPr>
        <p:spPr>
          <a:xfrm>
            <a:off x="2625350" y="40877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47"/>
          <p:cNvSpPr txBox="1"/>
          <p:nvPr>
            <p:ph idx="1" type="body"/>
          </p:nvPr>
        </p:nvSpPr>
        <p:spPr>
          <a:xfrm>
            <a:off x="457969" y="1633220"/>
            <a:ext cx="9525900" cy="5082600"/>
          </a:xfrm>
          <a:prstGeom prst="rect">
            <a:avLst/>
          </a:prstGeom>
        </p:spPr>
        <p:txBody>
          <a:bodyPr anchorCtr="0" anchor="t" bIns="45700" lIns="91425" spcFirstLastPara="1" rIns="91425" wrap="square" tIns="45700">
            <a:noAutofit/>
          </a:bodyPr>
          <a:lstStyle/>
          <a:p>
            <a:pPr indent="-457136" lvl="0" marL="457200" rtl="0" algn="l">
              <a:spcBef>
                <a:spcPts val="720"/>
              </a:spcBef>
              <a:spcAft>
                <a:spcPts val="0"/>
              </a:spcAft>
              <a:buSzPts val="3599"/>
              <a:buChar char="-"/>
            </a:pPr>
            <a:r>
              <a:rPr lang="en-US"/>
              <a:t>Dispenser tested and verified</a:t>
            </a:r>
            <a:endParaRPr/>
          </a:p>
          <a:p>
            <a:pPr indent="-457136" lvl="0" marL="457200" rtl="0" algn="l">
              <a:spcBef>
                <a:spcPts val="0"/>
              </a:spcBef>
              <a:spcAft>
                <a:spcPts val="0"/>
              </a:spcAft>
              <a:buSzPts val="3599"/>
              <a:buChar char="-"/>
            </a:pPr>
            <a:r>
              <a:rPr lang="en-US"/>
              <a:t>Fast and stable Bluetooth connection </a:t>
            </a:r>
            <a:endParaRPr/>
          </a:p>
          <a:p>
            <a:pPr indent="-457136" lvl="0" marL="457200" rtl="0" algn="l">
              <a:spcBef>
                <a:spcPts val="0"/>
              </a:spcBef>
              <a:spcAft>
                <a:spcPts val="0"/>
              </a:spcAft>
              <a:buSzPts val="3599"/>
              <a:buChar char="-"/>
            </a:pPr>
            <a:r>
              <a:rPr lang="en-US"/>
              <a:t>B</a:t>
            </a:r>
            <a:r>
              <a:rPr lang="en-US"/>
              <a:t>ug-free </a:t>
            </a:r>
            <a:r>
              <a:rPr lang="en-US"/>
              <a:t>Android Application </a:t>
            </a:r>
            <a:endParaRPr/>
          </a:p>
        </p:txBody>
      </p:sp>
      <p:sp>
        <p:nvSpPr>
          <p:cNvPr id="418" name="Google Shape;418;p47"/>
          <p:cNvSpPr txBox="1"/>
          <p:nvPr>
            <p:ph idx="2" type="body"/>
          </p:nvPr>
        </p:nvSpPr>
        <p:spPr>
          <a:xfrm>
            <a:off x="457969" y="6352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FF0000"/>
                </a:solidFill>
                <a:latin typeface="Arial"/>
                <a:ea typeface="Arial"/>
                <a:cs typeface="Arial"/>
                <a:sym typeface="Arial"/>
              </a:rPr>
              <a:t>Conclusion</a:t>
            </a:r>
            <a:endParaRPr>
              <a:solidFill>
                <a:srgbClr val="FF0000"/>
              </a:solidFill>
              <a:latin typeface="Arial"/>
              <a:ea typeface="Arial"/>
              <a:cs typeface="Arial"/>
              <a:sym typeface="Arial"/>
            </a:endParaRPr>
          </a:p>
        </p:txBody>
      </p:sp>
      <p:sp>
        <p:nvSpPr>
          <p:cNvPr id="419" name="Google Shape;419;p47"/>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48"/>
          <p:cNvSpPr txBox="1"/>
          <p:nvPr>
            <p:ph idx="1" type="body"/>
          </p:nvPr>
        </p:nvSpPr>
        <p:spPr>
          <a:xfrm>
            <a:off x="457969" y="1633220"/>
            <a:ext cx="9525900" cy="5082600"/>
          </a:xfrm>
          <a:prstGeom prst="rect">
            <a:avLst/>
          </a:prstGeom>
        </p:spPr>
        <p:txBody>
          <a:bodyPr anchorCtr="0" anchor="t" bIns="45700" lIns="91425" spcFirstLastPara="1" rIns="91425" wrap="square" tIns="45700">
            <a:noAutofit/>
          </a:bodyPr>
          <a:lstStyle/>
          <a:p>
            <a:pPr indent="-457136" lvl="0" marL="457200" rtl="0" algn="l">
              <a:spcBef>
                <a:spcPts val="720"/>
              </a:spcBef>
              <a:spcAft>
                <a:spcPts val="0"/>
              </a:spcAft>
              <a:buSzPts val="3599"/>
              <a:buChar char="-"/>
            </a:pPr>
            <a:r>
              <a:rPr lang="en-US"/>
              <a:t>Shrink the size of prototype</a:t>
            </a:r>
            <a:endParaRPr/>
          </a:p>
          <a:p>
            <a:pPr indent="-457136" lvl="0" marL="457200" rtl="0" algn="l">
              <a:spcBef>
                <a:spcPts val="0"/>
              </a:spcBef>
              <a:spcAft>
                <a:spcPts val="0"/>
              </a:spcAft>
              <a:buSzPts val="3599"/>
              <a:buChar char="-"/>
            </a:pPr>
            <a:r>
              <a:rPr lang="en-US"/>
              <a:t>Make electronic modules waterproof</a:t>
            </a:r>
            <a:endParaRPr/>
          </a:p>
          <a:p>
            <a:pPr indent="-457136" lvl="0" marL="457200" rtl="0" algn="l">
              <a:spcBef>
                <a:spcPts val="0"/>
              </a:spcBef>
              <a:spcAft>
                <a:spcPts val="0"/>
              </a:spcAft>
              <a:buSzPts val="3599"/>
              <a:buChar char="-"/>
            </a:pPr>
            <a:r>
              <a:rPr lang="en-US"/>
              <a:t>Improve airtightness of the container</a:t>
            </a:r>
            <a:endParaRPr/>
          </a:p>
        </p:txBody>
      </p:sp>
      <p:sp>
        <p:nvSpPr>
          <p:cNvPr id="426" name="Google Shape;426;p48"/>
          <p:cNvSpPr txBox="1"/>
          <p:nvPr>
            <p:ph idx="2" type="body"/>
          </p:nvPr>
        </p:nvSpPr>
        <p:spPr>
          <a:xfrm>
            <a:off x="457969" y="6352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Clr>
                <a:schemeClr val="dk1"/>
              </a:buClr>
              <a:buSzPts val="1100"/>
              <a:buFont typeface="Arial"/>
              <a:buNone/>
            </a:pPr>
            <a:r>
              <a:rPr lang="en-US">
                <a:solidFill>
                  <a:srgbClr val="FF0000"/>
                </a:solidFill>
                <a:latin typeface="Arial"/>
                <a:ea typeface="Arial"/>
                <a:cs typeface="Arial"/>
                <a:sym typeface="Arial"/>
              </a:rPr>
              <a:t>Future Work</a:t>
            </a:r>
            <a:endParaRPr/>
          </a:p>
        </p:txBody>
      </p:sp>
      <p:sp>
        <p:nvSpPr>
          <p:cNvPr id="427" name="Google Shape;427;p48"/>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9"/>
          <p:cNvSpPr txBox="1"/>
          <p:nvPr>
            <p:ph idx="2" type="body"/>
          </p:nvPr>
        </p:nvSpPr>
        <p:spPr>
          <a:xfrm>
            <a:off x="457969" y="6352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7"/>
                </a:solidFill>
                <a:latin typeface="Arial"/>
                <a:ea typeface="Arial"/>
                <a:cs typeface="Arial"/>
                <a:sym typeface="Arial"/>
              </a:rPr>
              <a:t>Thank you!</a:t>
            </a:r>
            <a:endParaRPr>
              <a:solidFill>
                <a:srgbClr val="E84A27"/>
              </a:solidFill>
              <a:latin typeface="Arial"/>
              <a:ea typeface="Arial"/>
              <a:cs typeface="Arial"/>
              <a:sym typeface="Arial"/>
            </a:endParaRPr>
          </a:p>
        </p:txBody>
      </p:sp>
      <p:sp>
        <p:nvSpPr>
          <p:cNvPr id="434" name="Google Shape;434;p49"/>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435" name="Google Shape;435;p49"/>
          <p:cNvSpPr/>
          <p:nvPr/>
        </p:nvSpPr>
        <p:spPr>
          <a:xfrm>
            <a:off x="680675" y="2989375"/>
            <a:ext cx="9054595" cy="18387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4"/>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83" name="Google Shape;83;p14"/>
          <p:cNvPicPr preferRelativeResize="0"/>
          <p:nvPr/>
        </p:nvPicPr>
        <p:blipFill>
          <a:blip r:embed="rId3">
            <a:alphaModFix/>
          </a:blip>
          <a:stretch>
            <a:fillRect/>
          </a:stretch>
        </p:blipFill>
        <p:spPr>
          <a:xfrm>
            <a:off x="488850" y="136325"/>
            <a:ext cx="9385500" cy="686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5"/>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90" name="Google Shape;90;p15"/>
          <p:cNvPicPr preferRelativeResize="0"/>
          <p:nvPr/>
        </p:nvPicPr>
        <p:blipFill>
          <a:blip r:embed="rId3">
            <a:alphaModFix/>
          </a:blip>
          <a:stretch>
            <a:fillRect/>
          </a:stretch>
        </p:blipFill>
        <p:spPr>
          <a:xfrm>
            <a:off x="219225" y="895850"/>
            <a:ext cx="9864976" cy="5298048"/>
          </a:xfrm>
          <a:prstGeom prst="rect">
            <a:avLst/>
          </a:prstGeom>
          <a:noFill/>
          <a:ln>
            <a:noFill/>
          </a:ln>
        </p:spPr>
      </p:pic>
      <p:sp>
        <p:nvSpPr>
          <p:cNvPr id="91" name="Google Shape;91;p15"/>
          <p:cNvSpPr txBox="1"/>
          <p:nvPr/>
        </p:nvSpPr>
        <p:spPr>
          <a:xfrm>
            <a:off x="1921050" y="6619475"/>
            <a:ext cx="1808700" cy="3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Stepper Motor</a:t>
            </a:r>
            <a:endParaRPr b="1" sz="1800"/>
          </a:p>
        </p:txBody>
      </p:sp>
      <p:cxnSp>
        <p:nvCxnSpPr>
          <p:cNvPr id="92" name="Google Shape;92;p15"/>
          <p:cNvCxnSpPr>
            <a:endCxn id="91" idx="0"/>
          </p:cNvCxnSpPr>
          <p:nvPr/>
        </p:nvCxnSpPr>
        <p:spPr>
          <a:xfrm flipH="1">
            <a:off x="2825400" y="5426675"/>
            <a:ext cx="37200" cy="1192800"/>
          </a:xfrm>
          <a:prstGeom prst="straightConnector1">
            <a:avLst/>
          </a:prstGeom>
          <a:noFill/>
          <a:ln cap="flat" cmpd="sng" w="38100">
            <a:solidFill>
              <a:srgbClr val="FF0000"/>
            </a:solidFill>
            <a:prstDash val="solid"/>
            <a:round/>
            <a:headEnd len="med" w="med" type="none"/>
            <a:tailEnd len="med" w="med" type="none"/>
          </a:ln>
        </p:spPr>
      </p:cxnSp>
      <p:sp>
        <p:nvSpPr>
          <p:cNvPr id="93" name="Google Shape;93;p15"/>
          <p:cNvSpPr txBox="1"/>
          <p:nvPr/>
        </p:nvSpPr>
        <p:spPr>
          <a:xfrm>
            <a:off x="4277250" y="6619475"/>
            <a:ext cx="2064000" cy="3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Linear Actuator</a:t>
            </a:r>
            <a:endParaRPr b="1" sz="1800"/>
          </a:p>
        </p:txBody>
      </p:sp>
      <p:cxnSp>
        <p:nvCxnSpPr>
          <p:cNvPr id="94" name="Google Shape;94;p15"/>
          <p:cNvCxnSpPr>
            <a:endCxn id="93" idx="0"/>
          </p:cNvCxnSpPr>
          <p:nvPr/>
        </p:nvCxnSpPr>
        <p:spPr>
          <a:xfrm>
            <a:off x="5267850" y="5228075"/>
            <a:ext cx="41400" cy="1391400"/>
          </a:xfrm>
          <a:prstGeom prst="straightConnector1">
            <a:avLst/>
          </a:prstGeom>
          <a:noFill/>
          <a:ln cap="flat" cmpd="sng" w="38100">
            <a:solidFill>
              <a:srgbClr val="FF0000"/>
            </a:solidFill>
            <a:prstDash val="solid"/>
            <a:round/>
            <a:headEnd len="med" w="med" type="none"/>
            <a:tailEnd len="med" w="med" type="none"/>
          </a:ln>
        </p:spPr>
      </p:cxnSp>
      <p:sp>
        <p:nvSpPr>
          <p:cNvPr id="95" name="Google Shape;95;p15"/>
          <p:cNvSpPr txBox="1"/>
          <p:nvPr/>
        </p:nvSpPr>
        <p:spPr>
          <a:xfrm>
            <a:off x="7970675" y="66075"/>
            <a:ext cx="1808700" cy="3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RFID Reader</a:t>
            </a:r>
            <a:endParaRPr b="1" sz="1800"/>
          </a:p>
        </p:txBody>
      </p:sp>
      <p:cxnSp>
        <p:nvCxnSpPr>
          <p:cNvPr id="96" name="Google Shape;96;p15"/>
          <p:cNvCxnSpPr>
            <a:endCxn id="95" idx="2"/>
          </p:cNvCxnSpPr>
          <p:nvPr/>
        </p:nvCxnSpPr>
        <p:spPr>
          <a:xfrm rot="10800000">
            <a:off x="8875025" y="423975"/>
            <a:ext cx="129900" cy="2756700"/>
          </a:xfrm>
          <a:prstGeom prst="straightConnector1">
            <a:avLst/>
          </a:prstGeom>
          <a:noFill/>
          <a:ln cap="flat" cmpd="sng" w="38100">
            <a:solidFill>
              <a:srgbClr val="FF0000"/>
            </a:solidFill>
            <a:prstDash val="solid"/>
            <a:round/>
            <a:headEnd len="med" w="med" type="none"/>
            <a:tailEnd len="med" w="med" type="none"/>
          </a:ln>
        </p:spPr>
      </p:cxnSp>
      <p:sp>
        <p:nvSpPr>
          <p:cNvPr id="97" name="Google Shape;97;p15"/>
          <p:cNvSpPr txBox="1"/>
          <p:nvPr/>
        </p:nvSpPr>
        <p:spPr>
          <a:xfrm>
            <a:off x="1939650" y="112375"/>
            <a:ext cx="1808700" cy="3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110V to 24V Power Adaptor</a:t>
            </a:r>
            <a:endParaRPr b="1" sz="1800"/>
          </a:p>
        </p:txBody>
      </p:sp>
      <p:cxnSp>
        <p:nvCxnSpPr>
          <p:cNvPr id="98" name="Google Shape;98;p15"/>
          <p:cNvCxnSpPr/>
          <p:nvPr/>
        </p:nvCxnSpPr>
        <p:spPr>
          <a:xfrm rot="10800000">
            <a:off x="3214100" y="748675"/>
            <a:ext cx="98100" cy="1338600"/>
          </a:xfrm>
          <a:prstGeom prst="straightConnector1">
            <a:avLst/>
          </a:prstGeom>
          <a:noFill/>
          <a:ln cap="flat" cmpd="sng" w="38100">
            <a:solidFill>
              <a:srgbClr val="FF0000"/>
            </a:solidFill>
            <a:prstDash val="solid"/>
            <a:round/>
            <a:headEnd len="med" w="med" type="none"/>
            <a:tailEnd len="med" w="med" type="none"/>
          </a:ln>
        </p:spPr>
      </p:cxnSp>
      <p:sp>
        <p:nvSpPr>
          <p:cNvPr id="99" name="Google Shape;99;p15"/>
          <p:cNvSpPr txBox="1"/>
          <p:nvPr/>
        </p:nvSpPr>
        <p:spPr>
          <a:xfrm>
            <a:off x="4850304" y="112375"/>
            <a:ext cx="2365800" cy="3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24V to 5V Module</a:t>
            </a:r>
            <a:endParaRPr b="1" sz="1800"/>
          </a:p>
        </p:txBody>
      </p:sp>
      <p:cxnSp>
        <p:nvCxnSpPr>
          <p:cNvPr id="100" name="Google Shape;100;p15"/>
          <p:cNvCxnSpPr>
            <a:endCxn id="99" idx="2"/>
          </p:cNvCxnSpPr>
          <p:nvPr/>
        </p:nvCxnSpPr>
        <p:spPr>
          <a:xfrm rot="10800000">
            <a:off x="6033204" y="470275"/>
            <a:ext cx="308100" cy="1895400"/>
          </a:xfrm>
          <a:prstGeom prst="straightConnector1">
            <a:avLst/>
          </a:prstGeom>
          <a:noFill/>
          <a:ln cap="flat" cmpd="sng" w="38100">
            <a:solidFill>
              <a:srgbClr val="FF0000"/>
            </a:solidFill>
            <a:prstDash val="solid"/>
            <a:round/>
            <a:headEnd len="med" w="med" type="none"/>
            <a:tailEnd len="med" w="med" type="none"/>
          </a:ln>
        </p:spPr>
      </p:cxnSp>
      <p:cxnSp>
        <p:nvCxnSpPr>
          <p:cNvPr id="101" name="Google Shape;101;p15"/>
          <p:cNvCxnSpPr/>
          <p:nvPr/>
        </p:nvCxnSpPr>
        <p:spPr>
          <a:xfrm flipH="1" rot="10800000">
            <a:off x="3511425" y="4003075"/>
            <a:ext cx="231300" cy="409500"/>
          </a:xfrm>
          <a:prstGeom prst="straightConnector1">
            <a:avLst/>
          </a:prstGeom>
          <a:noFill/>
          <a:ln cap="flat" cmpd="sng" w="38100">
            <a:solidFill>
              <a:srgbClr val="FF0000"/>
            </a:solidFill>
            <a:prstDash val="solid"/>
            <a:round/>
            <a:headEnd len="med" w="med" type="none"/>
            <a:tailEnd len="med" w="med" type="none"/>
          </a:ln>
        </p:spPr>
      </p:cxnSp>
      <p:sp>
        <p:nvSpPr>
          <p:cNvPr id="102" name="Google Shape;102;p15"/>
          <p:cNvSpPr txBox="1"/>
          <p:nvPr/>
        </p:nvSpPr>
        <p:spPr>
          <a:xfrm>
            <a:off x="6536375" y="3679050"/>
            <a:ext cx="2924400" cy="4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A4988 </a:t>
            </a:r>
            <a:r>
              <a:rPr b="1" lang="en-US" sz="1800"/>
              <a:t>Stepper Motor Driver</a:t>
            </a:r>
            <a:endParaRPr b="1" sz="1800"/>
          </a:p>
        </p:txBody>
      </p:sp>
      <p:cxnSp>
        <p:nvCxnSpPr>
          <p:cNvPr id="103" name="Google Shape;103;p15"/>
          <p:cNvCxnSpPr/>
          <p:nvPr/>
        </p:nvCxnSpPr>
        <p:spPr>
          <a:xfrm rot="10800000">
            <a:off x="7542075" y="955675"/>
            <a:ext cx="690900" cy="1623600"/>
          </a:xfrm>
          <a:prstGeom prst="straightConnector1">
            <a:avLst/>
          </a:prstGeom>
          <a:noFill/>
          <a:ln cap="flat" cmpd="sng" w="28575">
            <a:solidFill>
              <a:srgbClr val="FF0000"/>
            </a:solidFill>
            <a:prstDash val="solid"/>
            <a:round/>
            <a:headEnd len="med" w="med" type="none"/>
            <a:tailEnd len="med" w="med" type="none"/>
          </a:ln>
        </p:spPr>
      </p:cxnSp>
      <p:sp>
        <p:nvSpPr>
          <p:cNvPr id="104" name="Google Shape;104;p15"/>
          <p:cNvSpPr txBox="1"/>
          <p:nvPr/>
        </p:nvSpPr>
        <p:spPr>
          <a:xfrm>
            <a:off x="7127450" y="580613"/>
            <a:ext cx="1404900" cy="2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PCB</a:t>
            </a:r>
            <a:r>
              <a:rPr lang="en-US" sz="1800"/>
              <a:t> </a:t>
            </a:r>
            <a:endParaRPr sz="1800"/>
          </a:p>
        </p:txBody>
      </p:sp>
      <p:cxnSp>
        <p:nvCxnSpPr>
          <p:cNvPr id="105" name="Google Shape;105;p15"/>
          <p:cNvCxnSpPr/>
          <p:nvPr/>
        </p:nvCxnSpPr>
        <p:spPr>
          <a:xfrm flipH="1">
            <a:off x="8212975" y="5352875"/>
            <a:ext cx="9900" cy="1100400"/>
          </a:xfrm>
          <a:prstGeom prst="straightConnector1">
            <a:avLst/>
          </a:prstGeom>
          <a:noFill/>
          <a:ln cap="flat" cmpd="sng" w="28575">
            <a:solidFill>
              <a:srgbClr val="FF0000"/>
            </a:solidFill>
            <a:prstDash val="solid"/>
            <a:round/>
            <a:headEnd len="med" w="med" type="none"/>
            <a:tailEnd len="med" w="med" type="none"/>
          </a:ln>
        </p:spPr>
      </p:cxnSp>
      <p:sp>
        <p:nvSpPr>
          <p:cNvPr id="106" name="Google Shape;106;p15"/>
          <p:cNvSpPr txBox="1"/>
          <p:nvPr/>
        </p:nvSpPr>
        <p:spPr>
          <a:xfrm>
            <a:off x="6312300" y="221275"/>
            <a:ext cx="57618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txBox="1"/>
          <p:nvPr/>
        </p:nvSpPr>
        <p:spPr>
          <a:xfrm>
            <a:off x="7127450" y="6453275"/>
            <a:ext cx="2265900" cy="4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rPr>
              <a:t>Syringe Container</a:t>
            </a:r>
            <a:endParaRPr b="1" sz="1800">
              <a:solidFill>
                <a:schemeClr val="dk1"/>
              </a:solidFill>
            </a:endParaRPr>
          </a:p>
        </p:txBody>
      </p:sp>
      <p:cxnSp>
        <p:nvCxnSpPr>
          <p:cNvPr id="108" name="Google Shape;108;p15"/>
          <p:cNvCxnSpPr/>
          <p:nvPr/>
        </p:nvCxnSpPr>
        <p:spPr>
          <a:xfrm flipH="1" rot="10800000">
            <a:off x="8026475" y="2952025"/>
            <a:ext cx="106500" cy="889200"/>
          </a:xfrm>
          <a:prstGeom prst="straightConnector1">
            <a:avLst/>
          </a:prstGeom>
          <a:noFill/>
          <a:ln cap="flat" cmpd="sng" w="38100">
            <a:solidFill>
              <a:srgbClr val="FF0000"/>
            </a:solidFill>
            <a:prstDash val="solid"/>
            <a:round/>
            <a:headEnd len="med" w="med" type="none"/>
            <a:tailEnd len="med" w="med" type="none"/>
          </a:ln>
        </p:spPr>
      </p:cxnSp>
      <p:sp>
        <p:nvSpPr>
          <p:cNvPr id="109" name="Google Shape;109;p15"/>
          <p:cNvSpPr txBox="1"/>
          <p:nvPr/>
        </p:nvSpPr>
        <p:spPr>
          <a:xfrm>
            <a:off x="3214100" y="4297200"/>
            <a:ext cx="2210700" cy="4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Backup Stepper Motor Driver</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6"/>
          <p:cNvSpPr txBox="1"/>
          <p:nvPr>
            <p:ph idx="1" type="body"/>
          </p:nvPr>
        </p:nvSpPr>
        <p:spPr>
          <a:xfrm>
            <a:off x="2913199" y="1621700"/>
            <a:ext cx="7442100" cy="5082600"/>
          </a:xfrm>
          <a:prstGeom prst="rect">
            <a:avLst/>
          </a:prstGeom>
        </p:spPr>
        <p:txBody>
          <a:bodyPr anchorCtr="0" anchor="t" bIns="45700" lIns="91425" spcFirstLastPara="1" rIns="91425" wrap="square" tIns="45700">
            <a:noAutofit/>
          </a:bodyPr>
          <a:lstStyle/>
          <a:p>
            <a:pPr indent="-419100" lvl="0" marL="457200" rtl="0" algn="l">
              <a:spcBef>
                <a:spcPts val="720"/>
              </a:spcBef>
              <a:spcAft>
                <a:spcPts val="0"/>
              </a:spcAft>
              <a:buClr>
                <a:schemeClr val="dk1"/>
              </a:buClr>
              <a:buSzPts val="3000"/>
              <a:buChar char="-"/>
            </a:pPr>
            <a:r>
              <a:rPr lang="en-US" sz="3000">
                <a:solidFill>
                  <a:schemeClr val="dk1"/>
                </a:solidFill>
              </a:rPr>
              <a:t>Actuator force: 200N with maximum input current </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Gear ratio:  20:</a:t>
            </a:r>
            <a:r>
              <a:rPr lang="en-US" sz="3000">
                <a:solidFill>
                  <a:schemeClr val="dk1"/>
                </a:solidFill>
              </a:rPr>
              <a:t>1</a:t>
            </a:r>
            <a:endParaRPr sz="3000">
              <a:solidFill>
                <a:schemeClr val="dk1"/>
              </a:solidFill>
            </a:endParaRPr>
          </a:p>
          <a:p>
            <a:pPr indent="0" lvl="0" marL="0" rtl="0" algn="l">
              <a:spcBef>
                <a:spcPts val="720"/>
              </a:spcBef>
              <a:spcAft>
                <a:spcPts val="0"/>
              </a:spcAft>
              <a:buNone/>
            </a:pPr>
            <a:r>
              <a:t/>
            </a:r>
            <a:endParaRPr sz="2400"/>
          </a:p>
          <a:p>
            <a:pPr indent="0" lvl="0" marL="0" rtl="0" algn="l">
              <a:spcBef>
                <a:spcPts val="720"/>
              </a:spcBef>
              <a:spcAft>
                <a:spcPts val="0"/>
              </a:spcAft>
              <a:buNone/>
            </a:pPr>
            <a:r>
              <a:t/>
            </a:r>
            <a:endParaRPr sz="2400"/>
          </a:p>
          <a:p>
            <a:pPr indent="-419100" lvl="0" marL="457200" rtl="0" algn="l">
              <a:spcBef>
                <a:spcPts val="720"/>
              </a:spcBef>
              <a:spcAft>
                <a:spcPts val="0"/>
              </a:spcAft>
              <a:buClr>
                <a:srgbClr val="000000"/>
              </a:buClr>
              <a:buSzPts val="3000"/>
              <a:buChar char="-"/>
            </a:pPr>
            <a:r>
              <a:rPr lang="en-US" sz="3000">
                <a:solidFill>
                  <a:srgbClr val="000000"/>
                </a:solidFill>
              </a:rPr>
              <a:t>Motor </a:t>
            </a:r>
            <a:r>
              <a:rPr lang="en-US" sz="3000">
                <a:solidFill>
                  <a:srgbClr val="000000"/>
                </a:solidFill>
              </a:rPr>
              <a:t>Working voltage: 24V</a:t>
            </a:r>
            <a:endParaRPr sz="3000">
              <a:solidFill>
                <a:srgbClr val="000000"/>
              </a:solidFill>
            </a:endParaRPr>
          </a:p>
          <a:p>
            <a:pPr indent="-419100" lvl="0" marL="457200" rtl="0" algn="l">
              <a:spcBef>
                <a:spcPts val="0"/>
              </a:spcBef>
              <a:spcAft>
                <a:spcPts val="0"/>
              </a:spcAft>
              <a:buClr>
                <a:srgbClr val="000000"/>
              </a:buClr>
              <a:buSzPts val="3000"/>
              <a:buChar char="-"/>
            </a:pPr>
            <a:r>
              <a:rPr lang="en-US" sz="3000">
                <a:solidFill>
                  <a:srgbClr val="000000"/>
                </a:solidFill>
              </a:rPr>
              <a:t>Motor </a:t>
            </a:r>
            <a:r>
              <a:rPr lang="en-US" sz="3000">
                <a:solidFill>
                  <a:srgbClr val="000000"/>
                </a:solidFill>
                <a:highlight>
                  <a:srgbClr val="FFFFFF"/>
                </a:highlight>
              </a:rPr>
              <a:t>current rating:1.7A</a:t>
            </a:r>
            <a:endParaRPr sz="3000">
              <a:solidFill>
                <a:srgbClr val="000000"/>
              </a:solidFill>
              <a:highlight>
                <a:srgbClr val="FFFFFF"/>
              </a:highlight>
            </a:endParaRPr>
          </a:p>
          <a:p>
            <a:pPr indent="-419100" lvl="0" marL="457200" rtl="0" algn="l">
              <a:spcBef>
                <a:spcPts val="0"/>
              </a:spcBef>
              <a:spcAft>
                <a:spcPts val="0"/>
              </a:spcAft>
              <a:buClr>
                <a:srgbClr val="000000"/>
              </a:buClr>
              <a:buSzPts val="3000"/>
              <a:buChar char="-"/>
            </a:pPr>
            <a:r>
              <a:rPr lang="en-US" sz="3000">
                <a:solidFill>
                  <a:srgbClr val="000000"/>
                </a:solidFill>
                <a:highlight>
                  <a:srgbClr val="FFFFFF"/>
                </a:highlight>
              </a:rPr>
              <a:t>Motor step angle: 1.8°, 200 pulses per revolution</a:t>
            </a:r>
            <a:endParaRPr sz="3000">
              <a:solidFill>
                <a:srgbClr val="000000"/>
              </a:solidFill>
              <a:highlight>
                <a:srgbClr val="FFFFFF"/>
              </a:highlight>
            </a:endParaRPr>
          </a:p>
          <a:p>
            <a:pPr indent="0" lvl="0" marL="0" rtl="0" algn="l">
              <a:spcBef>
                <a:spcPts val="720"/>
              </a:spcBef>
              <a:spcAft>
                <a:spcPts val="0"/>
              </a:spcAft>
              <a:buNone/>
            </a:pPr>
            <a:r>
              <a:t/>
            </a:r>
            <a:endParaRPr sz="2400">
              <a:solidFill>
                <a:srgbClr val="212121"/>
              </a:solidFill>
              <a:highlight>
                <a:srgbClr val="FFFFFF"/>
              </a:highlight>
            </a:endParaRPr>
          </a:p>
          <a:p>
            <a:pPr indent="0" lvl="0" marL="0" rtl="0" algn="l">
              <a:spcBef>
                <a:spcPts val="720"/>
              </a:spcBef>
              <a:spcAft>
                <a:spcPts val="0"/>
              </a:spcAft>
              <a:buNone/>
            </a:pPr>
            <a:r>
              <a:t/>
            </a:r>
            <a:endParaRPr sz="2400"/>
          </a:p>
        </p:txBody>
      </p:sp>
      <p:sp>
        <p:nvSpPr>
          <p:cNvPr id="116" name="Google Shape;116;p16"/>
          <p:cNvSpPr txBox="1"/>
          <p:nvPr>
            <p:ph idx="2" type="body"/>
          </p:nvPr>
        </p:nvSpPr>
        <p:spPr>
          <a:xfrm>
            <a:off x="160400" y="220750"/>
            <a:ext cx="101202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sz="3600">
                <a:solidFill>
                  <a:srgbClr val="E84A26"/>
                </a:solidFill>
                <a:latin typeface="Arial"/>
                <a:ea typeface="Arial"/>
                <a:cs typeface="Arial"/>
                <a:sym typeface="Arial"/>
              </a:rPr>
              <a:t>Linear Actuator with 2-phases stepper </a:t>
            </a:r>
            <a:r>
              <a:rPr lang="en-US" sz="3600">
                <a:solidFill>
                  <a:srgbClr val="E84A26"/>
                </a:solidFill>
                <a:latin typeface="Arial"/>
                <a:ea typeface="Arial"/>
                <a:cs typeface="Arial"/>
                <a:sym typeface="Arial"/>
              </a:rPr>
              <a:t>motor</a:t>
            </a:r>
            <a:endParaRPr sz="3600">
              <a:solidFill>
                <a:srgbClr val="E84A26"/>
              </a:solidFill>
              <a:latin typeface="Arial"/>
              <a:ea typeface="Arial"/>
              <a:cs typeface="Arial"/>
              <a:sym typeface="Arial"/>
            </a:endParaRPr>
          </a:p>
        </p:txBody>
      </p:sp>
      <p:sp>
        <p:nvSpPr>
          <p:cNvPr id="117" name="Google Shape;117;p16"/>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18" name="Google Shape;118;p16"/>
          <p:cNvPicPr preferRelativeResize="0"/>
          <p:nvPr/>
        </p:nvPicPr>
        <p:blipFill>
          <a:blip r:embed="rId3">
            <a:alphaModFix/>
          </a:blip>
          <a:stretch>
            <a:fillRect/>
          </a:stretch>
        </p:blipFill>
        <p:spPr>
          <a:xfrm>
            <a:off x="267575" y="1558298"/>
            <a:ext cx="2578675" cy="5209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7"/>
          <p:cNvSpPr txBox="1"/>
          <p:nvPr>
            <p:ph idx="1" type="body"/>
          </p:nvPr>
        </p:nvSpPr>
        <p:spPr>
          <a:xfrm>
            <a:off x="2571599" y="1656300"/>
            <a:ext cx="7423800" cy="5082600"/>
          </a:xfrm>
          <a:prstGeom prst="rect">
            <a:avLst/>
          </a:prstGeom>
        </p:spPr>
        <p:txBody>
          <a:bodyPr anchorCtr="0" anchor="t" bIns="45700" lIns="91425" spcFirstLastPara="1" rIns="91425" wrap="square" tIns="45700">
            <a:noAutofit/>
          </a:bodyPr>
          <a:lstStyle/>
          <a:p>
            <a:pPr indent="-419100" lvl="0" marL="457200" rtl="0" algn="l">
              <a:spcBef>
                <a:spcPts val="720"/>
              </a:spcBef>
              <a:spcAft>
                <a:spcPts val="0"/>
              </a:spcAft>
              <a:buClr>
                <a:schemeClr val="dk1"/>
              </a:buClr>
              <a:buSzPts val="3000"/>
              <a:buChar char="-"/>
            </a:pPr>
            <a:r>
              <a:rPr lang="en-US" sz="3000">
                <a:solidFill>
                  <a:schemeClr val="dk1"/>
                </a:solidFill>
              </a:rPr>
              <a:t>Small enough to stick on toothbrush</a:t>
            </a:r>
            <a:endParaRPr sz="3000">
              <a:solidFill>
                <a:schemeClr val="dk1"/>
              </a:solidFill>
            </a:endParaRPr>
          </a:p>
          <a:p>
            <a:pPr indent="0" lvl="0" marL="0" rtl="0" algn="l">
              <a:spcBef>
                <a:spcPts val="720"/>
              </a:spcBef>
              <a:spcAft>
                <a:spcPts val="0"/>
              </a:spcAft>
              <a:buNone/>
            </a:pPr>
            <a:r>
              <a:t/>
            </a:r>
            <a:endParaRPr sz="3000">
              <a:solidFill>
                <a:schemeClr val="dk1"/>
              </a:solidFill>
            </a:endParaRPr>
          </a:p>
          <a:p>
            <a:pPr indent="0" lvl="0" marL="0" rtl="0" algn="l">
              <a:spcBef>
                <a:spcPts val="720"/>
              </a:spcBef>
              <a:spcAft>
                <a:spcPts val="0"/>
              </a:spcAft>
              <a:buNone/>
            </a:pPr>
            <a:r>
              <a:t/>
            </a:r>
            <a:endParaRPr sz="3000">
              <a:solidFill>
                <a:schemeClr val="dk1"/>
              </a:solidFill>
            </a:endParaRPr>
          </a:p>
          <a:p>
            <a:pPr indent="-419100" lvl="0" marL="457200" rtl="0" algn="l">
              <a:spcBef>
                <a:spcPts val="720"/>
              </a:spcBef>
              <a:spcAft>
                <a:spcPts val="0"/>
              </a:spcAft>
              <a:buClr>
                <a:schemeClr val="dk1"/>
              </a:buClr>
              <a:buSzPts val="3000"/>
              <a:buChar char="-"/>
            </a:pPr>
            <a:r>
              <a:rPr lang="en-US" sz="3000">
                <a:solidFill>
                  <a:schemeClr val="dk1"/>
                </a:solidFill>
              </a:rPr>
              <a:t>IC type: S50</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Working Frequency: 13.56MHz</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Read distance: 2.5 cm</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Temperature tolerance: -15℃ to 45 ℃</a:t>
            </a:r>
            <a:endParaRPr sz="3000">
              <a:solidFill>
                <a:schemeClr val="dk1"/>
              </a:solidFill>
            </a:endParaRPr>
          </a:p>
        </p:txBody>
      </p:sp>
      <p:sp>
        <p:nvSpPr>
          <p:cNvPr id="125" name="Google Shape;125;p17"/>
          <p:cNvSpPr txBox="1"/>
          <p:nvPr>
            <p:ph idx="2" type="body"/>
          </p:nvPr>
        </p:nvSpPr>
        <p:spPr>
          <a:xfrm>
            <a:off x="444900" y="317224"/>
            <a:ext cx="9473400" cy="10146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RFID Tag (Sticker type)</a:t>
            </a:r>
            <a:endParaRPr>
              <a:solidFill>
                <a:srgbClr val="E84A26"/>
              </a:solidFill>
              <a:latin typeface="Arial"/>
              <a:ea typeface="Arial"/>
              <a:cs typeface="Arial"/>
              <a:sym typeface="Arial"/>
            </a:endParaRPr>
          </a:p>
        </p:txBody>
      </p:sp>
      <p:sp>
        <p:nvSpPr>
          <p:cNvPr id="126" name="Google Shape;126;p17"/>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27" name="Google Shape;127;p17"/>
          <p:cNvPicPr preferRelativeResize="0"/>
          <p:nvPr/>
        </p:nvPicPr>
        <p:blipFill>
          <a:blip r:embed="rId3">
            <a:alphaModFix/>
          </a:blip>
          <a:stretch>
            <a:fillRect/>
          </a:stretch>
        </p:blipFill>
        <p:spPr>
          <a:xfrm>
            <a:off x="279075" y="1770207"/>
            <a:ext cx="2165475" cy="372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8"/>
          <p:cNvSpPr txBox="1"/>
          <p:nvPr>
            <p:ph idx="2" type="body"/>
          </p:nvPr>
        </p:nvSpPr>
        <p:spPr>
          <a:xfrm>
            <a:off x="444894" y="329056"/>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RFID Reader</a:t>
            </a:r>
            <a:endParaRPr>
              <a:solidFill>
                <a:srgbClr val="E84A26"/>
              </a:solidFill>
              <a:latin typeface="Arial"/>
              <a:ea typeface="Arial"/>
              <a:cs typeface="Arial"/>
              <a:sym typeface="Arial"/>
            </a:endParaRPr>
          </a:p>
        </p:txBody>
      </p:sp>
      <p:sp>
        <p:nvSpPr>
          <p:cNvPr id="134" name="Google Shape;134;p18"/>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35" name="Google Shape;135;p18"/>
          <p:cNvPicPr preferRelativeResize="0"/>
          <p:nvPr/>
        </p:nvPicPr>
        <p:blipFill>
          <a:blip r:embed="rId3">
            <a:alphaModFix/>
          </a:blip>
          <a:stretch>
            <a:fillRect/>
          </a:stretch>
        </p:blipFill>
        <p:spPr>
          <a:xfrm>
            <a:off x="60150" y="2379481"/>
            <a:ext cx="3943350" cy="2486025"/>
          </a:xfrm>
          <a:prstGeom prst="rect">
            <a:avLst/>
          </a:prstGeom>
          <a:noFill/>
          <a:ln>
            <a:noFill/>
          </a:ln>
        </p:spPr>
      </p:pic>
      <p:sp>
        <p:nvSpPr>
          <p:cNvPr id="136" name="Google Shape;136;p18"/>
          <p:cNvSpPr txBox="1"/>
          <p:nvPr/>
        </p:nvSpPr>
        <p:spPr>
          <a:xfrm>
            <a:off x="4543500" y="1137975"/>
            <a:ext cx="5157000" cy="56121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SzPts val="2900"/>
              <a:buChar char="-"/>
            </a:pPr>
            <a:r>
              <a:rPr lang="en-US" sz="2900"/>
              <a:t>Y13R, 13.56Mhz RFID reader, can read S50 type IC</a:t>
            </a:r>
            <a:endParaRPr sz="2900"/>
          </a:p>
          <a:p>
            <a:pPr indent="-412750" lvl="0" marL="457200" rtl="0" algn="l">
              <a:spcBef>
                <a:spcPts val="0"/>
              </a:spcBef>
              <a:spcAft>
                <a:spcPts val="0"/>
              </a:spcAft>
              <a:buSzPts val="2900"/>
              <a:buChar char="-"/>
            </a:pPr>
            <a:r>
              <a:rPr lang="en-US" sz="2900"/>
              <a:t>Read distance: 6 cm </a:t>
            </a:r>
            <a:endParaRPr sz="2900"/>
          </a:p>
          <a:p>
            <a:pPr indent="0" lvl="0" marL="457200" rtl="0" algn="l">
              <a:spcBef>
                <a:spcPts val="0"/>
              </a:spcBef>
              <a:spcAft>
                <a:spcPts val="0"/>
              </a:spcAft>
              <a:buNone/>
            </a:pPr>
            <a:r>
              <a:t/>
            </a:r>
            <a:endParaRPr sz="2900"/>
          </a:p>
          <a:p>
            <a:pPr indent="-412750" lvl="0" marL="457200" rtl="0" algn="l">
              <a:spcBef>
                <a:spcPts val="0"/>
              </a:spcBef>
              <a:spcAft>
                <a:spcPts val="0"/>
              </a:spcAft>
              <a:buSzPts val="2900"/>
              <a:buChar char="-"/>
            </a:pPr>
            <a:r>
              <a:rPr lang="en-US" sz="2900">
                <a:solidFill>
                  <a:srgbClr val="FF0000"/>
                </a:solidFill>
              </a:rPr>
              <a:t>UART</a:t>
            </a:r>
            <a:r>
              <a:rPr lang="en-US" sz="2900"/>
              <a:t>, </a:t>
            </a:r>
            <a:r>
              <a:rPr lang="en-US" sz="2900">
                <a:solidFill>
                  <a:schemeClr val="dk1"/>
                </a:solidFill>
              </a:rPr>
              <a:t>IIC, RS232 interface</a:t>
            </a:r>
            <a:endParaRPr sz="2900">
              <a:solidFill>
                <a:schemeClr val="dk1"/>
              </a:solidFill>
            </a:endParaRPr>
          </a:p>
          <a:p>
            <a:pPr indent="0" lvl="0" marL="0" rtl="0" algn="l">
              <a:spcBef>
                <a:spcPts val="0"/>
              </a:spcBef>
              <a:spcAft>
                <a:spcPts val="0"/>
              </a:spcAft>
              <a:buNone/>
            </a:pPr>
            <a:r>
              <a:t/>
            </a:r>
            <a:endParaRPr sz="2900"/>
          </a:p>
          <a:p>
            <a:pPr indent="-412750" lvl="0" marL="457200" rtl="0" algn="l">
              <a:spcBef>
                <a:spcPts val="0"/>
              </a:spcBef>
              <a:spcAft>
                <a:spcPts val="0"/>
              </a:spcAft>
              <a:buClr>
                <a:schemeClr val="dk1"/>
              </a:buClr>
              <a:buSzPts val="2900"/>
              <a:buChar char="-"/>
            </a:pPr>
            <a:r>
              <a:rPr lang="en-US" sz="2900">
                <a:solidFill>
                  <a:schemeClr val="dk1"/>
                </a:solidFill>
              </a:rPr>
              <a:t>Working voltage: 3.3V to 5V</a:t>
            </a:r>
            <a:endParaRPr sz="2900">
              <a:solidFill>
                <a:schemeClr val="dk1"/>
              </a:solidFill>
            </a:endParaRPr>
          </a:p>
          <a:p>
            <a:pPr indent="0" lvl="0" marL="0" rtl="0" algn="l">
              <a:spcBef>
                <a:spcPts val="0"/>
              </a:spcBef>
              <a:spcAft>
                <a:spcPts val="0"/>
              </a:spcAft>
              <a:buNone/>
            </a:pPr>
            <a:r>
              <a:t/>
            </a:r>
            <a:endParaRPr sz="2900">
              <a:solidFill>
                <a:schemeClr val="dk1"/>
              </a:solidFill>
            </a:endParaRPr>
          </a:p>
          <a:p>
            <a:pPr indent="-412750" lvl="0" marL="457200" rtl="0" algn="l">
              <a:spcBef>
                <a:spcPts val="0"/>
              </a:spcBef>
              <a:spcAft>
                <a:spcPts val="0"/>
              </a:spcAft>
              <a:buClr>
                <a:schemeClr val="dk1"/>
              </a:buClr>
              <a:buSzPts val="2900"/>
              <a:buChar char="-"/>
            </a:pPr>
            <a:r>
              <a:rPr lang="en-US" sz="2900">
                <a:solidFill>
                  <a:schemeClr val="dk1"/>
                </a:solidFill>
              </a:rPr>
              <a:t>Working current: 20mA (1mA in sleep mode)</a:t>
            </a:r>
            <a:endParaRPr sz="2900">
              <a:solidFill>
                <a:schemeClr val="dk1"/>
              </a:solidFill>
            </a:endParaRPr>
          </a:p>
          <a:p>
            <a:pPr indent="0" lvl="0" marL="0" rtl="0" algn="l">
              <a:spcBef>
                <a:spcPts val="0"/>
              </a:spcBef>
              <a:spcAft>
                <a:spcPts val="0"/>
              </a:spcAft>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ph idx="1" type="body"/>
          </p:nvPr>
        </p:nvSpPr>
        <p:spPr>
          <a:xfrm>
            <a:off x="3903475" y="1610200"/>
            <a:ext cx="6459600" cy="5082600"/>
          </a:xfrm>
          <a:prstGeom prst="rect">
            <a:avLst/>
          </a:prstGeom>
        </p:spPr>
        <p:txBody>
          <a:bodyPr anchorCtr="0" anchor="t" bIns="45700" lIns="91425" spcFirstLastPara="1" rIns="91425" wrap="square" tIns="45700">
            <a:noAutofit/>
          </a:bodyPr>
          <a:lstStyle/>
          <a:p>
            <a:pPr indent="-419100" lvl="0" marL="457200" rtl="0" algn="l">
              <a:spcBef>
                <a:spcPts val="720"/>
              </a:spcBef>
              <a:spcAft>
                <a:spcPts val="0"/>
              </a:spcAft>
              <a:buClr>
                <a:schemeClr val="dk1"/>
              </a:buClr>
              <a:buSzPts val="3000"/>
              <a:buChar char="-"/>
            </a:pPr>
            <a:r>
              <a:rPr lang="en-US" sz="3000">
                <a:solidFill>
                  <a:schemeClr val="dk1"/>
                </a:solidFill>
              </a:rPr>
              <a:t>QFN type Chip</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Working voltage: 9-36 V</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Current rating: 1A for </a:t>
            </a:r>
            <a:r>
              <a:rPr lang="en-US" sz="3000">
                <a:solidFill>
                  <a:schemeClr val="dk1"/>
                </a:solidFill>
              </a:rPr>
              <a:t>continuous</a:t>
            </a:r>
            <a:r>
              <a:rPr lang="en-US" sz="3000">
                <a:solidFill>
                  <a:schemeClr val="dk1"/>
                </a:solidFill>
              </a:rPr>
              <a:t> work,1.5A for short time usage</a:t>
            </a:r>
            <a:endParaRPr sz="3000">
              <a:solidFill>
                <a:schemeClr val="dk1"/>
              </a:solidFill>
            </a:endParaRPr>
          </a:p>
          <a:p>
            <a:pPr indent="0" lvl="0" marL="457200" rtl="0" algn="l">
              <a:spcBef>
                <a:spcPts val="720"/>
              </a:spcBef>
              <a:spcAft>
                <a:spcPts val="0"/>
              </a:spcAft>
              <a:buNone/>
            </a:pPr>
            <a:r>
              <a:t/>
            </a:r>
            <a:endParaRPr sz="3000">
              <a:solidFill>
                <a:schemeClr val="dk1"/>
              </a:solidFill>
            </a:endParaRPr>
          </a:p>
          <a:p>
            <a:pPr indent="-419100" lvl="0" marL="457200" rtl="0" algn="l">
              <a:spcBef>
                <a:spcPts val="720"/>
              </a:spcBef>
              <a:spcAft>
                <a:spcPts val="0"/>
              </a:spcAft>
              <a:buClr>
                <a:schemeClr val="dk1"/>
              </a:buClr>
              <a:buSzPts val="3000"/>
              <a:buChar char="-"/>
            </a:pPr>
            <a:r>
              <a:rPr lang="en-US" sz="3000">
                <a:solidFill>
                  <a:schemeClr val="dk1"/>
                </a:solidFill>
              </a:rPr>
              <a:t>Can supply 2 phase motor</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Five step modes: </a:t>
            </a:r>
            <a:r>
              <a:rPr lang="en-US" sz="3000">
                <a:solidFill>
                  <a:srgbClr val="FF0000"/>
                </a:solidFill>
              </a:rPr>
              <a:t>full</a:t>
            </a:r>
            <a:r>
              <a:rPr lang="en-US" sz="3000">
                <a:solidFill>
                  <a:schemeClr val="dk1"/>
                </a:solidFill>
              </a:rPr>
              <a:t>, 1/2, 1/4, 1/8, and 1/16</a:t>
            </a:r>
            <a:endParaRPr sz="3000">
              <a:solidFill>
                <a:schemeClr val="dk1"/>
              </a:solidFill>
            </a:endParaRPr>
          </a:p>
          <a:p>
            <a:pPr indent="0" lvl="0" marL="457200" rtl="0" algn="l">
              <a:spcBef>
                <a:spcPts val="720"/>
              </a:spcBef>
              <a:spcAft>
                <a:spcPts val="0"/>
              </a:spcAft>
              <a:buNone/>
            </a:pPr>
            <a:r>
              <a:t/>
            </a:r>
            <a:endParaRPr sz="2400">
              <a:solidFill>
                <a:schemeClr val="dk1"/>
              </a:solidFill>
            </a:endParaRPr>
          </a:p>
          <a:p>
            <a:pPr indent="0" lvl="0" marL="457200" rtl="0" algn="l">
              <a:spcBef>
                <a:spcPts val="720"/>
              </a:spcBef>
              <a:spcAft>
                <a:spcPts val="0"/>
              </a:spcAft>
              <a:buNone/>
            </a:pPr>
            <a:r>
              <a:t/>
            </a:r>
            <a:endParaRPr sz="2400">
              <a:solidFill>
                <a:schemeClr val="dk1"/>
              </a:solidFill>
            </a:endParaRPr>
          </a:p>
          <a:p>
            <a:pPr indent="0" lvl="0" marL="457200" rtl="0" algn="l">
              <a:spcBef>
                <a:spcPts val="720"/>
              </a:spcBef>
              <a:spcAft>
                <a:spcPts val="0"/>
              </a:spcAft>
              <a:buNone/>
            </a:pPr>
            <a:r>
              <a:t/>
            </a:r>
            <a:endParaRPr sz="2400">
              <a:solidFill>
                <a:schemeClr val="dk1"/>
              </a:solidFill>
            </a:endParaRPr>
          </a:p>
          <a:p>
            <a:pPr indent="0" lvl="0" marL="0" rtl="0" algn="l">
              <a:spcBef>
                <a:spcPts val="720"/>
              </a:spcBef>
              <a:spcAft>
                <a:spcPts val="0"/>
              </a:spcAft>
              <a:buNone/>
            </a:pPr>
            <a:r>
              <a:t/>
            </a:r>
            <a:endParaRPr sz="2400">
              <a:solidFill>
                <a:schemeClr val="dk1"/>
              </a:solidFill>
            </a:endParaRPr>
          </a:p>
          <a:p>
            <a:pPr indent="0" lvl="0" marL="0" rtl="0" algn="l">
              <a:spcBef>
                <a:spcPts val="720"/>
              </a:spcBef>
              <a:spcAft>
                <a:spcPts val="0"/>
              </a:spcAft>
              <a:buNone/>
            </a:pPr>
            <a:r>
              <a:t/>
            </a:r>
            <a:endParaRPr sz="2400">
              <a:solidFill>
                <a:schemeClr val="dk1"/>
              </a:solidFill>
            </a:endParaRPr>
          </a:p>
          <a:p>
            <a:pPr indent="0" lvl="0" marL="0" rtl="0" algn="l">
              <a:spcBef>
                <a:spcPts val="720"/>
              </a:spcBef>
              <a:spcAft>
                <a:spcPts val="0"/>
              </a:spcAft>
              <a:buNone/>
            </a:pPr>
            <a:r>
              <a:t/>
            </a:r>
            <a:endParaRPr sz="2400">
              <a:solidFill>
                <a:schemeClr val="dk1"/>
              </a:solidFill>
            </a:endParaRPr>
          </a:p>
          <a:p>
            <a:pPr indent="0" lvl="0" marL="0" rtl="0" algn="l">
              <a:spcBef>
                <a:spcPts val="720"/>
              </a:spcBef>
              <a:spcAft>
                <a:spcPts val="0"/>
              </a:spcAft>
              <a:buNone/>
            </a:pPr>
            <a:r>
              <a:t/>
            </a:r>
            <a:endParaRPr sz="2400">
              <a:solidFill>
                <a:schemeClr val="dk1"/>
              </a:solidFill>
            </a:endParaRPr>
          </a:p>
        </p:txBody>
      </p:sp>
      <p:sp>
        <p:nvSpPr>
          <p:cNvPr id="143" name="Google Shape;143;p19"/>
          <p:cNvSpPr txBox="1"/>
          <p:nvPr>
            <p:ph idx="2" type="body"/>
          </p:nvPr>
        </p:nvSpPr>
        <p:spPr>
          <a:xfrm>
            <a:off x="444894" y="163181"/>
            <a:ext cx="9473400" cy="726900"/>
          </a:xfrm>
          <a:prstGeom prst="rect">
            <a:avLst/>
          </a:prstGeom>
        </p:spPr>
        <p:txBody>
          <a:bodyPr anchorCtr="0" anchor="t" bIns="45700" lIns="91425" spcFirstLastPara="1" rIns="91425" wrap="square" tIns="45700">
            <a:noAutofit/>
          </a:bodyPr>
          <a:lstStyle/>
          <a:p>
            <a:pPr indent="0" lvl="0" marL="0" rtl="0" algn="l">
              <a:spcBef>
                <a:spcPts val="960"/>
              </a:spcBef>
              <a:spcAft>
                <a:spcPts val="0"/>
              </a:spcAft>
              <a:buNone/>
            </a:pPr>
            <a:r>
              <a:rPr lang="en-US">
                <a:solidFill>
                  <a:srgbClr val="E84A26"/>
                </a:solidFill>
                <a:latin typeface="Arial"/>
                <a:ea typeface="Arial"/>
                <a:cs typeface="Arial"/>
                <a:sym typeface="Arial"/>
              </a:rPr>
              <a:t>A4988 Step Motor Driver Chip</a:t>
            </a:r>
            <a:endParaRPr>
              <a:solidFill>
                <a:srgbClr val="E84A26"/>
              </a:solidFill>
              <a:latin typeface="Arial"/>
              <a:ea typeface="Arial"/>
              <a:cs typeface="Arial"/>
              <a:sym typeface="Arial"/>
            </a:endParaRPr>
          </a:p>
        </p:txBody>
      </p:sp>
      <p:sp>
        <p:nvSpPr>
          <p:cNvPr id="144" name="Google Shape;144;p19"/>
          <p:cNvSpPr txBox="1"/>
          <p:nvPr>
            <p:ph idx="12" type="sldNum"/>
          </p:nvPr>
        </p:nvSpPr>
        <p:spPr>
          <a:xfrm>
            <a:off x="829504" y="7237049"/>
            <a:ext cx="533700" cy="4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45" name="Google Shape;145;p19"/>
          <p:cNvPicPr preferRelativeResize="0"/>
          <p:nvPr/>
        </p:nvPicPr>
        <p:blipFill>
          <a:blip r:embed="rId3">
            <a:alphaModFix/>
          </a:blip>
          <a:stretch>
            <a:fillRect/>
          </a:stretch>
        </p:blipFill>
        <p:spPr>
          <a:xfrm>
            <a:off x="768187" y="1896825"/>
            <a:ext cx="1554475" cy="2432675"/>
          </a:xfrm>
          <a:prstGeom prst="rect">
            <a:avLst/>
          </a:prstGeom>
          <a:noFill/>
          <a:ln>
            <a:noFill/>
          </a:ln>
        </p:spPr>
      </p:pic>
      <p:pic>
        <p:nvPicPr>
          <p:cNvPr id="146" name="Google Shape;146;p19"/>
          <p:cNvPicPr preferRelativeResize="0"/>
          <p:nvPr/>
        </p:nvPicPr>
        <p:blipFill>
          <a:blip r:embed="rId4">
            <a:alphaModFix/>
          </a:blip>
          <a:stretch>
            <a:fillRect/>
          </a:stretch>
        </p:blipFill>
        <p:spPr>
          <a:xfrm>
            <a:off x="0" y="4663425"/>
            <a:ext cx="3837475" cy="2352350"/>
          </a:xfrm>
          <a:prstGeom prst="rect">
            <a:avLst/>
          </a:prstGeom>
          <a:noFill/>
          <a:ln>
            <a:noFill/>
          </a:ln>
        </p:spPr>
      </p:pic>
      <p:pic>
        <p:nvPicPr>
          <p:cNvPr id="147" name="Google Shape;147;p19"/>
          <p:cNvPicPr preferRelativeResize="0"/>
          <p:nvPr/>
        </p:nvPicPr>
        <p:blipFill>
          <a:blip r:embed="rId5">
            <a:alphaModFix/>
          </a:blip>
          <a:stretch>
            <a:fillRect/>
          </a:stretch>
        </p:blipFill>
        <p:spPr>
          <a:xfrm>
            <a:off x="2492975" y="2532060"/>
            <a:ext cx="1146875" cy="1162202"/>
          </a:xfrm>
          <a:prstGeom prst="rect">
            <a:avLst/>
          </a:prstGeom>
          <a:noFill/>
          <a:ln>
            <a:noFill/>
          </a:ln>
        </p:spPr>
      </p:pic>
      <p:sp>
        <p:nvSpPr>
          <p:cNvPr id="148" name="Google Shape;148;p19"/>
          <p:cNvSpPr txBox="1"/>
          <p:nvPr/>
        </p:nvSpPr>
        <p:spPr>
          <a:xfrm>
            <a:off x="0" y="1482525"/>
            <a:ext cx="1255200" cy="4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rgbClr val="13294B"/>
                </a:solidFill>
              </a:rPr>
              <a:t>heat sink </a:t>
            </a:r>
            <a:endParaRPr/>
          </a:p>
        </p:txBody>
      </p:sp>
      <p:cxnSp>
        <p:nvCxnSpPr>
          <p:cNvPr id="149" name="Google Shape;149;p19"/>
          <p:cNvCxnSpPr/>
          <p:nvPr/>
        </p:nvCxnSpPr>
        <p:spPr>
          <a:xfrm>
            <a:off x="633300" y="1899925"/>
            <a:ext cx="806100" cy="103620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Content Slides - Blue Tex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ver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