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jmgwYpTHu8UIr3J0TbZvP3rqSw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a097ebd2d7_1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2a097ebd2d7_1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a24eb7decc_3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2a24eb7decc_3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a097ebd2d7_1_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a097ebd2d7_1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097ebd2d7_1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2a097ebd2d7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a097ebd2d7_1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g2a097ebd2d7_1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a097ebd2d7_1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2a097ebd2d7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a24eb7decc_0_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g2a24eb7decc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a24eb7decc_0_1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1" name="Google Shape;421;g2a24eb7decc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a24eb7decc_0_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g2a24eb7decc_0_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a24eb7decc_0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g2a24eb7decc_0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a24eb7decc_0_1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g2a24eb7decc_0_1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a24eb7decc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g2a24eb7decc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2a24eb7decc_0_2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 name="Google Shape;492;g2a24eb7decc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a24eb7decc_0_2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6" name="Google Shape;506;g2a24eb7decc_0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2a24eb7decc_0_2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0" name="Google Shape;520;g2a24eb7decc_0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2a24eb7decc_0_2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g2a24eb7decc_0_2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a24eb7decc_0_2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8" name="Google Shape;548;g2a24eb7decc_0_2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a097ebd2d7_1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g2a097ebd2d7_1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3"/>
          <p:cNvSpPr/>
          <p:nvPr>
            <p:ph idx="2" type="pic"/>
          </p:nvPr>
        </p:nvSpPr>
        <p:spPr>
          <a:xfrm>
            <a:off x="5183188" y="987425"/>
            <a:ext cx="6172200" cy="4873625"/>
          </a:xfrm>
          <a:prstGeom prst="rect">
            <a:avLst/>
          </a:prstGeom>
          <a:noFill/>
          <a:ln>
            <a:noFill/>
          </a:ln>
        </p:spPr>
      </p:sp>
      <p:sp>
        <p:nvSpPr>
          <p:cNvPr id="62" name="Google Shape;62;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33.jpg"/><Relationship Id="rId5" Type="http://schemas.openxmlformats.org/officeDocument/2006/relationships/image" Target="../media/image3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hyperlink" Target="http://www.youtube.com/watch?v=qrkY5mp-MHI" TargetMode="External"/><Relationship Id="rId5"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jp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p:nvPr/>
        </p:nvSpPr>
        <p:spPr>
          <a:xfrm flipH="1" rot="10800000">
            <a:off x="-1" y="0"/>
            <a:ext cx="12192000" cy="6866164"/>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83" name="Google Shape;83;p1"/>
          <p:cNvPicPr preferRelativeResize="0"/>
          <p:nvPr/>
        </p:nvPicPr>
        <p:blipFill rotWithShape="1">
          <a:blip r:embed="rId3">
            <a:alphaModFix amt="25000"/>
          </a:blip>
          <a:srcRect b="0" l="0" r="0" t="0"/>
          <a:stretch/>
        </p:blipFill>
        <p:spPr>
          <a:xfrm>
            <a:off x="-2" y="8165"/>
            <a:ext cx="12192000" cy="6858000"/>
          </a:xfrm>
          <a:prstGeom prst="rect">
            <a:avLst/>
          </a:prstGeom>
          <a:noFill/>
          <a:ln>
            <a:noFill/>
          </a:ln>
        </p:spPr>
      </p:pic>
      <p:sp>
        <p:nvSpPr>
          <p:cNvPr id="84" name="Google Shape;84;p1"/>
          <p:cNvSpPr txBox="1"/>
          <p:nvPr/>
        </p:nvSpPr>
        <p:spPr>
          <a:xfrm>
            <a:off x="1134035" y="2553964"/>
            <a:ext cx="9924000" cy="2401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600"/>
              </a:spcBef>
              <a:spcAft>
                <a:spcPts val="0"/>
              </a:spcAft>
              <a:buClr>
                <a:srgbClr val="000000"/>
              </a:buClr>
              <a:buSzPts val="4500"/>
              <a:buFont typeface="Arial"/>
              <a:buNone/>
            </a:pPr>
            <a:r>
              <a:rPr lang="en-US" sz="4500">
                <a:solidFill>
                  <a:schemeClr val="lt1"/>
                </a:solidFill>
              </a:rPr>
              <a:t>Ground Breaking Next-Gen Pet Smart Door</a:t>
            </a:r>
            <a:endParaRPr b="0" i="0" sz="4500" u="none" cap="none" strike="noStrike">
              <a:solidFill>
                <a:schemeClr val="lt1"/>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2500"/>
              <a:buFont typeface="Arial"/>
              <a:buNone/>
            </a:pPr>
            <a:r>
              <a:rPr lang="en-US" sz="2500">
                <a:solidFill>
                  <a:schemeClr val="lt1"/>
                </a:solidFill>
              </a:rPr>
              <a:t>ECE 445 Team #2</a:t>
            </a:r>
            <a:endParaRPr sz="2500">
              <a:solidFill>
                <a:schemeClr val="lt1"/>
              </a:solidFill>
            </a:endParaRPr>
          </a:p>
          <a:p>
            <a:pPr indent="0" lvl="0" marL="0" marR="0" rtl="0" algn="ctr">
              <a:lnSpc>
                <a:spcPct val="100000"/>
              </a:lnSpc>
              <a:spcBef>
                <a:spcPts val="600"/>
              </a:spcBef>
              <a:spcAft>
                <a:spcPts val="0"/>
              </a:spcAft>
              <a:buClr>
                <a:srgbClr val="000000"/>
              </a:buClr>
              <a:buSzPts val="2500"/>
              <a:buFont typeface="Arial"/>
              <a:buNone/>
            </a:pPr>
            <a:r>
              <a:rPr lang="en-US" sz="2500">
                <a:solidFill>
                  <a:schemeClr val="lt1"/>
                </a:solidFill>
              </a:rPr>
              <a:t>Norbert Szczotka, Jeffrey Deng, Matthew Wei</a:t>
            </a:r>
            <a:endParaRPr sz="2500">
              <a:solidFill>
                <a:schemeClr val="lt1"/>
              </a:solidFill>
            </a:endParaRPr>
          </a:p>
        </p:txBody>
      </p:sp>
      <p:pic>
        <p:nvPicPr>
          <p:cNvPr descr="A picture containing drawing&#10;&#10;Description automatically generated" id="85" name="Google Shape;85;p1"/>
          <p:cNvPicPr preferRelativeResize="0"/>
          <p:nvPr/>
        </p:nvPicPr>
        <p:blipFill rotWithShape="1">
          <a:blip r:embed="rId4">
            <a:alphaModFix/>
          </a:blip>
          <a:srcRect b="0" l="0" r="0" t="0"/>
          <a:stretch/>
        </p:blipFill>
        <p:spPr>
          <a:xfrm>
            <a:off x="4641007" y="852965"/>
            <a:ext cx="2909982" cy="754082"/>
          </a:xfrm>
          <a:prstGeom prst="rect">
            <a:avLst/>
          </a:prstGeom>
          <a:noFill/>
          <a:ln>
            <a:noFill/>
          </a:ln>
        </p:spPr>
      </p:pic>
      <p:sp>
        <p:nvSpPr>
          <p:cNvPr id="86" name="Google Shape;86;p1"/>
          <p:cNvSpPr txBox="1"/>
          <p:nvPr/>
        </p:nvSpPr>
        <p:spPr>
          <a:xfrm>
            <a:off x="3922059" y="5413888"/>
            <a:ext cx="4347882" cy="36929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rPr>
              <a:t>11/30/2023</a:t>
            </a:r>
            <a:endParaRPr b="0" i="0" sz="1800" u="none" cap="none" strike="noStrike">
              <a:solidFill>
                <a:schemeClr val="lt1"/>
              </a:solidFill>
              <a:latin typeface="Arial"/>
              <a:ea typeface="Arial"/>
              <a:cs typeface="Arial"/>
              <a:sym typeface="Arial"/>
            </a:endParaRPr>
          </a:p>
        </p:txBody>
      </p:sp>
      <p:sp>
        <p:nvSpPr>
          <p:cNvPr id="87" name="Google Shape;87;p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92" name="Google Shape;192;p10"/>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E84B36"/>
                </a:solidFill>
                <a:latin typeface="Arial"/>
                <a:ea typeface="Arial"/>
                <a:cs typeface="Arial"/>
                <a:sym typeface="Arial"/>
              </a:rPr>
              <a:t>Block Diagram</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1" sz="2600">
              <a:solidFill>
                <a:srgbClr val="E84B36"/>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5 different subsystems:</a:t>
            </a:r>
            <a:endParaRPr sz="1800">
              <a:solidFill>
                <a:schemeClr val="dk1"/>
              </a:solidFill>
            </a:endParaRPr>
          </a:p>
          <a:p>
            <a:pPr indent="-342900" lvl="1" marL="914400" marR="0" rtl="0" algn="l">
              <a:lnSpc>
                <a:spcPct val="200000"/>
              </a:lnSpc>
              <a:spcBef>
                <a:spcPts val="0"/>
              </a:spcBef>
              <a:spcAft>
                <a:spcPts val="0"/>
              </a:spcAft>
              <a:buClr>
                <a:schemeClr val="dk1"/>
              </a:buClr>
              <a:buSzPts val="1800"/>
              <a:buChar char="○"/>
            </a:pPr>
            <a:r>
              <a:rPr lang="en-US" sz="1800">
                <a:solidFill>
                  <a:schemeClr val="dk1"/>
                </a:solidFill>
              </a:rPr>
              <a:t>Power</a:t>
            </a:r>
            <a:endParaRPr sz="1800">
              <a:solidFill>
                <a:schemeClr val="dk1"/>
              </a:solidFill>
            </a:endParaRPr>
          </a:p>
          <a:p>
            <a:pPr indent="-342900" lvl="1" marL="914400" marR="0" rtl="0" algn="l">
              <a:lnSpc>
                <a:spcPct val="200000"/>
              </a:lnSpc>
              <a:spcBef>
                <a:spcPts val="0"/>
              </a:spcBef>
              <a:spcAft>
                <a:spcPts val="0"/>
              </a:spcAft>
              <a:buClr>
                <a:schemeClr val="dk1"/>
              </a:buClr>
              <a:buSzPts val="1800"/>
              <a:buChar char="○"/>
            </a:pPr>
            <a:r>
              <a:rPr lang="en-US" sz="1800">
                <a:solidFill>
                  <a:schemeClr val="dk1"/>
                </a:solidFill>
              </a:rPr>
              <a:t>Mechanical</a:t>
            </a:r>
            <a:endParaRPr sz="1800">
              <a:solidFill>
                <a:schemeClr val="dk1"/>
              </a:solidFill>
            </a:endParaRPr>
          </a:p>
          <a:p>
            <a:pPr indent="-342900" lvl="1" marL="914400" marR="0" rtl="0" algn="l">
              <a:lnSpc>
                <a:spcPct val="200000"/>
              </a:lnSpc>
              <a:spcBef>
                <a:spcPts val="0"/>
              </a:spcBef>
              <a:spcAft>
                <a:spcPts val="0"/>
              </a:spcAft>
              <a:buClr>
                <a:schemeClr val="dk1"/>
              </a:buClr>
              <a:buSzPts val="1800"/>
              <a:buChar char="○"/>
            </a:pPr>
            <a:r>
              <a:rPr lang="en-US" sz="1800">
                <a:solidFill>
                  <a:schemeClr val="dk1"/>
                </a:solidFill>
              </a:rPr>
              <a:t>Camera</a:t>
            </a:r>
            <a:endParaRPr sz="1800">
              <a:solidFill>
                <a:schemeClr val="dk1"/>
              </a:solidFill>
            </a:endParaRPr>
          </a:p>
          <a:p>
            <a:pPr indent="-342900" lvl="1" marL="914400" marR="0" rtl="0" algn="l">
              <a:lnSpc>
                <a:spcPct val="200000"/>
              </a:lnSpc>
              <a:spcBef>
                <a:spcPts val="0"/>
              </a:spcBef>
              <a:spcAft>
                <a:spcPts val="0"/>
              </a:spcAft>
              <a:buClr>
                <a:schemeClr val="dk1"/>
              </a:buClr>
              <a:buSzPts val="1800"/>
              <a:buChar char="○"/>
            </a:pPr>
            <a:r>
              <a:rPr lang="en-US" sz="1800">
                <a:solidFill>
                  <a:schemeClr val="dk1"/>
                </a:solidFill>
              </a:rPr>
              <a:t>Sensor</a:t>
            </a:r>
            <a:endParaRPr sz="1800">
              <a:solidFill>
                <a:schemeClr val="dk1"/>
              </a:solidFill>
            </a:endParaRPr>
          </a:p>
          <a:p>
            <a:pPr indent="-342900" lvl="1" marL="914400" marR="0" rtl="0" algn="l">
              <a:lnSpc>
                <a:spcPct val="200000"/>
              </a:lnSpc>
              <a:spcBef>
                <a:spcPts val="0"/>
              </a:spcBef>
              <a:spcAft>
                <a:spcPts val="0"/>
              </a:spcAft>
              <a:buClr>
                <a:schemeClr val="dk1"/>
              </a:buClr>
              <a:buSzPts val="1800"/>
              <a:buChar char="○"/>
            </a:pPr>
            <a:r>
              <a:rPr lang="en-US" sz="1800">
                <a:solidFill>
                  <a:schemeClr val="dk1"/>
                </a:solidFill>
              </a:rPr>
              <a:t>Application</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ESP32-S3-WROOM</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93" name="Google Shape;193;p1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94" name="Google Shape;194;p1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95" name="Google Shape;195;p1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96" name="Google Shape;196;p1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Design</a:t>
            </a:r>
            <a:endParaRPr b="0" i="0" sz="2400" u="none" cap="none" strike="noStrike">
              <a:solidFill>
                <a:schemeClr val="lt1"/>
              </a:solidFill>
              <a:latin typeface="Arial"/>
              <a:ea typeface="Arial"/>
              <a:cs typeface="Arial"/>
              <a:sym typeface="Arial"/>
            </a:endParaRPr>
          </a:p>
        </p:txBody>
      </p:sp>
      <p:sp>
        <p:nvSpPr>
          <p:cNvPr id="197" name="Google Shape;197;p1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198" name="Google Shape;198;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99" name="Google Shape;199;p10"/>
          <p:cNvPicPr preferRelativeResize="0"/>
          <p:nvPr/>
        </p:nvPicPr>
        <p:blipFill>
          <a:blip r:embed="rId4">
            <a:alphaModFix/>
          </a:blip>
          <a:stretch>
            <a:fillRect/>
          </a:stretch>
        </p:blipFill>
        <p:spPr>
          <a:xfrm>
            <a:off x="3598625" y="868225"/>
            <a:ext cx="8593373" cy="5488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a097ebd2d7_1_85"/>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05" name="Google Shape;205;g2a097ebd2d7_1_85"/>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Physical Design</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1" sz="2600">
              <a:solidFill>
                <a:srgbClr val="E84B36"/>
              </a:solidFil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06" name="Google Shape;206;g2a097ebd2d7_1_8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07" name="Google Shape;207;g2a097ebd2d7_1_85"/>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08" name="Google Shape;208;g2a097ebd2d7_1_8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09" name="Google Shape;209;g2a097ebd2d7_1_8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Design</a:t>
            </a:r>
            <a:endParaRPr b="0" i="0" sz="2400" u="none" cap="none" strike="noStrike">
              <a:solidFill>
                <a:schemeClr val="lt1"/>
              </a:solidFill>
              <a:latin typeface="Arial"/>
              <a:ea typeface="Arial"/>
              <a:cs typeface="Arial"/>
              <a:sym typeface="Arial"/>
            </a:endParaRPr>
          </a:p>
        </p:txBody>
      </p:sp>
      <p:sp>
        <p:nvSpPr>
          <p:cNvPr id="210" name="Google Shape;210;g2a097ebd2d7_1_8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211" name="Google Shape;211;g2a097ebd2d7_1_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12" name="Google Shape;212;g2a097ebd2d7_1_85"/>
          <p:cNvPicPr preferRelativeResize="0"/>
          <p:nvPr/>
        </p:nvPicPr>
        <p:blipFill>
          <a:blip r:embed="rId4">
            <a:alphaModFix/>
          </a:blip>
          <a:stretch>
            <a:fillRect/>
          </a:stretch>
        </p:blipFill>
        <p:spPr>
          <a:xfrm>
            <a:off x="594283" y="1861570"/>
            <a:ext cx="5087992" cy="4366291"/>
          </a:xfrm>
          <a:prstGeom prst="rect">
            <a:avLst/>
          </a:prstGeom>
          <a:noFill/>
          <a:ln>
            <a:noFill/>
          </a:ln>
        </p:spPr>
      </p:pic>
      <p:pic>
        <p:nvPicPr>
          <p:cNvPr id="213" name="Google Shape;213;g2a097ebd2d7_1_85"/>
          <p:cNvPicPr preferRelativeResize="0"/>
          <p:nvPr/>
        </p:nvPicPr>
        <p:blipFill rotWithShape="1">
          <a:blip r:embed="rId5">
            <a:alphaModFix/>
          </a:blip>
          <a:srcRect b="0" l="1545" r="0" t="1594"/>
          <a:stretch/>
        </p:blipFill>
        <p:spPr>
          <a:xfrm>
            <a:off x="7252375" y="1512975"/>
            <a:ext cx="3756650" cy="4714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2a24eb7decc_3_12"/>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19" name="Google Shape;219;g2a24eb7decc_3_12"/>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Final Product</a:t>
            </a:r>
            <a:endParaRPr b="1" sz="2600">
              <a:solidFill>
                <a:srgbClr val="E84B36"/>
              </a:solidFil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20" name="Google Shape;220;g2a24eb7decc_3_1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21" name="Google Shape;221;g2a24eb7decc_3_12"/>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22" name="Google Shape;222;g2a24eb7decc_3_1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23" name="Google Shape;223;g2a24eb7decc_3_1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Design</a:t>
            </a:r>
            <a:endParaRPr b="0" i="0" sz="2400" u="none" cap="none" strike="noStrike">
              <a:solidFill>
                <a:schemeClr val="lt1"/>
              </a:solidFill>
              <a:latin typeface="Arial"/>
              <a:ea typeface="Arial"/>
              <a:cs typeface="Arial"/>
              <a:sym typeface="Arial"/>
            </a:endParaRPr>
          </a:p>
        </p:txBody>
      </p:sp>
      <p:sp>
        <p:nvSpPr>
          <p:cNvPr id="224" name="Google Shape;224;g2a24eb7decc_3_1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225" name="Google Shape;225;g2a24eb7decc_3_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26" name="Google Shape;226;g2a24eb7decc_3_12"/>
          <p:cNvPicPr preferRelativeResize="0"/>
          <p:nvPr/>
        </p:nvPicPr>
        <p:blipFill>
          <a:blip r:embed="rId4">
            <a:alphaModFix/>
          </a:blip>
          <a:stretch>
            <a:fillRect/>
          </a:stretch>
        </p:blipFill>
        <p:spPr>
          <a:xfrm>
            <a:off x="634683" y="2035995"/>
            <a:ext cx="5087995" cy="3815996"/>
          </a:xfrm>
          <a:prstGeom prst="rect">
            <a:avLst/>
          </a:prstGeom>
          <a:noFill/>
          <a:ln>
            <a:noFill/>
          </a:ln>
        </p:spPr>
      </p:pic>
      <p:pic>
        <p:nvPicPr>
          <p:cNvPr id="227" name="Google Shape;227;g2a24eb7decc_3_12"/>
          <p:cNvPicPr preferRelativeResize="0"/>
          <p:nvPr/>
        </p:nvPicPr>
        <p:blipFill>
          <a:blip r:embed="rId5">
            <a:alphaModFix/>
          </a:blip>
          <a:stretch>
            <a:fillRect/>
          </a:stretch>
        </p:blipFill>
        <p:spPr>
          <a:xfrm rot="-5400000">
            <a:off x="7038262" y="1397576"/>
            <a:ext cx="3819625" cy="5092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1"/>
          <p:cNvSpPr/>
          <p:nvPr/>
        </p:nvSpPr>
        <p:spPr>
          <a:xfrm flipH="1" rot="10800000">
            <a:off x="-1" y="64"/>
            <a:ext cx="12192000" cy="68661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233" name="Google Shape;233;p11"/>
          <p:cNvPicPr preferRelativeResize="0"/>
          <p:nvPr/>
        </p:nvPicPr>
        <p:blipFill rotWithShape="1">
          <a:blip r:embed="rId3">
            <a:alphaModFix amt="25000"/>
          </a:blip>
          <a:srcRect b="0" l="0" r="0" t="0"/>
          <a:stretch/>
        </p:blipFill>
        <p:spPr>
          <a:xfrm>
            <a:off x="-1" y="8165"/>
            <a:ext cx="12192000" cy="6858000"/>
          </a:xfrm>
          <a:prstGeom prst="rect">
            <a:avLst/>
          </a:prstGeom>
          <a:noFill/>
          <a:ln>
            <a:noFill/>
          </a:ln>
        </p:spPr>
      </p:pic>
      <p:pic>
        <p:nvPicPr>
          <p:cNvPr descr="A close up of a logo&#10;&#10;Description automatically generated" id="234" name="Google Shape;234;p11"/>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235" name="Google Shape;235;p11"/>
          <p:cNvSpPr txBox="1"/>
          <p:nvPr/>
        </p:nvSpPr>
        <p:spPr>
          <a:xfrm>
            <a:off x="1295400" y="2948490"/>
            <a:ext cx="9601200" cy="1339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a:ea typeface="Arial"/>
                <a:cs typeface="Arial"/>
                <a:sym typeface="Arial"/>
              </a:rPr>
              <a:t>PCB Design</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6" name="Google Shape;236;p11"/>
          <p:cNvSpPr/>
          <p:nvPr/>
        </p:nvSpPr>
        <p:spPr>
          <a:xfrm>
            <a:off x="5520230" y="1704276"/>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1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38" name="Google Shape;238;p1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239" name="Google Shape;239;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2"/>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45" name="Google Shape;245;p12"/>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E84B36"/>
                </a:solidFill>
                <a:latin typeface="Arial"/>
                <a:ea typeface="Arial"/>
                <a:cs typeface="Arial"/>
                <a:sym typeface="Arial"/>
              </a:rPr>
              <a:t>Power</a:t>
            </a:r>
            <a:endParaRPr b="0" i="0" sz="1800" u="none" cap="none" strike="noStrike">
              <a:solidFill>
                <a:srgbClr val="000000"/>
              </a:solidFill>
              <a:latin typeface="Arial"/>
              <a:ea typeface="Arial"/>
              <a:cs typeface="Arial"/>
              <a:sym typeface="Arial"/>
            </a:endParaRPr>
          </a:p>
        </p:txBody>
      </p:sp>
      <p:sp>
        <p:nvSpPr>
          <p:cNvPr id="246" name="Google Shape;246;p1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47" name="Google Shape;247;p12"/>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48" name="Google Shape;248;p1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49" name="Google Shape;249;p1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PCB</a:t>
            </a:r>
            <a:endParaRPr b="0" i="0" sz="2400" u="none" cap="none" strike="noStrike">
              <a:solidFill>
                <a:schemeClr val="lt1"/>
              </a:solidFill>
              <a:latin typeface="Arial"/>
              <a:ea typeface="Arial"/>
              <a:cs typeface="Arial"/>
              <a:sym typeface="Arial"/>
            </a:endParaRPr>
          </a:p>
        </p:txBody>
      </p:sp>
      <p:sp>
        <p:nvSpPr>
          <p:cNvPr id="250" name="Google Shape;250;p1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251" name="Google Shape;251;p12"/>
          <p:cNvSpPr txBox="1"/>
          <p:nvPr/>
        </p:nvSpPr>
        <p:spPr>
          <a:xfrm>
            <a:off x="7240806" y="1110630"/>
            <a:ext cx="4871400" cy="52458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200000"/>
              </a:lnSpc>
              <a:spcBef>
                <a:spcPts val="0"/>
              </a:spcBef>
              <a:spcAft>
                <a:spcPts val="0"/>
              </a:spcAft>
              <a:buSzPts val="1800"/>
              <a:buChar char="●"/>
            </a:pPr>
            <a:r>
              <a:rPr lang="en-US" sz="1800"/>
              <a:t>12 V External Power Supply</a:t>
            </a:r>
            <a:endParaRPr sz="1800"/>
          </a:p>
          <a:p>
            <a:pPr indent="-342900" lvl="0" marL="457200" marR="0" rtl="0" algn="l">
              <a:lnSpc>
                <a:spcPct val="200000"/>
              </a:lnSpc>
              <a:spcBef>
                <a:spcPts val="0"/>
              </a:spcBef>
              <a:spcAft>
                <a:spcPts val="0"/>
              </a:spcAft>
              <a:buSzPts val="1800"/>
              <a:buChar char="●"/>
            </a:pPr>
            <a:r>
              <a:rPr lang="en-US" sz="1800"/>
              <a:t>2 voltage converters (3.3 V and 5 V)</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p:txBody>
      </p:sp>
      <p:sp>
        <p:nvSpPr>
          <p:cNvPr id="252" name="Google Shape;252;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53" name="Google Shape;253;p12"/>
          <p:cNvPicPr preferRelativeResize="0"/>
          <p:nvPr/>
        </p:nvPicPr>
        <p:blipFill>
          <a:blip r:embed="rId4">
            <a:alphaModFix/>
          </a:blip>
          <a:stretch>
            <a:fillRect/>
          </a:stretch>
        </p:blipFill>
        <p:spPr>
          <a:xfrm>
            <a:off x="480475" y="2213775"/>
            <a:ext cx="6642145" cy="36355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4"/>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59" name="Google Shape;259;p14"/>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E84B36"/>
                </a:solidFill>
                <a:latin typeface="Arial"/>
                <a:ea typeface="Arial"/>
                <a:cs typeface="Arial"/>
                <a:sym typeface="Arial"/>
              </a:rPr>
              <a:t>Microcontroller</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60" name="Google Shape;260;p1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61" name="Google Shape;261;p14"/>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62" name="Google Shape;262;p1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63" name="Google Shape;263;p1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PCB</a:t>
            </a:r>
            <a:endParaRPr b="0" i="0" sz="2400" u="none" cap="none" strike="noStrike">
              <a:solidFill>
                <a:schemeClr val="lt1"/>
              </a:solidFill>
              <a:latin typeface="Arial"/>
              <a:ea typeface="Arial"/>
              <a:cs typeface="Arial"/>
              <a:sym typeface="Arial"/>
            </a:endParaRPr>
          </a:p>
        </p:txBody>
      </p:sp>
      <p:sp>
        <p:nvSpPr>
          <p:cNvPr id="264" name="Google Shape;264;p1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265" name="Google Shape;265;p14"/>
          <p:cNvSpPr txBox="1"/>
          <p:nvPr/>
        </p:nvSpPr>
        <p:spPr>
          <a:xfrm>
            <a:off x="7865607" y="1103267"/>
            <a:ext cx="4663200" cy="50988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200000"/>
              </a:lnSpc>
              <a:spcBef>
                <a:spcPts val="0"/>
              </a:spcBef>
              <a:spcAft>
                <a:spcPts val="0"/>
              </a:spcAft>
              <a:buClr>
                <a:srgbClr val="000000"/>
              </a:buClr>
              <a:buSzPts val="1800"/>
              <a:buFont typeface="Arial"/>
              <a:buChar char="●"/>
            </a:pPr>
            <a:r>
              <a:rPr lang="en-US" sz="1800"/>
              <a:t>3 inputs, 4 outputs</a:t>
            </a:r>
            <a:endParaRPr sz="1800"/>
          </a:p>
          <a:p>
            <a:pPr indent="-342900" lvl="0" marL="457200" marR="0" rtl="0" algn="l">
              <a:lnSpc>
                <a:spcPct val="200000"/>
              </a:lnSpc>
              <a:spcBef>
                <a:spcPts val="0"/>
              </a:spcBef>
              <a:spcAft>
                <a:spcPts val="0"/>
              </a:spcAft>
              <a:buClr>
                <a:srgbClr val="000000"/>
              </a:buClr>
              <a:buSzPts val="1800"/>
              <a:buFont typeface="Arial"/>
              <a:buChar char="●"/>
            </a:pPr>
            <a:r>
              <a:rPr lang="en-US" sz="1800"/>
              <a:t>3 for sensors</a:t>
            </a:r>
            <a:endParaRPr sz="1800"/>
          </a:p>
          <a:p>
            <a:pPr indent="-342900" lvl="0" marL="457200" marR="0" rtl="0" algn="l">
              <a:lnSpc>
                <a:spcPct val="200000"/>
              </a:lnSpc>
              <a:spcBef>
                <a:spcPts val="0"/>
              </a:spcBef>
              <a:spcAft>
                <a:spcPts val="0"/>
              </a:spcAft>
              <a:buClr>
                <a:srgbClr val="000000"/>
              </a:buClr>
              <a:buSzPts val="1800"/>
              <a:buFont typeface="Arial"/>
              <a:buChar char="●"/>
            </a:pPr>
            <a:r>
              <a:rPr lang="en-US" sz="1800"/>
              <a:t>2 for camera</a:t>
            </a:r>
            <a:endParaRPr sz="1800"/>
          </a:p>
          <a:p>
            <a:pPr indent="-342900" lvl="0" marL="457200" marR="0" rtl="0" algn="l">
              <a:lnSpc>
                <a:spcPct val="200000"/>
              </a:lnSpc>
              <a:spcBef>
                <a:spcPts val="0"/>
              </a:spcBef>
              <a:spcAft>
                <a:spcPts val="0"/>
              </a:spcAft>
              <a:buClr>
                <a:srgbClr val="000000"/>
              </a:buClr>
              <a:buSzPts val="1800"/>
              <a:buFont typeface="Arial"/>
              <a:buChar char="●"/>
            </a:pPr>
            <a:r>
              <a:rPr lang="en-US" sz="1800"/>
              <a:t>2 for motor</a:t>
            </a:r>
            <a:endParaRPr sz="1800"/>
          </a:p>
          <a:p>
            <a:pPr indent="-342900" lvl="0" marL="457200" marR="0" rtl="0" algn="l">
              <a:lnSpc>
                <a:spcPct val="200000"/>
              </a:lnSpc>
              <a:spcBef>
                <a:spcPts val="0"/>
              </a:spcBef>
              <a:spcAft>
                <a:spcPts val="0"/>
              </a:spcAft>
              <a:buClr>
                <a:srgbClr val="000000"/>
              </a:buClr>
              <a:buSzPts val="1800"/>
              <a:buFont typeface="Arial"/>
              <a:buChar char="●"/>
            </a:pPr>
            <a:r>
              <a:rPr lang="en-US" sz="1800"/>
              <a:t>EN and RST pins for programming</a:t>
            </a: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266" name="Google Shape;266;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67" name="Google Shape;267;p14"/>
          <p:cNvPicPr preferRelativeResize="0"/>
          <p:nvPr/>
        </p:nvPicPr>
        <p:blipFill>
          <a:blip r:embed="rId4">
            <a:alphaModFix/>
          </a:blip>
          <a:stretch>
            <a:fillRect/>
          </a:stretch>
        </p:blipFill>
        <p:spPr>
          <a:xfrm>
            <a:off x="183400" y="2083325"/>
            <a:ext cx="7563174" cy="3790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5"/>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73" name="Google Shape;273;p15"/>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Sensors and Camera</a:t>
            </a:r>
            <a:endParaRPr b="0" i="0" sz="1800" u="none" cap="none" strike="noStrike">
              <a:solidFill>
                <a:srgbClr val="000000"/>
              </a:solidFill>
              <a:latin typeface="Arial"/>
              <a:ea typeface="Arial"/>
              <a:cs typeface="Arial"/>
              <a:sym typeface="Arial"/>
            </a:endParaRPr>
          </a:p>
        </p:txBody>
      </p:sp>
      <p:sp>
        <p:nvSpPr>
          <p:cNvPr id="274" name="Google Shape;274;p1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75" name="Google Shape;275;p15"/>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76" name="Google Shape;276;p1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77" name="Google Shape;277;p1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PCB</a:t>
            </a:r>
            <a:endParaRPr b="0" i="0" sz="2400" u="none" cap="none" strike="noStrike">
              <a:solidFill>
                <a:schemeClr val="lt1"/>
              </a:solidFill>
              <a:latin typeface="Arial"/>
              <a:ea typeface="Arial"/>
              <a:cs typeface="Arial"/>
              <a:sym typeface="Arial"/>
            </a:endParaRPr>
          </a:p>
        </p:txBody>
      </p:sp>
      <p:sp>
        <p:nvSpPr>
          <p:cNvPr id="278" name="Google Shape;278;p1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279" name="Google Shape;279;p15"/>
          <p:cNvSpPr txBox="1"/>
          <p:nvPr/>
        </p:nvSpPr>
        <p:spPr>
          <a:xfrm>
            <a:off x="7240806" y="1110630"/>
            <a:ext cx="4782300" cy="5245800"/>
          </a:xfrm>
          <a:prstGeom prst="rect">
            <a:avLst/>
          </a:prstGeom>
          <a:noFill/>
          <a:ln>
            <a:noFill/>
          </a:ln>
        </p:spPr>
        <p:txBody>
          <a:bodyPr anchorCtr="0" anchor="ctr" bIns="91425" lIns="91425" spcFirstLastPara="1" rIns="91425" wrap="square" tIns="91425">
            <a:noAutofit/>
          </a:bodyPr>
          <a:lstStyle/>
          <a:p>
            <a:pPr indent="-317500" lvl="0" marL="457200" marR="0" rtl="0" algn="l">
              <a:lnSpc>
                <a:spcPct val="200000"/>
              </a:lnSpc>
              <a:spcBef>
                <a:spcPts val="0"/>
              </a:spcBef>
              <a:spcAft>
                <a:spcPts val="0"/>
              </a:spcAft>
              <a:buClr>
                <a:srgbClr val="000000"/>
              </a:buClr>
              <a:buSzPts val="1400"/>
              <a:buFont typeface="Arial"/>
              <a:buChar char="●"/>
            </a:pPr>
            <a:r>
              <a:rPr lang="en-US" sz="1800"/>
              <a:t>Sensor output once high</a:t>
            </a:r>
            <a:endParaRPr sz="1800"/>
          </a:p>
          <a:p>
            <a:pPr indent="-342900" lvl="0" marL="457200" marR="0" rtl="0" algn="l">
              <a:lnSpc>
                <a:spcPct val="200000"/>
              </a:lnSpc>
              <a:spcBef>
                <a:spcPts val="0"/>
              </a:spcBef>
              <a:spcAft>
                <a:spcPts val="0"/>
              </a:spcAft>
              <a:buClr>
                <a:srgbClr val="000000"/>
              </a:buClr>
              <a:buSzPts val="1800"/>
              <a:buFont typeface="Arial"/>
              <a:buChar char="●"/>
            </a:pPr>
            <a:r>
              <a:rPr lang="en-US" sz="1800"/>
              <a:t>Microcontroller output triggers MOSFET</a:t>
            </a:r>
            <a:endParaRPr sz="1800"/>
          </a:p>
          <a:p>
            <a:pPr indent="-342900" lvl="0" marL="457200" marR="0" rtl="0" algn="l">
              <a:lnSpc>
                <a:spcPct val="200000"/>
              </a:lnSpc>
              <a:spcBef>
                <a:spcPts val="0"/>
              </a:spcBef>
              <a:spcAft>
                <a:spcPts val="0"/>
              </a:spcAft>
              <a:buClr>
                <a:srgbClr val="000000"/>
              </a:buClr>
              <a:buSzPts val="1800"/>
              <a:buFont typeface="Arial"/>
              <a:buChar char="●"/>
            </a:pPr>
            <a:r>
              <a:rPr lang="en-US" sz="1800"/>
              <a:t>Camera is powered and turns on</a:t>
            </a: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280" name="Google Shape;280;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81" name="Google Shape;281;p15"/>
          <p:cNvPicPr preferRelativeResize="0"/>
          <p:nvPr/>
        </p:nvPicPr>
        <p:blipFill>
          <a:blip r:embed="rId4">
            <a:alphaModFix/>
          </a:blip>
          <a:stretch>
            <a:fillRect/>
          </a:stretch>
        </p:blipFill>
        <p:spPr>
          <a:xfrm>
            <a:off x="109019" y="2018131"/>
            <a:ext cx="3625575" cy="2620275"/>
          </a:xfrm>
          <a:prstGeom prst="rect">
            <a:avLst/>
          </a:prstGeom>
          <a:noFill/>
          <a:ln>
            <a:noFill/>
          </a:ln>
        </p:spPr>
      </p:pic>
      <p:pic>
        <p:nvPicPr>
          <p:cNvPr id="282" name="Google Shape;282;p15"/>
          <p:cNvPicPr preferRelativeResize="0"/>
          <p:nvPr/>
        </p:nvPicPr>
        <p:blipFill>
          <a:blip r:embed="rId5">
            <a:alphaModFix/>
          </a:blip>
          <a:stretch>
            <a:fillRect/>
          </a:stretch>
        </p:blipFill>
        <p:spPr>
          <a:xfrm>
            <a:off x="3801151" y="2018125"/>
            <a:ext cx="3373100" cy="387625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2a097ebd2d7_1_47"/>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88" name="Google Shape;288;g2a097ebd2d7_1_47"/>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Motor Driver</a:t>
            </a:r>
            <a:endParaRPr b="0" i="0" sz="1800" u="none" cap="none" strike="noStrike">
              <a:solidFill>
                <a:srgbClr val="000000"/>
              </a:solidFill>
              <a:latin typeface="Arial"/>
              <a:ea typeface="Arial"/>
              <a:cs typeface="Arial"/>
              <a:sym typeface="Arial"/>
            </a:endParaRPr>
          </a:p>
        </p:txBody>
      </p:sp>
      <p:sp>
        <p:nvSpPr>
          <p:cNvPr id="289" name="Google Shape;289;g2a097ebd2d7_1_4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290" name="Google Shape;290;g2a097ebd2d7_1_47"/>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291" name="Google Shape;291;g2a097ebd2d7_1_4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292" name="Google Shape;292;g2a097ebd2d7_1_4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PCB</a:t>
            </a:r>
            <a:endParaRPr b="0" i="0" sz="2400" u="none" cap="none" strike="noStrike">
              <a:solidFill>
                <a:schemeClr val="lt1"/>
              </a:solidFill>
              <a:latin typeface="Arial"/>
              <a:ea typeface="Arial"/>
              <a:cs typeface="Arial"/>
              <a:sym typeface="Arial"/>
            </a:endParaRPr>
          </a:p>
        </p:txBody>
      </p:sp>
      <p:sp>
        <p:nvSpPr>
          <p:cNvPr id="293" name="Google Shape;293;g2a097ebd2d7_1_4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294" name="Google Shape;294;g2a097ebd2d7_1_47"/>
          <p:cNvSpPr txBox="1"/>
          <p:nvPr/>
        </p:nvSpPr>
        <p:spPr>
          <a:xfrm>
            <a:off x="6606250" y="1110625"/>
            <a:ext cx="5807700" cy="53265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200000"/>
              </a:lnSpc>
              <a:spcBef>
                <a:spcPts val="0"/>
              </a:spcBef>
              <a:spcAft>
                <a:spcPts val="0"/>
              </a:spcAft>
              <a:buClr>
                <a:srgbClr val="000000"/>
              </a:buClr>
              <a:buSzPts val="1800"/>
              <a:buFont typeface="Arial"/>
              <a:buChar char="●"/>
            </a:pPr>
            <a:r>
              <a:rPr lang="en-US" sz="1800"/>
              <a:t>H-Bridge for voltage to motor driver</a:t>
            </a:r>
            <a:endParaRPr sz="1800"/>
          </a:p>
          <a:p>
            <a:pPr indent="-342900" lvl="0" marL="457200" marR="0" rtl="0" algn="l">
              <a:lnSpc>
                <a:spcPct val="200000"/>
              </a:lnSpc>
              <a:spcBef>
                <a:spcPts val="0"/>
              </a:spcBef>
              <a:spcAft>
                <a:spcPts val="0"/>
              </a:spcAft>
              <a:buClr>
                <a:srgbClr val="000000"/>
              </a:buClr>
              <a:buSzPts val="1800"/>
              <a:buFont typeface="Arial"/>
              <a:buChar char="●"/>
            </a:pPr>
            <a:r>
              <a:rPr lang="en-US" sz="1800"/>
              <a:t>Bidirectional motor driver to open and close door</a:t>
            </a:r>
            <a:endParaRPr sz="1800"/>
          </a:p>
          <a:p>
            <a:pPr indent="-342900" lvl="0" marL="457200" marR="0" rtl="0" algn="l">
              <a:lnSpc>
                <a:spcPct val="200000"/>
              </a:lnSpc>
              <a:spcBef>
                <a:spcPts val="0"/>
              </a:spcBef>
              <a:spcAft>
                <a:spcPts val="0"/>
              </a:spcAft>
              <a:buSzPts val="1800"/>
              <a:buChar char="●"/>
            </a:pPr>
            <a:r>
              <a:rPr lang="en-US" sz="1800"/>
              <a:t>Latch to keep door shut</a:t>
            </a:r>
            <a:endParaRPr sz="1800"/>
          </a:p>
        </p:txBody>
      </p:sp>
      <p:sp>
        <p:nvSpPr>
          <p:cNvPr id="295" name="Google Shape;295;g2a097ebd2d7_1_4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96" name="Google Shape;296;g2a097ebd2d7_1_47"/>
          <p:cNvPicPr preferRelativeResize="0"/>
          <p:nvPr/>
        </p:nvPicPr>
        <p:blipFill>
          <a:blip r:embed="rId4">
            <a:alphaModFix/>
          </a:blip>
          <a:stretch>
            <a:fillRect/>
          </a:stretch>
        </p:blipFill>
        <p:spPr>
          <a:xfrm>
            <a:off x="195575" y="2427175"/>
            <a:ext cx="6422399" cy="29233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2a097ebd2d7_1_1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02" name="Google Shape;302;g2a097ebd2d7_1_10"/>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Microcontroller</a:t>
            </a:r>
            <a:endParaRPr b="0" i="0" sz="1800" u="none" cap="none" strike="noStrike">
              <a:solidFill>
                <a:srgbClr val="000000"/>
              </a:solidFill>
              <a:latin typeface="Arial"/>
              <a:ea typeface="Arial"/>
              <a:cs typeface="Arial"/>
              <a:sym typeface="Arial"/>
            </a:endParaRPr>
          </a:p>
        </p:txBody>
      </p:sp>
      <p:sp>
        <p:nvSpPr>
          <p:cNvPr id="303" name="Google Shape;303;g2a097ebd2d7_1_1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04" name="Google Shape;304;g2a097ebd2d7_1_1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05" name="Google Shape;305;g2a097ebd2d7_1_1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06" name="Google Shape;306;g2a097ebd2d7_1_1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Software</a:t>
            </a:r>
            <a:endParaRPr b="0" i="0" sz="2400" u="none" cap="none" strike="noStrike">
              <a:solidFill>
                <a:schemeClr val="lt1"/>
              </a:solidFill>
              <a:latin typeface="Arial"/>
              <a:ea typeface="Arial"/>
              <a:cs typeface="Arial"/>
              <a:sym typeface="Arial"/>
            </a:endParaRPr>
          </a:p>
        </p:txBody>
      </p:sp>
      <p:sp>
        <p:nvSpPr>
          <p:cNvPr id="307" name="Google Shape;307;g2a097ebd2d7_1_1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308" name="Google Shape;308;g2a097ebd2d7_1_10"/>
          <p:cNvSpPr txBox="1"/>
          <p:nvPr/>
        </p:nvSpPr>
        <p:spPr>
          <a:xfrm>
            <a:off x="285625" y="1121875"/>
            <a:ext cx="6575400" cy="52458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200000"/>
              </a:lnSpc>
              <a:spcBef>
                <a:spcPts val="0"/>
              </a:spcBef>
              <a:spcAft>
                <a:spcPts val="0"/>
              </a:spcAft>
              <a:buClr>
                <a:srgbClr val="000000"/>
              </a:buClr>
              <a:buSzPts val="1800"/>
              <a:buFont typeface="Arial"/>
              <a:buChar char="●"/>
            </a:pPr>
            <a:r>
              <a:rPr lang="en-US" sz="1800"/>
              <a:t>Counters to act as timers for subsystems</a:t>
            </a:r>
            <a:endParaRPr sz="1800"/>
          </a:p>
          <a:p>
            <a:pPr indent="-342900" lvl="0" marL="457200" marR="0" rtl="0" algn="l">
              <a:lnSpc>
                <a:spcPct val="200000"/>
              </a:lnSpc>
              <a:spcBef>
                <a:spcPts val="0"/>
              </a:spcBef>
              <a:spcAft>
                <a:spcPts val="0"/>
              </a:spcAft>
              <a:buSzPts val="1800"/>
              <a:buChar char="●"/>
            </a:pPr>
            <a:r>
              <a:rPr lang="en-US" sz="1800"/>
              <a:t>Sensor detection keeps a high signal for 2 minutes</a:t>
            </a:r>
            <a:endParaRPr sz="1800"/>
          </a:p>
          <a:p>
            <a:pPr indent="-342900" lvl="0" marL="457200" marR="0" rtl="0" algn="l">
              <a:lnSpc>
                <a:spcPct val="200000"/>
              </a:lnSpc>
              <a:spcBef>
                <a:spcPts val="0"/>
              </a:spcBef>
              <a:spcAft>
                <a:spcPts val="0"/>
              </a:spcAft>
              <a:buClr>
                <a:srgbClr val="000000"/>
              </a:buClr>
              <a:buSzPts val="1800"/>
              <a:buFont typeface="Arial"/>
              <a:buChar char="●"/>
            </a:pPr>
            <a:r>
              <a:rPr lang="en-US" sz="1800"/>
              <a:t>Keep door from closing when motion detected</a:t>
            </a: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342900" lvl="0" marL="457200" marR="0" rtl="0" algn="l">
              <a:lnSpc>
                <a:spcPct val="200000"/>
              </a:lnSpc>
              <a:spcBef>
                <a:spcPts val="0"/>
              </a:spcBef>
              <a:spcAft>
                <a:spcPts val="0"/>
              </a:spcAft>
              <a:buSzPts val="1800"/>
              <a:buChar char="●"/>
            </a:pPr>
            <a:r>
              <a:rPr lang="en-US" sz="1800"/>
              <a:t>Motor signals on for 2 seconds</a:t>
            </a:r>
            <a:endParaRPr sz="1800"/>
          </a:p>
          <a:p>
            <a:pPr indent="-342900" lvl="1" marL="914400" marR="0" rtl="0" algn="l">
              <a:lnSpc>
                <a:spcPct val="200000"/>
              </a:lnSpc>
              <a:spcBef>
                <a:spcPts val="0"/>
              </a:spcBef>
              <a:spcAft>
                <a:spcPts val="0"/>
              </a:spcAft>
              <a:buSzPts val="1800"/>
              <a:buChar char="○"/>
            </a:pPr>
            <a:r>
              <a:rPr lang="en-US" sz="1800"/>
              <a:t>Keeps track of state and position</a:t>
            </a:r>
            <a:endParaRPr sz="1800"/>
          </a:p>
          <a:p>
            <a:pPr indent="-342900" lvl="0" marL="457200" marR="0" rtl="0" algn="l">
              <a:lnSpc>
                <a:spcPct val="200000"/>
              </a:lnSpc>
              <a:spcBef>
                <a:spcPts val="0"/>
              </a:spcBef>
              <a:spcAft>
                <a:spcPts val="0"/>
              </a:spcAft>
              <a:buSzPts val="1800"/>
              <a:buChar char="●"/>
            </a:pPr>
            <a:r>
              <a:rPr lang="en-US" sz="1800"/>
              <a:t>Receives information from application</a:t>
            </a:r>
            <a:endParaRPr sz="1800"/>
          </a:p>
        </p:txBody>
      </p:sp>
      <p:sp>
        <p:nvSpPr>
          <p:cNvPr id="309" name="Google Shape;309;g2a097ebd2d7_1_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10" name="Google Shape;310;g2a097ebd2d7_1_10"/>
          <p:cNvPicPr preferRelativeResize="0"/>
          <p:nvPr/>
        </p:nvPicPr>
        <p:blipFill>
          <a:blip r:embed="rId4">
            <a:alphaModFix/>
          </a:blip>
          <a:stretch>
            <a:fillRect/>
          </a:stretch>
        </p:blipFill>
        <p:spPr>
          <a:xfrm>
            <a:off x="6861025" y="1061803"/>
            <a:ext cx="4243975" cy="49792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a097ebd2d7_1_65"/>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16" name="Google Shape;316;g2a097ebd2d7_1_65"/>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Application</a:t>
            </a:r>
            <a:endParaRPr b="0" i="0" sz="1800" u="none" cap="none" strike="noStrike">
              <a:solidFill>
                <a:srgbClr val="000000"/>
              </a:solidFill>
              <a:latin typeface="Arial"/>
              <a:ea typeface="Arial"/>
              <a:cs typeface="Arial"/>
              <a:sym typeface="Arial"/>
            </a:endParaRPr>
          </a:p>
        </p:txBody>
      </p:sp>
      <p:sp>
        <p:nvSpPr>
          <p:cNvPr id="317" name="Google Shape;317;g2a097ebd2d7_1_6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18" name="Google Shape;318;g2a097ebd2d7_1_65"/>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19" name="Google Shape;319;g2a097ebd2d7_1_6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20" name="Google Shape;320;g2a097ebd2d7_1_6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Software</a:t>
            </a:r>
            <a:endParaRPr b="0" i="0" sz="2400" u="none" cap="none" strike="noStrike">
              <a:solidFill>
                <a:schemeClr val="lt1"/>
              </a:solidFill>
              <a:latin typeface="Arial"/>
              <a:ea typeface="Arial"/>
              <a:cs typeface="Arial"/>
              <a:sym typeface="Arial"/>
            </a:endParaRPr>
          </a:p>
        </p:txBody>
      </p:sp>
      <p:sp>
        <p:nvSpPr>
          <p:cNvPr id="321" name="Google Shape;321;g2a097ebd2d7_1_6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322" name="Google Shape;322;g2a097ebd2d7_1_65"/>
          <p:cNvSpPr txBox="1"/>
          <p:nvPr/>
        </p:nvSpPr>
        <p:spPr>
          <a:xfrm>
            <a:off x="270750" y="1029763"/>
            <a:ext cx="6917400" cy="52458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200000"/>
              </a:lnSpc>
              <a:spcBef>
                <a:spcPts val="0"/>
              </a:spcBef>
              <a:spcAft>
                <a:spcPts val="0"/>
              </a:spcAft>
              <a:buSzPts val="1800"/>
              <a:buChar char="●"/>
            </a:pPr>
            <a:r>
              <a:rPr lang="en-US" sz="1800"/>
              <a:t>Simple application coded in Python</a:t>
            </a:r>
            <a:endParaRPr sz="1800"/>
          </a:p>
          <a:p>
            <a:pPr indent="-342900" lvl="0" marL="457200" marR="0" rtl="0" algn="l">
              <a:lnSpc>
                <a:spcPct val="200000"/>
              </a:lnSpc>
              <a:spcBef>
                <a:spcPts val="0"/>
              </a:spcBef>
              <a:spcAft>
                <a:spcPts val="0"/>
              </a:spcAft>
              <a:buSzPts val="1800"/>
              <a:buChar char="●"/>
            </a:pPr>
            <a:r>
              <a:rPr lang="en-US" sz="1800"/>
              <a:t>3 buttons</a:t>
            </a:r>
            <a:endParaRPr sz="1800"/>
          </a:p>
          <a:p>
            <a:pPr indent="-342900" lvl="0" marL="457200" marR="0" rtl="0" algn="l">
              <a:lnSpc>
                <a:spcPct val="200000"/>
              </a:lnSpc>
              <a:spcBef>
                <a:spcPts val="0"/>
              </a:spcBef>
              <a:spcAft>
                <a:spcPts val="0"/>
              </a:spcAft>
              <a:buSzPts val="1800"/>
              <a:buChar char="●"/>
            </a:pPr>
            <a:r>
              <a:rPr lang="en-US" sz="1800"/>
              <a:t>Camera buttons open up to live stream of camera feed</a:t>
            </a:r>
            <a:endParaRPr sz="1800"/>
          </a:p>
          <a:p>
            <a:pPr indent="-342900" lvl="0" marL="457200" marR="0" rtl="0" algn="l">
              <a:lnSpc>
                <a:spcPct val="200000"/>
              </a:lnSpc>
              <a:spcBef>
                <a:spcPts val="0"/>
              </a:spcBef>
              <a:spcAft>
                <a:spcPts val="0"/>
              </a:spcAft>
              <a:buSzPts val="1800"/>
              <a:buChar char="●"/>
            </a:pPr>
            <a:r>
              <a:rPr lang="en-US" sz="1800"/>
              <a:t>Send get request with HTTP communication protocol to microcontroller</a:t>
            </a: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
        <p:nvSpPr>
          <p:cNvPr id="323" name="Google Shape;323;g2a097ebd2d7_1_6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24" name="Google Shape;324;g2a097ebd2d7_1_65"/>
          <p:cNvPicPr preferRelativeResize="0"/>
          <p:nvPr/>
        </p:nvPicPr>
        <p:blipFill>
          <a:blip r:embed="rId4">
            <a:alphaModFix/>
          </a:blip>
          <a:stretch>
            <a:fillRect/>
          </a:stretch>
        </p:blipFill>
        <p:spPr>
          <a:xfrm>
            <a:off x="7372000" y="1995849"/>
            <a:ext cx="3302626" cy="2317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p:nvPr/>
        </p:nvSpPr>
        <p:spPr>
          <a:xfrm flipH="1" rot="10800000">
            <a:off x="-1" y="0"/>
            <a:ext cx="12192000" cy="6866164"/>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93" name="Google Shape;93;p2"/>
          <p:cNvPicPr preferRelativeResize="0"/>
          <p:nvPr/>
        </p:nvPicPr>
        <p:blipFill rotWithShape="1">
          <a:blip r:embed="rId3">
            <a:alphaModFix amt="25000"/>
          </a:blip>
          <a:srcRect b="0" l="0" r="0" t="0"/>
          <a:stretch/>
        </p:blipFill>
        <p:spPr>
          <a:xfrm>
            <a:off x="-1" y="8165"/>
            <a:ext cx="12192000" cy="6858000"/>
          </a:xfrm>
          <a:prstGeom prst="rect">
            <a:avLst/>
          </a:prstGeom>
          <a:noFill/>
          <a:ln>
            <a:noFill/>
          </a:ln>
        </p:spPr>
      </p:pic>
      <p:sp>
        <p:nvSpPr>
          <p:cNvPr id="94" name="Google Shape;94;p2"/>
          <p:cNvSpPr txBox="1"/>
          <p:nvPr/>
        </p:nvSpPr>
        <p:spPr>
          <a:xfrm>
            <a:off x="2206906" y="1491040"/>
            <a:ext cx="7778187" cy="10156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Agenda</a:t>
            </a:r>
            <a:endParaRPr b="0" i="0" sz="1400" u="none" cap="none" strike="noStrike">
              <a:solidFill>
                <a:srgbClr val="000000"/>
              </a:solidFill>
              <a:latin typeface="Arial"/>
              <a:ea typeface="Arial"/>
              <a:cs typeface="Arial"/>
              <a:sym typeface="Arial"/>
            </a:endParaRPr>
          </a:p>
        </p:txBody>
      </p:sp>
      <p:sp>
        <p:nvSpPr>
          <p:cNvPr id="95" name="Google Shape;95;p2"/>
          <p:cNvSpPr txBox="1"/>
          <p:nvPr/>
        </p:nvSpPr>
        <p:spPr>
          <a:xfrm>
            <a:off x="1441528" y="3232230"/>
            <a:ext cx="9309000" cy="2586000"/>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Overview</a:t>
            </a:r>
            <a:endParaRPr b="0" i="0" sz="1800" u="none" cap="none" strike="noStrike">
              <a:solidFill>
                <a:schemeClr val="lt1"/>
              </a:solidFill>
              <a:latin typeface="Arial"/>
              <a:ea typeface="Arial"/>
              <a:cs typeface="Arial"/>
              <a:sym typeface="Arial"/>
            </a:endParaRPr>
          </a:p>
          <a:p>
            <a:pPr indent="0" lvl="0" marL="0" marR="0" rtl="0" algn="ctr">
              <a:lnSpc>
                <a:spcPct val="2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Design</a:t>
            </a:r>
            <a:endParaRPr b="0" i="0" sz="1800" u="none" cap="none" strike="noStrike">
              <a:solidFill>
                <a:schemeClr val="lt1"/>
              </a:solidFill>
              <a:latin typeface="Arial"/>
              <a:ea typeface="Arial"/>
              <a:cs typeface="Arial"/>
              <a:sym typeface="Arial"/>
            </a:endParaRPr>
          </a:p>
          <a:p>
            <a:pPr indent="0" lvl="0" marL="0" marR="0" rtl="0" algn="ctr">
              <a:lnSpc>
                <a:spcPct val="2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PCB Design</a:t>
            </a:r>
            <a:endParaRPr b="0" i="0" sz="1800" u="none" cap="none" strike="noStrike">
              <a:solidFill>
                <a:schemeClr val="lt1"/>
              </a:solidFill>
              <a:latin typeface="Arial"/>
              <a:ea typeface="Arial"/>
              <a:cs typeface="Arial"/>
              <a:sym typeface="Arial"/>
            </a:endParaRPr>
          </a:p>
          <a:p>
            <a:pPr indent="0" lvl="0" marL="0" marR="0" rtl="0" algn="ctr">
              <a:lnSpc>
                <a:spcPct val="2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Results</a:t>
            </a:r>
            <a:endParaRPr b="0" i="0" sz="1800" u="none" cap="none" strike="noStrike">
              <a:solidFill>
                <a:schemeClr val="lt1"/>
              </a:solidFill>
              <a:latin typeface="Arial"/>
              <a:ea typeface="Arial"/>
              <a:cs typeface="Arial"/>
              <a:sym typeface="Arial"/>
            </a:endParaRPr>
          </a:p>
          <a:p>
            <a:pPr indent="0" lvl="0" marL="0" marR="0" rtl="0" algn="ctr">
              <a:lnSpc>
                <a:spcPct val="2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Questions</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96" name="Google Shape;96;p2"/>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97" name="Google Shape;97;p2"/>
          <p:cNvSpPr/>
          <p:nvPr/>
        </p:nvSpPr>
        <p:spPr>
          <a:xfrm>
            <a:off x="5520230" y="2759325"/>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2"/>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1400" u="none" cap="none" strike="noStrike">
              <a:solidFill>
                <a:srgbClr val="000000"/>
              </a:solidFill>
              <a:latin typeface="Arial"/>
              <a:ea typeface="Arial"/>
              <a:cs typeface="Arial"/>
              <a:sym typeface="Arial"/>
            </a:endParaRPr>
          </a:p>
        </p:txBody>
      </p:sp>
      <p:sp>
        <p:nvSpPr>
          <p:cNvPr id="99" name="Google Shape;99;p2"/>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00" name="Google Shape;100;p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6"/>
          <p:cNvSpPr/>
          <p:nvPr/>
        </p:nvSpPr>
        <p:spPr>
          <a:xfrm flipH="1" rot="10800000">
            <a:off x="-1" y="64"/>
            <a:ext cx="12192000" cy="68661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330" name="Google Shape;330;p16"/>
          <p:cNvPicPr preferRelativeResize="0"/>
          <p:nvPr/>
        </p:nvPicPr>
        <p:blipFill rotWithShape="1">
          <a:blip r:embed="rId3">
            <a:alphaModFix amt="25000"/>
          </a:blip>
          <a:srcRect b="0" l="0" r="0" t="0"/>
          <a:stretch/>
        </p:blipFill>
        <p:spPr>
          <a:xfrm>
            <a:off x="-1" y="8165"/>
            <a:ext cx="12192000" cy="6858000"/>
          </a:xfrm>
          <a:prstGeom prst="rect">
            <a:avLst/>
          </a:prstGeom>
          <a:noFill/>
          <a:ln>
            <a:noFill/>
          </a:ln>
        </p:spPr>
      </p:pic>
      <p:pic>
        <p:nvPicPr>
          <p:cNvPr descr="A close up of a logo&#10;&#10;Description automatically generated" id="331" name="Google Shape;331;p16"/>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332" name="Google Shape;332;p16"/>
          <p:cNvSpPr txBox="1"/>
          <p:nvPr/>
        </p:nvSpPr>
        <p:spPr>
          <a:xfrm>
            <a:off x="1295400" y="2948490"/>
            <a:ext cx="9601200" cy="1339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a:ea typeface="Arial"/>
                <a:cs typeface="Arial"/>
                <a:sym typeface="Arial"/>
              </a:rPr>
              <a:t>Results</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33" name="Google Shape;333;p16"/>
          <p:cNvSpPr/>
          <p:nvPr/>
        </p:nvSpPr>
        <p:spPr>
          <a:xfrm>
            <a:off x="5520230" y="1704276"/>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p1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35" name="Google Shape;335;p1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336" name="Google Shape;336;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a097ebd2d7_1_34"/>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42" name="Google Shape;342;g2a097ebd2d7_1_34"/>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Video Demo</a:t>
            </a:r>
            <a:endParaRPr b="1" i="0" sz="2600" u="none" cap="none" strike="noStrike">
              <a:solidFill>
                <a:srgbClr val="E84B36"/>
              </a:solidFill>
              <a:latin typeface="Arial"/>
              <a:ea typeface="Arial"/>
              <a:cs typeface="Arial"/>
              <a:sym typeface="Aria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43" name="Google Shape;343;g2a097ebd2d7_1_34"/>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44" name="Google Shape;344;g2a097ebd2d7_1_34"/>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45" name="Google Shape;345;g2a097ebd2d7_1_3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46" name="Google Shape;346;g2a097ebd2d7_1_34"/>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Results</a:t>
            </a:r>
            <a:endParaRPr b="0" i="0" sz="2400" u="none" cap="none" strike="noStrike">
              <a:solidFill>
                <a:schemeClr val="lt1"/>
              </a:solidFill>
              <a:latin typeface="Arial"/>
              <a:ea typeface="Arial"/>
              <a:cs typeface="Arial"/>
              <a:sym typeface="Arial"/>
            </a:endParaRPr>
          </a:p>
        </p:txBody>
      </p:sp>
      <p:sp>
        <p:nvSpPr>
          <p:cNvPr id="347" name="Google Shape;347;g2a097ebd2d7_1_34"/>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348" name="Google Shape;348;g2a097ebd2d7_1_34"/>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49" name="Google Shape;349;g2a097ebd2d7_1_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50" name="Google Shape;350;g2a097ebd2d7_1_34" title="ECE445 Final Demo">
            <a:hlinkClick r:id="rId4"/>
          </p:cNvPr>
          <p:cNvPicPr preferRelativeResize="0"/>
          <p:nvPr/>
        </p:nvPicPr>
        <p:blipFill>
          <a:blip r:embed="rId5">
            <a:alphaModFix/>
          </a:blip>
          <a:stretch>
            <a:fillRect/>
          </a:stretch>
        </p:blipFill>
        <p:spPr>
          <a:xfrm>
            <a:off x="2519048" y="2076349"/>
            <a:ext cx="7046850" cy="3963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0"/>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56" name="Google Shape;356;p20"/>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E84B36"/>
                </a:solidFill>
                <a:latin typeface="Arial"/>
                <a:ea typeface="Arial"/>
                <a:cs typeface="Arial"/>
                <a:sym typeface="Arial"/>
              </a:rPr>
              <a:t>What Went Well?</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sz="2600">
              <a:solidFill>
                <a:srgbClr val="E84B36"/>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Most subsystems worked properly</a:t>
            </a:r>
            <a:endParaRPr sz="1800">
              <a:solidFill>
                <a:schemeClr val="dk1"/>
              </a:solidFill>
            </a:endParaRPr>
          </a:p>
          <a:p>
            <a:pPr indent="-342900" lvl="1" marL="914400" marR="0" rtl="0" algn="l">
              <a:lnSpc>
                <a:spcPct val="200000"/>
              </a:lnSpc>
              <a:spcBef>
                <a:spcPts val="0"/>
              </a:spcBef>
              <a:spcAft>
                <a:spcPts val="0"/>
              </a:spcAft>
              <a:buClr>
                <a:schemeClr val="dk1"/>
              </a:buClr>
              <a:buSzPts val="1800"/>
              <a:buChar char="○"/>
            </a:pPr>
            <a:r>
              <a:rPr lang="en-US" sz="1800">
                <a:solidFill>
                  <a:schemeClr val="dk1"/>
                </a:solidFill>
              </a:rPr>
              <a:t>Camera</a:t>
            </a:r>
            <a:endParaRPr sz="1800">
              <a:solidFill>
                <a:schemeClr val="dk1"/>
              </a:solidFill>
            </a:endParaRPr>
          </a:p>
          <a:p>
            <a:pPr indent="-342900" lvl="1" marL="914400" marR="0" rtl="0" algn="l">
              <a:lnSpc>
                <a:spcPct val="200000"/>
              </a:lnSpc>
              <a:spcBef>
                <a:spcPts val="0"/>
              </a:spcBef>
              <a:spcAft>
                <a:spcPts val="0"/>
              </a:spcAft>
              <a:buClr>
                <a:schemeClr val="dk1"/>
              </a:buClr>
              <a:buSzPts val="1800"/>
              <a:buChar char="○"/>
            </a:pPr>
            <a:r>
              <a:rPr lang="en-US" sz="1800">
                <a:solidFill>
                  <a:schemeClr val="dk1"/>
                </a:solidFill>
              </a:rPr>
              <a:t>Sensors</a:t>
            </a:r>
            <a:endParaRPr sz="1800">
              <a:solidFill>
                <a:schemeClr val="dk1"/>
              </a:solidFill>
            </a:endParaRPr>
          </a:p>
          <a:p>
            <a:pPr indent="-342900" lvl="1" marL="914400" marR="0" rtl="0" algn="l">
              <a:lnSpc>
                <a:spcPct val="200000"/>
              </a:lnSpc>
              <a:spcBef>
                <a:spcPts val="0"/>
              </a:spcBef>
              <a:spcAft>
                <a:spcPts val="0"/>
              </a:spcAft>
              <a:buClr>
                <a:schemeClr val="dk1"/>
              </a:buClr>
              <a:buSzPts val="1800"/>
              <a:buChar char="○"/>
            </a:pPr>
            <a:r>
              <a:rPr lang="en-US" sz="1800">
                <a:solidFill>
                  <a:schemeClr val="dk1"/>
                </a:solidFill>
              </a:rPr>
              <a:t>Motor and door</a:t>
            </a:r>
            <a:endParaRPr sz="1800">
              <a:solidFill>
                <a:schemeClr val="dk1"/>
              </a:solidFill>
            </a:endParaRPr>
          </a:p>
          <a:p>
            <a:pPr indent="-342900" lvl="1" marL="914400" marR="0" rtl="0" algn="l">
              <a:lnSpc>
                <a:spcPct val="200000"/>
              </a:lnSpc>
              <a:spcBef>
                <a:spcPts val="0"/>
              </a:spcBef>
              <a:spcAft>
                <a:spcPts val="0"/>
              </a:spcAft>
              <a:buClr>
                <a:schemeClr val="dk1"/>
              </a:buClr>
              <a:buSzPts val="1800"/>
              <a:buChar char="○"/>
            </a:pPr>
            <a:r>
              <a:rPr lang="en-US" sz="1800">
                <a:solidFill>
                  <a:schemeClr val="dk1"/>
                </a:solidFill>
              </a:rPr>
              <a:t>Application</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Team communicated and met appropriate deadlines</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Debugging went well</a:t>
            </a:r>
            <a:endParaRPr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57" name="Google Shape;357;p2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58" name="Google Shape;358;p2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59" name="Google Shape;359;p20"/>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60" name="Google Shape;360;p2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Results</a:t>
            </a:r>
            <a:endParaRPr b="0" i="0" sz="2400" u="none" cap="none" strike="noStrike">
              <a:solidFill>
                <a:schemeClr val="lt1"/>
              </a:solidFill>
              <a:latin typeface="Arial"/>
              <a:ea typeface="Arial"/>
              <a:cs typeface="Arial"/>
              <a:sym typeface="Arial"/>
            </a:endParaRPr>
          </a:p>
        </p:txBody>
      </p:sp>
      <p:sp>
        <p:nvSpPr>
          <p:cNvPr id="361" name="Google Shape;361;p2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362" name="Google Shape;362;p20"/>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3" name="Google Shape;363;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64" name="Google Shape;364;p20"/>
          <p:cNvPicPr preferRelativeResize="0"/>
          <p:nvPr/>
        </p:nvPicPr>
        <p:blipFill>
          <a:blip r:embed="rId4">
            <a:alphaModFix/>
          </a:blip>
          <a:stretch>
            <a:fillRect/>
          </a:stretch>
        </p:blipFill>
        <p:spPr>
          <a:xfrm>
            <a:off x="7325696" y="1723589"/>
            <a:ext cx="3961211" cy="39454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1"/>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70" name="Google Shape;370;p21"/>
          <p:cNvSpPr txBox="1"/>
          <p:nvPr/>
        </p:nvSpPr>
        <p:spPr>
          <a:xfrm>
            <a:off x="376800" y="1334275"/>
            <a:ext cx="8233800" cy="489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E84B36"/>
                </a:solidFill>
                <a:latin typeface="Arial"/>
                <a:ea typeface="Arial"/>
                <a:cs typeface="Arial"/>
                <a:sym typeface="Arial"/>
              </a:rPr>
              <a:t>What Went Wrong?</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1" sz="2600">
              <a:solidFill>
                <a:srgbClr val="E84B36"/>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Incorrect schematic design decisions</a:t>
            </a:r>
            <a:endParaRPr sz="1800">
              <a:solidFill>
                <a:schemeClr val="dk1"/>
              </a:solidFill>
            </a:endParaRPr>
          </a:p>
          <a:p>
            <a:pPr indent="-342900" lvl="1" marL="914400" marR="0" rtl="0" algn="l">
              <a:lnSpc>
                <a:spcPct val="200000"/>
              </a:lnSpc>
              <a:spcBef>
                <a:spcPts val="0"/>
              </a:spcBef>
              <a:spcAft>
                <a:spcPts val="0"/>
              </a:spcAft>
              <a:buClr>
                <a:schemeClr val="dk1"/>
              </a:buClr>
              <a:buSzPts val="1800"/>
              <a:buChar char="○"/>
            </a:pPr>
            <a:r>
              <a:rPr lang="en-US" sz="1800">
                <a:solidFill>
                  <a:schemeClr val="dk1"/>
                </a:solidFill>
              </a:rPr>
              <a:t>Changes had to be made after PCB order was made</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Microcontroller was not able to be programmed by PCB</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Power converter for 5 V stopped working</a:t>
            </a:r>
            <a:endParaRPr sz="1800">
              <a:solidFill>
                <a:schemeClr val="dk1"/>
              </a:solidFill>
            </a:endParaRPr>
          </a:p>
          <a:p>
            <a:pPr indent="-342900" lvl="1" marL="914400" marR="0" rtl="0" algn="l">
              <a:lnSpc>
                <a:spcPct val="200000"/>
              </a:lnSpc>
              <a:spcBef>
                <a:spcPts val="0"/>
              </a:spcBef>
              <a:spcAft>
                <a:spcPts val="0"/>
              </a:spcAft>
              <a:buClr>
                <a:schemeClr val="dk1"/>
              </a:buClr>
              <a:buSzPts val="1800"/>
              <a:buChar char="○"/>
            </a:pPr>
            <a:r>
              <a:rPr lang="en-US" sz="1800">
                <a:solidFill>
                  <a:schemeClr val="dk1"/>
                </a:solidFill>
              </a:rPr>
              <a:t>Had to get rid of third sensor to </a:t>
            </a:r>
            <a:r>
              <a:rPr lang="en-US" sz="1800">
                <a:solidFill>
                  <a:schemeClr val="dk1"/>
                </a:solidFill>
              </a:rPr>
              <a:t>accommodate</a:t>
            </a:r>
            <a:endParaRPr sz="1800">
              <a:solidFill>
                <a:schemeClr val="dk1"/>
              </a:solidFil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71" name="Google Shape;371;p2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72" name="Google Shape;372;p21"/>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73" name="Google Shape;373;p2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74" name="Google Shape;374;p2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Results</a:t>
            </a:r>
            <a:endParaRPr b="0" i="0" sz="2400" u="none" cap="none" strike="noStrike">
              <a:solidFill>
                <a:schemeClr val="lt1"/>
              </a:solidFill>
              <a:latin typeface="Arial"/>
              <a:ea typeface="Arial"/>
              <a:cs typeface="Arial"/>
              <a:sym typeface="Arial"/>
            </a:endParaRPr>
          </a:p>
        </p:txBody>
      </p:sp>
      <p:sp>
        <p:nvSpPr>
          <p:cNvPr id="375" name="Google Shape;375;p2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376" name="Google Shape;376;p21"/>
          <p:cNvSpPr txBox="1"/>
          <p:nvPr/>
        </p:nvSpPr>
        <p:spPr>
          <a:xfrm>
            <a:off x="5310641" y="808177"/>
            <a:ext cx="2073600" cy="230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7" name="Google Shape;377;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78" name="Google Shape;378;p21"/>
          <p:cNvPicPr preferRelativeResize="0"/>
          <p:nvPr/>
        </p:nvPicPr>
        <p:blipFill rotWithShape="1">
          <a:blip r:embed="rId4">
            <a:alphaModFix/>
          </a:blip>
          <a:srcRect b="0" l="0" r="0" t="30167"/>
          <a:stretch/>
        </p:blipFill>
        <p:spPr>
          <a:xfrm>
            <a:off x="7209461" y="1590275"/>
            <a:ext cx="4344739" cy="404403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2"/>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84" name="Google Shape;384;p22"/>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E84B36"/>
                </a:solidFill>
                <a:latin typeface="Arial"/>
                <a:ea typeface="Arial"/>
                <a:cs typeface="Arial"/>
                <a:sym typeface="Arial"/>
              </a:rPr>
              <a:t>Next Steps?</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1" sz="2600">
              <a:solidFill>
                <a:srgbClr val="E84B36"/>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Notification for detection</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Camera turn-on speed (better camera?)</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Better camera resolution</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Video on constant display on application</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Implement on mobile app</a:t>
            </a:r>
            <a:endParaRPr sz="1800">
              <a:solidFill>
                <a:schemeClr val="dk1"/>
              </a:solidFill>
            </a:endParaRPr>
          </a:p>
          <a:p>
            <a:pPr indent="-342900" lvl="0" marL="457200" marR="0" rtl="0" algn="l">
              <a:lnSpc>
                <a:spcPct val="200000"/>
              </a:lnSpc>
              <a:spcBef>
                <a:spcPts val="0"/>
              </a:spcBef>
              <a:spcAft>
                <a:spcPts val="0"/>
              </a:spcAft>
              <a:buClr>
                <a:schemeClr val="dk1"/>
              </a:buClr>
              <a:buSzPts val="1800"/>
              <a:buChar char="●"/>
            </a:pPr>
            <a:r>
              <a:rPr lang="en-US" sz="1800">
                <a:solidFill>
                  <a:schemeClr val="dk1"/>
                </a:solidFill>
              </a:rPr>
              <a:t>Fix previous errors in our final demonstration</a:t>
            </a:r>
            <a:endParaRPr sz="1800">
              <a:solidFill>
                <a:schemeClr val="dk1"/>
              </a:solidFil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385" name="Google Shape;385;p2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386" name="Google Shape;386;p22"/>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387" name="Google Shape;387;p2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388" name="Google Shape;388;p2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Results</a:t>
            </a:r>
            <a:endParaRPr b="0" i="0" sz="2400" u="none" cap="none" strike="noStrike">
              <a:solidFill>
                <a:schemeClr val="lt1"/>
              </a:solidFill>
              <a:latin typeface="Arial"/>
              <a:ea typeface="Arial"/>
              <a:cs typeface="Arial"/>
              <a:sym typeface="Arial"/>
            </a:endParaRPr>
          </a:p>
        </p:txBody>
      </p:sp>
      <p:sp>
        <p:nvSpPr>
          <p:cNvPr id="389" name="Google Shape;389;p2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390" name="Google Shape;390;p22"/>
          <p:cNvSpPr txBox="1"/>
          <p:nvPr/>
        </p:nvSpPr>
        <p:spPr>
          <a:xfrm>
            <a:off x="6443141" y="1720477"/>
            <a:ext cx="2073600" cy="2301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1" name="Google Shape;391;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92" name="Google Shape;392;p22"/>
          <p:cNvPicPr preferRelativeResize="0"/>
          <p:nvPr/>
        </p:nvPicPr>
        <p:blipFill>
          <a:blip r:embed="rId4">
            <a:alphaModFix/>
          </a:blip>
          <a:stretch>
            <a:fillRect/>
          </a:stretch>
        </p:blipFill>
        <p:spPr>
          <a:xfrm>
            <a:off x="7612916" y="1927057"/>
            <a:ext cx="3370459" cy="33704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3"/>
          <p:cNvSpPr/>
          <p:nvPr/>
        </p:nvSpPr>
        <p:spPr>
          <a:xfrm flipH="1" rot="10800000">
            <a:off x="-1" y="64"/>
            <a:ext cx="12192000" cy="68661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398" name="Google Shape;398;p23"/>
          <p:cNvPicPr preferRelativeResize="0"/>
          <p:nvPr/>
        </p:nvPicPr>
        <p:blipFill rotWithShape="1">
          <a:blip r:embed="rId3">
            <a:alphaModFix amt="25000"/>
          </a:blip>
          <a:srcRect b="0" l="0" r="0" t="0"/>
          <a:stretch/>
        </p:blipFill>
        <p:spPr>
          <a:xfrm>
            <a:off x="-1" y="8165"/>
            <a:ext cx="12192000" cy="6858000"/>
          </a:xfrm>
          <a:prstGeom prst="rect">
            <a:avLst/>
          </a:prstGeom>
          <a:noFill/>
          <a:ln>
            <a:noFill/>
          </a:ln>
        </p:spPr>
      </p:pic>
      <p:pic>
        <p:nvPicPr>
          <p:cNvPr descr="A close up of a logo&#10;&#10;Description automatically generated" id="399" name="Google Shape;399;p23"/>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400" name="Google Shape;400;p23"/>
          <p:cNvSpPr txBox="1"/>
          <p:nvPr/>
        </p:nvSpPr>
        <p:spPr>
          <a:xfrm>
            <a:off x="1295400" y="2948490"/>
            <a:ext cx="9601200" cy="1062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a:ea typeface="Arial"/>
                <a:cs typeface="Arial"/>
                <a:sym typeface="Arial"/>
              </a:rPr>
              <a:t>Questions?</a:t>
            </a:r>
            <a:endParaRPr b="1" i="0" sz="4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1" name="Google Shape;401;p23"/>
          <p:cNvSpPr/>
          <p:nvPr/>
        </p:nvSpPr>
        <p:spPr>
          <a:xfrm>
            <a:off x="5520230" y="1704276"/>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2" name="Google Shape;402;p2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03" name="Google Shape;403;p2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404" name="Google Shape;404;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a24eb7decc_0_172"/>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10" name="Google Shape;410;g2a24eb7decc_0_172"/>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Camera RV Table</a:t>
            </a:r>
            <a:endParaRPr sz="1200">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1800"/>
          </a:p>
        </p:txBody>
      </p:sp>
      <p:sp>
        <p:nvSpPr>
          <p:cNvPr id="411" name="Google Shape;411;g2a24eb7decc_0_17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12" name="Google Shape;412;g2a24eb7decc_0_172"/>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13" name="Google Shape;413;g2a24eb7decc_0_17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14" name="Google Shape;414;g2a24eb7decc_0_17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Appendix</a:t>
            </a:r>
            <a:endParaRPr b="0" i="0" sz="2400" u="none" cap="none" strike="noStrike">
              <a:solidFill>
                <a:schemeClr val="lt1"/>
              </a:solidFill>
              <a:latin typeface="Arial"/>
              <a:ea typeface="Arial"/>
              <a:cs typeface="Arial"/>
              <a:sym typeface="Arial"/>
            </a:endParaRPr>
          </a:p>
        </p:txBody>
      </p:sp>
      <p:sp>
        <p:nvSpPr>
          <p:cNvPr id="415" name="Google Shape;415;g2a24eb7decc_0_17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416" name="Google Shape;416;g2a24eb7decc_0_172"/>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7" name="Google Shape;417;g2a24eb7decc_0_17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18" name="Google Shape;418;g2a24eb7decc_0_172"/>
          <p:cNvPicPr preferRelativeResize="0"/>
          <p:nvPr/>
        </p:nvPicPr>
        <p:blipFill>
          <a:blip r:embed="rId4">
            <a:alphaModFix/>
          </a:blip>
          <a:stretch>
            <a:fillRect/>
          </a:stretch>
        </p:blipFill>
        <p:spPr>
          <a:xfrm>
            <a:off x="2059788" y="2368400"/>
            <a:ext cx="7953375" cy="27527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a24eb7decc_0_159"/>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24" name="Google Shape;424;g2a24eb7decc_0_159"/>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Mechanical RV Table</a:t>
            </a:r>
            <a:endParaRPr b="1" i="0" sz="2600" u="none" cap="none" strike="noStrike">
              <a:solidFill>
                <a:srgbClr val="E84B36"/>
              </a:solidFill>
              <a:latin typeface="Arial"/>
              <a:ea typeface="Arial"/>
              <a:cs typeface="Arial"/>
              <a:sym typeface="Aria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25" name="Google Shape;425;g2a24eb7decc_0_15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26" name="Google Shape;426;g2a24eb7decc_0_159"/>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27" name="Google Shape;427;g2a24eb7decc_0_159"/>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28" name="Google Shape;428;g2a24eb7decc_0_15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Appendix</a:t>
            </a:r>
            <a:endParaRPr b="0" i="0" sz="2400" u="none" cap="none" strike="noStrike">
              <a:solidFill>
                <a:schemeClr val="lt1"/>
              </a:solidFill>
              <a:latin typeface="Arial"/>
              <a:ea typeface="Arial"/>
              <a:cs typeface="Arial"/>
              <a:sym typeface="Arial"/>
            </a:endParaRPr>
          </a:p>
        </p:txBody>
      </p:sp>
      <p:sp>
        <p:nvSpPr>
          <p:cNvPr id="429" name="Google Shape;429;g2a24eb7decc_0_15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430" name="Google Shape;430;g2a24eb7decc_0_159"/>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1" name="Google Shape;431;g2a24eb7decc_0_15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32" name="Google Shape;432;g2a24eb7decc_0_159"/>
          <p:cNvPicPr preferRelativeResize="0"/>
          <p:nvPr/>
        </p:nvPicPr>
        <p:blipFill>
          <a:blip r:embed="rId4">
            <a:alphaModFix/>
          </a:blip>
          <a:stretch>
            <a:fillRect/>
          </a:stretch>
        </p:blipFill>
        <p:spPr>
          <a:xfrm>
            <a:off x="2815968" y="1985895"/>
            <a:ext cx="6298597" cy="4169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2a24eb7decc_0_107"/>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38" name="Google Shape;438;g2a24eb7decc_0_107"/>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Sensor</a:t>
            </a:r>
            <a:r>
              <a:rPr b="1" lang="en-US" sz="2600">
                <a:solidFill>
                  <a:srgbClr val="E84B36"/>
                </a:solidFill>
              </a:rPr>
              <a:t> RV Table</a:t>
            </a:r>
            <a:endParaRPr b="1" i="0" sz="2600" u="none" cap="none" strike="noStrike">
              <a:solidFill>
                <a:srgbClr val="E84B36"/>
              </a:solidFill>
              <a:latin typeface="Arial"/>
              <a:ea typeface="Arial"/>
              <a:cs typeface="Arial"/>
              <a:sym typeface="Aria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39" name="Google Shape;439;g2a24eb7decc_0_10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40" name="Google Shape;440;g2a24eb7decc_0_107"/>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41" name="Google Shape;441;g2a24eb7decc_0_107"/>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42" name="Google Shape;442;g2a24eb7decc_0_10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Appendix</a:t>
            </a:r>
            <a:endParaRPr b="0" i="0" sz="2400" u="none" cap="none" strike="noStrike">
              <a:solidFill>
                <a:schemeClr val="lt1"/>
              </a:solidFill>
              <a:latin typeface="Arial"/>
              <a:ea typeface="Arial"/>
              <a:cs typeface="Arial"/>
              <a:sym typeface="Arial"/>
            </a:endParaRPr>
          </a:p>
        </p:txBody>
      </p:sp>
      <p:sp>
        <p:nvSpPr>
          <p:cNvPr id="443" name="Google Shape;443;g2a24eb7decc_0_10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444" name="Google Shape;444;g2a24eb7decc_0_107"/>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5" name="Google Shape;445;g2a24eb7decc_0_1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46" name="Google Shape;446;g2a24eb7decc_0_107"/>
          <p:cNvPicPr preferRelativeResize="0"/>
          <p:nvPr/>
        </p:nvPicPr>
        <p:blipFill>
          <a:blip r:embed="rId4">
            <a:alphaModFix/>
          </a:blip>
          <a:stretch>
            <a:fillRect/>
          </a:stretch>
        </p:blipFill>
        <p:spPr>
          <a:xfrm>
            <a:off x="2027493" y="2019520"/>
            <a:ext cx="8271500" cy="4135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2a24eb7decc_0_133"/>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52" name="Google Shape;452;g2a24eb7decc_0_133"/>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Power RV Table</a:t>
            </a:r>
            <a:endParaRPr b="1" i="0" sz="2600" u="none" cap="none" strike="noStrike">
              <a:solidFill>
                <a:srgbClr val="E84B36"/>
              </a:solidFill>
              <a:latin typeface="Arial"/>
              <a:ea typeface="Arial"/>
              <a:cs typeface="Arial"/>
              <a:sym typeface="Aria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53" name="Google Shape;453;g2a24eb7decc_0_13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54" name="Google Shape;454;g2a24eb7decc_0_133"/>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55" name="Google Shape;455;g2a24eb7decc_0_13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56" name="Google Shape;456;g2a24eb7decc_0_133"/>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Appendix</a:t>
            </a:r>
            <a:endParaRPr b="0" i="0" sz="2400" u="none" cap="none" strike="noStrike">
              <a:solidFill>
                <a:schemeClr val="lt1"/>
              </a:solidFill>
              <a:latin typeface="Arial"/>
              <a:ea typeface="Arial"/>
              <a:cs typeface="Arial"/>
              <a:sym typeface="Arial"/>
            </a:endParaRPr>
          </a:p>
        </p:txBody>
      </p:sp>
      <p:sp>
        <p:nvSpPr>
          <p:cNvPr id="457" name="Google Shape;457;g2a24eb7decc_0_13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458" name="Google Shape;458;g2a24eb7decc_0_133"/>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59" name="Google Shape;459;g2a24eb7decc_0_1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60" name="Google Shape;460;g2a24eb7decc_0_133"/>
          <p:cNvPicPr preferRelativeResize="0"/>
          <p:nvPr/>
        </p:nvPicPr>
        <p:blipFill>
          <a:blip r:embed="rId4">
            <a:alphaModFix/>
          </a:blip>
          <a:stretch>
            <a:fillRect/>
          </a:stretch>
        </p:blipFill>
        <p:spPr>
          <a:xfrm>
            <a:off x="2571617" y="1826494"/>
            <a:ext cx="7048778" cy="4328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p:nvPr/>
        </p:nvSpPr>
        <p:spPr>
          <a:xfrm flipH="1" rot="10800000">
            <a:off x="-1" y="64"/>
            <a:ext cx="12192000" cy="68661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106" name="Google Shape;106;p3"/>
          <p:cNvPicPr preferRelativeResize="0"/>
          <p:nvPr/>
        </p:nvPicPr>
        <p:blipFill rotWithShape="1">
          <a:blip r:embed="rId3">
            <a:alphaModFix amt="25000"/>
          </a:blip>
          <a:srcRect b="0" l="0" r="0" t="0"/>
          <a:stretch/>
        </p:blipFill>
        <p:spPr>
          <a:xfrm>
            <a:off x="-1" y="8165"/>
            <a:ext cx="12192000" cy="6858000"/>
          </a:xfrm>
          <a:prstGeom prst="rect">
            <a:avLst/>
          </a:prstGeom>
          <a:noFill/>
          <a:ln>
            <a:noFill/>
          </a:ln>
        </p:spPr>
      </p:pic>
      <p:pic>
        <p:nvPicPr>
          <p:cNvPr descr="A close up of a logo&#10;&#10;Description automatically generated" id="107" name="Google Shape;107;p3"/>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08" name="Google Shape;108;p3"/>
          <p:cNvSpPr txBox="1"/>
          <p:nvPr/>
        </p:nvSpPr>
        <p:spPr>
          <a:xfrm>
            <a:off x="1295400" y="2948490"/>
            <a:ext cx="9601200" cy="1062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a:ea typeface="Arial"/>
                <a:cs typeface="Arial"/>
                <a:sym typeface="Arial"/>
              </a:rPr>
              <a:t>Overview</a:t>
            </a:r>
            <a:endParaRPr b="1" i="0" sz="4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 name="Google Shape;109;p3"/>
          <p:cNvSpPr/>
          <p:nvPr/>
        </p:nvSpPr>
        <p:spPr>
          <a:xfrm>
            <a:off x="5520230" y="1704276"/>
            <a:ext cx="1151400" cy="111900"/>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0" name="Google Shape;110;p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11" name="Google Shape;111;p3"/>
          <p:cNvSpPr txBox="1"/>
          <p:nvPr/>
        </p:nvSpPr>
        <p:spPr>
          <a:xfrm>
            <a:off x="376807" y="6524381"/>
            <a:ext cx="79914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12" name="Google Shape;112;p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2a24eb7decc_0_185"/>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66" name="Google Shape;466;g2a24eb7decc_0_185"/>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User Application </a:t>
            </a:r>
            <a:r>
              <a:rPr b="1" lang="en-US" sz="2600">
                <a:solidFill>
                  <a:srgbClr val="E84B36"/>
                </a:solidFill>
              </a:rPr>
              <a:t>RV Table</a:t>
            </a:r>
            <a:endParaRPr b="1" i="0" sz="2600" u="none" cap="none" strike="noStrike">
              <a:solidFill>
                <a:srgbClr val="E84B36"/>
              </a:solidFill>
              <a:latin typeface="Arial"/>
              <a:ea typeface="Arial"/>
              <a:cs typeface="Arial"/>
              <a:sym typeface="Aria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67" name="Google Shape;467;g2a24eb7decc_0_18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68" name="Google Shape;468;g2a24eb7decc_0_185"/>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69" name="Google Shape;469;g2a24eb7decc_0_18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70" name="Google Shape;470;g2a24eb7decc_0_18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Appendix</a:t>
            </a:r>
            <a:endParaRPr b="0" i="0" sz="2400" u="none" cap="none" strike="noStrike">
              <a:solidFill>
                <a:schemeClr val="lt1"/>
              </a:solidFill>
              <a:latin typeface="Arial"/>
              <a:ea typeface="Arial"/>
              <a:cs typeface="Arial"/>
              <a:sym typeface="Arial"/>
            </a:endParaRPr>
          </a:p>
        </p:txBody>
      </p:sp>
      <p:sp>
        <p:nvSpPr>
          <p:cNvPr id="471" name="Google Shape;471;g2a24eb7decc_0_18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472" name="Google Shape;472;g2a24eb7decc_0_185"/>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73" name="Google Shape;473;g2a24eb7decc_0_1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74" name="Google Shape;474;g2a24eb7decc_0_185"/>
          <p:cNvPicPr preferRelativeResize="0"/>
          <p:nvPr/>
        </p:nvPicPr>
        <p:blipFill rotWithShape="1">
          <a:blip r:embed="rId4">
            <a:alphaModFix/>
          </a:blip>
          <a:srcRect b="0" l="2847" r="2221" t="0"/>
          <a:stretch/>
        </p:blipFill>
        <p:spPr>
          <a:xfrm>
            <a:off x="0" y="1855425"/>
            <a:ext cx="6134149" cy="4230098"/>
          </a:xfrm>
          <a:prstGeom prst="rect">
            <a:avLst/>
          </a:prstGeom>
          <a:noFill/>
          <a:ln>
            <a:noFill/>
          </a:ln>
        </p:spPr>
      </p:pic>
      <p:pic>
        <p:nvPicPr>
          <p:cNvPr id="475" name="Google Shape;475;g2a24eb7decc_0_185"/>
          <p:cNvPicPr preferRelativeResize="0"/>
          <p:nvPr/>
        </p:nvPicPr>
        <p:blipFill rotWithShape="1">
          <a:blip r:embed="rId5">
            <a:alphaModFix/>
          </a:blip>
          <a:srcRect b="0" l="3404" r="2804" t="0"/>
          <a:stretch/>
        </p:blipFill>
        <p:spPr>
          <a:xfrm>
            <a:off x="6134150" y="2716800"/>
            <a:ext cx="6057850" cy="33735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g2a24eb7decc_0_206"/>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81" name="Google Shape;481;g2a24eb7decc_0_206"/>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Camera</a:t>
            </a:r>
            <a:endParaRPr b="1" i="0" sz="2600" u="none" cap="none" strike="noStrike">
              <a:solidFill>
                <a:srgbClr val="E84B36"/>
              </a:solidFill>
              <a:latin typeface="Arial"/>
              <a:ea typeface="Arial"/>
              <a:cs typeface="Arial"/>
              <a:sym typeface="Aria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82" name="Google Shape;482;g2a24eb7decc_0_20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83" name="Google Shape;483;g2a24eb7decc_0_206"/>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84" name="Google Shape;484;g2a24eb7decc_0_20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85" name="Google Shape;485;g2a24eb7decc_0_20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Appendix</a:t>
            </a:r>
            <a:endParaRPr b="0" i="0" sz="2400" u="none" cap="none" strike="noStrike">
              <a:solidFill>
                <a:schemeClr val="lt1"/>
              </a:solidFill>
              <a:latin typeface="Arial"/>
              <a:ea typeface="Arial"/>
              <a:cs typeface="Arial"/>
              <a:sym typeface="Arial"/>
            </a:endParaRPr>
          </a:p>
        </p:txBody>
      </p:sp>
      <p:sp>
        <p:nvSpPr>
          <p:cNvPr id="486" name="Google Shape;486;g2a24eb7decc_0_20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487" name="Google Shape;487;g2a24eb7decc_0_206"/>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88" name="Google Shape;488;g2a24eb7decc_0_20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489" name="Google Shape;489;g2a24eb7decc_0_206"/>
          <p:cNvPicPr preferRelativeResize="0"/>
          <p:nvPr/>
        </p:nvPicPr>
        <p:blipFill>
          <a:blip r:embed="rId4">
            <a:alphaModFix/>
          </a:blip>
          <a:stretch>
            <a:fillRect/>
          </a:stretch>
        </p:blipFill>
        <p:spPr>
          <a:xfrm>
            <a:off x="3600725" y="1020175"/>
            <a:ext cx="4643553" cy="53361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2a24eb7decc_0_219"/>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495" name="Google Shape;495;g2a24eb7decc_0_219"/>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Microcontroller</a:t>
            </a:r>
            <a:endParaRPr b="1" i="0" sz="2600" u="none" cap="none" strike="noStrike">
              <a:solidFill>
                <a:srgbClr val="E84B36"/>
              </a:solidFill>
              <a:latin typeface="Arial"/>
              <a:ea typeface="Arial"/>
              <a:cs typeface="Arial"/>
              <a:sym typeface="Aria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496" name="Google Shape;496;g2a24eb7decc_0_21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497" name="Google Shape;497;g2a24eb7decc_0_219"/>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498" name="Google Shape;498;g2a24eb7decc_0_219"/>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499" name="Google Shape;499;g2a24eb7decc_0_21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Appendix</a:t>
            </a:r>
            <a:endParaRPr b="0" i="0" sz="2400" u="none" cap="none" strike="noStrike">
              <a:solidFill>
                <a:schemeClr val="lt1"/>
              </a:solidFill>
              <a:latin typeface="Arial"/>
              <a:ea typeface="Arial"/>
              <a:cs typeface="Arial"/>
              <a:sym typeface="Arial"/>
            </a:endParaRPr>
          </a:p>
        </p:txBody>
      </p:sp>
      <p:sp>
        <p:nvSpPr>
          <p:cNvPr id="500" name="Google Shape;500;g2a24eb7decc_0_21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501" name="Google Shape;501;g2a24eb7decc_0_219"/>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2" name="Google Shape;502;g2a24eb7decc_0_2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03" name="Google Shape;503;g2a24eb7decc_0_219"/>
          <p:cNvPicPr preferRelativeResize="0"/>
          <p:nvPr/>
        </p:nvPicPr>
        <p:blipFill>
          <a:blip r:embed="rId4">
            <a:alphaModFix/>
          </a:blip>
          <a:stretch>
            <a:fillRect/>
          </a:stretch>
        </p:blipFill>
        <p:spPr>
          <a:xfrm>
            <a:off x="3054000" y="1521875"/>
            <a:ext cx="8790366" cy="437686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g2a24eb7decc_0_232"/>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09" name="Google Shape;509;g2a24eb7decc_0_232"/>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Motor</a:t>
            </a:r>
            <a:endParaRPr b="1" i="0" sz="2600" u="none" cap="none" strike="noStrike">
              <a:solidFill>
                <a:srgbClr val="E84B36"/>
              </a:solidFill>
              <a:latin typeface="Arial"/>
              <a:ea typeface="Arial"/>
              <a:cs typeface="Arial"/>
              <a:sym typeface="Aria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510" name="Google Shape;510;g2a24eb7decc_0_23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511" name="Google Shape;511;g2a24eb7decc_0_232"/>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512" name="Google Shape;512;g2a24eb7decc_0_232"/>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513" name="Google Shape;513;g2a24eb7decc_0_23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Appendix</a:t>
            </a:r>
            <a:endParaRPr b="0" i="0" sz="2400" u="none" cap="none" strike="noStrike">
              <a:solidFill>
                <a:schemeClr val="lt1"/>
              </a:solidFill>
              <a:latin typeface="Arial"/>
              <a:ea typeface="Arial"/>
              <a:cs typeface="Arial"/>
              <a:sym typeface="Arial"/>
            </a:endParaRPr>
          </a:p>
        </p:txBody>
      </p:sp>
      <p:sp>
        <p:nvSpPr>
          <p:cNvPr id="514" name="Google Shape;514;g2a24eb7decc_0_23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515" name="Google Shape;515;g2a24eb7decc_0_232"/>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16" name="Google Shape;516;g2a24eb7decc_0_2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17" name="Google Shape;517;g2a24eb7decc_0_232"/>
          <p:cNvPicPr preferRelativeResize="0"/>
          <p:nvPr/>
        </p:nvPicPr>
        <p:blipFill>
          <a:blip r:embed="rId4">
            <a:alphaModFix/>
          </a:blip>
          <a:stretch>
            <a:fillRect/>
          </a:stretch>
        </p:blipFill>
        <p:spPr>
          <a:xfrm>
            <a:off x="2563070" y="1753483"/>
            <a:ext cx="8167216" cy="371761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2a24eb7decc_0_245"/>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23" name="Google Shape;523;g2a24eb7decc_0_245"/>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Sensor</a:t>
            </a:r>
            <a:endParaRPr b="1" i="0" sz="2600" u="none" cap="none" strike="noStrike">
              <a:solidFill>
                <a:srgbClr val="E84B36"/>
              </a:solidFill>
              <a:latin typeface="Arial"/>
              <a:ea typeface="Arial"/>
              <a:cs typeface="Arial"/>
              <a:sym typeface="Aria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524" name="Google Shape;524;g2a24eb7decc_0_245"/>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525" name="Google Shape;525;g2a24eb7decc_0_245"/>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526" name="Google Shape;526;g2a24eb7decc_0_245"/>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527" name="Google Shape;527;g2a24eb7decc_0_245"/>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Appendix</a:t>
            </a:r>
            <a:endParaRPr b="0" i="0" sz="2400" u="none" cap="none" strike="noStrike">
              <a:solidFill>
                <a:schemeClr val="lt1"/>
              </a:solidFill>
              <a:latin typeface="Arial"/>
              <a:ea typeface="Arial"/>
              <a:cs typeface="Arial"/>
              <a:sym typeface="Arial"/>
            </a:endParaRPr>
          </a:p>
        </p:txBody>
      </p:sp>
      <p:sp>
        <p:nvSpPr>
          <p:cNvPr id="528" name="Google Shape;528;g2a24eb7decc_0_245"/>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529" name="Google Shape;529;g2a24eb7decc_0_245"/>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30" name="Google Shape;530;g2a24eb7decc_0_2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31" name="Google Shape;531;g2a24eb7decc_0_245"/>
          <p:cNvPicPr preferRelativeResize="0"/>
          <p:nvPr/>
        </p:nvPicPr>
        <p:blipFill>
          <a:blip r:embed="rId4">
            <a:alphaModFix/>
          </a:blip>
          <a:stretch>
            <a:fillRect/>
          </a:stretch>
        </p:blipFill>
        <p:spPr>
          <a:xfrm>
            <a:off x="2359027" y="1234892"/>
            <a:ext cx="6945624" cy="50197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g2a24eb7decc_0_258"/>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37" name="Google Shape;537;g2a24eb7decc_0_258"/>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Power</a:t>
            </a:r>
            <a:endParaRPr b="1" i="0" sz="2600" u="none" cap="none" strike="noStrike">
              <a:solidFill>
                <a:srgbClr val="E84B36"/>
              </a:solidFill>
              <a:latin typeface="Arial"/>
              <a:ea typeface="Arial"/>
              <a:cs typeface="Arial"/>
              <a:sym typeface="Aria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538" name="Google Shape;538;g2a24eb7decc_0_25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539" name="Google Shape;539;g2a24eb7decc_0_258"/>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540" name="Google Shape;540;g2a24eb7decc_0_25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541" name="Google Shape;541;g2a24eb7decc_0_258"/>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Appendix</a:t>
            </a:r>
            <a:endParaRPr b="0" i="0" sz="2400" u="none" cap="none" strike="noStrike">
              <a:solidFill>
                <a:schemeClr val="lt1"/>
              </a:solidFill>
              <a:latin typeface="Arial"/>
              <a:ea typeface="Arial"/>
              <a:cs typeface="Arial"/>
              <a:sym typeface="Arial"/>
            </a:endParaRPr>
          </a:p>
        </p:txBody>
      </p:sp>
      <p:sp>
        <p:nvSpPr>
          <p:cNvPr id="542" name="Google Shape;542;g2a24eb7decc_0_25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543" name="Google Shape;543;g2a24eb7decc_0_258"/>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44" name="Google Shape;544;g2a24eb7decc_0_25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45" name="Google Shape;545;g2a24eb7decc_0_258"/>
          <p:cNvPicPr preferRelativeResize="0"/>
          <p:nvPr/>
        </p:nvPicPr>
        <p:blipFill>
          <a:blip r:embed="rId4">
            <a:alphaModFix/>
          </a:blip>
          <a:stretch>
            <a:fillRect/>
          </a:stretch>
        </p:blipFill>
        <p:spPr>
          <a:xfrm>
            <a:off x="2280417" y="1351206"/>
            <a:ext cx="8261901" cy="45221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g2a24eb7decc_0_271"/>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551" name="Google Shape;551;g2a24eb7decc_0_271"/>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PCB Layout</a:t>
            </a:r>
            <a:endParaRPr b="1" i="0" sz="2600" u="none" cap="none" strike="noStrike">
              <a:solidFill>
                <a:srgbClr val="E84B36"/>
              </a:solidFill>
              <a:latin typeface="Arial"/>
              <a:ea typeface="Arial"/>
              <a:cs typeface="Arial"/>
              <a:sym typeface="Arial"/>
            </a:endParaRPr>
          </a:p>
          <a:p>
            <a:pPr indent="0" lvl="0" marL="0" marR="0" rtl="0" algn="l">
              <a:lnSpc>
                <a:spcPct val="200000"/>
              </a:lnSpc>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0" marR="0" rtl="0" algn="l">
              <a:lnSpc>
                <a:spcPct val="100000"/>
              </a:lnSpc>
              <a:spcBef>
                <a:spcPts val="0"/>
              </a:spcBef>
              <a:spcAft>
                <a:spcPts val="0"/>
              </a:spcAft>
              <a:buNone/>
            </a:pPr>
            <a:r>
              <a:t/>
            </a:r>
            <a:endParaRPr b="1" sz="1800">
              <a:solidFill>
                <a:schemeClr val="dk1"/>
              </a:solidFill>
            </a:endParaRPr>
          </a:p>
          <a:p>
            <a:pPr indent="0" lvl="0" marL="4572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552" name="Google Shape;552;g2a24eb7decc_0_27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553" name="Google Shape;553;g2a24eb7decc_0_271"/>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554" name="Google Shape;554;g2a24eb7decc_0_271"/>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555" name="Google Shape;555;g2a24eb7decc_0_27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Appendix</a:t>
            </a:r>
            <a:endParaRPr b="0" i="0" sz="2400" u="none" cap="none" strike="noStrike">
              <a:solidFill>
                <a:schemeClr val="lt1"/>
              </a:solidFill>
              <a:latin typeface="Arial"/>
              <a:ea typeface="Arial"/>
              <a:cs typeface="Arial"/>
              <a:sym typeface="Arial"/>
            </a:endParaRPr>
          </a:p>
        </p:txBody>
      </p:sp>
      <p:sp>
        <p:nvSpPr>
          <p:cNvPr id="556" name="Google Shape;556;g2a24eb7decc_0_27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557" name="Google Shape;557;g2a24eb7decc_0_271"/>
          <p:cNvSpPr txBox="1"/>
          <p:nvPr/>
        </p:nvSpPr>
        <p:spPr>
          <a:xfrm>
            <a:off x="6852962" y="1542856"/>
            <a:ext cx="2060700" cy="2287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58" name="Google Shape;558;g2a24eb7decc_0_27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559" name="Google Shape;559;g2a24eb7decc_0_271"/>
          <p:cNvPicPr preferRelativeResize="0"/>
          <p:nvPr/>
        </p:nvPicPr>
        <p:blipFill>
          <a:blip r:embed="rId4">
            <a:alphaModFix/>
          </a:blip>
          <a:stretch>
            <a:fillRect/>
          </a:stretch>
        </p:blipFill>
        <p:spPr>
          <a:xfrm>
            <a:off x="3026225" y="924150"/>
            <a:ext cx="7067865" cy="54570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24"/>
          <p:cNvSpPr/>
          <p:nvPr/>
        </p:nvSpPr>
        <p:spPr>
          <a:xfrm flipH="1" rot="10800000">
            <a:off x="-1" y="0"/>
            <a:ext cx="12192000" cy="6866164"/>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565" name="Google Shape;565;p24"/>
          <p:cNvPicPr preferRelativeResize="0"/>
          <p:nvPr/>
        </p:nvPicPr>
        <p:blipFill rotWithShape="1">
          <a:blip r:embed="rId3">
            <a:alphaModFix amt="25000"/>
          </a:blip>
          <a:srcRect b="0" l="0" r="0" t="0"/>
          <a:stretch/>
        </p:blipFill>
        <p:spPr>
          <a:xfrm>
            <a:off x="-1" y="8165"/>
            <a:ext cx="12192000" cy="6858000"/>
          </a:xfrm>
          <a:prstGeom prst="rect">
            <a:avLst/>
          </a:prstGeom>
          <a:noFill/>
          <a:ln>
            <a:noFill/>
          </a:ln>
        </p:spPr>
      </p:pic>
      <p:pic>
        <p:nvPicPr>
          <p:cNvPr descr="Graphical user interface, text&#10;&#10;Description automatically generated" id="566" name="Google Shape;566;p24"/>
          <p:cNvPicPr preferRelativeResize="0"/>
          <p:nvPr/>
        </p:nvPicPr>
        <p:blipFill rotWithShape="1">
          <a:blip r:embed="rId4">
            <a:alphaModFix/>
          </a:blip>
          <a:srcRect b="0" l="0" r="0" t="0"/>
          <a:stretch/>
        </p:blipFill>
        <p:spPr>
          <a:xfrm>
            <a:off x="2530021" y="2252985"/>
            <a:ext cx="7131957" cy="2352029"/>
          </a:xfrm>
          <a:prstGeom prst="rect">
            <a:avLst/>
          </a:prstGeom>
          <a:noFill/>
          <a:ln>
            <a:noFill/>
          </a:ln>
        </p:spPr>
      </p:pic>
      <p:sp>
        <p:nvSpPr>
          <p:cNvPr id="567" name="Google Shape;567;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p:nvPr/>
        </p:nvSpPr>
        <p:spPr>
          <a:xfrm flipH="1" rot="10800000">
            <a:off x="0" y="6437013"/>
            <a:ext cx="12192000" cy="420987"/>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18" name="Google Shape;118;p4"/>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19" name="Google Shape;119;p4"/>
          <p:cNvSpPr txBox="1"/>
          <p:nvPr/>
        </p:nvSpPr>
        <p:spPr>
          <a:xfrm>
            <a:off x="376800" y="1334275"/>
            <a:ext cx="107790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Problem</a:t>
            </a:r>
            <a:endParaRPr b="1" sz="2600">
              <a:solidFill>
                <a:srgbClr val="E84B36"/>
              </a:solidFill>
            </a:endParaRPr>
          </a:p>
          <a:p>
            <a:pPr indent="0" lvl="0" marL="0" marR="0" rtl="0" algn="l">
              <a:lnSpc>
                <a:spcPct val="100000"/>
              </a:lnSpc>
              <a:spcBef>
                <a:spcPts val="0"/>
              </a:spcBef>
              <a:spcAft>
                <a:spcPts val="0"/>
              </a:spcAft>
              <a:buClr>
                <a:srgbClr val="000000"/>
              </a:buClr>
              <a:buSzPts val="2600"/>
              <a:buFont typeface="Arial"/>
              <a:buNone/>
            </a:pPr>
            <a:r>
              <a:t/>
            </a:r>
            <a:endParaRPr b="1" sz="2600">
              <a:solidFill>
                <a:srgbClr val="E84B36"/>
              </a:solidFill>
            </a:endParaRPr>
          </a:p>
          <a:p>
            <a:pPr indent="-342900" lvl="0" marL="457200" rtl="0" algn="l">
              <a:lnSpc>
                <a:spcPct val="200000"/>
              </a:lnSpc>
              <a:spcBef>
                <a:spcPts val="0"/>
              </a:spcBef>
              <a:spcAft>
                <a:spcPts val="0"/>
              </a:spcAft>
              <a:buSzPts val="1800"/>
              <a:buChar char="●"/>
            </a:pPr>
            <a:r>
              <a:rPr lang="en-US" sz="1800">
                <a:solidFill>
                  <a:schemeClr val="dk1"/>
                </a:solidFill>
              </a:rPr>
              <a:t>Inconvenience of traditional pet doors</a:t>
            </a:r>
            <a:endParaRPr sz="1800">
              <a:solidFill>
                <a:schemeClr val="dk1"/>
              </a:solidFill>
            </a:endParaRPr>
          </a:p>
          <a:p>
            <a:pPr indent="-342900" lvl="0" marL="457200" rtl="0" algn="l">
              <a:lnSpc>
                <a:spcPct val="200000"/>
              </a:lnSpc>
              <a:spcBef>
                <a:spcPts val="0"/>
              </a:spcBef>
              <a:spcAft>
                <a:spcPts val="0"/>
              </a:spcAft>
              <a:buClr>
                <a:schemeClr val="dk1"/>
              </a:buClr>
              <a:buSzPts val="1800"/>
              <a:buChar char="●"/>
            </a:pPr>
            <a:r>
              <a:rPr lang="en-US" sz="1800">
                <a:solidFill>
                  <a:schemeClr val="dk1"/>
                </a:solidFill>
              </a:rPr>
              <a:t>Have you ever had to leave work or school to let dog outside?</a:t>
            </a:r>
            <a:endParaRPr sz="1800">
              <a:solidFill>
                <a:schemeClr val="dk1"/>
              </a:solidFill>
            </a:endParaRPr>
          </a:p>
          <a:p>
            <a:pPr indent="-342900" lvl="0" marL="457200" rtl="0" algn="l">
              <a:lnSpc>
                <a:spcPct val="200000"/>
              </a:lnSpc>
              <a:spcBef>
                <a:spcPts val="0"/>
              </a:spcBef>
              <a:spcAft>
                <a:spcPts val="0"/>
              </a:spcAft>
              <a:buClr>
                <a:schemeClr val="dk1"/>
              </a:buClr>
              <a:buSzPts val="1800"/>
              <a:buChar char="●"/>
            </a:pPr>
            <a:r>
              <a:rPr lang="en-US" sz="1800">
                <a:solidFill>
                  <a:schemeClr val="dk1"/>
                </a:solidFill>
              </a:rPr>
              <a:t>Pay dog-sitters and give them access to your home?</a:t>
            </a:r>
            <a:endParaRPr sz="1800">
              <a:solidFill>
                <a:schemeClr val="dk1"/>
              </a:solidFill>
            </a:endParaRPr>
          </a:p>
          <a:p>
            <a:pPr indent="-342900" lvl="0" marL="457200" rtl="0" algn="l">
              <a:lnSpc>
                <a:spcPct val="200000"/>
              </a:lnSpc>
              <a:spcBef>
                <a:spcPts val="0"/>
              </a:spcBef>
              <a:spcAft>
                <a:spcPts val="0"/>
              </a:spcAft>
              <a:buClr>
                <a:schemeClr val="dk1"/>
              </a:buClr>
              <a:buSzPts val="1800"/>
              <a:buChar char="●"/>
            </a:pPr>
            <a:r>
              <a:rPr lang="en-US" sz="1800">
                <a:solidFill>
                  <a:schemeClr val="dk1"/>
                </a:solidFill>
              </a:rPr>
              <a:t>Incurring additional costs</a:t>
            </a:r>
            <a:endParaRPr sz="1800">
              <a:solidFill>
                <a:schemeClr val="dk1"/>
              </a:solidFill>
            </a:endParaRPr>
          </a:p>
        </p:txBody>
      </p:sp>
      <p:sp>
        <p:nvSpPr>
          <p:cNvPr id="120" name="Google Shape;120;p4"/>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pic>
        <p:nvPicPr>
          <p:cNvPr descr="A close up of a logo&#10;&#10;Description automatically generated" id="121" name="Google Shape;121;p4"/>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22" name="Google Shape;122;p4"/>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Overview</a:t>
            </a:r>
            <a:endParaRPr b="0" i="0" sz="2400" u="none" cap="none" strike="noStrike">
              <a:solidFill>
                <a:schemeClr val="lt1"/>
              </a:solidFill>
              <a:latin typeface="Arial"/>
              <a:ea typeface="Arial"/>
              <a:cs typeface="Arial"/>
              <a:sym typeface="Arial"/>
            </a:endParaRPr>
          </a:p>
        </p:txBody>
      </p:sp>
      <p:sp>
        <p:nvSpPr>
          <p:cNvPr id="123" name="Google Shape;123;p4"/>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1400" u="none" cap="none" strike="noStrike">
              <a:solidFill>
                <a:srgbClr val="000000"/>
              </a:solidFill>
              <a:latin typeface="Arial"/>
              <a:ea typeface="Arial"/>
              <a:cs typeface="Arial"/>
              <a:sym typeface="Arial"/>
            </a:endParaRPr>
          </a:p>
        </p:txBody>
      </p:sp>
      <p:sp>
        <p:nvSpPr>
          <p:cNvPr id="124" name="Google Shape;124;p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a097ebd2d7_1_23"/>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30" name="Google Shape;130;g2a097ebd2d7_1_23"/>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31" name="Google Shape;131;g2a097ebd2d7_1_23"/>
          <p:cNvSpPr txBox="1"/>
          <p:nvPr/>
        </p:nvSpPr>
        <p:spPr>
          <a:xfrm>
            <a:off x="376800" y="1334275"/>
            <a:ext cx="107790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lang="en-US" sz="2600">
                <a:solidFill>
                  <a:srgbClr val="E84B36"/>
                </a:solidFill>
              </a:rPr>
              <a:t>Solution</a:t>
            </a:r>
            <a:endParaRPr b="0" i="0" sz="2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800"/>
          </a:p>
          <a:p>
            <a:pPr indent="-342900" lvl="0" marL="457200" marR="0" rtl="0" algn="l">
              <a:lnSpc>
                <a:spcPct val="200000"/>
              </a:lnSpc>
              <a:spcBef>
                <a:spcPts val="0"/>
              </a:spcBef>
              <a:spcAft>
                <a:spcPts val="0"/>
              </a:spcAft>
              <a:buSzPts val="1800"/>
              <a:buChar char="●"/>
            </a:pPr>
            <a:r>
              <a:rPr lang="en-US" sz="1800"/>
              <a:t>Designed to convenience both pets and owners</a:t>
            </a:r>
            <a:endParaRPr sz="1800"/>
          </a:p>
          <a:p>
            <a:pPr indent="-342900" lvl="0" marL="457200" marR="0" rtl="0" algn="l">
              <a:lnSpc>
                <a:spcPct val="200000"/>
              </a:lnSpc>
              <a:spcBef>
                <a:spcPts val="0"/>
              </a:spcBef>
              <a:spcAft>
                <a:spcPts val="0"/>
              </a:spcAft>
              <a:buSzPts val="1800"/>
              <a:buChar char="●"/>
            </a:pPr>
            <a:r>
              <a:rPr lang="en-US" sz="1800"/>
              <a:t>Motion-detection technology</a:t>
            </a:r>
            <a:endParaRPr sz="1800"/>
          </a:p>
          <a:p>
            <a:pPr indent="-342900" lvl="0" marL="457200" marR="0" rtl="0" algn="l">
              <a:lnSpc>
                <a:spcPct val="200000"/>
              </a:lnSpc>
              <a:spcBef>
                <a:spcPts val="0"/>
              </a:spcBef>
              <a:spcAft>
                <a:spcPts val="0"/>
              </a:spcAft>
              <a:buSzPts val="1800"/>
              <a:buChar char="●"/>
            </a:pPr>
            <a:r>
              <a:rPr lang="en-US" sz="1800"/>
              <a:t>Real-time camera monitoring</a:t>
            </a:r>
            <a:endParaRPr sz="1800"/>
          </a:p>
          <a:p>
            <a:pPr indent="-342900" lvl="0" marL="457200" marR="0" rtl="0" algn="l">
              <a:lnSpc>
                <a:spcPct val="200000"/>
              </a:lnSpc>
              <a:spcBef>
                <a:spcPts val="0"/>
              </a:spcBef>
              <a:spcAft>
                <a:spcPts val="0"/>
              </a:spcAft>
              <a:buSzPts val="1800"/>
              <a:buChar char="●"/>
            </a:pPr>
            <a:r>
              <a:rPr lang="en-US" sz="1800"/>
              <a:t>Remote accessibility</a:t>
            </a:r>
            <a:endParaRPr sz="1800"/>
          </a:p>
          <a:p>
            <a:pPr indent="-342900" lvl="0" marL="457200" marR="0" rtl="0" algn="l">
              <a:lnSpc>
                <a:spcPct val="200000"/>
              </a:lnSpc>
              <a:spcBef>
                <a:spcPts val="0"/>
              </a:spcBef>
              <a:spcAft>
                <a:spcPts val="0"/>
              </a:spcAft>
              <a:buSzPts val="1800"/>
              <a:buChar char="●"/>
            </a:pPr>
            <a:r>
              <a:rPr lang="en-US" sz="1800"/>
              <a:t>Full door open and close functionality</a:t>
            </a:r>
            <a:endParaRPr sz="1800"/>
          </a:p>
        </p:txBody>
      </p:sp>
      <p:sp>
        <p:nvSpPr>
          <p:cNvPr id="132" name="Google Shape;132;g2a097ebd2d7_1_2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pic>
        <p:nvPicPr>
          <p:cNvPr descr="A close up of a logo&#10;&#10;Description automatically generated" id="133" name="Google Shape;133;g2a097ebd2d7_1_23"/>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34" name="Google Shape;134;g2a097ebd2d7_1_23"/>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Overview</a:t>
            </a:r>
            <a:endParaRPr b="0" i="0" sz="2400" u="none" cap="none" strike="noStrike">
              <a:solidFill>
                <a:schemeClr val="lt1"/>
              </a:solidFill>
              <a:latin typeface="Arial"/>
              <a:ea typeface="Arial"/>
              <a:cs typeface="Arial"/>
              <a:sym typeface="Arial"/>
            </a:endParaRPr>
          </a:p>
        </p:txBody>
      </p:sp>
      <p:sp>
        <p:nvSpPr>
          <p:cNvPr id="135" name="Google Shape;135;g2a097ebd2d7_1_2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1400" u="none" cap="none" strike="noStrike">
              <a:solidFill>
                <a:srgbClr val="000000"/>
              </a:solidFill>
              <a:latin typeface="Arial"/>
              <a:ea typeface="Arial"/>
              <a:cs typeface="Arial"/>
              <a:sym typeface="Arial"/>
            </a:endParaRPr>
          </a:p>
        </p:txBody>
      </p:sp>
      <p:sp>
        <p:nvSpPr>
          <p:cNvPr id="136" name="Google Shape;136;g2a097ebd2d7_1_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idx="1" type="body"/>
          </p:nvPr>
        </p:nvSpPr>
        <p:spPr>
          <a:xfrm>
            <a:off x="376809" y="1334279"/>
            <a:ext cx="11177401" cy="48211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3300">
                <a:solidFill>
                  <a:srgbClr val="E84B36"/>
                </a:solidFill>
                <a:latin typeface="Arial"/>
                <a:ea typeface="Arial"/>
                <a:cs typeface="Arial"/>
                <a:sym typeface="Arial"/>
              </a:rPr>
              <a:t>High Level Requirements</a:t>
            </a:r>
            <a:endParaRPr b="1" sz="3300">
              <a:solidFill>
                <a:srgbClr val="E84B36"/>
              </a:solidFill>
              <a:latin typeface="Arial"/>
              <a:ea typeface="Arial"/>
              <a:cs typeface="Arial"/>
              <a:sym typeface="Arial"/>
            </a:endParaRPr>
          </a:p>
          <a:p>
            <a:pPr indent="0" lvl="0" marL="0" rtl="0" algn="l">
              <a:lnSpc>
                <a:spcPct val="100000"/>
              </a:lnSpc>
              <a:spcBef>
                <a:spcPts val="0"/>
              </a:spcBef>
              <a:spcAft>
                <a:spcPts val="0"/>
              </a:spcAft>
              <a:buSzPts val="3000"/>
              <a:buNone/>
            </a:pPr>
            <a:r>
              <a:t/>
            </a:r>
            <a:endParaRPr b="1" sz="3300">
              <a:solidFill>
                <a:srgbClr val="E84B36"/>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800">
                <a:latin typeface="Arial"/>
                <a:ea typeface="Arial"/>
                <a:cs typeface="Arial"/>
                <a:sym typeface="Arial"/>
              </a:rPr>
              <a:t>1. Sensors are able to detect motion on both sides of the wall. Camera will remain on for said duration as long as the pet is detected within the scope of the sensor’s field. Camera also must be able to connect to wifi and stream proper video to be extracted for the app’s use.</a:t>
            </a:r>
            <a:endParaRPr sz="1800">
              <a:latin typeface="Arial"/>
              <a:ea typeface="Arial"/>
              <a:cs typeface="Arial"/>
              <a:sym typeface="Arial"/>
            </a:endParaRPr>
          </a:p>
          <a:p>
            <a:pPr indent="0" lvl="0" marL="0" rtl="0" algn="l">
              <a:lnSpc>
                <a:spcPct val="115000"/>
              </a:lnSpc>
              <a:spcBef>
                <a:spcPts val="1800"/>
              </a:spcBef>
              <a:spcAft>
                <a:spcPts val="0"/>
              </a:spcAft>
              <a:buClr>
                <a:schemeClr val="dk1"/>
              </a:buClr>
              <a:buSzPts val="1100"/>
              <a:buFont typeface="Arial"/>
              <a:buNone/>
            </a:pPr>
            <a:r>
              <a:rPr lang="en-US" sz="1800">
                <a:latin typeface="Arial"/>
                <a:ea typeface="Arial"/>
                <a:cs typeface="Arial"/>
                <a:sym typeface="Arial"/>
              </a:rPr>
              <a:t>2. The user app must be able to communicate with the motors sending and receiving signals between the 2 systems within 2 seconds. The user will be able to make the decision to open or close the door via the application by monitoring the camera feed that displays the location of their pet.</a:t>
            </a:r>
            <a:endParaRPr sz="1800">
              <a:latin typeface="Arial"/>
              <a:ea typeface="Arial"/>
              <a:cs typeface="Arial"/>
              <a:sym typeface="Arial"/>
            </a:endParaRPr>
          </a:p>
          <a:p>
            <a:pPr indent="0" lvl="0" marL="0" rtl="0" algn="l">
              <a:lnSpc>
                <a:spcPct val="115000"/>
              </a:lnSpc>
              <a:spcBef>
                <a:spcPts val="1800"/>
              </a:spcBef>
              <a:spcAft>
                <a:spcPts val="0"/>
              </a:spcAft>
              <a:buClr>
                <a:schemeClr val="dk1"/>
              </a:buClr>
              <a:buSzPts val="1100"/>
              <a:buFont typeface="Arial"/>
              <a:buNone/>
            </a:pPr>
            <a:r>
              <a:rPr lang="en-US" sz="1800">
                <a:latin typeface="Arial"/>
                <a:ea typeface="Arial"/>
                <a:cs typeface="Arial"/>
                <a:sym typeface="Arial"/>
              </a:rPr>
              <a:t>3. </a:t>
            </a:r>
            <a:r>
              <a:rPr lang="en-US" sz="1800">
                <a:latin typeface="Arial"/>
                <a:ea typeface="Arial"/>
                <a:cs typeface="Arial"/>
                <a:sym typeface="Arial"/>
              </a:rPr>
              <a:t>The door should be able to open and close within 5 seconds in order to prevent the pet from waiting too long to enter or other unwanted guests to come into the house after opening. This door design should be sturdy enough to handle any pets that hit or bump the door while waiting for the door to open or while passing through.</a:t>
            </a:r>
            <a:endParaRPr b="1" sz="3900">
              <a:solidFill>
                <a:srgbClr val="E84B36"/>
              </a:solidFill>
              <a:latin typeface="Arial"/>
              <a:ea typeface="Arial"/>
              <a:cs typeface="Arial"/>
              <a:sym typeface="Arial"/>
            </a:endParaRPr>
          </a:p>
          <a:p>
            <a:pPr indent="0" lvl="0" marL="0" rtl="0" algn="l">
              <a:lnSpc>
                <a:spcPct val="100000"/>
              </a:lnSpc>
              <a:spcBef>
                <a:spcPts val="1800"/>
              </a:spcBef>
              <a:spcAft>
                <a:spcPts val="0"/>
              </a:spcAft>
              <a:buNone/>
            </a:pPr>
            <a:r>
              <a:t/>
            </a:r>
            <a:endParaRPr sz="2500">
              <a:latin typeface="Arial"/>
              <a:ea typeface="Arial"/>
              <a:cs typeface="Arial"/>
              <a:sym typeface="Arial"/>
            </a:endParaRPr>
          </a:p>
          <a:p>
            <a:pPr indent="0" lvl="0" marL="0" rtl="0" algn="l">
              <a:lnSpc>
                <a:spcPct val="100000"/>
              </a:lnSpc>
              <a:spcBef>
                <a:spcPts val="0"/>
              </a:spcBef>
              <a:spcAft>
                <a:spcPts val="0"/>
              </a:spcAft>
              <a:buSzPts val="1800"/>
              <a:buNone/>
            </a:pPr>
            <a:r>
              <a:t/>
            </a:r>
            <a:endParaRPr b="1" sz="1800">
              <a:latin typeface="Arial"/>
              <a:ea typeface="Arial"/>
              <a:cs typeface="Arial"/>
              <a:sym typeface="Arial"/>
            </a:endParaRPr>
          </a:p>
        </p:txBody>
      </p:sp>
      <p:sp>
        <p:nvSpPr>
          <p:cNvPr id="142" name="Google Shape;142;p6"/>
          <p:cNvSpPr/>
          <p:nvPr/>
        </p:nvSpPr>
        <p:spPr>
          <a:xfrm flipH="1" rot="10800000">
            <a:off x="0" y="6437013"/>
            <a:ext cx="12192000" cy="420987"/>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43" name="Google Shape;143;p6"/>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44" name="Google Shape;144;p6"/>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45" name="Google Shape;145;p6"/>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46" name="Google Shape;146;p6"/>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Requirements</a:t>
            </a:r>
            <a:endParaRPr b="0" i="0" sz="2400" u="none" cap="none" strike="noStrike">
              <a:solidFill>
                <a:schemeClr val="lt1"/>
              </a:solidFill>
              <a:latin typeface="Arial"/>
              <a:ea typeface="Arial"/>
              <a:cs typeface="Arial"/>
              <a:sym typeface="Arial"/>
            </a:endParaRPr>
          </a:p>
        </p:txBody>
      </p:sp>
      <p:sp>
        <p:nvSpPr>
          <p:cNvPr id="147" name="Google Shape;147;p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148" name="Google Shape;148;p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p:nvPr/>
        </p:nvSpPr>
        <p:spPr>
          <a:xfrm flipH="1" rot="10800000">
            <a:off x="-1" y="0"/>
            <a:ext cx="12192000" cy="6866164"/>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picture containing building, street&#10;&#10;Description automatically generated" id="154" name="Google Shape;154;p7"/>
          <p:cNvPicPr preferRelativeResize="0"/>
          <p:nvPr/>
        </p:nvPicPr>
        <p:blipFill rotWithShape="1">
          <a:blip r:embed="rId3">
            <a:alphaModFix amt="25000"/>
          </a:blip>
          <a:srcRect b="0" l="0" r="0" t="0"/>
          <a:stretch/>
        </p:blipFill>
        <p:spPr>
          <a:xfrm>
            <a:off x="-1" y="8165"/>
            <a:ext cx="12192000" cy="6858000"/>
          </a:xfrm>
          <a:prstGeom prst="rect">
            <a:avLst/>
          </a:prstGeom>
          <a:noFill/>
          <a:ln>
            <a:noFill/>
          </a:ln>
        </p:spPr>
      </p:pic>
      <p:pic>
        <p:nvPicPr>
          <p:cNvPr descr="A close up of a logo&#10;&#10;Description automatically generated" id="155" name="Google Shape;155;p7"/>
          <p:cNvPicPr preferRelativeResize="0"/>
          <p:nvPr/>
        </p:nvPicPr>
        <p:blipFill rotWithShape="1">
          <a:blip r:embed="rId4">
            <a:alphaModFix/>
          </a:blip>
          <a:srcRect b="0" l="0" r="0" t="0"/>
          <a:stretch/>
        </p:blipFill>
        <p:spPr>
          <a:xfrm>
            <a:off x="11554210" y="235709"/>
            <a:ext cx="277906" cy="401420"/>
          </a:xfrm>
          <a:prstGeom prst="rect">
            <a:avLst/>
          </a:prstGeom>
          <a:noFill/>
          <a:ln>
            <a:noFill/>
          </a:ln>
        </p:spPr>
      </p:pic>
      <p:sp>
        <p:nvSpPr>
          <p:cNvPr id="156" name="Google Shape;156;p7"/>
          <p:cNvSpPr txBox="1"/>
          <p:nvPr/>
        </p:nvSpPr>
        <p:spPr>
          <a:xfrm>
            <a:off x="1295400" y="2948490"/>
            <a:ext cx="9601200" cy="1339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US" sz="4500" u="none" cap="none" strike="noStrike">
                <a:solidFill>
                  <a:schemeClr val="lt1"/>
                </a:solidFill>
                <a:latin typeface="Arial"/>
                <a:ea typeface="Arial"/>
                <a:cs typeface="Arial"/>
                <a:sym typeface="Arial"/>
              </a:rPr>
              <a:t>Design</a:t>
            </a:r>
            <a:endParaRPr b="1" i="0" sz="45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7" name="Google Shape;157;p7"/>
          <p:cNvSpPr/>
          <p:nvPr/>
        </p:nvSpPr>
        <p:spPr>
          <a:xfrm>
            <a:off x="5520230" y="1704276"/>
            <a:ext cx="1151540" cy="111983"/>
          </a:xfrm>
          <a:prstGeom prst="rect">
            <a:avLst/>
          </a:prstGeom>
          <a:solidFill>
            <a:srgbClr val="FF552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7"/>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59" name="Google Shape;159;p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160" name="Google Shape;160;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p:nvPr/>
        </p:nvSpPr>
        <p:spPr>
          <a:xfrm flipH="1" rot="10800000">
            <a:off x="0" y="6437013"/>
            <a:ext cx="12192000" cy="420987"/>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66" name="Google Shape;166;p8"/>
          <p:cNvSpPr txBox="1"/>
          <p:nvPr/>
        </p:nvSpPr>
        <p:spPr>
          <a:xfrm>
            <a:off x="376808" y="1334279"/>
            <a:ext cx="6422373" cy="482110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E84B36"/>
                </a:solidFill>
                <a:latin typeface="Arial"/>
                <a:ea typeface="Arial"/>
                <a:cs typeface="Arial"/>
                <a:sym typeface="Arial"/>
              </a:rPr>
              <a:t>Original Design</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1" sz="2600">
              <a:solidFill>
                <a:srgbClr val="E84B36"/>
              </a:solidFill>
            </a:endParaRPr>
          </a:p>
          <a:p>
            <a:pPr indent="-342900" lvl="0" marL="457200" marR="0" rtl="0" algn="l">
              <a:lnSpc>
                <a:spcPct val="200000"/>
              </a:lnSpc>
              <a:spcBef>
                <a:spcPts val="0"/>
              </a:spcBef>
              <a:spcAft>
                <a:spcPts val="0"/>
              </a:spcAft>
              <a:buClr>
                <a:srgbClr val="000000"/>
              </a:buClr>
              <a:buSzPts val="1800"/>
              <a:buFont typeface="Arial"/>
              <a:buChar char="●"/>
            </a:pPr>
            <a:r>
              <a:rPr lang="en-US" sz="1800"/>
              <a:t>ESP32-S3-WROOM microcontroller</a:t>
            </a:r>
            <a:endParaRPr sz="1800"/>
          </a:p>
          <a:p>
            <a:pPr indent="-342900" lvl="0" marL="457200" marR="0" rtl="0" algn="l">
              <a:lnSpc>
                <a:spcPct val="200000"/>
              </a:lnSpc>
              <a:spcBef>
                <a:spcPts val="0"/>
              </a:spcBef>
              <a:spcAft>
                <a:spcPts val="0"/>
              </a:spcAft>
              <a:buSzPts val="1800"/>
              <a:buChar char="●"/>
            </a:pPr>
            <a:r>
              <a:rPr lang="en-US" sz="1800"/>
              <a:t>3.3V and 5V regulators</a:t>
            </a:r>
            <a:endParaRPr sz="1800"/>
          </a:p>
          <a:p>
            <a:pPr indent="-342900" lvl="0" marL="457200" marR="0" rtl="0" algn="l">
              <a:lnSpc>
                <a:spcPct val="200000"/>
              </a:lnSpc>
              <a:spcBef>
                <a:spcPts val="0"/>
              </a:spcBef>
              <a:spcAft>
                <a:spcPts val="0"/>
              </a:spcAft>
              <a:buSzPts val="1800"/>
              <a:buChar char="●"/>
            </a:pPr>
            <a:r>
              <a:rPr lang="en-US" sz="1800"/>
              <a:t>PIR sensor inside door for safety</a:t>
            </a:r>
            <a:endParaRPr sz="1800"/>
          </a:p>
          <a:p>
            <a:pPr indent="-342900" lvl="0" marL="457200" marR="0" rtl="0" algn="l">
              <a:lnSpc>
                <a:spcPct val="200000"/>
              </a:lnSpc>
              <a:spcBef>
                <a:spcPts val="0"/>
              </a:spcBef>
              <a:spcAft>
                <a:spcPts val="0"/>
              </a:spcAft>
              <a:buSzPts val="1800"/>
              <a:buChar char="●"/>
            </a:pPr>
            <a:r>
              <a:rPr lang="en-US" sz="1800"/>
              <a:t>Front and back camera</a:t>
            </a:r>
            <a:endParaRPr sz="1800"/>
          </a:p>
          <a:p>
            <a:pPr indent="-342900" lvl="0" marL="457200" marR="0" rtl="0" algn="l">
              <a:lnSpc>
                <a:spcPct val="200000"/>
              </a:lnSpc>
              <a:spcBef>
                <a:spcPts val="0"/>
              </a:spcBef>
              <a:spcAft>
                <a:spcPts val="0"/>
              </a:spcAft>
              <a:buSzPts val="1800"/>
              <a:buChar char="●"/>
            </a:pPr>
            <a:r>
              <a:rPr lang="en-US" sz="1800"/>
              <a:t>Quad Encoder</a:t>
            </a:r>
            <a:r>
              <a:rPr lang="en-US" sz="1800"/>
              <a:t> DC Motor</a:t>
            </a:r>
            <a:endParaRPr sz="1800"/>
          </a:p>
        </p:txBody>
      </p:sp>
      <p:sp>
        <p:nvSpPr>
          <p:cNvPr id="167" name="Google Shape;167;p8"/>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68" name="Google Shape;168;p8"/>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69" name="Google Shape;169;p8"/>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70" name="Google Shape;170;p8"/>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Design</a:t>
            </a:r>
            <a:endParaRPr b="0" i="0" sz="2400" u="none" cap="none" strike="noStrike">
              <a:solidFill>
                <a:schemeClr val="lt1"/>
              </a:solidFill>
              <a:latin typeface="Arial"/>
              <a:ea typeface="Arial"/>
              <a:cs typeface="Arial"/>
              <a:sym typeface="Arial"/>
            </a:endParaRPr>
          </a:p>
        </p:txBody>
      </p:sp>
      <p:sp>
        <p:nvSpPr>
          <p:cNvPr id="171" name="Google Shape;171;p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172" name="Google Shape;172;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73" name="Google Shape;173;p8"/>
          <p:cNvPicPr preferRelativeResize="0"/>
          <p:nvPr/>
        </p:nvPicPr>
        <p:blipFill rotWithShape="1">
          <a:blip r:embed="rId4">
            <a:alphaModFix/>
          </a:blip>
          <a:srcRect b="2498" l="2713" r="3714" t="3215"/>
          <a:stretch/>
        </p:blipFill>
        <p:spPr>
          <a:xfrm>
            <a:off x="6282425" y="1764025"/>
            <a:ext cx="4760750" cy="3355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p:nvPr/>
        </p:nvSpPr>
        <p:spPr>
          <a:xfrm flipH="1" rot="10800000">
            <a:off x="0" y="6437100"/>
            <a:ext cx="12192000" cy="42090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79" name="Google Shape;179;p9"/>
          <p:cNvSpPr txBox="1"/>
          <p:nvPr/>
        </p:nvSpPr>
        <p:spPr>
          <a:xfrm>
            <a:off x="376808" y="1334279"/>
            <a:ext cx="64224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600"/>
              <a:buFont typeface="Arial"/>
              <a:buNone/>
            </a:pPr>
            <a:r>
              <a:rPr b="1" i="0" lang="en-US" sz="2600" u="none" cap="none" strike="noStrike">
                <a:solidFill>
                  <a:srgbClr val="E84B36"/>
                </a:solidFill>
                <a:latin typeface="Arial"/>
                <a:ea typeface="Arial"/>
                <a:cs typeface="Arial"/>
                <a:sym typeface="Arial"/>
              </a:rPr>
              <a:t>Revisions</a:t>
            </a:r>
            <a:endParaRPr b="1" i="0" sz="2600" u="none" cap="none" strike="noStrike">
              <a:solidFill>
                <a:srgbClr val="E84B3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600"/>
              <a:buFont typeface="Arial"/>
              <a:buNone/>
            </a:pPr>
            <a:r>
              <a:t/>
            </a:r>
            <a:endParaRPr b="1" sz="2600">
              <a:solidFill>
                <a:srgbClr val="E84B36"/>
              </a:solidFill>
            </a:endParaRPr>
          </a:p>
          <a:p>
            <a:pPr indent="-342900" lvl="0" marL="457200" rtl="0" algn="l">
              <a:lnSpc>
                <a:spcPct val="200000"/>
              </a:lnSpc>
              <a:spcBef>
                <a:spcPts val="0"/>
              </a:spcBef>
              <a:spcAft>
                <a:spcPts val="0"/>
              </a:spcAft>
              <a:buSzPts val="1800"/>
              <a:buChar char="●"/>
            </a:pPr>
            <a:r>
              <a:rPr lang="en-US" sz="1800">
                <a:solidFill>
                  <a:schemeClr val="dk1"/>
                </a:solidFill>
              </a:rPr>
              <a:t>MOSFET design changes</a:t>
            </a:r>
            <a:endParaRPr sz="1800">
              <a:solidFill>
                <a:schemeClr val="dk1"/>
              </a:solidFill>
            </a:endParaRPr>
          </a:p>
          <a:p>
            <a:pPr indent="-342900" lvl="0" marL="457200" rtl="0" algn="l">
              <a:lnSpc>
                <a:spcPct val="200000"/>
              </a:lnSpc>
              <a:spcBef>
                <a:spcPts val="0"/>
              </a:spcBef>
              <a:spcAft>
                <a:spcPts val="0"/>
              </a:spcAft>
              <a:buClr>
                <a:schemeClr val="dk1"/>
              </a:buClr>
              <a:buSzPts val="1800"/>
              <a:buChar char="●"/>
            </a:pPr>
            <a:r>
              <a:rPr lang="en-US" sz="1800">
                <a:solidFill>
                  <a:schemeClr val="dk1"/>
                </a:solidFill>
              </a:rPr>
              <a:t>Removed and readded power </a:t>
            </a:r>
            <a:r>
              <a:rPr lang="en-US" sz="1800">
                <a:solidFill>
                  <a:schemeClr val="dk1"/>
                </a:solidFill>
              </a:rPr>
              <a:t>converter</a:t>
            </a:r>
            <a:endParaRPr sz="1800">
              <a:solidFill>
                <a:schemeClr val="dk1"/>
              </a:solidFill>
            </a:endParaRPr>
          </a:p>
          <a:p>
            <a:pPr indent="-342900" lvl="0" marL="457200" rtl="0" algn="l">
              <a:lnSpc>
                <a:spcPct val="200000"/>
              </a:lnSpc>
              <a:spcBef>
                <a:spcPts val="0"/>
              </a:spcBef>
              <a:spcAft>
                <a:spcPts val="0"/>
              </a:spcAft>
              <a:buClr>
                <a:schemeClr val="dk1"/>
              </a:buClr>
              <a:buSzPts val="1800"/>
              <a:buChar char="●"/>
            </a:pPr>
            <a:r>
              <a:rPr lang="en-US" sz="1800">
                <a:solidFill>
                  <a:schemeClr val="dk1"/>
                </a:solidFill>
              </a:rPr>
              <a:t>Added H-bridge for motor driver</a:t>
            </a:r>
            <a:endParaRPr sz="1800">
              <a:solidFill>
                <a:schemeClr val="dk1"/>
              </a:solidFill>
            </a:endParaRPr>
          </a:p>
          <a:p>
            <a:pPr indent="-342900" lvl="0" marL="457200" rtl="0" algn="l">
              <a:lnSpc>
                <a:spcPct val="200000"/>
              </a:lnSpc>
              <a:spcBef>
                <a:spcPts val="0"/>
              </a:spcBef>
              <a:spcAft>
                <a:spcPts val="0"/>
              </a:spcAft>
              <a:buClr>
                <a:schemeClr val="dk1"/>
              </a:buClr>
              <a:buSzPts val="1800"/>
              <a:buChar char="●"/>
            </a:pPr>
            <a:r>
              <a:rPr lang="en-US" sz="1800">
                <a:solidFill>
                  <a:schemeClr val="dk1"/>
                </a:solidFill>
              </a:rPr>
              <a:t>Added programming buttons for microcontroller</a:t>
            </a:r>
            <a:endParaRPr sz="1800">
              <a:solidFill>
                <a:schemeClr val="dk1"/>
              </a:solidFill>
            </a:endParaRPr>
          </a:p>
          <a:p>
            <a:pPr indent="-342900" lvl="0" marL="457200" rtl="0" algn="l">
              <a:lnSpc>
                <a:spcPct val="200000"/>
              </a:lnSpc>
              <a:spcBef>
                <a:spcPts val="0"/>
              </a:spcBef>
              <a:spcAft>
                <a:spcPts val="0"/>
              </a:spcAft>
              <a:buSzPts val="1800"/>
              <a:buChar char="●"/>
            </a:pPr>
            <a:r>
              <a:rPr lang="en-US" sz="1800">
                <a:solidFill>
                  <a:schemeClr val="dk1"/>
                </a:solidFill>
              </a:rPr>
              <a:t>ESP32-S3-WROOM </a:t>
            </a:r>
            <a:r>
              <a:rPr b="1" lang="en-US" sz="1800">
                <a:solidFill>
                  <a:schemeClr val="dk1"/>
                </a:solidFill>
              </a:rPr>
              <a:t>Dev Board</a:t>
            </a:r>
            <a:endParaRPr b="1" sz="1800">
              <a:solidFill>
                <a:schemeClr val="dk1"/>
              </a:solidFill>
            </a:endParaRPr>
          </a:p>
          <a:p>
            <a:pPr indent="-342900" lvl="1" marL="914400" rtl="0" algn="l">
              <a:lnSpc>
                <a:spcPct val="200000"/>
              </a:lnSpc>
              <a:spcBef>
                <a:spcPts val="0"/>
              </a:spcBef>
              <a:spcAft>
                <a:spcPts val="0"/>
              </a:spcAft>
              <a:buClr>
                <a:schemeClr val="dk1"/>
              </a:buClr>
              <a:buSzPts val="1800"/>
              <a:buChar char="○"/>
            </a:pPr>
            <a:r>
              <a:rPr lang="en-US" sz="1800">
                <a:solidFill>
                  <a:schemeClr val="dk1"/>
                </a:solidFill>
              </a:rPr>
              <a:t>Powered via micro-USB</a:t>
            </a:r>
            <a:endParaRPr sz="1800">
              <a:solidFill>
                <a:schemeClr val="dk1"/>
              </a:solidFill>
            </a:endParaRPr>
          </a:p>
          <a:p>
            <a:pPr indent="-342900" lvl="0" marL="457200" rtl="0" algn="l">
              <a:lnSpc>
                <a:spcPct val="200000"/>
              </a:lnSpc>
              <a:spcBef>
                <a:spcPts val="0"/>
              </a:spcBef>
              <a:spcAft>
                <a:spcPts val="0"/>
              </a:spcAft>
              <a:buClr>
                <a:schemeClr val="dk1"/>
              </a:buClr>
              <a:buSzPts val="1800"/>
              <a:buChar char="●"/>
            </a:pPr>
            <a:r>
              <a:rPr lang="en-US" sz="1800">
                <a:solidFill>
                  <a:schemeClr val="dk1"/>
                </a:solidFill>
              </a:rPr>
              <a:t>5V from lab power supply to camera</a:t>
            </a:r>
            <a:endParaRPr sz="1800">
              <a:solidFill>
                <a:schemeClr val="dk1"/>
              </a:solidFill>
            </a:endParaRPr>
          </a:p>
        </p:txBody>
      </p:sp>
      <p:sp>
        <p:nvSpPr>
          <p:cNvPr id="180" name="Google Shape;180;p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GRAINGER ENGINEERING</a:t>
            </a:r>
            <a:endParaRPr b="0" i="0" sz="1400" u="none" cap="none" strike="noStrike">
              <a:solidFill>
                <a:srgbClr val="000000"/>
              </a:solidFill>
              <a:latin typeface="Arial"/>
              <a:ea typeface="Arial"/>
              <a:cs typeface="Arial"/>
              <a:sym typeface="Arial"/>
            </a:endParaRPr>
          </a:p>
        </p:txBody>
      </p:sp>
      <p:sp>
        <p:nvSpPr>
          <p:cNvPr id="181" name="Google Shape;181;p9"/>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pic>
        <p:nvPicPr>
          <p:cNvPr descr="A close up of a logo&#10;&#10;Description automatically generated" id="182" name="Google Shape;182;p9"/>
          <p:cNvPicPr preferRelativeResize="0"/>
          <p:nvPr/>
        </p:nvPicPr>
        <p:blipFill rotWithShape="1">
          <a:blip r:embed="rId3">
            <a:alphaModFix/>
          </a:blip>
          <a:srcRect b="0" l="0" r="0" t="0"/>
          <a:stretch/>
        </p:blipFill>
        <p:spPr>
          <a:xfrm>
            <a:off x="11554210" y="228014"/>
            <a:ext cx="277906" cy="401420"/>
          </a:xfrm>
          <a:prstGeom prst="rect">
            <a:avLst/>
          </a:prstGeom>
          <a:noFill/>
          <a:ln>
            <a:noFill/>
          </a:ln>
        </p:spPr>
      </p:pic>
      <p:sp>
        <p:nvSpPr>
          <p:cNvPr id="183" name="Google Shape;183;p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Design</a:t>
            </a:r>
            <a:endParaRPr b="0" i="0" sz="2400" u="none" cap="none" strike="noStrike">
              <a:solidFill>
                <a:schemeClr val="lt1"/>
              </a:solidFill>
              <a:latin typeface="Arial"/>
              <a:ea typeface="Arial"/>
              <a:cs typeface="Arial"/>
              <a:sym typeface="Arial"/>
            </a:endParaRPr>
          </a:p>
        </p:txBody>
      </p:sp>
      <p:sp>
        <p:nvSpPr>
          <p:cNvPr id="184" name="Google Shape;184;p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ELECTRICAL AND COMPUTER ENGINEERING</a:t>
            </a:r>
            <a:endParaRPr b="0" i="0" sz="900" u="none" cap="none" strike="noStrike">
              <a:solidFill>
                <a:schemeClr val="lt1"/>
              </a:solidFill>
              <a:latin typeface="Arial"/>
              <a:ea typeface="Arial"/>
              <a:cs typeface="Arial"/>
              <a:sym typeface="Arial"/>
            </a:endParaRPr>
          </a:p>
        </p:txBody>
      </p:sp>
      <p:sp>
        <p:nvSpPr>
          <p:cNvPr id="185" name="Google Shape;185;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186" name="Google Shape;186;p9"/>
          <p:cNvPicPr preferRelativeResize="0"/>
          <p:nvPr/>
        </p:nvPicPr>
        <p:blipFill>
          <a:blip r:embed="rId4">
            <a:alphaModFix/>
          </a:blip>
          <a:stretch>
            <a:fillRect/>
          </a:stretch>
        </p:blipFill>
        <p:spPr>
          <a:xfrm>
            <a:off x="6478538" y="1558775"/>
            <a:ext cx="5191125" cy="4371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