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  <p:sldMasterId id="2147483764" r:id="rId2"/>
  </p:sldMasterIdLst>
  <p:notesMasterIdLst>
    <p:notesMasterId r:id="rId30"/>
  </p:notesMasterIdLst>
  <p:handoutMasterIdLst>
    <p:handoutMasterId r:id="rId31"/>
  </p:handoutMasterIdLst>
  <p:sldIdLst>
    <p:sldId id="800" r:id="rId3"/>
    <p:sldId id="801" r:id="rId4"/>
    <p:sldId id="827" r:id="rId5"/>
    <p:sldId id="806" r:id="rId6"/>
    <p:sldId id="828" r:id="rId7"/>
    <p:sldId id="802" r:id="rId8"/>
    <p:sldId id="831" r:id="rId9"/>
    <p:sldId id="832" r:id="rId10"/>
    <p:sldId id="829" r:id="rId11"/>
    <p:sldId id="814" r:id="rId12"/>
    <p:sldId id="818" r:id="rId13"/>
    <p:sldId id="823" r:id="rId14"/>
    <p:sldId id="819" r:id="rId15"/>
    <p:sldId id="824" r:id="rId16"/>
    <p:sldId id="820" r:id="rId17"/>
    <p:sldId id="826" r:id="rId18"/>
    <p:sldId id="822" r:id="rId19"/>
    <p:sldId id="830" r:id="rId20"/>
    <p:sldId id="821" r:id="rId21"/>
    <p:sldId id="805" r:id="rId22"/>
    <p:sldId id="808" r:id="rId23"/>
    <p:sldId id="804" r:id="rId24"/>
    <p:sldId id="817" r:id="rId25"/>
    <p:sldId id="803" r:id="rId26"/>
    <p:sldId id="816" r:id="rId27"/>
    <p:sldId id="807" r:id="rId28"/>
    <p:sldId id="815" r:id="rId29"/>
  </p:sldIdLst>
  <p:sldSz cx="13817600" cy="7772400"/>
  <p:notesSz cx="6858000" cy="9144000"/>
  <p:defaultTextStyle>
    <a:defPPr>
      <a:defRPr lang="en-US"/>
    </a:defPPr>
    <a:lvl1pPr marL="0" algn="l" defTabSz="50911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9115" algn="l" defTabSz="50911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8228" algn="l" defTabSz="50911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7344" algn="l" defTabSz="50911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6458" algn="l" defTabSz="50911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5574" algn="l" defTabSz="50911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4686" algn="l" defTabSz="50911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63802" algn="l" defTabSz="50911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72914" algn="l" defTabSz="50911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 userDrawn="1">
          <p15:clr>
            <a:srgbClr val="A4A3A4"/>
          </p15:clr>
        </p15:guide>
        <p15:guide id="2" pos="435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0D7"/>
    <a:srgbClr val="E84A26"/>
    <a:srgbClr val="DE4D3A"/>
    <a:srgbClr val="142958"/>
    <a:srgbClr val="15274B"/>
    <a:srgbClr val="F16322"/>
    <a:srgbClr val="DDD9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89316" autoAdjust="0"/>
  </p:normalViewPr>
  <p:slideViewPr>
    <p:cSldViewPr snapToGrid="0" snapToObjects="1">
      <p:cViewPr varScale="1">
        <p:scale>
          <a:sx n="104" d="100"/>
          <a:sy n="104" d="100"/>
        </p:scale>
        <p:origin x="662" y="91"/>
      </p:cViewPr>
      <p:guideLst>
        <p:guide orient="horz" pos="2448"/>
        <p:guide pos="435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60" d="100"/>
        <a:sy n="160" d="100"/>
      </p:scale>
      <p:origin x="0" y="19064"/>
    </p:cViewPr>
  </p:sorterViewPr>
  <p:notesViewPr>
    <p:cSldViewPr snapToGrid="0" snapToObjects="1">
      <p:cViewPr varScale="1">
        <p:scale>
          <a:sx n="91" d="100"/>
          <a:sy n="91" d="100"/>
        </p:scale>
        <p:origin x="-4280" y="-33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Qi, Wenchang" userId="da3ae4d1-2f1b-46a8-9155-9acd4ab1e136" providerId="ADAL" clId="{6982FCC2-7807-4159-825F-28519BBBE4AE}"/>
    <pc:docChg chg="custSel modSld">
      <pc:chgData name="Qi, Wenchang" userId="da3ae4d1-2f1b-46a8-9155-9acd4ab1e136" providerId="ADAL" clId="{6982FCC2-7807-4159-825F-28519BBBE4AE}" dt="2026-05-01T06:38:43.677" v="1" actId="478"/>
      <pc:docMkLst>
        <pc:docMk/>
      </pc:docMkLst>
      <pc:sldChg chg="delSp mod">
        <pc:chgData name="Qi, Wenchang" userId="da3ae4d1-2f1b-46a8-9155-9acd4ab1e136" providerId="ADAL" clId="{6982FCC2-7807-4159-825F-28519BBBE4AE}" dt="2026-05-01T06:38:43.677" v="1" actId="478"/>
        <pc:sldMkLst>
          <pc:docMk/>
          <pc:sldMk cId="3070772166" sldId="826"/>
        </pc:sldMkLst>
        <pc:spChg chg="del">
          <ac:chgData name="Qi, Wenchang" userId="da3ae4d1-2f1b-46a8-9155-9acd4ab1e136" providerId="ADAL" clId="{6982FCC2-7807-4159-825F-28519BBBE4AE}" dt="2026-05-01T06:38:43.677" v="1" actId="478"/>
          <ac:spMkLst>
            <pc:docMk/>
            <pc:sldMk cId="3070772166" sldId="826"/>
            <ac:spMk id="2" creationId="{FE095976-3512-6FB3-21DD-1EF62D82D9F2}"/>
          </ac:spMkLst>
        </pc:spChg>
        <pc:spChg chg="del">
          <ac:chgData name="Qi, Wenchang" userId="da3ae4d1-2f1b-46a8-9155-9acd4ab1e136" providerId="ADAL" clId="{6982FCC2-7807-4159-825F-28519BBBE4AE}" dt="2026-05-01T06:38:42.170" v="0" actId="478"/>
          <ac:spMkLst>
            <pc:docMk/>
            <pc:sldMk cId="3070772166" sldId="826"/>
            <ac:spMk id="3" creationId="{BF01CFD9-3CBF-9073-2467-93AC4D4818B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CE_handoutmaste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" y="8450729"/>
            <a:ext cx="6858000" cy="705971"/>
          </a:xfrm>
          <a:prstGeom prst="rect">
            <a:avLst/>
          </a:prstGeom>
        </p:spPr>
      </p:pic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solidFill>
                <a:srgbClr val="142958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7356FF-FEF1-EF48-BD73-4B95B2E46E83}" type="datetimeFigureOut">
              <a:rPr lang="en-US" smtClean="0">
                <a:solidFill>
                  <a:srgbClr val="F16322"/>
                </a:solidFill>
              </a:rPr>
              <a:t>4/30/2026</a:t>
            </a:fld>
            <a:endParaRPr lang="en-US" dirty="0">
              <a:solidFill>
                <a:srgbClr val="F1632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6476999" y="8889999"/>
            <a:ext cx="379413" cy="2524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‹#›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20048813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rgbClr val="1429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rgbClr val="F16322"/>
                </a:solidFill>
              </a:defRPr>
            </a:lvl1pPr>
          </a:lstStyle>
          <a:p>
            <a:fld id="{DBF7D493-8EEB-7E45-916B-5FBC49ABC710}" type="datetimeFigureOut">
              <a:rPr lang="en-US" smtClean="0"/>
              <a:pPr/>
              <a:t>4/30/2026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ECE_handoutmaste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" y="8450729"/>
            <a:ext cx="6858000" cy="705971"/>
          </a:xfrm>
          <a:prstGeom prst="rect">
            <a:avLst/>
          </a:prstGeom>
        </p:spPr>
      </p:pic>
      <p:sp>
        <p:nvSpPr>
          <p:cNvPr id="9" name="Slide Number Placeholder 4"/>
          <p:cNvSpPr>
            <a:spLocks noGrp="1"/>
          </p:cNvSpPr>
          <p:nvPr>
            <p:ph type="sldNum" sz="quarter" idx="5"/>
          </p:nvPr>
        </p:nvSpPr>
        <p:spPr>
          <a:xfrm>
            <a:off x="6476999" y="8889999"/>
            <a:ext cx="379413" cy="2524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‹#›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3356410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50911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509115" algn="l" defTabSz="50911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1018228" algn="l" defTabSz="50911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527344" algn="l" defTabSz="50911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2036458" algn="l" defTabSz="50911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545574" algn="l" defTabSz="50911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54686" algn="l" defTabSz="50911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63802" algn="l" defTabSz="50911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72914" algn="l" defTabSz="50911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3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3475887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 w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10627" y="619125"/>
            <a:ext cx="12736405" cy="7429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rgbClr val="13294B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ECE ILLINOIS 16:9 TEMPLATE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10627" y="1570071"/>
            <a:ext cx="12736405" cy="32731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700" baseline="0">
                <a:solidFill>
                  <a:srgbClr val="E84A2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10627" y="1860825"/>
            <a:ext cx="12736405" cy="30170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0" i="0" baseline="0">
                <a:solidFill>
                  <a:srgbClr val="E84A2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 Title</a:t>
            </a:r>
          </a:p>
        </p:txBody>
      </p:sp>
    </p:spTree>
    <p:extLst>
      <p:ext uri="{BB962C8B-B14F-4D97-AF65-F5344CB8AC3E}">
        <p14:creationId xmlns:p14="http://schemas.microsoft.com/office/powerpoint/2010/main" val="2546194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10626" y="635276"/>
            <a:ext cx="12631240" cy="72680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i="0" baseline="0">
                <a:solidFill>
                  <a:srgbClr val="13294B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10626" y="1628416"/>
            <a:ext cx="12631240" cy="507718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599" b="0" i="0" baseline="0">
                <a:solidFill>
                  <a:srgbClr val="13294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9504" y="7237049"/>
            <a:ext cx="533709" cy="414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DAA0FC6-F71F-4650-BE21-9A15F164E71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754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610626" y="1633220"/>
            <a:ext cx="12701026" cy="5082540"/>
          </a:xfrm>
          <a:prstGeom prst="rect">
            <a:avLst/>
          </a:prstGeom>
        </p:spPr>
        <p:txBody>
          <a:bodyPr vert="horz"/>
          <a:lstStyle>
            <a:lvl1pPr marL="381995" indent="-381995">
              <a:buFont typeface="Wingdings" panose="05000000000000000000" pitchFamily="2" charset="2"/>
              <a:buChar char="§"/>
              <a:defRPr b="0" i="0">
                <a:solidFill>
                  <a:srgbClr val="13294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rgbClr val="13294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13294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13294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13294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10626" y="635276"/>
            <a:ext cx="12631240" cy="72680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i="0" baseline="0">
                <a:solidFill>
                  <a:srgbClr val="13294B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9504" y="7237049"/>
            <a:ext cx="533709" cy="414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DAA0FC6-F71F-4650-BE21-9A15F164E71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807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Text and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9124501" y="1608096"/>
            <a:ext cx="4069626" cy="5067024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600" i="1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below</a:t>
            </a:r>
          </a:p>
          <a:p>
            <a:pPr lvl="0"/>
            <a:r>
              <a:rPr lang="en-US" dirty="0"/>
              <a:t>to insert media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610626" y="1628416"/>
            <a:ext cx="8182392" cy="504670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599" b="0" i="0" baseline="0">
                <a:solidFill>
                  <a:srgbClr val="13294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10626" y="635276"/>
            <a:ext cx="12631240" cy="72680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i="0" baseline="0">
                <a:solidFill>
                  <a:srgbClr val="13294B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9504" y="7237049"/>
            <a:ext cx="533709" cy="414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DAA0FC6-F71F-4650-BE21-9A15F164E71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270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-by-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610626" y="1628416"/>
            <a:ext cx="6144645" cy="508734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599" b="0" i="0" baseline="0">
                <a:solidFill>
                  <a:srgbClr val="13294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6964630" y="1628416"/>
            <a:ext cx="6144645" cy="508734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599" b="0" i="0" baseline="0">
                <a:solidFill>
                  <a:srgbClr val="13294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10626" y="635276"/>
            <a:ext cx="12631240" cy="72680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i="0" baseline="0">
                <a:solidFill>
                  <a:srgbClr val="13294B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9504" y="7237049"/>
            <a:ext cx="533709" cy="414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DAA0FC6-F71F-4650-BE21-9A15F164E71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219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610626" y="1608096"/>
            <a:ext cx="12583500" cy="5097504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600" i="1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below to insert media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10626" y="635276"/>
            <a:ext cx="12631240" cy="72680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i="0" baseline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9504" y="7237049"/>
            <a:ext cx="533709" cy="414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DAA0FC6-F71F-4650-BE21-9A15F164E71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532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2834640"/>
            <a:ext cx="13817600" cy="2038696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10626" y="2977958"/>
            <a:ext cx="12631240" cy="63055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i="0" baseline="0">
                <a:solidFill>
                  <a:schemeClr val="bg1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section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10626" y="3833136"/>
            <a:ext cx="12631240" cy="71854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599" b="0" i="1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of section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9504" y="7237049"/>
            <a:ext cx="533709" cy="414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DAA0FC6-F71F-4650-BE21-9A15F164E71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433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9504" y="7237049"/>
            <a:ext cx="533709" cy="414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DAA0FC6-F71F-4650-BE21-9A15F164E71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069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7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2940" y="2695073"/>
            <a:ext cx="13820539" cy="2352030"/>
            <a:chOff x="-1069" y="2880073"/>
            <a:chExt cx="10056262" cy="1676400"/>
          </a:xfrm>
        </p:grpSpPr>
        <p:pic>
          <p:nvPicPr>
            <p:cNvPr id="15" name="Picture 1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96"/>
            <a:stretch/>
          </p:blipFill>
          <p:spPr>
            <a:xfrm>
              <a:off x="-1069" y="2881477"/>
              <a:ext cx="2514600" cy="167309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3531" y="2880073"/>
              <a:ext cx="2514600" cy="167640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7062" y="2880073"/>
              <a:ext cx="2514600" cy="16764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40593" y="2881978"/>
              <a:ext cx="2514600" cy="1674495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5111273"/>
            <a:ext cx="13817597" cy="2673879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13099" y="5528603"/>
            <a:ext cx="13804501" cy="2256549"/>
          </a:xfrm>
          <a:prstGeom prst="rect">
            <a:avLst/>
          </a:prstGeom>
          <a:solidFill>
            <a:srgbClr val="E84A2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10" y="5698404"/>
            <a:ext cx="4446031" cy="149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555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</p:sldLayoutIdLst>
  <p:txStyles>
    <p:titleStyle>
      <a:lvl1pPr algn="ctr" defTabSz="509326" rtl="0" eaLnBrk="1" latinLnBrk="0" hangingPunct="1">
        <a:spcBef>
          <a:spcPct val="0"/>
        </a:spcBef>
        <a:buNone/>
        <a:defRPr sz="4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1995" indent="-381995" algn="l" defTabSz="509326" rtl="0" eaLnBrk="1" latinLnBrk="0" hangingPunct="1">
        <a:spcBef>
          <a:spcPct val="20000"/>
        </a:spcBef>
        <a:buFont typeface="Arial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827657" indent="-318330" algn="l" defTabSz="509326" rtl="0" eaLnBrk="1" latinLnBrk="0" hangingPunct="1">
        <a:spcBef>
          <a:spcPct val="20000"/>
        </a:spcBef>
        <a:buFont typeface="Arial"/>
        <a:buChar char="–"/>
        <a:defRPr sz="3099" kern="1200">
          <a:solidFill>
            <a:schemeClr val="tx1"/>
          </a:solidFill>
          <a:latin typeface="+mn-lt"/>
          <a:ea typeface="+mn-ea"/>
          <a:cs typeface="+mn-cs"/>
        </a:defRPr>
      </a:lvl2pPr>
      <a:lvl3pPr marL="1273318" indent="-254664" algn="l" defTabSz="509326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2645" indent="-254664" algn="l" defTabSz="509326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1971" indent="-254664" algn="l" defTabSz="509326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1298" indent="-254664" algn="l" defTabSz="509326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0625" indent="-254664" algn="l" defTabSz="509326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19952" indent="-254664" algn="l" defTabSz="509326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29278" indent="-254664" algn="l" defTabSz="509326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93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326" algn="l" defTabSz="5093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654" algn="l" defTabSz="5093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7981" algn="l" defTabSz="5093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308" algn="l" defTabSz="5093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6635" algn="l" defTabSz="5093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5961" algn="l" defTabSz="5093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289" algn="l" defTabSz="5093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4615" algn="l" defTabSz="5093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7172772"/>
            <a:ext cx="13817600" cy="599627"/>
          </a:xfrm>
          <a:prstGeom prst="rect">
            <a:avLst/>
          </a:prstGeom>
          <a:solidFill>
            <a:srgbClr val="E84A2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362"/>
          <a:stretch/>
        </p:blipFill>
        <p:spPr>
          <a:xfrm>
            <a:off x="-2" y="7022370"/>
            <a:ext cx="13817601" cy="2535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509" y="7353309"/>
            <a:ext cx="1940310" cy="1969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703" b="63560"/>
          <a:stretch/>
        </p:blipFill>
        <p:spPr>
          <a:xfrm>
            <a:off x="499630" y="7239543"/>
            <a:ext cx="368073" cy="424519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9504" y="7237049"/>
            <a:ext cx="533709" cy="414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DAA0FC6-F71F-4650-BE21-9A15F164E71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137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</p:sldLayoutIdLst>
  <p:hf hdr="0" ftr="0"/>
  <p:txStyles>
    <p:titleStyle>
      <a:lvl1pPr algn="ctr" defTabSz="509326" rtl="0" eaLnBrk="1" latinLnBrk="0" hangingPunct="1">
        <a:spcBef>
          <a:spcPct val="0"/>
        </a:spcBef>
        <a:buNone/>
        <a:defRPr sz="4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1995" indent="-381995" algn="l" defTabSz="509326" rtl="0" eaLnBrk="1" latinLnBrk="0" hangingPunct="1">
        <a:spcBef>
          <a:spcPct val="20000"/>
        </a:spcBef>
        <a:buFont typeface="Arial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827657" indent="-318330" algn="l" defTabSz="509326" rtl="0" eaLnBrk="1" latinLnBrk="0" hangingPunct="1">
        <a:spcBef>
          <a:spcPct val="20000"/>
        </a:spcBef>
        <a:buFont typeface="Arial"/>
        <a:buChar char="–"/>
        <a:defRPr sz="3099" kern="1200">
          <a:solidFill>
            <a:schemeClr val="tx1"/>
          </a:solidFill>
          <a:latin typeface="+mn-lt"/>
          <a:ea typeface="+mn-ea"/>
          <a:cs typeface="+mn-cs"/>
        </a:defRPr>
      </a:lvl2pPr>
      <a:lvl3pPr marL="1273318" indent="-254664" algn="l" defTabSz="509326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2645" indent="-254664" algn="l" defTabSz="509326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1971" indent="-254664" algn="l" defTabSz="509326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1298" indent="-254664" algn="l" defTabSz="509326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0625" indent="-254664" algn="l" defTabSz="509326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19952" indent="-254664" algn="l" defTabSz="509326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29278" indent="-254664" algn="l" defTabSz="509326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93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326" algn="l" defTabSz="5093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654" algn="l" defTabSz="5093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7981" algn="l" defTabSz="5093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308" algn="l" defTabSz="5093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6635" algn="l" defTabSz="5093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5961" algn="l" defTabSz="5093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289" algn="l" defTabSz="5093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4615" algn="l" defTabSz="5093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75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Team58: </a:t>
            </a:r>
            <a:r>
              <a:rPr lang="en-US" dirty="0" err="1"/>
              <a:t>AdheraScent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Megan Shapland, Wenchang Qi</a:t>
            </a:r>
          </a:p>
        </p:txBody>
      </p:sp>
    </p:spTree>
    <p:extLst>
      <p:ext uri="{BB962C8B-B14F-4D97-AF65-F5344CB8AC3E}">
        <p14:creationId xmlns:p14="http://schemas.microsoft.com/office/powerpoint/2010/main" val="34184948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EC044D-A010-03AD-DF4E-93339A1533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Design Changes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B11A99-BB1C-6348-3977-CA9C8F5B68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AA0FC6-F71F-4650-BE21-9A15F164E712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634044-AED0-BD8A-9A1A-CF7737F67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372" y="1771355"/>
            <a:ext cx="4477375" cy="4229690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6C67BB4D-8B92-DE84-E5E3-5AFE2CEA576A}"/>
              </a:ext>
            </a:extLst>
          </p:cNvPr>
          <p:cNvSpPr/>
          <p:nvPr/>
        </p:nvSpPr>
        <p:spPr>
          <a:xfrm>
            <a:off x="5806440" y="3230880"/>
            <a:ext cx="1988820" cy="8763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1EB1A7-9F09-9C4F-3737-32E1D8093A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929" y="1645330"/>
            <a:ext cx="5127991" cy="422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1757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EA85A43-5EE3-5A6F-FB8F-68B9787E23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1787" y="76200"/>
            <a:ext cx="8642389" cy="6870700"/>
          </a:xfrm>
          <a:prstGeom prst="rect">
            <a:avLst/>
          </a:prstGeom>
          <a:noFill/>
        </p:spPr>
      </p:pic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D488BEAE-4A5C-6056-4A7C-C268782404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7DAA0FC6-F71F-4650-BE21-9A15F164E712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3721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5A30B1-BD5F-E0F6-6500-DD434C999C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B77DB4-B59F-E3F4-4FF8-50DC25581C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</a:t>
            </a:r>
            <a:r>
              <a:rPr lang="en-US" altLang="zh-CN" dirty="0"/>
              <a:t>ower Subsystem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FE5930-5D4F-EC9B-9BE8-C511A999FE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AA0FC6-F71F-4650-BE21-9A15F164E712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380715-18E2-9EB7-2F49-258A9C9EF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5244" y="1523670"/>
            <a:ext cx="5087060" cy="4725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8ABFA5-68F8-F9C9-9DE3-DDAB0EDF0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98" y="2210949"/>
            <a:ext cx="3886200" cy="30194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15D66F4-C05B-C330-5B7C-BE40B1ED66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2274" y="197397"/>
            <a:ext cx="3314700" cy="676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4624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FD072C1E-F6C3-510A-C410-8E7B0E8518DD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215325474"/>
              </p:ext>
            </p:extLst>
          </p:nvPr>
        </p:nvGraphicFramePr>
        <p:xfrm>
          <a:off x="829504" y="2675848"/>
          <a:ext cx="4834399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34399">
                  <a:extLst>
                    <a:ext uri="{9D8B030D-6E8A-4147-A177-3AD203B41FA5}">
                      <a16:colId xmlns:a16="http://schemas.microsoft.com/office/drawing/2014/main" val="1213093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Requirements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74405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5093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Battery Charing Current 500 mA ± 50 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5215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Output 3.3V ± 0.15V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8128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Output 6.0V ± 0.15V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00762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Cut off power output if the battery voltage drops below 2.5V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6313822"/>
                  </a:ext>
                </a:extLst>
              </a:tr>
            </a:tbl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456EAE-5FB8-83D3-B91C-D5E0E9DA28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</a:t>
            </a:r>
            <a:r>
              <a:rPr lang="en-US" altLang="zh-CN" dirty="0"/>
              <a:t>ower Subsystem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4D119D-79BF-CD8C-D958-9A93162061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AA0FC6-F71F-4650-BE21-9A15F164E712}" type="slidenum">
              <a:rPr lang="en-US" smtClean="0"/>
              <a:pPr/>
              <a:t>13</a:t>
            </a:fld>
            <a:endParaRPr lang="en-US" dirty="0"/>
          </a:p>
        </p:txBody>
      </p:sp>
      <p:graphicFrame>
        <p:nvGraphicFramePr>
          <p:cNvPr id="7" name="Content Placeholder 5">
            <a:extLst>
              <a:ext uri="{FF2B5EF4-FFF2-40B4-BE49-F238E27FC236}">
                <a16:creationId xmlns:a16="http://schemas.microsoft.com/office/drawing/2014/main" id="{2425171A-47F1-C076-EE50-DC467E0E0B3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298988"/>
              </p:ext>
            </p:extLst>
          </p:nvPr>
        </p:nvGraphicFramePr>
        <p:xfrm>
          <a:off x="6926246" y="2675848"/>
          <a:ext cx="4834399" cy="22860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834399">
                  <a:extLst>
                    <a:ext uri="{9D8B030D-6E8A-4147-A177-3AD203B41FA5}">
                      <a16:colId xmlns:a16="http://schemas.microsoft.com/office/drawing/2014/main" val="1213093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Verification Result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74405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5093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PASSED- Measured by Digital Multimeter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5215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5093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PASSED- Measured by Digital Multimeter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8128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5093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PASSED- Measured by Digital Multimeter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00762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5093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PASSED- Tested by </a:t>
                      </a:r>
                      <a:r>
                        <a:rPr lang="en-US" altLang="zh-CN" dirty="0"/>
                        <a:t>letting </a:t>
                      </a:r>
                      <a:r>
                        <a:rPr lang="en-US" dirty="0"/>
                        <a:t>battery voltage drops below 2.5V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63138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9553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38804E-06F0-9D9A-AC89-6AE967E44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29616A0-5D44-4729-6CD4-3F89796CE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9516" y="1608096"/>
            <a:ext cx="5825719" cy="5097504"/>
          </a:xfrm>
          <a:prstGeom prst="rect">
            <a:avLst/>
          </a:prstGeo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2D2DC1-454C-C3C5-E7AA-BF6F404A60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0626" y="635276"/>
            <a:ext cx="12631240" cy="72680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400"/>
              <a:t>Control Subsystem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86D066-0E94-4671-2FE8-19BC7023AD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9504" y="7237049"/>
            <a:ext cx="533709" cy="41433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DAA0FC6-F71F-4650-BE21-9A15F164E712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6809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7D00B4-3493-DBF1-D005-1A5DC45661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Control Subsystem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64739B-1E0B-0213-5756-CEC33C82C9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AA0FC6-F71F-4650-BE21-9A15F164E712}" type="slidenum">
              <a:rPr lang="en-US" smtClean="0"/>
              <a:pPr/>
              <a:t>15</a:t>
            </a:fld>
            <a:endParaRPr lang="en-US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E4475329-5976-6760-332C-A966A70C9A0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9538224"/>
              </p:ext>
            </p:extLst>
          </p:nvPr>
        </p:nvGraphicFramePr>
        <p:xfrm>
          <a:off x="829504" y="2513616"/>
          <a:ext cx="4834399" cy="3596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34399">
                  <a:extLst>
                    <a:ext uri="{9D8B030D-6E8A-4147-A177-3AD203B41FA5}">
                      <a16:colId xmlns:a16="http://schemas.microsoft.com/office/drawing/2014/main" val="1213093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Requirements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74405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Microcontroller must trigger interrupts within 200ms of Hall sensor changes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5215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Output 3.3V ± 0.15V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8128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ESP32 must communicate with RTC at </a:t>
                      </a:r>
                    </a:p>
                    <a:p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 kHz </a:t>
                      </a:r>
                      <a:r>
                        <a:rPr lang="en-US" dirty="0"/>
                        <a:t>± 5 kHz 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frequency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00762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Sync system clock via web client within one-minute post-connection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63138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ADC must calculate battery voltage within </a:t>
                      </a:r>
                    </a:p>
                    <a:p>
                      <a:r>
                        <a:rPr lang="en-US" dirty="0"/>
                        <a:t>± 0.1 V of true 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966031"/>
                  </a:ext>
                </a:extLst>
              </a:tr>
            </a:tbl>
          </a:graphicData>
        </a:graphic>
      </p:graphicFrame>
      <p:graphicFrame>
        <p:nvGraphicFramePr>
          <p:cNvPr id="7" name="Content Placeholder 5">
            <a:extLst>
              <a:ext uri="{FF2B5EF4-FFF2-40B4-BE49-F238E27FC236}">
                <a16:creationId xmlns:a16="http://schemas.microsoft.com/office/drawing/2014/main" id="{9C3B618A-D20E-B832-E6C8-E2412DA8830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992377"/>
              </p:ext>
            </p:extLst>
          </p:nvPr>
        </p:nvGraphicFramePr>
        <p:xfrm>
          <a:off x="7252427" y="2697480"/>
          <a:ext cx="4834399" cy="23774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834399">
                  <a:extLst>
                    <a:ext uri="{9D8B030D-6E8A-4147-A177-3AD203B41FA5}">
                      <a16:colId xmlns:a16="http://schemas.microsoft.com/office/drawing/2014/main" val="1213093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Requirements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74405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5093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PASSED- Measured by Observation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5215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5093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PASSED- Measured by Digital Multimeter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8128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5093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PASSED- Measured by Oscilloscope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00762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5093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PASSED- Measured by Observation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63138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5093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PASSED- Measured by Digital Multimeter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9660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0811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D3FDEE-5252-0913-4B68-0AFCC257EC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FBE67D-08A5-F4AE-A555-1A7D8863DA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Actuation &amp; Sensing Subsystem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360EB4-BE74-5902-4B5B-1B786FF0F3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AA0FC6-F71F-4650-BE21-9A15F164E712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2A90A4-E78D-C4DB-9A2C-94EF8B449F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2504" y="2047618"/>
            <a:ext cx="6687483" cy="367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7721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A6D397-46D1-790C-C3D0-45F54AA8EE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Actuation &amp; Sensing Subsystem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782594-FF45-B481-97FD-C998C2C54B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AA0FC6-F71F-4650-BE21-9A15F164E712}" type="slidenum">
              <a:rPr lang="en-US" smtClean="0"/>
              <a:pPr/>
              <a:t>17</a:t>
            </a:fld>
            <a:endParaRPr lang="en-US" dirty="0"/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DA55AC3A-4673-9932-DC9F-D373498EAB7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5554113"/>
              </p:ext>
            </p:extLst>
          </p:nvPr>
        </p:nvGraphicFramePr>
        <p:xfrm>
          <a:off x="829504" y="2513616"/>
          <a:ext cx="4834399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34399">
                  <a:extLst>
                    <a:ext uri="{9D8B030D-6E8A-4147-A177-3AD203B41FA5}">
                      <a16:colId xmlns:a16="http://schemas.microsoft.com/office/drawing/2014/main" val="1213093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Requirements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74405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MOSFET must fully saturate V_DS </a:t>
                      </a:r>
                      <a:r>
                        <a:rPr lang="zh-CN" altLang="en-US" dirty="0"/>
                        <a:t>≤ </a:t>
                      </a:r>
                      <a:r>
                        <a:rPr lang="en-US" altLang="zh-CN" dirty="0"/>
                        <a:t>0.15 V </a:t>
                      </a:r>
                      <a:r>
                        <a:rPr lang="en-US" dirty="0"/>
                        <a:t>under 3.3V logic signal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5215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Pull-down resistor R5 must keep gate voltage </a:t>
                      </a:r>
                      <a:r>
                        <a:rPr lang="zh-CN" altLang="en-US" dirty="0"/>
                        <a:t>≤ </a:t>
                      </a:r>
                      <a:r>
                        <a:rPr lang="en-US" altLang="zh-CN" dirty="0"/>
                        <a:t>0.1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V</a:t>
                      </a:r>
                      <a:r>
                        <a:rPr lang="zh-CN" altLang="en-US" dirty="0"/>
                        <a:t> 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when floating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8128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Hall sensors must achieve 100% detection accuracy over 50 trials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00762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LC network must suppress power ripples from the atomizer’s draw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6313822"/>
                  </a:ext>
                </a:extLst>
              </a:tr>
            </a:tbl>
          </a:graphicData>
        </a:graphic>
      </p:graphicFrame>
      <p:graphicFrame>
        <p:nvGraphicFramePr>
          <p:cNvPr id="9" name="Content Placeholder 5">
            <a:extLst>
              <a:ext uri="{FF2B5EF4-FFF2-40B4-BE49-F238E27FC236}">
                <a16:creationId xmlns:a16="http://schemas.microsoft.com/office/drawing/2014/main" id="{A01E00A0-5BDF-B744-F592-B033C4960A6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6613317"/>
              </p:ext>
            </p:extLst>
          </p:nvPr>
        </p:nvGraphicFramePr>
        <p:xfrm>
          <a:off x="6908800" y="2629440"/>
          <a:ext cx="4834399" cy="296875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834399">
                  <a:extLst>
                    <a:ext uri="{9D8B030D-6E8A-4147-A177-3AD203B41FA5}">
                      <a16:colId xmlns:a16="http://schemas.microsoft.com/office/drawing/2014/main" val="121309341"/>
                    </a:ext>
                  </a:extLst>
                </a:gridCol>
              </a:tblGrid>
              <a:tr h="408432">
                <a:tc>
                  <a:txBody>
                    <a:bodyPr/>
                    <a:lstStyle/>
                    <a:p>
                      <a:r>
                        <a:rPr lang="en-US" dirty="0"/>
                        <a:t>Requirements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744057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0" marR="0" lvl="0" indent="0" algn="l" defTabSz="5093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PASSED- Measured by Digital Multimeter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521583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0" marR="0" lvl="0" indent="0" algn="l" defTabSz="5093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PASSED- Measured by Digital Multimeter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8128013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0" marR="0" lvl="0" indent="0" algn="l" defTabSz="5093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PASSED- Measured by Observation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0076283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0" marR="0" lvl="0" indent="0" algn="l" defTabSz="5093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PASSED- Measured by Oscilloscope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63138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0180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CE599B-58FD-2AA2-DF12-D8D6869355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AA0FC6-F71F-4650-BE21-9A15F164E712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362163-0BD7-18B8-3F55-C9B1DB449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338" y="220980"/>
            <a:ext cx="3097816" cy="66979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60332C-20F0-4F40-9AB2-5E6F14C32C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008" y="220980"/>
            <a:ext cx="3097816" cy="669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3585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FA48CC-30F5-F368-D3F5-93E0170F73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Communication Subsystem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B27DCF-40A9-129C-555B-E97CBA6D8F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AA0FC6-F71F-4650-BE21-9A15F164E712}" type="slidenum">
              <a:rPr lang="en-US" smtClean="0"/>
              <a:pPr/>
              <a:t>19</a:t>
            </a:fld>
            <a:endParaRPr lang="en-US" dirty="0"/>
          </a:p>
        </p:txBody>
      </p:sp>
      <p:graphicFrame>
        <p:nvGraphicFramePr>
          <p:cNvPr id="7" name="Content Placeholder 5">
            <a:extLst>
              <a:ext uri="{FF2B5EF4-FFF2-40B4-BE49-F238E27FC236}">
                <a16:creationId xmlns:a16="http://schemas.microsoft.com/office/drawing/2014/main" id="{453C07A6-E5F4-603F-8B18-FB824FD37A1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3477535"/>
              </p:ext>
            </p:extLst>
          </p:nvPr>
        </p:nvGraphicFramePr>
        <p:xfrm>
          <a:off x="829504" y="2698379"/>
          <a:ext cx="4834399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34399">
                  <a:extLst>
                    <a:ext uri="{9D8B030D-6E8A-4147-A177-3AD203B41FA5}">
                      <a16:colId xmlns:a16="http://schemas.microsoft.com/office/drawing/2014/main" val="1213093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Requirements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74405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ESP32 must broadcast its SSID within 5 seconds of booting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5215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HTTP server must serve HTML payload in under 500 </a:t>
                      </a:r>
                      <a:r>
                        <a:rPr lang="en-US" dirty="0" err="1"/>
                        <a:t>ms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8128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Web-submitted schedules must save to NVS without data corruption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00762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SoftAP</a:t>
                      </a:r>
                      <a:r>
                        <a:rPr lang="en-US" dirty="0"/>
                        <a:t> and web server must remain stable with two clients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63138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59938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fontAlgn="base"/>
            <a:r>
              <a:rPr lang="en-US" b="0" dirty="0"/>
              <a:t>Introduction to your team and your project.</a:t>
            </a:r>
          </a:p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6154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4DA473-CD64-36FA-C9DD-089E46CB22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fontAlgn="base"/>
            <a:r>
              <a:rPr lang="en-US" b="0" dirty="0"/>
              <a:t>Description of project build and functional test results. You can choose to include a short (30s) video of your project here.</a:t>
            </a:r>
          </a:p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1E838E-4DA4-C7B5-BA80-5D5BC8269B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AA0FC6-F71F-4650-BE21-9A15F164E712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3306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C3AF6A-25AD-E24B-63D7-FDF404AFF3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Explanation of design and fabrication for all components o Introduction o Block Diagram  Requirements and verification with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E43B07-F529-9B8D-1A89-364CB1B441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AA0FC6-F71F-4650-BE21-9A15F164E712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3371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4779AD-0B34-CF50-C3F8-DEB69C745D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fontAlgn="base"/>
            <a:r>
              <a:rPr lang="en-US" b="0" dirty="0"/>
              <a:t>Discussion of successes and challenges, as well as explanations of any failed verifications demonstrating and understanding of the engineering reason behind the failure</a:t>
            </a:r>
          </a:p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F6664C-195C-F0AC-B9A5-7020EBE929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AA0FC6-F71F-4650-BE21-9A15F164E712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09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BBE80C-C394-B951-DD8A-20092309D0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Programming Issue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F0796D-0EA3-86F5-04E2-DE9CAC9A18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AA0FC6-F71F-4650-BE21-9A15F164E712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C96C57-BDB7-5D18-3FAC-9A5B38075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5729" y="2548482"/>
            <a:ext cx="5824313" cy="267752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5F46303-837B-C3F3-36C0-857B42C98103}"/>
              </a:ext>
            </a:extLst>
          </p:cNvPr>
          <p:cNvSpPr/>
          <p:nvPr/>
        </p:nvSpPr>
        <p:spPr>
          <a:xfrm>
            <a:off x="5876653" y="3780566"/>
            <a:ext cx="905147" cy="47191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748C40-D93E-78CE-F44D-D9AA96B00F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213" y="3309857"/>
            <a:ext cx="3991532" cy="115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6201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57414F-9C6B-F3FF-8B2D-C3D2D37F031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fontAlgn="base"/>
            <a:r>
              <a:rPr lang="en-US" b="0" dirty="0"/>
              <a:t>Conclusions from the project: what did you learn, what would you do differently if you redesigned your project, etc.</a:t>
            </a:r>
          </a:p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8BA5ED-F9E2-D548-F394-2634BDEB4D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AA0FC6-F71F-4650-BE21-9A15F164E712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0074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34A40C-B5F2-DB41-8AA5-5C7196CA14D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Timing &amp; Response: Scent must trigger within 5s of the schedule, produce mist within 2s, and shut off within 1s if the lid opens.</a:t>
            </a:r>
          </a:p>
          <a:p>
            <a:r>
              <a:rPr lang="en-US" dirty="0"/>
              <a:t>Clock Sync: The system must sync with the client’s local time within 1 min of startup and maintain accuracy for all scheduled tasks.</a:t>
            </a:r>
          </a:p>
          <a:p>
            <a:r>
              <a:rPr lang="en-US" dirty="0"/>
              <a:t>Power &amp; Safety: The supply must deliver 3.3V (300mA) and 5V (800mA) with &lt;50mV ripple, including a 2.5V low-battery safety cutoff.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3ED661-C7AD-BFBE-9BA0-C333FBA2EA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4EE59D-C4D1-23DC-7379-98F18CCA6C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AA0FC6-F71F-4650-BE21-9A15F164E712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5637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0FA68E-95EE-B8A8-75EE-E7D9B999E1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fontAlgn="base"/>
            <a:r>
              <a:rPr lang="en-US" b="0" dirty="0"/>
              <a:t>Recommendations for further work.</a:t>
            </a:r>
          </a:p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F1854F-E713-FB02-4476-1805AB3B30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AA0FC6-F71F-4650-BE21-9A15F164E712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115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D220255-CC73-0899-00B8-8F7EFE2E277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0626" y="2564996"/>
            <a:ext cx="12701026" cy="5082540"/>
          </a:xfrm>
        </p:spPr>
        <p:txBody>
          <a:bodyPr/>
          <a:lstStyle/>
          <a:p>
            <a:r>
              <a:rPr lang="en-US" dirty="0"/>
              <a:t>Optimize Design Flaws</a:t>
            </a:r>
          </a:p>
          <a:p>
            <a:r>
              <a:rPr lang="en-US" dirty="0"/>
              <a:t>Compact Integration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36AC43-79C4-3AEE-6AA1-D9551BBEEE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Future 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DF4C54-1709-B20D-62F5-86AE12824D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AA0FC6-F71F-4650-BE21-9A15F164E712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8109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8F7F5D3-8DAE-ED38-2613-D2061AC3A60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b="1" dirty="0" err="1"/>
              <a:t>AdheraScent</a:t>
            </a:r>
            <a:r>
              <a:rPr lang="en-US" dirty="0"/>
              <a:t>: A smart pill dispenser using scent-based notifications to improve medication adherence.</a:t>
            </a:r>
          </a:p>
          <a:p>
            <a:r>
              <a:rPr lang="en-US" b="1" dirty="0"/>
              <a:t>Core Hardware</a:t>
            </a:r>
            <a:r>
              <a:rPr lang="en-US" dirty="0"/>
              <a:t>: ESP32-S3 microcontroller manages schedules and triggers an ultrasonic aroma diffuser.</a:t>
            </a:r>
          </a:p>
          <a:p>
            <a:r>
              <a:rPr lang="en-US" b="1" dirty="0"/>
              <a:t>Local Connectivity</a:t>
            </a:r>
            <a:r>
              <a:rPr lang="en-US" dirty="0"/>
              <a:t>: Hosts a dedicated web server </a:t>
            </a:r>
          </a:p>
          <a:p>
            <a:pPr marL="0" indent="0">
              <a:buNone/>
            </a:pPr>
            <a:r>
              <a:rPr lang="en-US" dirty="0"/>
              <a:t>   (</a:t>
            </a:r>
            <a:r>
              <a:rPr lang="en-US" dirty="0" err="1"/>
              <a:t>SoftAP</a:t>
            </a:r>
            <a:r>
              <a:rPr lang="en-US" dirty="0"/>
              <a:t> mode) for easy scheduling via smartphone without             	internet.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154151-F360-9F62-8033-DBDD211D40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Project Introduction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979D39-D415-ABBD-2AEA-60CE9A0E03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AA0FC6-F71F-4650-BE21-9A15F164E71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790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EE8C613-654E-71DD-3C80-E5E615F5D86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27D7E8-305B-0E28-33BA-4D035D087B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fontAlgn="base"/>
            <a:r>
              <a:rPr lang="en-US" b="0" dirty="0"/>
              <a:t>Objective. What problem are you solving?</a:t>
            </a:r>
          </a:p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035C30-CA58-7860-3518-0DC24CEB45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AA0FC6-F71F-4650-BE21-9A15F164E71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77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2456311-28C3-F589-8D9C-AF6BC11E4A2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b="1" dirty="0"/>
              <a:t>Age-Related Decline</a:t>
            </a:r>
            <a:r>
              <a:rPr lang="en-US" dirty="0"/>
              <a:t>: Assists users with diminished vision, hearing, and cognitive functions in managing complex regimens.</a:t>
            </a:r>
          </a:p>
          <a:p>
            <a:r>
              <a:rPr lang="en-US" b="1" dirty="0"/>
              <a:t>Notification Fatigue</a:t>
            </a:r>
            <a:r>
              <a:rPr lang="en-US" dirty="0"/>
              <a:t>: Bypasses traditional digital "noise" by using a distinct, non-intrusive olfactory reminder.</a:t>
            </a:r>
          </a:p>
          <a:p>
            <a:r>
              <a:rPr lang="en-US" b="1" dirty="0"/>
              <a:t>High Technical Barriers</a:t>
            </a:r>
            <a:r>
              <a:rPr lang="en-US" dirty="0"/>
              <a:t>: Eliminates complex setups with automated time synchronization and an intuitive web interface.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4D0729-A4F8-A1CC-3520-C02FA96B02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Problems Solved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F6A835-5DBE-B79B-03EA-FFDC76A158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AA0FC6-F71F-4650-BE21-9A15F164E71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9811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C26969-5F55-44A4-AFB1-1336F894EA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fontAlgn="base"/>
            <a:r>
              <a:rPr lang="en-US" b="0" dirty="0"/>
              <a:t>Brief review of original design, statement on areas of design that changed, and overview of each functional block's requirements.</a:t>
            </a:r>
          </a:p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39EB70-E4F2-783A-389E-AB648568D5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AA0FC6-F71F-4650-BE21-9A15F164E71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0804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0EEB2D-8BD3-5787-C1D4-847B44179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AA0FC6-F71F-4650-BE21-9A15F164E712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10D839-1554-16B9-D1BF-29F06B96F6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30"/>
          <a:stretch>
            <a:fillRect/>
          </a:stretch>
        </p:blipFill>
        <p:spPr>
          <a:xfrm>
            <a:off x="2698472" y="521971"/>
            <a:ext cx="7949188" cy="511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5538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B3BC380-2850-6C92-923B-F9173B5A5B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75" y="1103678"/>
            <a:ext cx="12673013" cy="4815744"/>
          </a:xfrm>
          <a:prstGeom prst="rect">
            <a:avLst/>
          </a:prstGeom>
          <a:noFill/>
        </p:spPr>
      </p:pic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308F74AF-0148-9AC5-2875-389CF943E0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7DAA0FC6-F71F-4650-BE21-9A15F164E712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5793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26CADD-E532-C507-A40B-7D32F0C9E9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AA0FC6-F71F-4650-BE21-9A15F164E712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023D4C-B118-3DC1-AA0B-3C77515C18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757"/>
          <a:stretch>
            <a:fillRect/>
          </a:stretch>
        </p:blipFill>
        <p:spPr>
          <a:xfrm>
            <a:off x="118621" y="658999"/>
            <a:ext cx="8218108" cy="57102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2730CF-0010-148A-8619-8616EDA64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9715" y="2147207"/>
            <a:ext cx="3085167" cy="274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456434"/>
      </p:ext>
    </p:extLst>
  </p:cSld>
  <p:clrMapOvr>
    <a:masterClrMapping/>
  </p:clrMapOvr>
</p:sld>
</file>

<file path=ppt/theme/theme1.xml><?xml version="1.0" encoding="utf-8"?>
<a:theme xmlns:a="http://schemas.openxmlformats.org/drawingml/2006/main" name="1_Cover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CE-Grainger-Template-16X9.potx" id="{288D3AED-7DEF-492C-8383-28BED872FB96}" vid="{8F2C015B-08DA-4D33-A097-92A25A4914F4}"/>
    </a:ext>
  </a:extLst>
</a:theme>
</file>

<file path=ppt/theme/theme2.xml><?xml version="1.0" encoding="utf-8"?>
<a:theme xmlns:a="http://schemas.openxmlformats.org/drawingml/2006/main" name="Content Slides - Blue Tex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CE-Grainger-Template-16X9.potx" id="{288D3AED-7DEF-492C-8383-28BED872FB96}" vid="{BDEAF2F8-B4E1-4E05-9616-81582DAAA3A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ECE-Grainger-Template-16X9 (1)</Template>
  <TotalTime>815</TotalTime>
  <Words>627</Words>
  <Application>Microsoft Office PowerPoint</Application>
  <PresentationFormat>Custom</PresentationFormat>
  <Paragraphs>107</Paragraphs>
  <Slides>27</Slides>
  <Notes>1</Notes>
  <HiddenSlides>8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OfficinaSansITCStd Book</vt:lpstr>
      <vt:lpstr>Arial</vt:lpstr>
      <vt:lpstr>Arial Narrow</vt:lpstr>
      <vt:lpstr>Calibri</vt:lpstr>
      <vt:lpstr>Wingdings</vt:lpstr>
      <vt:lpstr>1_Cover Slide</vt:lpstr>
      <vt:lpstr>Content Slides - Blue Text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Qi, Wenchang</dc:creator>
  <cp:lastModifiedBy>Qi, Wenchang</cp:lastModifiedBy>
  <cp:revision>1</cp:revision>
  <cp:lastPrinted>2016-12-15T22:22:15Z</cp:lastPrinted>
  <dcterms:created xsi:type="dcterms:W3CDTF">2026-04-30T17:03:32Z</dcterms:created>
  <dcterms:modified xsi:type="dcterms:W3CDTF">2026-05-01T06:38:50Z</dcterms:modified>
</cp:coreProperties>
</file>