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7" roundtripDataSignature="AMtx7mi61SX/9RLG+qirPfRbRap9sYxp3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A5AED87-4A2E-44FE-9049-22BB06B04FA3}">
  <a:tblStyle styleId="{FA5AED87-4A2E-44FE-9049-22BB06B04FA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customschemas.google.com/relationships/presentationmetadata" Target="meta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Aadarsh</a:t>
            </a:r>
            <a:endParaRPr/>
          </a:p>
        </p:txBody>
      </p:sp>
      <p:sp>
        <p:nvSpPr>
          <p:cNvPr id="80" name="Google Shape;8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3b25837125_6_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Jeff</a:t>
            </a:r>
            <a:endParaRPr/>
          </a:p>
        </p:txBody>
      </p:sp>
      <p:sp>
        <p:nvSpPr>
          <p:cNvPr id="208" name="Google Shape;208;g23b25837125_6_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3b67dce6f1_1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Jeff</a:t>
            </a:r>
            <a:endParaRPr/>
          </a:p>
        </p:txBody>
      </p:sp>
      <p:sp>
        <p:nvSpPr>
          <p:cNvPr id="222" name="Google Shape;222;g23b67dce6f1_1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3b25837125_6_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Jeff</a:t>
            </a:r>
            <a:endParaRPr/>
          </a:p>
        </p:txBody>
      </p:sp>
      <p:sp>
        <p:nvSpPr>
          <p:cNvPr id="236" name="Google Shape;236;g23b25837125_6_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3b25837125_7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Aadarsh</a:t>
            </a:r>
            <a:endParaRPr/>
          </a:p>
        </p:txBody>
      </p:sp>
      <p:sp>
        <p:nvSpPr>
          <p:cNvPr id="249" name="Google Shape;249;g23b25837125_7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211b8dc42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Aadarsh</a:t>
            </a:r>
            <a:endParaRPr/>
          </a:p>
        </p:txBody>
      </p:sp>
      <p:sp>
        <p:nvSpPr>
          <p:cNvPr id="266" name="Google Shape;266;g2211b8dc42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3b25837125_2_1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Smit</a:t>
            </a:r>
            <a:endParaRPr/>
          </a:p>
        </p:txBody>
      </p:sp>
      <p:sp>
        <p:nvSpPr>
          <p:cNvPr id="279" name="Google Shape;279;g23b25837125_2_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3b25837125_2_1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Smit</a:t>
            </a:r>
            <a:endParaRPr/>
          </a:p>
        </p:txBody>
      </p:sp>
      <p:sp>
        <p:nvSpPr>
          <p:cNvPr id="297" name="Google Shape;297;g23b25837125_2_1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3b25837125_6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Smit</a:t>
            </a:r>
            <a:endParaRPr/>
          </a:p>
        </p:txBody>
      </p:sp>
      <p:sp>
        <p:nvSpPr>
          <p:cNvPr id="312" name="Google Shape;312;g23b25837125_6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3b25837125_1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Smit</a:t>
            </a:r>
            <a:endParaRPr/>
          </a:p>
        </p:txBody>
      </p:sp>
      <p:sp>
        <p:nvSpPr>
          <p:cNvPr id="325" name="Google Shape;325;g23b25837125_1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3b25837125_4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Aadarsh</a:t>
            </a:r>
            <a:endParaRPr/>
          </a:p>
        </p:txBody>
      </p:sp>
      <p:sp>
        <p:nvSpPr>
          <p:cNvPr id="348" name="Google Shape;348;g23b25837125_4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3b2583712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Aadarsh, then Smit, then Jeff</a:t>
            </a:r>
            <a:endParaRPr/>
          </a:p>
        </p:txBody>
      </p:sp>
      <p:sp>
        <p:nvSpPr>
          <p:cNvPr id="90" name="Google Shape;90;g23b2583712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213c5e3187_1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Aadarsh</a:t>
            </a:r>
            <a:endParaRPr/>
          </a:p>
        </p:txBody>
      </p:sp>
      <p:sp>
        <p:nvSpPr>
          <p:cNvPr id="363" name="Google Shape;363;g2213c5e3187_1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3b25837125_6_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Jeff</a:t>
            </a:r>
            <a:endParaRPr/>
          </a:p>
        </p:txBody>
      </p:sp>
      <p:sp>
        <p:nvSpPr>
          <p:cNvPr id="378" name="Google Shape;378;g23b25837125_6_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3b25837125_1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Jeff</a:t>
            </a:r>
            <a:endParaRPr/>
          </a:p>
        </p:txBody>
      </p:sp>
      <p:sp>
        <p:nvSpPr>
          <p:cNvPr id="391" name="Google Shape;391;g23b25837125_1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3b25837125_6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Aadarsh</a:t>
            </a:r>
            <a:endParaRPr/>
          </a:p>
        </p:txBody>
      </p:sp>
      <p:sp>
        <p:nvSpPr>
          <p:cNvPr id="404" name="Google Shape;404;g23b25837125_6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211b8dc427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Aadarsh</a:t>
            </a:r>
            <a:endParaRPr/>
          </a:p>
        </p:txBody>
      </p:sp>
      <p:sp>
        <p:nvSpPr>
          <p:cNvPr id="417" name="Google Shape;417;g2211b8dc427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3b25837125_1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aadarsh, then jeff, then smit</a:t>
            </a:r>
            <a:endParaRPr/>
          </a:p>
        </p:txBody>
      </p:sp>
      <p:sp>
        <p:nvSpPr>
          <p:cNvPr id="434" name="Google Shape;434;g23b25837125_1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211b8dc427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Smit</a:t>
            </a:r>
            <a:endParaRPr/>
          </a:p>
        </p:txBody>
      </p:sp>
      <p:sp>
        <p:nvSpPr>
          <p:cNvPr id="449" name="Google Shape;449;g2211b8dc427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3b25837125_2_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Smit</a:t>
            </a:r>
            <a:endParaRPr/>
          </a:p>
        </p:txBody>
      </p:sp>
      <p:sp>
        <p:nvSpPr>
          <p:cNvPr id="462" name="Google Shape;462;g23b25837125_2_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3b25837125_1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Jeff</a:t>
            </a:r>
            <a:endParaRPr/>
          </a:p>
        </p:txBody>
      </p:sp>
      <p:sp>
        <p:nvSpPr>
          <p:cNvPr id="475" name="Google Shape;475;g23b25837125_1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3b25837125_6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Aadarsh</a:t>
            </a:r>
            <a:endParaRPr/>
          </a:p>
        </p:txBody>
      </p:sp>
      <p:sp>
        <p:nvSpPr>
          <p:cNvPr id="488" name="Google Shape;488;g23b25837125_6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3b25837125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Jeff</a:t>
            </a:r>
            <a:endParaRPr/>
          </a:p>
        </p:txBody>
      </p:sp>
      <p:sp>
        <p:nvSpPr>
          <p:cNvPr id="110" name="Google Shape;110;g23b25837125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3b25837125_2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Jeff</a:t>
            </a:r>
            <a:endParaRPr/>
          </a:p>
        </p:txBody>
      </p:sp>
      <p:sp>
        <p:nvSpPr>
          <p:cNvPr id="503" name="Google Shape;503;g23b25837125_2_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3b25837125_2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g23b25837125_2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3b25837125_1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Jeff</a:t>
            </a:r>
            <a:endParaRPr/>
          </a:p>
        </p:txBody>
      </p:sp>
      <p:sp>
        <p:nvSpPr>
          <p:cNvPr id="123" name="Google Shape;123;g23b25837125_1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b25837125_6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Jeff</a:t>
            </a:r>
            <a:endParaRPr/>
          </a:p>
        </p:txBody>
      </p:sp>
      <p:sp>
        <p:nvSpPr>
          <p:cNvPr id="135" name="Google Shape;135;g23b25837125_6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3b25837125_2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Jeff, then Aadarsh, then Smit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Mention esp32wroom, WiFi+MQTT</a:t>
            </a:r>
            <a:endParaRPr/>
          </a:p>
        </p:txBody>
      </p:sp>
      <p:sp>
        <p:nvSpPr>
          <p:cNvPr id="148" name="Google Shape;148;g23b25837125_2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3b67dce6f1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Smit</a:t>
            </a:r>
            <a:endParaRPr/>
          </a:p>
        </p:txBody>
      </p:sp>
      <p:sp>
        <p:nvSpPr>
          <p:cNvPr id="164" name="Google Shape;164;g23b67dce6f1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3b25837125_2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Aadarsh</a:t>
            </a:r>
            <a:endParaRPr/>
          </a:p>
        </p:txBody>
      </p:sp>
      <p:sp>
        <p:nvSpPr>
          <p:cNvPr id="180" name="Google Shape;180;g23b25837125_2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3b25837125_6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Aadarsh</a:t>
            </a:r>
            <a:endParaRPr/>
          </a:p>
        </p:txBody>
      </p:sp>
      <p:sp>
        <p:nvSpPr>
          <p:cNvPr id="196" name="Google Shape;196;g23b25837125_6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2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3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5" name="Google Shape;55;p3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6" name="Google Shape;56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3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Relationship Id="rId6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2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26.png"/><Relationship Id="rId5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50.jpg"/><Relationship Id="rId5" Type="http://schemas.openxmlformats.org/officeDocument/2006/relationships/image" Target="../media/image32.png"/><Relationship Id="rId6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jpg"/><Relationship Id="rId4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49.gif"/><Relationship Id="rId5" Type="http://schemas.openxmlformats.org/officeDocument/2006/relationships/image" Target="../media/image46.gif"/><Relationship Id="rId6" Type="http://schemas.openxmlformats.org/officeDocument/2006/relationships/hyperlink" Target="http://drive.google.com/file/d/1IbC9GdZ7ENWxzYDwov4FO0DlsCIX5kKe/view" TargetMode="External"/><Relationship Id="rId7" Type="http://schemas.openxmlformats.org/officeDocument/2006/relationships/image" Target="../media/image3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40.png"/><Relationship Id="rId5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18.pn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2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Relationship Id="rId4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Relationship Id="rId5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Relationship Id="rId4" Type="http://schemas.openxmlformats.org/officeDocument/2006/relationships/image" Target="../media/image28.png"/><Relationship Id="rId5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jpg"/><Relationship Id="rId4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Relationship Id="rId4" Type="http://schemas.openxmlformats.org/officeDocument/2006/relationships/image" Target="../media/image45.png"/><Relationship Id="rId5" Type="http://schemas.openxmlformats.org/officeDocument/2006/relationships/image" Target="../media/image4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jpg"/><Relationship Id="rId4" Type="http://schemas.openxmlformats.org/officeDocument/2006/relationships/image" Target="../media/image18.png"/><Relationship Id="rId5" Type="http://schemas.openxmlformats.org/officeDocument/2006/relationships/image" Target="../media/image4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jpg"/><Relationship Id="rId4" Type="http://schemas.openxmlformats.org/officeDocument/2006/relationships/image" Target="../media/image35.png"/><Relationship Id="rId5" Type="http://schemas.openxmlformats.org/officeDocument/2006/relationships/image" Target="../media/image43.jpg"/><Relationship Id="rId6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jpg"/><Relationship Id="rId4" Type="http://schemas.openxmlformats.org/officeDocument/2006/relationships/image" Target="../media/image1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6.png"/><Relationship Id="rId6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"/>
          <p:cNvSpPr/>
          <p:nvPr/>
        </p:nvSpPr>
        <p:spPr>
          <a:xfrm flipH="1" rot="10800000">
            <a:off x="0" y="-58125"/>
            <a:ext cx="12192000" cy="6924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newspaper&#10;&#10;Description automatically generated" id="83" name="Google Shape;83;p1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0" y="816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"/>
          <p:cNvSpPr txBox="1"/>
          <p:nvPr/>
        </p:nvSpPr>
        <p:spPr>
          <a:xfrm>
            <a:off x="1134035" y="2553964"/>
            <a:ext cx="99240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MicroClimate: Home-Scale Cultivation Controls</a:t>
            </a:r>
            <a:endParaRPr b="0" i="0" sz="4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Group 2: Aadarsh Mahra, </a:t>
            </a:r>
            <a:r>
              <a:rPr lang="en-US" sz="1800">
                <a:solidFill>
                  <a:schemeClr val="lt1"/>
                </a:solidFill>
              </a:rPr>
              <a:t>Smit Purohit, </a:t>
            </a:r>
            <a:r>
              <a:rPr lang="en-US" sz="1800">
                <a:solidFill>
                  <a:schemeClr val="lt1"/>
                </a:solidFill>
              </a:rPr>
              <a:t>Jeff Taylor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drawing&#10;&#10;Description automatically generated" id="85" name="Google Shape;8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1007" y="852965"/>
            <a:ext cx="2909982" cy="75408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3922059" y="5413888"/>
            <a:ext cx="4347882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May 2nd, 2023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3b25837125_6_68"/>
          <p:cNvSpPr txBox="1"/>
          <p:nvPr/>
        </p:nvSpPr>
        <p:spPr>
          <a:xfrm>
            <a:off x="8494005" y="4747225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23b25837125_6_68"/>
          <p:cNvSpPr txBox="1"/>
          <p:nvPr>
            <p:ph idx="1" type="body"/>
          </p:nvPr>
        </p:nvSpPr>
        <p:spPr>
          <a:xfrm>
            <a:off x="376803" y="1334275"/>
            <a:ext cx="483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Data Acquisition Functionality Summary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Be flexibly placed within growing environment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Senses the environment’s temperature and humidity </a:t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Transmits sensed data to Overseer Subsystem every 10 seconds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23b25837125_6_68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g23b25837125_6_6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14" name="Google Shape;214;g23b25837125_6_68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15" name="Google Shape;215;g23b25837125_6_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23b25837125_6_68"/>
          <p:cNvSpPr txBox="1"/>
          <p:nvPr/>
        </p:nvSpPr>
        <p:spPr>
          <a:xfrm>
            <a:off x="376810" y="105476"/>
            <a:ext cx="1091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Data Acquisition Subsystem Overview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23b25837125_6_6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18" name="Google Shape;218;g23b25837125_6_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9450" y="1334282"/>
            <a:ext cx="6044750" cy="4360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9" name="Google Shape;219;g23b25837125_6_68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3b67dce6f1_1_19"/>
          <p:cNvSpPr txBox="1"/>
          <p:nvPr>
            <p:ph idx="1" type="body"/>
          </p:nvPr>
        </p:nvSpPr>
        <p:spPr>
          <a:xfrm>
            <a:off x="376810" y="1018504"/>
            <a:ext cx="6686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Design and Fabrication</a:t>
            </a:r>
            <a:endParaRPr b="1" sz="2600">
              <a:solidFill>
                <a:srgbClr val="15264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Custom PCB with ESP32-WROOM MCU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Takes 12V power via barrel jack and allows for passthrough to additional nodes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I2C-based temperature and humidity sensor</a:t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High-humidity resistant enclosure, electrical tape to ensure tight seal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23b67dce6f1_1_19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23b67dce6f1_1_1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27" name="Google Shape;227;g23b67dce6f1_1_19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28" name="Google Shape;228;g23b67dce6f1_1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23b67dce6f1_1_19"/>
          <p:cNvSpPr txBox="1"/>
          <p:nvPr/>
        </p:nvSpPr>
        <p:spPr>
          <a:xfrm>
            <a:off x="376810" y="105476"/>
            <a:ext cx="1091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Data Acquisition Subsystem Overview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23b67dce6f1_1_1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31" name="Google Shape;231;g23b67dce6f1_1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300" y="3816925"/>
            <a:ext cx="5763201" cy="26201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2" name="Google Shape;232;g23b67dce6f1_1_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7597375" y="967975"/>
            <a:ext cx="3853700" cy="492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23b67dce6f1_1_19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3b25837125_6_85"/>
          <p:cNvSpPr txBox="1"/>
          <p:nvPr>
            <p:ph idx="1" type="body"/>
          </p:nvPr>
        </p:nvSpPr>
        <p:spPr>
          <a:xfrm>
            <a:off x="4451175" y="1371300"/>
            <a:ext cx="7103100" cy="48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Must sample the environment at a rate greater than 3 samples/minute.</a:t>
            </a:r>
            <a:br>
              <a:rPr lang="en-US" sz="2400">
                <a:latin typeface="Arial"/>
                <a:ea typeface="Arial"/>
                <a:cs typeface="Arial"/>
                <a:sym typeface="Arial"/>
              </a:rPr>
            </a:b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Must sample the temperature and humidity of the environment with an accuracy within 5% of real values.</a:t>
            </a:r>
            <a:br>
              <a:rPr lang="en-US" sz="2400">
                <a:latin typeface="Arial"/>
                <a:ea typeface="Arial"/>
                <a:cs typeface="Arial"/>
                <a:sym typeface="Arial"/>
              </a:rPr>
            </a:b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Must send recorded temperature and humidity data to Overseer Subsystem with MQTT within 30 seconds.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g23b25837125_6_85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g23b25837125_6_8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41" name="Google Shape;241;g23b25837125_6_85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42" name="Google Shape;242;g23b25837125_6_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23b25837125_6_85"/>
          <p:cNvSpPr txBox="1"/>
          <p:nvPr/>
        </p:nvSpPr>
        <p:spPr>
          <a:xfrm>
            <a:off x="376810" y="103176"/>
            <a:ext cx="1091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Data Acquisition</a:t>
            </a:r>
            <a:r>
              <a:rPr lang="en-US" sz="3600">
                <a:solidFill>
                  <a:schemeClr val="lt1"/>
                </a:solidFill>
              </a:rPr>
              <a:t> Subsystem Requirements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23b25837125_6_8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45" name="Google Shape;245;g23b25837125_6_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175" y="1726400"/>
            <a:ext cx="4276000" cy="340519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23b25837125_6_85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3b25837125_7_2"/>
          <p:cNvSpPr/>
          <p:nvPr/>
        </p:nvSpPr>
        <p:spPr>
          <a:xfrm>
            <a:off x="475566" y="1263717"/>
            <a:ext cx="4356600" cy="2315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g23b25837125_7_2"/>
          <p:cNvSpPr txBox="1"/>
          <p:nvPr/>
        </p:nvSpPr>
        <p:spPr>
          <a:xfrm>
            <a:off x="1494115" y="2239572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23b25837125_7_2"/>
          <p:cNvSpPr txBox="1"/>
          <p:nvPr/>
        </p:nvSpPr>
        <p:spPr>
          <a:xfrm>
            <a:off x="5122550" y="1128950"/>
            <a:ext cx="6686400" cy="50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Overseer</a:t>
            </a:r>
            <a:r>
              <a:rPr b="1" lang="en-US" sz="2600">
                <a:solidFill>
                  <a:srgbClr val="E84B36"/>
                </a:solidFill>
              </a:rPr>
              <a:t> Subsystem </a:t>
            </a:r>
            <a:r>
              <a:rPr b="1" lang="en-US" sz="2600">
                <a:solidFill>
                  <a:srgbClr val="E84B36"/>
                </a:solidFill>
              </a:rPr>
              <a:t>Functionality</a:t>
            </a:r>
            <a:r>
              <a:rPr b="1" lang="en-US" sz="2600">
                <a:solidFill>
                  <a:srgbClr val="E84B36"/>
                </a:solidFill>
              </a:rPr>
              <a:t> Summary</a:t>
            </a:r>
            <a:endParaRPr b="1" i="0" sz="26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Communications heart of the system</a:t>
            </a:r>
            <a:endParaRPr sz="2000"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Computes instruction based on current humidity and temperature, and humidity and temperature targets.</a:t>
            </a:r>
            <a:endParaRPr sz="2000"/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Users can set their targets via a user interface.</a:t>
            </a:r>
            <a:endParaRPr sz="20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15264B"/>
                </a:solidFill>
              </a:rPr>
              <a:t>Design and Fabrication</a:t>
            </a:r>
            <a:endParaRPr b="1" i="0" sz="26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ESP32-WROOM development </a:t>
            </a:r>
            <a:r>
              <a:rPr lang="en-US" sz="2000"/>
              <a:t>board that acts as an MQTT broker and computes control instructions. </a:t>
            </a:r>
            <a:endParaRPr sz="2000"/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Powered via microUSB from wall or laptop</a:t>
            </a:r>
            <a:endParaRPr sz="2000"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User interface that allows for user input </a:t>
            </a:r>
            <a:endParaRPr sz="2000"/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Can run on any PC with Python interpreter </a:t>
            </a:r>
            <a:endParaRPr sz="2000"/>
          </a:p>
        </p:txBody>
      </p:sp>
      <p:sp>
        <p:nvSpPr>
          <p:cNvPr id="254" name="Google Shape;254;g23b25837125_7_2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23b25837125_7_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56" name="Google Shape;256;g23b25837125_7_2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57" name="Google Shape;257;g23b25837125_7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23b25837125_7_2"/>
          <p:cNvSpPr txBox="1"/>
          <p:nvPr/>
        </p:nvSpPr>
        <p:spPr>
          <a:xfrm>
            <a:off x="376810" y="103176"/>
            <a:ext cx="1091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Overseer</a:t>
            </a:r>
            <a:r>
              <a:rPr lang="en-US" sz="3600">
                <a:solidFill>
                  <a:schemeClr val="lt1"/>
                </a:solidFill>
              </a:rPr>
              <a:t> Subsystem Overview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23b25837125_7_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60" name="Google Shape;260;g23b25837125_7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500" y="1283700"/>
            <a:ext cx="4702207" cy="22757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1" name="Google Shape;261;g23b25837125_7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499" y="4347575"/>
            <a:ext cx="1651376" cy="165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23b25837125_7_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350" y="3731817"/>
            <a:ext cx="2724346" cy="255288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3" name="Google Shape;263;g23b25837125_7_2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11b8dc427_0_0"/>
          <p:cNvSpPr txBox="1"/>
          <p:nvPr>
            <p:ph idx="1" type="body"/>
          </p:nvPr>
        </p:nvSpPr>
        <p:spPr>
          <a:xfrm>
            <a:off x="160950" y="1607700"/>
            <a:ext cx="7603200" cy="45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User Interface sends updates to broker within 30 seconds 95% of the time.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User Interface receives updates from the Data Acquisition subsystem within 30 seconds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 95% of the time. 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The broker computes and publishes the correct control instruction to Appliance Control within 30 seconds of the Data Acquisition publish.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2211b8dc427_0_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g2211b8dc427_0_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71" name="Google Shape;271;g2211b8dc427_0_0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72" name="Google Shape;272;g2211b8dc427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2211b8dc427_0_0"/>
          <p:cNvSpPr txBox="1"/>
          <p:nvPr/>
        </p:nvSpPr>
        <p:spPr>
          <a:xfrm>
            <a:off x="376810" y="103176"/>
            <a:ext cx="1091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Overseer</a:t>
            </a:r>
            <a:r>
              <a:rPr lang="en-US" sz="3600">
                <a:solidFill>
                  <a:schemeClr val="lt1"/>
                </a:solidFill>
              </a:rPr>
              <a:t> Subsystem Requirements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2211b8dc427_0_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275" name="Google Shape;275;g2211b8dc427_0_0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  <p:pic>
        <p:nvPicPr>
          <p:cNvPr id="276" name="Google Shape;276;g2211b8dc427_0_0"/>
          <p:cNvPicPr preferRelativeResize="0"/>
          <p:nvPr/>
        </p:nvPicPr>
        <p:blipFill rotWithShape="1">
          <a:blip r:embed="rId4">
            <a:alphaModFix/>
          </a:blip>
          <a:srcRect b="27196" l="0" r="0" t="25147"/>
          <a:stretch/>
        </p:blipFill>
        <p:spPr>
          <a:xfrm>
            <a:off x="7916550" y="1730925"/>
            <a:ext cx="3892550" cy="3923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3b25837125_2_123"/>
          <p:cNvSpPr/>
          <p:nvPr/>
        </p:nvSpPr>
        <p:spPr>
          <a:xfrm>
            <a:off x="475566" y="1263717"/>
            <a:ext cx="4356600" cy="2315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23b25837125_2_123"/>
          <p:cNvSpPr txBox="1"/>
          <p:nvPr/>
        </p:nvSpPr>
        <p:spPr>
          <a:xfrm>
            <a:off x="1494115" y="2239572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23b25837125_2_123"/>
          <p:cNvSpPr/>
          <p:nvPr/>
        </p:nvSpPr>
        <p:spPr>
          <a:xfrm>
            <a:off x="475566" y="3774068"/>
            <a:ext cx="4356600" cy="2315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23b25837125_2_123"/>
          <p:cNvSpPr txBox="1"/>
          <p:nvPr/>
        </p:nvSpPr>
        <p:spPr>
          <a:xfrm>
            <a:off x="1494115" y="4747225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23b25837125_2_123"/>
          <p:cNvSpPr txBox="1"/>
          <p:nvPr/>
        </p:nvSpPr>
        <p:spPr>
          <a:xfrm>
            <a:off x="5050175" y="1334275"/>
            <a:ext cx="68580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Appliance Control Functionality Summary</a:t>
            </a:r>
            <a:endParaRPr b="1" i="0" sz="26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Enables/disables power to outlets based on control signals</a:t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5264B"/>
                </a:solidFill>
              </a:rPr>
              <a:t>Design and Fabrication</a:t>
            </a:r>
            <a:endParaRPr b="1" i="0" sz="20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PCB with ESP32-WROOM that sends control signals through a wire to relays on a separate Relay Module PCB</a:t>
            </a:r>
            <a:endParaRPr sz="20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PCB routes 12V input power to Relay Module PCB</a:t>
            </a:r>
            <a:endParaRPr sz="2000"/>
          </a:p>
        </p:txBody>
      </p:sp>
      <p:sp>
        <p:nvSpPr>
          <p:cNvPr id="286" name="Google Shape;286;g23b25837125_2_123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23b25837125_2_12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88" name="Google Shape;288;g23b25837125_2_123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89" name="Google Shape;289;g23b25837125_2_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23b25837125_2_123"/>
          <p:cNvSpPr txBox="1"/>
          <p:nvPr/>
        </p:nvSpPr>
        <p:spPr>
          <a:xfrm>
            <a:off x="376810" y="103176"/>
            <a:ext cx="1091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Appliance Control Subsystem Overview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23b25837125_2_12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92" name="Google Shape;292;g23b25837125_2_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575" y="1237022"/>
            <a:ext cx="4392088" cy="231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23b25837125_2_123"/>
          <p:cNvPicPr preferRelativeResize="0"/>
          <p:nvPr/>
        </p:nvPicPr>
        <p:blipFill rotWithShape="1">
          <a:blip r:embed="rId5">
            <a:alphaModFix/>
          </a:blip>
          <a:srcRect b="0" l="26724" r="16499" t="31157"/>
          <a:stretch/>
        </p:blipFill>
        <p:spPr>
          <a:xfrm>
            <a:off x="475575" y="3774075"/>
            <a:ext cx="4392100" cy="231569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23b25837125_2_123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3b25837125_2_140"/>
          <p:cNvSpPr txBox="1"/>
          <p:nvPr>
            <p:ph idx="1" type="body"/>
          </p:nvPr>
        </p:nvSpPr>
        <p:spPr>
          <a:xfrm>
            <a:off x="160950" y="1144725"/>
            <a:ext cx="7603200" cy="50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Must be able to enable or disable output power to an outlet.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Must provide power to allow appliances to work at full capacity.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Must use control signals from Overseer subsystem using WiFi and MQTT protocol to set enable or disable outlets within 30 seconds.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Must send output status signals at least every 20 seconds.</a:t>
            </a:r>
            <a:endParaRPr b="1" sz="22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23b25837125_2_14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g23b25837125_2_14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02" name="Google Shape;302;g23b25837125_2_140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03" name="Google Shape;303;g23b25837125_2_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23b25837125_2_140"/>
          <p:cNvSpPr txBox="1"/>
          <p:nvPr/>
        </p:nvSpPr>
        <p:spPr>
          <a:xfrm>
            <a:off x="376810" y="103176"/>
            <a:ext cx="1091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Appliance Control Subsystem Requirements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23b25837125_2_14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06" name="Google Shape;306;g23b25837125_2_140"/>
          <p:cNvPicPr preferRelativeResize="0"/>
          <p:nvPr/>
        </p:nvPicPr>
        <p:blipFill rotWithShape="1">
          <a:blip r:embed="rId4">
            <a:alphaModFix/>
          </a:blip>
          <a:srcRect b="2502" l="11421" r="22212" t="40361"/>
          <a:stretch/>
        </p:blipFill>
        <p:spPr>
          <a:xfrm rot="-5400000">
            <a:off x="8866188" y="589563"/>
            <a:ext cx="2579574" cy="331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23b25837125_2_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99550" y="3631453"/>
            <a:ext cx="3312850" cy="2688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23b25837125_2_140"/>
          <p:cNvPicPr preferRelativeResize="0"/>
          <p:nvPr/>
        </p:nvPicPr>
        <p:blipFill>
          <a:blip r:embed="rId6">
            <a:alphaModFix amt="28000"/>
          </a:blip>
          <a:stretch>
            <a:fillRect/>
          </a:stretch>
        </p:blipFill>
        <p:spPr>
          <a:xfrm>
            <a:off x="10790700" y="1801425"/>
            <a:ext cx="182881" cy="18288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23b25837125_2_140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blackboard, night sky&#10;&#10;Description automatically generated" id="314" name="Google Shape;314;g23b25837125_6_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23b25837125_6_17"/>
          <p:cNvSpPr/>
          <p:nvPr/>
        </p:nvSpPr>
        <p:spPr>
          <a:xfrm flipH="1"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23b25837125_6_17"/>
          <p:cNvSpPr txBox="1"/>
          <p:nvPr/>
        </p:nvSpPr>
        <p:spPr>
          <a:xfrm>
            <a:off x="2206881" y="158884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Functional Results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23b25837125_6_17"/>
          <p:cNvSpPr txBox="1"/>
          <p:nvPr/>
        </p:nvSpPr>
        <p:spPr>
          <a:xfrm>
            <a:off x="1441528" y="3232230"/>
            <a:ext cx="9309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</a:rPr>
              <a:t>Facts, data, and analysis of the functionality of MicroClimate.</a:t>
            </a:r>
            <a:endParaRPr/>
          </a:p>
        </p:txBody>
      </p:sp>
      <p:pic>
        <p:nvPicPr>
          <p:cNvPr descr="A close up of a logo&#10;&#10;Description automatically generated" id="318" name="Google Shape;318;g23b25837125_6_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23b25837125_6_17"/>
          <p:cNvSpPr/>
          <p:nvPr/>
        </p:nvSpPr>
        <p:spPr>
          <a:xfrm>
            <a:off x="5520230" y="27593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23b25837125_6_1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321" name="Google Shape;321;g23b25837125_6_1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22" name="Google Shape;322;g23b25837125_6_17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3b25837125_1_14"/>
          <p:cNvSpPr/>
          <p:nvPr/>
        </p:nvSpPr>
        <p:spPr>
          <a:xfrm>
            <a:off x="219675" y="4722200"/>
            <a:ext cx="6160200" cy="1515600"/>
          </a:xfrm>
          <a:prstGeom prst="roundRect">
            <a:avLst>
              <a:gd fmla="val 16667" name="adj"/>
            </a:avLst>
          </a:prstGeom>
          <a:solidFill>
            <a:srgbClr val="13294B">
              <a:alpha val="847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23b25837125_1_14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23b25837125_1_1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30" name="Google Shape;330;g23b25837125_1_14"/>
          <p:cNvSpPr/>
          <p:nvPr/>
        </p:nvSpPr>
        <p:spPr>
          <a:xfrm flipH="1" rot="10800000">
            <a:off x="0" y="-7701"/>
            <a:ext cx="12192000" cy="627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31" name="Google Shape;331;g23b25837125_1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31185" y="10508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23b25837125_1_14"/>
          <p:cNvSpPr txBox="1"/>
          <p:nvPr/>
        </p:nvSpPr>
        <p:spPr>
          <a:xfrm>
            <a:off x="376810" y="749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Project Build and Results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23b25837125_1_1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34" name="Google Shape;334;g23b25837125_1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7925" y="785187"/>
            <a:ext cx="3709226" cy="2781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5" name="Google Shape;335;g23b25837125_1_14"/>
          <p:cNvCxnSpPr/>
          <p:nvPr/>
        </p:nvCxnSpPr>
        <p:spPr>
          <a:xfrm>
            <a:off x="7750525" y="2184188"/>
            <a:ext cx="2889000" cy="0"/>
          </a:xfrm>
          <a:prstGeom prst="straightConnector1">
            <a:avLst/>
          </a:prstGeom>
          <a:noFill/>
          <a:ln cap="flat" cmpd="sng" w="28575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6" name="Google Shape;336;g23b25837125_1_14"/>
          <p:cNvCxnSpPr/>
          <p:nvPr/>
        </p:nvCxnSpPr>
        <p:spPr>
          <a:xfrm>
            <a:off x="7750525" y="1321863"/>
            <a:ext cx="2889000" cy="0"/>
          </a:xfrm>
          <a:prstGeom prst="straightConnector1">
            <a:avLst/>
          </a:prstGeom>
          <a:noFill/>
          <a:ln cap="flat" cmpd="sng" w="28575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37" name="Google Shape;337;g23b25837125_1_14"/>
          <p:cNvPicPr preferRelativeResize="0"/>
          <p:nvPr/>
        </p:nvPicPr>
        <p:blipFill rotWithShape="1">
          <a:blip r:embed="rId5">
            <a:alphaModFix/>
          </a:blip>
          <a:srcRect b="-4850" l="0" r="0" t="4850"/>
          <a:stretch/>
        </p:blipFill>
        <p:spPr>
          <a:xfrm>
            <a:off x="7194574" y="3569237"/>
            <a:ext cx="3895925" cy="2921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8" name="Google Shape;338;g23b25837125_1_14"/>
          <p:cNvCxnSpPr/>
          <p:nvPr/>
        </p:nvCxnSpPr>
        <p:spPr>
          <a:xfrm>
            <a:off x="7665175" y="4340113"/>
            <a:ext cx="3059100" cy="0"/>
          </a:xfrm>
          <a:prstGeom prst="straightConnector1">
            <a:avLst/>
          </a:prstGeom>
          <a:noFill/>
          <a:ln cap="flat" cmpd="sng" w="28575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9" name="Google Shape;339;g23b25837125_1_14"/>
          <p:cNvCxnSpPr/>
          <p:nvPr/>
        </p:nvCxnSpPr>
        <p:spPr>
          <a:xfrm>
            <a:off x="7665175" y="4978013"/>
            <a:ext cx="3059100" cy="0"/>
          </a:xfrm>
          <a:prstGeom prst="straightConnector1">
            <a:avLst/>
          </a:prstGeom>
          <a:noFill/>
          <a:ln cap="flat" cmpd="sng" w="28575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0" name="Google Shape;340;g23b25837125_1_14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41" name="Google Shape;341;g23b25837125_1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23b25837125_1_14"/>
          <p:cNvSpPr txBox="1"/>
          <p:nvPr/>
        </p:nvSpPr>
        <p:spPr>
          <a:xfrm>
            <a:off x="376810" y="105476"/>
            <a:ext cx="1091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MicroClimate System Performance: Setpoints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23b25837125_1_14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  <p:graphicFrame>
        <p:nvGraphicFramePr>
          <p:cNvPr id="344" name="Google Shape;344;g23b25837125_1_14"/>
          <p:cNvGraphicFramePr/>
          <p:nvPr/>
        </p:nvGraphicFramePr>
        <p:xfrm>
          <a:off x="376800" y="483899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{FA5AED87-4A2E-44FE-9049-22BB06B04FA3}</a:tableStyleId>
              </a:tblPr>
              <a:tblGrid>
                <a:gridCol w="1329050"/>
                <a:gridCol w="888725"/>
                <a:gridCol w="1346975"/>
                <a:gridCol w="2256475"/>
              </a:tblGrid>
              <a:tr h="425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5F5F5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5F5F5"/>
                          </a:solidFill>
                        </a:rPr>
                        <a:t>Target</a:t>
                      </a:r>
                      <a:endParaRPr b="1">
                        <a:solidFill>
                          <a:srgbClr val="F5F5F5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5F5F5"/>
                          </a:solidFill>
                        </a:rPr>
                        <a:t>Avg. Error </a:t>
                      </a:r>
                      <a:endParaRPr b="1">
                        <a:solidFill>
                          <a:srgbClr val="F5F5F5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solidFill>
                            <a:srgbClr val="F5F5F5"/>
                          </a:solidFill>
                        </a:rPr>
                        <a:t>% Time within 3°F, 4% RH</a:t>
                      </a:r>
                      <a:endParaRPr b="1" sz="1300">
                        <a:solidFill>
                          <a:srgbClr val="F5F5F5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47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5F5F5"/>
                          </a:solidFill>
                        </a:rPr>
                        <a:t>Temperature</a:t>
                      </a:r>
                      <a:endParaRPr b="1">
                        <a:solidFill>
                          <a:srgbClr val="F5F5F5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5F5F5"/>
                          </a:solidFill>
                        </a:rPr>
                        <a:t>62°F</a:t>
                      </a:r>
                      <a:endParaRPr>
                        <a:solidFill>
                          <a:srgbClr val="F5F5F5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5F5F5"/>
                          </a:solidFill>
                        </a:rPr>
                        <a:t>3.746%</a:t>
                      </a:r>
                      <a:endParaRPr>
                        <a:solidFill>
                          <a:srgbClr val="F5F5F5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5F5F5"/>
                          </a:solidFill>
                        </a:rPr>
                        <a:t>95.24%</a:t>
                      </a:r>
                      <a:endParaRPr>
                        <a:solidFill>
                          <a:srgbClr val="F5F5F5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447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5F5F5"/>
                          </a:solidFill>
                        </a:rPr>
                        <a:t>Humidity</a:t>
                      </a:r>
                      <a:endParaRPr b="1">
                        <a:solidFill>
                          <a:srgbClr val="F5F5F5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5F5F5"/>
                          </a:solidFill>
                        </a:rPr>
                        <a:t>64 %RH</a:t>
                      </a:r>
                      <a:endParaRPr>
                        <a:solidFill>
                          <a:srgbClr val="F5F5F5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5F5F5"/>
                          </a:solidFill>
                        </a:rPr>
                        <a:t>3.138%</a:t>
                      </a:r>
                      <a:endParaRPr>
                        <a:solidFill>
                          <a:srgbClr val="F5F5F5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5F5F5"/>
                          </a:solidFill>
                        </a:rPr>
                        <a:t>96.83%</a:t>
                      </a:r>
                      <a:endParaRPr>
                        <a:solidFill>
                          <a:srgbClr val="F5F5F5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pic>
        <p:nvPicPr>
          <p:cNvPr id="345" name="Google Shape;345;g23b25837125_1_14" title="DEMO_SHORTENED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2925" y="1076863"/>
            <a:ext cx="4588975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3b25837125_4_3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g23b25837125_4_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52" name="Google Shape;352;g23b25837125_4_3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53" name="Google Shape;353;g23b25837125_4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23b25837125_4_3"/>
          <p:cNvSpPr txBox="1"/>
          <p:nvPr/>
        </p:nvSpPr>
        <p:spPr>
          <a:xfrm>
            <a:off x="376810" y="103176"/>
            <a:ext cx="10910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MicroClimate System Performance: Latency</a:t>
            </a:r>
            <a:endParaRPr sz="3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355" name="Google Shape;355;g23b25837125_4_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356" name="Google Shape;356;g23b25837125_4_3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  <p:pic>
        <p:nvPicPr>
          <p:cNvPr id="357" name="Google Shape;357;g23b25837125_4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550" y="2193402"/>
            <a:ext cx="5233915" cy="380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23b25837125_4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4925" y="2245550"/>
            <a:ext cx="5162100" cy="374932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23b25837125_4_3"/>
          <p:cNvSpPr txBox="1"/>
          <p:nvPr/>
        </p:nvSpPr>
        <p:spPr>
          <a:xfrm>
            <a:off x="1291575" y="1685500"/>
            <a:ext cx="4383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13294B"/>
                </a:solidFill>
              </a:rPr>
              <a:t>Data Acquisition -&gt; Overseer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g23b25837125_4_3"/>
          <p:cNvSpPr txBox="1"/>
          <p:nvPr/>
        </p:nvSpPr>
        <p:spPr>
          <a:xfrm>
            <a:off x="6421400" y="1737650"/>
            <a:ext cx="5045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13294B"/>
                </a:solidFill>
              </a:rPr>
              <a:t>O</a:t>
            </a:r>
            <a:r>
              <a:rPr b="1" lang="en-US" sz="2100">
                <a:solidFill>
                  <a:srgbClr val="13294B"/>
                </a:solidFill>
              </a:rPr>
              <a:t>verseer </a:t>
            </a:r>
            <a:r>
              <a:rPr b="1" lang="en-US" sz="2100">
                <a:solidFill>
                  <a:srgbClr val="13294B"/>
                </a:solidFill>
              </a:rPr>
              <a:t>-&gt; Appliance Control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3b25837125_0_0"/>
          <p:cNvSpPr/>
          <p:nvPr/>
        </p:nvSpPr>
        <p:spPr>
          <a:xfrm flipH="1" rot="10800000">
            <a:off x="0" y="-58150"/>
            <a:ext cx="12192000" cy="6924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93" name="Google Shape;93;g23b25837125_0_0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75" y="-58150"/>
            <a:ext cx="12309869" cy="6924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94" name="Google Shape;94;g23b25837125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23b25837125_0_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96" name="Google Shape;96;g23b25837125_0_0"/>
          <p:cNvSpPr txBox="1"/>
          <p:nvPr/>
        </p:nvSpPr>
        <p:spPr>
          <a:xfrm>
            <a:off x="1295400" y="637118"/>
            <a:ext cx="96012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Introductions</a:t>
            </a:r>
            <a:endParaRPr b="1" i="0" sz="6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6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g23b25837125_0_0"/>
          <p:cNvSpPr/>
          <p:nvPr/>
        </p:nvSpPr>
        <p:spPr>
          <a:xfrm>
            <a:off x="5520230" y="1704276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g23b25837125_0_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99" name="Google Shape;99;g23b25837125_0_0"/>
          <p:cNvSpPr/>
          <p:nvPr/>
        </p:nvSpPr>
        <p:spPr>
          <a:xfrm>
            <a:off x="863250" y="2021650"/>
            <a:ext cx="2960400" cy="3347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23b25837125_0_0"/>
          <p:cNvSpPr txBox="1"/>
          <p:nvPr/>
        </p:nvSpPr>
        <p:spPr>
          <a:xfrm>
            <a:off x="650400" y="5369350"/>
            <a:ext cx="3386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Aadarsh Mahra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Software Lead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Senior, </a:t>
            </a:r>
            <a:r>
              <a:rPr lang="en-US" sz="1800">
                <a:solidFill>
                  <a:schemeClr val="lt1"/>
                </a:solidFill>
              </a:rPr>
              <a:t>Computer Engineering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01" name="Google Shape;101;g23b25837125_0_0"/>
          <p:cNvSpPr txBox="1"/>
          <p:nvPr/>
        </p:nvSpPr>
        <p:spPr>
          <a:xfrm>
            <a:off x="4402950" y="5369338"/>
            <a:ext cx="3386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Smit Purohit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Hardware Lead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Senior, </a:t>
            </a:r>
            <a:r>
              <a:rPr lang="en-US" sz="1800">
                <a:solidFill>
                  <a:schemeClr val="lt1"/>
                </a:solidFill>
              </a:rPr>
              <a:t>Computer Engineering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02" name="Google Shape;102;g23b25837125_0_0"/>
          <p:cNvSpPr txBox="1"/>
          <p:nvPr/>
        </p:nvSpPr>
        <p:spPr>
          <a:xfrm>
            <a:off x="8200650" y="5369338"/>
            <a:ext cx="3386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Jeff Taylor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Team Lead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Senior, Computer Engineering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Horticulture Minor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03" name="Google Shape;103;g23b25837125_0_0"/>
          <p:cNvPicPr preferRelativeResize="0"/>
          <p:nvPr/>
        </p:nvPicPr>
        <p:blipFill rotWithShape="1">
          <a:blip r:embed="rId5">
            <a:alphaModFix/>
          </a:blip>
          <a:srcRect b="29563" l="33731" r="20369" t="32598"/>
          <a:stretch/>
        </p:blipFill>
        <p:spPr>
          <a:xfrm>
            <a:off x="8368350" y="2021650"/>
            <a:ext cx="3050999" cy="334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23b25837125_0_0"/>
          <p:cNvPicPr preferRelativeResize="0"/>
          <p:nvPr/>
        </p:nvPicPr>
        <p:blipFill rotWithShape="1">
          <a:blip r:embed="rId6">
            <a:alphaModFix/>
          </a:blip>
          <a:srcRect b="43132" l="24442" r="28316" t="17111"/>
          <a:stretch/>
        </p:blipFill>
        <p:spPr>
          <a:xfrm>
            <a:off x="831450" y="2011600"/>
            <a:ext cx="2992201" cy="335775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23b25837125_0_0"/>
          <p:cNvSpPr/>
          <p:nvPr/>
        </p:nvSpPr>
        <p:spPr>
          <a:xfrm>
            <a:off x="4676850" y="2021650"/>
            <a:ext cx="3051000" cy="3347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g23b25837125_0_0"/>
          <p:cNvPicPr preferRelativeResize="0"/>
          <p:nvPr/>
        </p:nvPicPr>
        <p:blipFill rotWithShape="1">
          <a:blip r:embed="rId7">
            <a:alphaModFix/>
          </a:blip>
          <a:srcRect b="38843" l="28626" r="30584" t="27588"/>
          <a:stretch/>
        </p:blipFill>
        <p:spPr>
          <a:xfrm>
            <a:off x="4676850" y="2021650"/>
            <a:ext cx="3050999" cy="3347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23b25837125_0_0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213c5e3187_1_3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g2213c5e3187_1_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67" name="Google Shape;367;g2213c5e3187_1_3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68" name="Google Shape;368;g2213c5e3187_1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g2213c5e3187_1_3"/>
          <p:cNvSpPr txBox="1"/>
          <p:nvPr/>
        </p:nvSpPr>
        <p:spPr>
          <a:xfrm>
            <a:off x="376810" y="103176"/>
            <a:ext cx="10910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MicroClimate System Performance: Latency</a:t>
            </a:r>
            <a:endParaRPr sz="3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370" name="Google Shape;370;g2213c5e3187_1_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371" name="Google Shape;371;g2213c5e3187_1_3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  <p:pic>
        <p:nvPicPr>
          <p:cNvPr id="372" name="Google Shape;372;g2213c5e3187_1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2488" y="2237174"/>
            <a:ext cx="4497413" cy="326652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2213c5e3187_1_3"/>
          <p:cNvSpPr txBox="1"/>
          <p:nvPr/>
        </p:nvSpPr>
        <p:spPr>
          <a:xfrm>
            <a:off x="6796750" y="1303775"/>
            <a:ext cx="359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800">
                <a:solidFill>
                  <a:srgbClr val="13294B"/>
                </a:solidFill>
              </a:rPr>
              <a:t>End-to-End Latency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74" name="Google Shape;374;g2213c5e3187_1_3"/>
          <p:cNvGraphicFramePr/>
          <p:nvPr/>
        </p:nvGraphicFramePr>
        <p:xfrm>
          <a:off x="1660300" y="11018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{FA5AED87-4A2E-44FE-9049-22BB06B04FA3}</a:tableStyleId>
              </a:tblPr>
              <a:tblGrid>
                <a:gridCol w="1280200"/>
                <a:gridCol w="1447125"/>
                <a:gridCol w="1113275"/>
              </a:tblGrid>
              <a:tr h="635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Data Acq -&gt; Overseer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(sec)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Overseer -&gt; App. Control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(sec)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End-to-End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(sec)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9.7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9.5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19.2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7.9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10.0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17.9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7.5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9.4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16.9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8.9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11.0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19.9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10.0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10.8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20.8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8.0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9.9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17.9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8.3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11.0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19.3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8.1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10.6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18.7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7</a:t>
                      </a:r>
                      <a:r>
                        <a:rPr lang="en-US"/>
                        <a:t>.7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9.0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16.7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9.7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10.1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19.85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7.80 sec</a:t>
                      </a:r>
                      <a:endParaRPr b="1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9.21 sec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17.01 sec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  <p:sp>
        <p:nvSpPr>
          <p:cNvPr id="375" name="Google Shape;375;g2213c5e3187_1_3"/>
          <p:cNvSpPr txBox="1"/>
          <p:nvPr/>
        </p:nvSpPr>
        <p:spPr>
          <a:xfrm>
            <a:off x="40300" y="5886875"/>
            <a:ext cx="162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dk1"/>
                </a:solidFill>
              </a:rPr>
              <a:t>Average Time -&gt;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3b25837125_6_105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g23b25837125_6_10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82" name="Google Shape;382;g23b25837125_6_105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83" name="Google Shape;383;g23b25837125_6_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g23b25837125_6_105"/>
          <p:cNvSpPr txBox="1"/>
          <p:nvPr/>
        </p:nvSpPr>
        <p:spPr>
          <a:xfrm>
            <a:off x="376810" y="103176"/>
            <a:ext cx="10910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Data Acquisition: Temperature Sensing Accuracy</a:t>
            </a:r>
            <a:endParaRPr sz="3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385" name="Google Shape;385;g23b25837125_6_10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86" name="Google Shape;386;g23b25837125_6_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025" y="1722250"/>
            <a:ext cx="5728025" cy="34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23b25837125_6_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2738" y="1776012"/>
            <a:ext cx="5659400" cy="330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23b25837125_6_105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3b25837125_10_1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g23b25837125_10_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95" name="Google Shape;395;g23b25837125_10_1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96" name="Google Shape;396;g23b25837125_1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g23b25837125_10_1"/>
          <p:cNvSpPr txBox="1"/>
          <p:nvPr/>
        </p:nvSpPr>
        <p:spPr>
          <a:xfrm>
            <a:off x="376810" y="103176"/>
            <a:ext cx="10910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Data Acquisition: Humidity Sensing Accuracy</a:t>
            </a:r>
            <a:endParaRPr sz="3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398" name="Google Shape;398;g23b25837125_10_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99" name="Google Shape;399;g23b25837125_1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2738" y="1706762"/>
            <a:ext cx="5659375" cy="3416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23b25837125_1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675" y="1706750"/>
            <a:ext cx="5659375" cy="34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g23b25837125_10_1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, building, arch&#10;&#10;Description automatically generated" id="406" name="Google Shape;406;g23b25837125_6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g23b25837125_6_6"/>
          <p:cNvSpPr/>
          <p:nvPr/>
        </p:nvSpPr>
        <p:spPr>
          <a:xfrm flipH="1" rot="10800000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g23b25837125_6_6"/>
          <p:cNvSpPr txBox="1"/>
          <p:nvPr/>
        </p:nvSpPr>
        <p:spPr>
          <a:xfrm>
            <a:off x="900600" y="1649975"/>
            <a:ext cx="10390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Analysis and Conclusions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g23b25837125_6_6"/>
          <p:cNvSpPr txBox="1"/>
          <p:nvPr/>
        </p:nvSpPr>
        <p:spPr>
          <a:xfrm>
            <a:off x="1441428" y="3363080"/>
            <a:ext cx="9309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Looking back, post-development.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410" name="Google Shape;410;g23b25837125_6_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23b25837125_6_6"/>
          <p:cNvSpPr/>
          <p:nvPr/>
        </p:nvSpPr>
        <p:spPr>
          <a:xfrm>
            <a:off x="5520230" y="27593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g23b25837125_6_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413" name="Google Shape;413;g23b25837125_6_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14" name="Google Shape;414;g23b25837125_6_6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211b8dc427_0_18"/>
          <p:cNvSpPr txBox="1"/>
          <p:nvPr/>
        </p:nvSpPr>
        <p:spPr>
          <a:xfrm>
            <a:off x="205675" y="1334275"/>
            <a:ext cx="4673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E84B36"/>
                </a:solidFill>
              </a:rPr>
              <a:t>Original Design</a:t>
            </a:r>
            <a:endParaRPr b="1" i="0" sz="28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2+ Data Acquisition Nodes</a:t>
            </a:r>
            <a:endParaRPr sz="2200">
              <a:solidFill>
                <a:schemeClr val="dk1"/>
              </a:solidFill>
            </a:endParaRPr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</a:pPr>
            <a:r>
              <a:rPr lang="en-US" sz="2200">
                <a:solidFill>
                  <a:schemeClr val="dk1"/>
                </a:solidFill>
              </a:rPr>
              <a:t>“Network” of sensors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Direct interpretation of VPD user inputs to environmental targets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Wired Design between Broker and User Interface PC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Use a Raspberry Pi for the User Interface to input Target Values</a:t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2211b8dc427_0_18"/>
          <p:cNvSpPr txBox="1"/>
          <p:nvPr/>
        </p:nvSpPr>
        <p:spPr>
          <a:xfrm>
            <a:off x="6464374" y="1334279"/>
            <a:ext cx="54420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13294B"/>
                </a:solidFill>
              </a:rPr>
              <a:t>Current Design</a:t>
            </a:r>
            <a:endParaRPr b="1" i="0" sz="2800" u="none" cap="none" strike="noStrike">
              <a:solidFill>
                <a:srgbClr val="1329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200"/>
              <a:buChar char="●"/>
            </a:pPr>
            <a:r>
              <a:rPr lang="en-US" sz="2200">
                <a:solidFill>
                  <a:srgbClr val="13294B"/>
                </a:solidFill>
              </a:rPr>
              <a:t>One Data Acquisition Node</a:t>
            </a:r>
            <a:endParaRPr sz="2200">
              <a:solidFill>
                <a:srgbClr val="13294B"/>
              </a:solidFill>
            </a:endParaRPr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200"/>
              <a:buChar char="○"/>
            </a:pPr>
            <a:r>
              <a:rPr lang="en-US" sz="2200">
                <a:solidFill>
                  <a:srgbClr val="13294B"/>
                </a:solidFill>
              </a:rPr>
              <a:t>Extensible design, max of 10</a:t>
            </a:r>
            <a:br>
              <a:rPr lang="en-US" sz="2200">
                <a:solidFill>
                  <a:srgbClr val="13294B"/>
                </a:solidFill>
              </a:rPr>
            </a:br>
            <a:endParaRPr sz="2200">
              <a:solidFill>
                <a:srgbClr val="13294B"/>
              </a:solidFill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200"/>
              <a:buChar char="●"/>
            </a:pPr>
            <a:r>
              <a:rPr lang="en-US" sz="2200">
                <a:solidFill>
                  <a:srgbClr val="13294B"/>
                </a:solidFill>
              </a:rPr>
              <a:t>Temperature and humidity user targets</a:t>
            </a:r>
            <a:endParaRPr sz="2200">
              <a:solidFill>
                <a:srgbClr val="13294B"/>
              </a:solidFill>
            </a:endParaRPr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200"/>
              <a:buChar char="○"/>
            </a:pPr>
            <a:r>
              <a:rPr lang="en-US" sz="2200">
                <a:solidFill>
                  <a:srgbClr val="13294B"/>
                </a:solidFill>
              </a:rPr>
              <a:t>Can still target VPD, requires user </a:t>
            </a:r>
            <a:br>
              <a:rPr lang="en-US" sz="2200">
                <a:solidFill>
                  <a:srgbClr val="13294B"/>
                </a:solidFill>
              </a:rPr>
            </a:br>
            <a:endParaRPr sz="2200">
              <a:solidFill>
                <a:srgbClr val="13294B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200"/>
              <a:buChar char="●"/>
            </a:pPr>
            <a:r>
              <a:rPr lang="en-US" sz="2200">
                <a:solidFill>
                  <a:srgbClr val="13294B"/>
                </a:solidFill>
              </a:rPr>
              <a:t>Wireless Communication between Broker and User Interface via MQTT</a:t>
            </a:r>
            <a:br>
              <a:rPr lang="en-US" sz="2200">
                <a:solidFill>
                  <a:srgbClr val="13294B"/>
                </a:solidFill>
              </a:rPr>
            </a:br>
            <a:endParaRPr sz="2200">
              <a:solidFill>
                <a:srgbClr val="13294B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200"/>
              <a:buChar char="●"/>
            </a:pPr>
            <a:r>
              <a:rPr lang="en-US" sz="2200">
                <a:solidFill>
                  <a:srgbClr val="13294B"/>
                </a:solidFill>
              </a:rPr>
              <a:t>Run the User Interface on any Computer connected to our Access Point</a:t>
            </a:r>
            <a:endParaRPr sz="2200">
              <a:solidFill>
                <a:srgbClr val="1329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13294B"/>
              </a:solidFill>
            </a:endParaRPr>
          </a:p>
        </p:txBody>
      </p:sp>
      <p:sp>
        <p:nvSpPr>
          <p:cNvPr id="421" name="Google Shape;421;g2211b8dc427_0_18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g2211b8dc427_0_1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23" name="Google Shape;423;g2211b8dc427_0_18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24" name="Google Shape;424;g2211b8dc427_0_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g2211b8dc427_0_18"/>
          <p:cNvSpPr txBox="1"/>
          <p:nvPr/>
        </p:nvSpPr>
        <p:spPr>
          <a:xfrm>
            <a:off x="376810" y="103176"/>
            <a:ext cx="1091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Design Changes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g2211b8dc427_0_1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427" name="Google Shape;427;g2211b8dc427_0_18"/>
          <p:cNvSpPr/>
          <p:nvPr/>
        </p:nvSpPr>
        <p:spPr>
          <a:xfrm>
            <a:off x="4964625" y="2245650"/>
            <a:ext cx="1414200" cy="230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84B36"/>
          </a:solidFill>
          <a:ln cap="flat" cmpd="sng" w="9525">
            <a:solidFill>
              <a:srgbClr val="E84B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84B36"/>
              </a:solidFill>
              <a:highlight>
                <a:srgbClr val="E84B36"/>
              </a:highlight>
            </a:endParaRPr>
          </a:p>
        </p:txBody>
      </p:sp>
      <p:sp>
        <p:nvSpPr>
          <p:cNvPr id="428" name="Google Shape;428;g2211b8dc427_0_18"/>
          <p:cNvSpPr/>
          <p:nvPr/>
        </p:nvSpPr>
        <p:spPr>
          <a:xfrm>
            <a:off x="4964625" y="3293513"/>
            <a:ext cx="1414200" cy="230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84B36"/>
          </a:solidFill>
          <a:ln cap="flat" cmpd="sng" w="9525">
            <a:solidFill>
              <a:srgbClr val="E84B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g2211b8dc427_0_18"/>
          <p:cNvSpPr/>
          <p:nvPr/>
        </p:nvSpPr>
        <p:spPr>
          <a:xfrm>
            <a:off x="4964625" y="4341363"/>
            <a:ext cx="1414200" cy="230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84B36"/>
          </a:solidFill>
          <a:ln cap="flat" cmpd="sng" w="9525">
            <a:solidFill>
              <a:srgbClr val="E84B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2211b8dc427_0_18"/>
          <p:cNvSpPr/>
          <p:nvPr/>
        </p:nvSpPr>
        <p:spPr>
          <a:xfrm>
            <a:off x="4964625" y="5389238"/>
            <a:ext cx="1414200" cy="230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84B36"/>
          </a:solidFill>
          <a:ln cap="flat" cmpd="sng" w="9525">
            <a:solidFill>
              <a:srgbClr val="E84B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2211b8dc427_0_18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3b25837125_1_42"/>
          <p:cNvSpPr txBox="1"/>
          <p:nvPr>
            <p:ph idx="1" type="body"/>
          </p:nvPr>
        </p:nvSpPr>
        <p:spPr>
          <a:xfrm>
            <a:off x="376803" y="1334275"/>
            <a:ext cx="49470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24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Integration</a:t>
            </a:r>
            <a:endParaRPr b="1" sz="24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MQTT libraries with broker code for Arduino lack quality documentation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Overseer Subsystem 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lients kept dropping out</a:t>
            </a:r>
            <a:endParaRPr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Control systems: unset variables cause issues 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Data Acquisition</a:t>
            </a:r>
            <a:r>
              <a:rPr b="1"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Subsystem 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I fried the PCB during testing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Pin spacing issues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Common ground 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g23b25837125_1_42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g23b25837125_1_4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39" name="Google Shape;439;g23b25837125_1_42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40" name="Google Shape;440;g23b25837125_1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g23b25837125_1_42"/>
          <p:cNvSpPr txBox="1"/>
          <p:nvPr/>
        </p:nvSpPr>
        <p:spPr>
          <a:xfrm>
            <a:off x="376810" y="103176"/>
            <a:ext cx="1091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Challenges 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23b25837125_1_4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443" name="Google Shape;443;g23b25837125_1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3775" y="1144575"/>
            <a:ext cx="3473099" cy="22245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4" name="Google Shape;444;g23b25837125_1_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22725" y="1144587"/>
            <a:ext cx="2916284" cy="22245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5" name="Google Shape;445;g23b25837125_1_42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  <p:sp>
        <p:nvSpPr>
          <p:cNvPr id="446" name="Google Shape;446;g23b25837125_1_42"/>
          <p:cNvSpPr txBox="1"/>
          <p:nvPr>
            <p:ph idx="1" type="body"/>
          </p:nvPr>
        </p:nvSpPr>
        <p:spPr>
          <a:xfrm>
            <a:off x="5323778" y="3653175"/>
            <a:ext cx="49470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Appliance Control Subsystem</a:t>
            </a:r>
            <a:endParaRPr b="1" sz="2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000"/>
              <a:buChar char="•"/>
            </a:pPr>
            <a:r>
              <a:rPr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Extracting stranded 12 gauge cable from an extension cord</a:t>
            </a:r>
            <a:endParaRPr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000"/>
              <a:buChar char="•"/>
            </a:pPr>
            <a:r>
              <a:rPr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Using said wire</a:t>
            </a:r>
            <a:endParaRPr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000"/>
              <a:buChar char="•"/>
            </a:pPr>
            <a:r>
              <a:rPr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Switch wiring - wrong component!</a:t>
            </a:r>
            <a:endParaRPr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000"/>
              <a:buChar char="•"/>
            </a:pPr>
            <a:r>
              <a:rPr lang="en-US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Fitting PCB, relays into enclosure 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211b8dc427_0_36"/>
          <p:cNvSpPr/>
          <p:nvPr/>
        </p:nvSpPr>
        <p:spPr>
          <a:xfrm flipH="1" rot="10800000">
            <a:off x="0" y="-7801"/>
            <a:ext cx="12192000" cy="68658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452" name="Google Shape;452;g2211b8dc427_0_36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g2211b8dc427_0_36"/>
          <p:cNvSpPr txBox="1"/>
          <p:nvPr/>
        </p:nvSpPr>
        <p:spPr>
          <a:xfrm>
            <a:off x="4497075" y="728700"/>
            <a:ext cx="7057200" cy="53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lt1"/>
                </a:solidFill>
              </a:rPr>
              <a:t>Successes</a:t>
            </a:r>
            <a:r>
              <a:rPr b="1" lang="en-US" sz="2600">
                <a:solidFill>
                  <a:schemeClr val="lt1"/>
                </a:solidFill>
              </a:rPr>
              <a:t>: All high-level and subsystem requirements are met.</a:t>
            </a:r>
            <a:endParaRPr b="1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E84B36"/>
              </a:buClr>
              <a:buSzPts val="2000"/>
              <a:buChar char="●"/>
            </a:pPr>
            <a:r>
              <a:rPr b="1" lang="en-US" sz="2000">
                <a:solidFill>
                  <a:srgbClr val="E84B36"/>
                </a:solidFill>
              </a:rPr>
              <a:t>Full System Integration</a:t>
            </a:r>
            <a:endParaRPr b="1" sz="2000">
              <a:solidFill>
                <a:srgbClr val="E84B36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en-US" sz="2000">
                <a:solidFill>
                  <a:schemeClr val="lt1"/>
                </a:solidFill>
              </a:rPr>
              <a:t>Appliances respond correctly to changes in system temperature and humidity in a timely manner </a:t>
            </a:r>
            <a:br>
              <a:rPr lang="en-US" sz="2000">
                <a:solidFill>
                  <a:schemeClr val="lt1"/>
                </a:solidFill>
              </a:rPr>
            </a:b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E84B36"/>
              </a:buClr>
              <a:buSzPts val="2000"/>
              <a:buChar char="●"/>
            </a:pPr>
            <a:r>
              <a:rPr b="1" lang="en-US" sz="2000">
                <a:solidFill>
                  <a:srgbClr val="E84B36"/>
                </a:solidFill>
              </a:rPr>
              <a:t>Accuracy </a:t>
            </a:r>
            <a:endParaRPr b="1" sz="2000">
              <a:solidFill>
                <a:srgbClr val="E84B36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en-US" sz="2000">
                <a:solidFill>
                  <a:schemeClr val="lt1"/>
                </a:solidFill>
              </a:rPr>
              <a:t>Sensors correctly measure environment temperature and humidity </a:t>
            </a:r>
            <a:endParaRPr sz="2000">
              <a:solidFill>
                <a:schemeClr val="lt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en-US" sz="2000">
                <a:solidFill>
                  <a:schemeClr val="lt1"/>
                </a:solidFill>
              </a:rPr>
              <a:t>Appliances respond accordingly to instructions </a:t>
            </a:r>
            <a:br>
              <a:rPr lang="en-US" sz="2000">
                <a:solidFill>
                  <a:schemeClr val="lt1"/>
                </a:solidFill>
              </a:rPr>
            </a:b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E84B36"/>
              </a:buClr>
              <a:buSzPts val="2000"/>
              <a:buChar char="●"/>
            </a:pPr>
            <a:r>
              <a:rPr b="1" lang="en-US" sz="2000">
                <a:solidFill>
                  <a:srgbClr val="E84B36"/>
                </a:solidFill>
              </a:rPr>
              <a:t>Latency </a:t>
            </a:r>
            <a:endParaRPr sz="2000">
              <a:solidFill>
                <a:schemeClr val="lt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en-US" sz="2000">
                <a:solidFill>
                  <a:schemeClr val="lt1"/>
                </a:solidFill>
              </a:rPr>
              <a:t>End-to-end delay for a single instruction is below 60 seconds.  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descr="A close up of a logo&#10;&#10;Description automatically generated" id="454" name="Google Shape;454;g2211b8dc427_0_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g2211b8dc427_0_3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56" name="Google Shape;456;g2211b8dc427_0_36"/>
          <p:cNvSpPr txBox="1"/>
          <p:nvPr/>
        </p:nvSpPr>
        <p:spPr>
          <a:xfrm>
            <a:off x="1335481" y="3236505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g2211b8dc427_0_3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458" name="Google Shape;458;g2211b8dc427_0_36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  <p:pic>
        <p:nvPicPr>
          <p:cNvPr id="459" name="Google Shape;459;g2211b8dc427_0_36"/>
          <p:cNvPicPr preferRelativeResize="0"/>
          <p:nvPr/>
        </p:nvPicPr>
        <p:blipFill rotWithShape="1">
          <a:blip r:embed="rId5">
            <a:alphaModFix/>
          </a:blip>
          <a:srcRect b="12212" l="0" r="0" t="10638"/>
          <a:stretch/>
        </p:blipFill>
        <p:spPr>
          <a:xfrm>
            <a:off x="651100" y="344950"/>
            <a:ext cx="3649342" cy="59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3b25837125_2_93"/>
          <p:cNvSpPr txBox="1"/>
          <p:nvPr/>
        </p:nvSpPr>
        <p:spPr>
          <a:xfrm>
            <a:off x="376810" y="1334279"/>
            <a:ext cx="54420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Ethics</a:t>
            </a:r>
            <a:endParaRPr b="1" i="0" sz="26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Users of MicroClimate must abide by all local ordinances when growing</a:t>
            </a:r>
            <a:endParaRPr sz="2000"/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There is a possibility of harm that can occur to users due to the nature of our Appliance Control node</a:t>
            </a:r>
            <a:endParaRPr sz="2000"/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Safety upgrades are the next improvement</a:t>
            </a:r>
            <a:endParaRPr sz="2000"/>
          </a:p>
        </p:txBody>
      </p:sp>
      <p:sp>
        <p:nvSpPr>
          <p:cNvPr id="465" name="Google Shape;465;g23b25837125_2_93"/>
          <p:cNvSpPr txBox="1"/>
          <p:nvPr/>
        </p:nvSpPr>
        <p:spPr>
          <a:xfrm>
            <a:off x="5727824" y="1334279"/>
            <a:ext cx="54420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1B4284"/>
                </a:solidFill>
              </a:rPr>
              <a:t>Safety</a:t>
            </a:r>
            <a:endParaRPr b="1" i="0" sz="2600" cap="none" strike="noStrike">
              <a:solidFill>
                <a:srgbClr val="1B428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Appliance Control node handles 120 VAC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GFCI outlet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Electrical Hazard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Fire Hazard</a:t>
            </a:r>
            <a:endParaRPr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Off-the-shelf appliances may be inherently unsafe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Buy quality heaters with fall-over detection, temperature detection</a:t>
            </a:r>
            <a:endParaRPr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66" name="Google Shape;466;g23b25837125_2_93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g23b25837125_2_9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68" name="Google Shape;468;g23b25837125_2_93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69" name="Google Shape;469;g23b25837125_2_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g23b25837125_2_93"/>
          <p:cNvSpPr txBox="1"/>
          <p:nvPr/>
        </p:nvSpPr>
        <p:spPr>
          <a:xfrm>
            <a:off x="376810" y="105476"/>
            <a:ext cx="1091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Ethical and Safety Concerns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23b25837125_2_9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472" name="Google Shape;472;g23b25837125_2_93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3b25837125_1_66"/>
          <p:cNvSpPr txBox="1"/>
          <p:nvPr/>
        </p:nvSpPr>
        <p:spPr>
          <a:xfrm>
            <a:off x="376810" y="1334279"/>
            <a:ext cx="54420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E84B36"/>
                </a:solidFill>
              </a:rPr>
              <a:t>Lessons Learned</a:t>
            </a:r>
            <a:endParaRPr b="1" i="0" sz="28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en-US" sz="2200"/>
              <a:t>Fail Early, Fail Often</a:t>
            </a:r>
            <a:br>
              <a:rPr lang="en-US" sz="2200"/>
            </a:br>
            <a:endParaRPr sz="1000"/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Hands-on experience helps drastically when designing any project</a:t>
            </a:r>
            <a:endParaRPr sz="22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Safety is important during all stages: design, assembly, testing, and deployment</a:t>
            </a:r>
            <a:br>
              <a:rPr lang="en-US" sz="2200"/>
            </a:br>
            <a:endParaRPr sz="1000"/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MCU memory limitations are important when considering which one to use</a:t>
            </a:r>
            <a:br>
              <a:rPr lang="en-US" sz="2200"/>
            </a:br>
            <a:endParaRPr sz="1000"/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Wireless Communication over WiFi can be finicky</a:t>
            </a:r>
            <a:endParaRPr sz="2200"/>
          </a:p>
        </p:txBody>
      </p:sp>
      <p:sp>
        <p:nvSpPr>
          <p:cNvPr id="478" name="Google Shape;478;g23b25837125_1_66"/>
          <p:cNvSpPr txBox="1"/>
          <p:nvPr/>
        </p:nvSpPr>
        <p:spPr>
          <a:xfrm>
            <a:off x="6196624" y="1334279"/>
            <a:ext cx="54420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13294B"/>
                </a:solidFill>
              </a:rPr>
              <a:t>Redesigning the System</a:t>
            </a:r>
            <a:endParaRPr b="1" i="0" sz="2800" u="none" cap="none" strike="noStrike">
              <a:solidFill>
                <a:srgbClr val="1329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en-US" sz="2200"/>
              <a:t>More powerful MQTT broker</a:t>
            </a:r>
            <a:br>
              <a:rPr lang="en-US" sz="2200"/>
            </a:br>
            <a:endParaRPr sz="2200"/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Battery powered Data Acquisition nodes</a:t>
            </a:r>
            <a:br>
              <a:rPr lang="en-US" sz="2200"/>
            </a:br>
            <a:endParaRPr sz="2200"/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Different wireless communication protocol</a:t>
            </a:r>
            <a:endParaRPr sz="2200"/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/>
              <a:t>ZigBee, ESPNOW</a:t>
            </a:r>
            <a:endParaRPr sz="2200"/>
          </a:p>
        </p:txBody>
      </p:sp>
      <p:sp>
        <p:nvSpPr>
          <p:cNvPr id="479" name="Google Shape;479;g23b25837125_1_66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g23b25837125_1_6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81" name="Google Shape;481;g23b25837125_1_66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82" name="Google Shape;482;g23b25837125_1_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g23b25837125_1_66"/>
          <p:cNvSpPr txBox="1"/>
          <p:nvPr/>
        </p:nvSpPr>
        <p:spPr>
          <a:xfrm>
            <a:off x="376810" y="105476"/>
            <a:ext cx="1091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Conclusions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g23b25837125_1_6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485" name="Google Shape;485;g23b25837125_1_66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, letter, whiteboard&#10;&#10;Description automatically generated" id="490" name="Google Shape;490;g23b25837125_6_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23b25837125_6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72550" cy="107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g23b25837125_6_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1190" y="-942750"/>
            <a:ext cx="12394373" cy="8442449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g23b25837125_6_3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3294B">
              <a:alpha val="847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g23b25837125_6_36"/>
          <p:cNvSpPr txBox="1"/>
          <p:nvPr/>
        </p:nvSpPr>
        <p:spPr>
          <a:xfrm>
            <a:off x="530400" y="1150963"/>
            <a:ext cx="5035200" cy="51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</a:pPr>
            <a:r>
              <a:rPr lang="en-US" sz="2200">
                <a:solidFill>
                  <a:schemeClr val="lt1"/>
                </a:solidFill>
              </a:rPr>
              <a:t>Direct interpretation of VPD to temperature and humidity targets</a:t>
            </a:r>
            <a:endParaRPr sz="22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</a:pPr>
            <a:r>
              <a:rPr lang="en-US" sz="2200">
                <a:solidFill>
                  <a:schemeClr val="lt1"/>
                </a:solidFill>
              </a:rPr>
              <a:t>Improved UI: data logging, scheduling</a:t>
            </a:r>
            <a:br>
              <a:rPr lang="en-US" sz="2200">
                <a:solidFill>
                  <a:schemeClr val="lt1"/>
                </a:solidFill>
              </a:rPr>
            </a:br>
            <a:endParaRPr sz="1000">
              <a:solidFill>
                <a:schemeClr val="lt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</a:pPr>
            <a:r>
              <a:rPr lang="en-US" sz="2200">
                <a:solidFill>
                  <a:schemeClr val="lt1"/>
                </a:solidFill>
              </a:rPr>
              <a:t>Redesign physical design of appliance control for safety</a:t>
            </a:r>
            <a:br>
              <a:rPr lang="en-US" sz="2200">
                <a:solidFill>
                  <a:schemeClr val="lt1"/>
                </a:solidFill>
              </a:rPr>
            </a:br>
            <a:endParaRPr sz="1000">
              <a:solidFill>
                <a:schemeClr val="lt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</a:pPr>
            <a:r>
              <a:rPr lang="en-US" sz="2200">
                <a:solidFill>
                  <a:schemeClr val="lt1"/>
                </a:solidFill>
              </a:rPr>
              <a:t>More nodes: appliance control, data acquisition</a:t>
            </a:r>
            <a:endParaRPr sz="2200">
              <a:solidFill>
                <a:schemeClr val="lt1"/>
              </a:solidFill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</a:pPr>
            <a:r>
              <a:rPr lang="en-US" sz="2200">
                <a:solidFill>
                  <a:schemeClr val="lt1"/>
                </a:solidFill>
              </a:rPr>
              <a:t>On-the-fly node discovery</a:t>
            </a:r>
            <a:br>
              <a:rPr lang="en-US" sz="2200">
                <a:solidFill>
                  <a:schemeClr val="lt1"/>
                </a:solidFill>
              </a:rPr>
            </a:br>
            <a:endParaRPr sz="1000">
              <a:solidFill>
                <a:schemeClr val="lt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</a:pPr>
            <a:r>
              <a:rPr lang="en-US" sz="2200">
                <a:solidFill>
                  <a:schemeClr val="lt1"/>
                </a:solidFill>
              </a:rPr>
              <a:t>Additional specialized nodes</a:t>
            </a:r>
            <a:endParaRPr sz="2200">
              <a:solidFill>
                <a:schemeClr val="lt1"/>
              </a:solidFill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</a:pPr>
            <a:r>
              <a:rPr lang="en-US" sz="2200">
                <a:solidFill>
                  <a:schemeClr val="lt1"/>
                </a:solidFill>
              </a:rPr>
              <a:t>Air quality sensing</a:t>
            </a:r>
            <a:endParaRPr sz="2200">
              <a:solidFill>
                <a:schemeClr val="lt1"/>
              </a:solidFill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</a:pPr>
            <a:r>
              <a:rPr lang="en-US" sz="2200">
                <a:solidFill>
                  <a:schemeClr val="lt1"/>
                </a:solidFill>
              </a:rPr>
              <a:t>Light sensing</a:t>
            </a:r>
            <a:endParaRPr sz="2200">
              <a:solidFill>
                <a:schemeClr val="lt1"/>
              </a:solidFill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</a:pPr>
            <a:r>
              <a:rPr lang="en-US" sz="2200">
                <a:solidFill>
                  <a:schemeClr val="lt1"/>
                </a:solidFill>
              </a:rPr>
              <a:t>Irrigation management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495" name="Google Shape;495;g23b25837125_6_36"/>
          <p:cNvSpPr txBox="1"/>
          <p:nvPr/>
        </p:nvSpPr>
        <p:spPr>
          <a:xfrm>
            <a:off x="669290" y="426046"/>
            <a:ext cx="475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</a:rPr>
              <a:t>Further Work</a:t>
            </a:r>
            <a:endParaRPr b="1" i="0" sz="3600" u="none" cap="none" strike="noStrike">
              <a:solidFill>
                <a:schemeClr val="lt1"/>
              </a:solidFill>
            </a:endParaRPr>
          </a:p>
        </p:txBody>
      </p:sp>
      <p:pic>
        <p:nvPicPr>
          <p:cNvPr descr="A close up of a logo&#10;&#10;Description automatically generated" id="496" name="Google Shape;496;g23b25837125_6_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g23b25837125_6_3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98" name="Google Shape;498;g23b25837125_6_3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499" name="Google Shape;499;g23b25837125_6_3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0" name="Google Shape;500;g23b25837125_6_36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outdoor, dark&#10;&#10;Description automatically generated" id="112" name="Google Shape;112;g23b25837125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23b25837125_0_19"/>
          <p:cNvSpPr/>
          <p:nvPr/>
        </p:nvSpPr>
        <p:spPr>
          <a:xfrm flipH="1" rot="10800000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g23b25837125_0_19"/>
          <p:cNvSpPr txBox="1"/>
          <p:nvPr/>
        </p:nvSpPr>
        <p:spPr>
          <a:xfrm>
            <a:off x="1681075" y="1515500"/>
            <a:ext cx="8829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What is MicroClimate?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23b25837125_0_19"/>
          <p:cNvSpPr txBox="1"/>
          <p:nvPr/>
        </p:nvSpPr>
        <p:spPr>
          <a:xfrm>
            <a:off x="1441528" y="3232230"/>
            <a:ext cx="93090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An environmental monitoring and management system for the </a:t>
            </a:r>
            <a:r>
              <a:rPr b="1" lang="en-US" sz="2800">
                <a:solidFill>
                  <a:schemeClr val="lt1"/>
                </a:solidFill>
              </a:rPr>
              <a:t>Vapor Pressure Deficit, </a:t>
            </a:r>
            <a:r>
              <a:rPr lang="en-US" sz="2800">
                <a:solidFill>
                  <a:schemeClr val="lt1"/>
                </a:solidFill>
              </a:rPr>
              <a:t>a measure of temperature and humidity, of a closed growing environment using off-the-shelf appliances.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descr="A close up of a logo&#10;&#10;Description automatically generated" id="116" name="Google Shape;116;g23b25837125_0_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23b25837125_0_19"/>
          <p:cNvSpPr/>
          <p:nvPr/>
        </p:nvSpPr>
        <p:spPr>
          <a:xfrm>
            <a:off x="5520230" y="27593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g23b25837125_0_1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19" name="Google Shape;119;g23b25837125_0_1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120" name="Google Shape;120;g23b25837125_0_19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3b25837125_2_110"/>
          <p:cNvSpPr/>
          <p:nvPr/>
        </p:nvSpPr>
        <p:spPr>
          <a:xfrm flipH="1" rot="10800000">
            <a:off x="0" y="-7801"/>
            <a:ext cx="12192000" cy="68658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506" name="Google Shape;506;g23b25837125_2_110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507" name="Google Shape;507;g23b25837125_2_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g23b25837125_2_110"/>
          <p:cNvSpPr txBox="1"/>
          <p:nvPr/>
        </p:nvSpPr>
        <p:spPr>
          <a:xfrm>
            <a:off x="376807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lt1"/>
                </a:solidFill>
              </a:rPr>
              <a:t>Thank you! Questions?</a:t>
            </a:r>
            <a:endParaRPr b="1" sz="6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1"/>
                </a:solidFill>
              </a:rPr>
              <a:t>Special thanks to our amazing and encouraging TA, Ugur Akcal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 Information</a:t>
            </a:r>
            <a:endParaRPr b="1" sz="2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200">
                <a:solidFill>
                  <a:schemeClr val="lt1"/>
                </a:solidFill>
              </a:rPr>
              <a:t>Aadarsh Mahra - Software Lead. amahra2@illinois.edu</a:t>
            </a:r>
            <a:endParaRPr b="1" sz="1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</a:rPr>
              <a:t>Smit Purohit - Hardware Lead. smitp2@illinois.edu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</a:rPr>
              <a:t>Jeff Taylor - Team Lead. jt19@illinois.edu</a:t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509" name="Google Shape;509;g23b25837125_2_11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510" name="Google Shape;510;g23b25837125_2_11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511" name="Google Shape;511;g23b25837125_2_110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3b25837125_2_104"/>
          <p:cNvSpPr/>
          <p:nvPr/>
        </p:nvSpPr>
        <p:spPr>
          <a:xfrm flipH="1" rot="10800000">
            <a:off x="-1" y="8163"/>
            <a:ext cx="12192000" cy="6858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newspaper&#10;&#10;Description automatically generated" id="517" name="Google Shape;517;g23b25837125_2_104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-1" y="8164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&#10;&#10;Description automatically generated" id="518" name="Google Shape;518;g23b25837125_2_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0021" y="2252985"/>
            <a:ext cx="7131956" cy="2352029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g23b25837125_2_104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3b25837125_1_80"/>
          <p:cNvSpPr txBox="1"/>
          <p:nvPr>
            <p:ph idx="1" type="body"/>
          </p:nvPr>
        </p:nvSpPr>
        <p:spPr>
          <a:xfrm>
            <a:off x="376800" y="1515300"/>
            <a:ext cx="11177400" cy="42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2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Plants sense the world just like us, and they grow best in ideal environmental conditions. These conditions change as the plant matures.</a:t>
            </a:r>
            <a:endParaRPr b="1" sz="22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2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Solutions for managing a plant’s environment exist at commercial scales in greenhouses and indoor agriculture facilities. These systems are cost and scale-prohibitive for the hobbyist grower and academic researcher.</a:t>
            </a:r>
            <a:endParaRPr b="1" sz="22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MicroClimate seeks to be an affordable, easy-to-use system for monitoring and controlling the environment of crops grown indoors at small scales.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g23b25837125_1_8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23b25837125_1_8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28" name="Google Shape;128;g23b25837125_1_80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29" name="Google Shape;129;g23b25837125_1_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23b25837125_1_80"/>
          <p:cNvSpPr txBox="1"/>
          <p:nvPr/>
        </p:nvSpPr>
        <p:spPr>
          <a:xfrm>
            <a:off x="376810" y="103176"/>
            <a:ext cx="1091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Objective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g23b25837125_1_8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132" name="Google Shape;132;g23b25837125_1_80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building with a fountain in front of it&#10;&#10;Description automatically generated with low confidence" id="137" name="Google Shape;137;g23b25837125_6_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23b25837125_6_57"/>
          <p:cNvSpPr/>
          <p:nvPr/>
        </p:nvSpPr>
        <p:spPr>
          <a:xfrm flipH="1"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g23b25837125_6_57"/>
          <p:cNvSpPr txBox="1"/>
          <p:nvPr/>
        </p:nvSpPr>
        <p:spPr>
          <a:xfrm>
            <a:off x="1102225" y="1588850"/>
            <a:ext cx="9987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Build and Requirements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23b25837125_6_57"/>
          <p:cNvSpPr txBox="1"/>
          <p:nvPr/>
        </p:nvSpPr>
        <p:spPr>
          <a:xfrm>
            <a:off x="1441528" y="3195555"/>
            <a:ext cx="9309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</a:rPr>
              <a:t>A technical breakdown of how the subsystems were designed and assembled, and the definitions of success.</a:t>
            </a:r>
            <a:endParaRPr/>
          </a:p>
        </p:txBody>
      </p:sp>
      <p:pic>
        <p:nvPicPr>
          <p:cNvPr descr="A close up of a logo&#10;&#10;Description automatically generated" id="141" name="Google Shape;141;g23b25837125_6_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23b25837125_6_57"/>
          <p:cNvSpPr/>
          <p:nvPr/>
        </p:nvSpPr>
        <p:spPr>
          <a:xfrm>
            <a:off x="5520230" y="27593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23b25837125_6_5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44" name="Google Shape;144;g23b25837125_6_5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145" name="Google Shape;145;g23b25837125_6_57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3b25837125_2_10"/>
          <p:cNvSpPr/>
          <p:nvPr/>
        </p:nvSpPr>
        <p:spPr>
          <a:xfrm>
            <a:off x="2266934" y="1458134"/>
            <a:ext cx="7658100" cy="36885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23b25837125_2_10"/>
          <p:cNvSpPr txBox="1"/>
          <p:nvPr/>
        </p:nvSpPr>
        <p:spPr>
          <a:xfrm>
            <a:off x="4548417" y="3123892"/>
            <a:ext cx="3095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23b25837125_2_10"/>
          <p:cNvSpPr txBox="1"/>
          <p:nvPr/>
        </p:nvSpPr>
        <p:spPr>
          <a:xfrm>
            <a:off x="583914" y="5464730"/>
            <a:ext cx="110241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23b25837125_2_1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23b25837125_2_1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55" name="Google Shape;155;g23b25837125_2_10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56" name="Google Shape;156;g23b25837125_2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23b25837125_2_10"/>
          <p:cNvSpPr txBox="1"/>
          <p:nvPr/>
        </p:nvSpPr>
        <p:spPr>
          <a:xfrm>
            <a:off x="376810" y="105476"/>
            <a:ext cx="1091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Block Diagram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23b25837125_2_1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159" name="Google Shape;159;g23b25837125_2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700" y="999425"/>
            <a:ext cx="11182601" cy="5386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23b25837125_2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936" y="1109525"/>
            <a:ext cx="2099558" cy="176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23b25837125_2_10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3b67dce6f1_1_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23b67dce6f1_1_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68" name="Google Shape;168;g23b67dce6f1_1_0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69" name="Google Shape;169;g23b67dce6f1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23b67dce6f1_1_0"/>
          <p:cNvSpPr txBox="1"/>
          <p:nvPr/>
        </p:nvSpPr>
        <p:spPr>
          <a:xfrm>
            <a:off x="376810" y="103176"/>
            <a:ext cx="1091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System Build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23b67dce6f1_1_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172" name="Google Shape;172;g23b67dce6f1_1_0"/>
          <p:cNvPicPr preferRelativeResize="0"/>
          <p:nvPr/>
        </p:nvPicPr>
        <p:blipFill rotWithShape="1">
          <a:blip r:embed="rId4">
            <a:alphaModFix/>
          </a:blip>
          <a:srcRect b="8047" l="21778" r="21448" t="24385"/>
          <a:stretch/>
        </p:blipFill>
        <p:spPr>
          <a:xfrm>
            <a:off x="243550" y="1390425"/>
            <a:ext cx="6368002" cy="438196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23b67dce6f1_1_0"/>
          <p:cNvSpPr txBox="1"/>
          <p:nvPr/>
        </p:nvSpPr>
        <p:spPr>
          <a:xfrm>
            <a:off x="811844" y="2380029"/>
            <a:ext cx="5231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highlight>
                  <a:srgbClr val="1B4284"/>
                </a:highlight>
              </a:rPr>
              <a:t>Appliance Control Node</a:t>
            </a:r>
            <a:endParaRPr sz="2000">
              <a:solidFill>
                <a:srgbClr val="FFFFFF"/>
              </a:solidFill>
              <a:highlight>
                <a:srgbClr val="1B4284"/>
              </a:highlight>
            </a:endParaRPr>
          </a:p>
        </p:txBody>
      </p:sp>
      <p:pic>
        <p:nvPicPr>
          <p:cNvPr id="174" name="Google Shape;174;g23b67dce6f1_1_0"/>
          <p:cNvPicPr preferRelativeResize="0"/>
          <p:nvPr/>
        </p:nvPicPr>
        <p:blipFill rotWithShape="1">
          <a:blip r:embed="rId5">
            <a:alphaModFix/>
          </a:blip>
          <a:srcRect b="14871" l="0" r="0" t="0"/>
          <a:stretch/>
        </p:blipFill>
        <p:spPr>
          <a:xfrm>
            <a:off x="8456185" y="3649100"/>
            <a:ext cx="3385928" cy="27008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5" name="Google Shape;175;g23b67dce6f1_1_0"/>
          <p:cNvSpPr txBox="1"/>
          <p:nvPr/>
        </p:nvSpPr>
        <p:spPr>
          <a:xfrm>
            <a:off x="9382688" y="2814688"/>
            <a:ext cx="2379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highlight>
                  <a:srgbClr val="1B4284"/>
                </a:highlight>
              </a:rPr>
              <a:t>Overseer and UI</a:t>
            </a:r>
            <a:endParaRPr sz="2000">
              <a:solidFill>
                <a:srgbClr val="FFFFFF"/>
              </a:solidFill>
              <a:highlight>
                <a:srgbClr val="1B4284"/>
              </a:highlight>
            </a:endParaRPr>
          </a:p>
        </p:txBody>
      </p:sp>
      <p:pic>
        <p:nvPicPr>
          <p:cNvPr id="176" name="Google Shape;176;g23b67dce6f1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7725" y="931925"/>
            <a:ext cx="2617886" cy="26457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7" name="Google Shape;177;g23b67dce6f1_1_0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3b25837125_2_5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23b25837125_2_5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84" name="Google Shape;184;g23b25837125_2_50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85" name="Google Shape;185;g23b25837125_2_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23b25837125_2_50"/>
          <p:cNvSpPr txBox="1"/>
          <p:nvPr/>
        </p:nvSpPr>
        <p:spPr>
          <a:xfrm>
            <a:off x="376810" y="103176"/>
            <a:ext cx="1091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System Build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23b25837125_2_5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188" name="Google Shape;188;g23b25837125_2_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9925" y="1048098"/>
            <a:ext cx="6912159" cy="520145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23b25837125_2_50"/>
          <p:cNvSpPr txBox="1"/>
          <p:nvPr/>
        </p:nvSpPr>
        <p:spPr>
          <a:xfrm>
            <a:off x="5076143" y="2367395"/>
            <a:ext cx="2039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highlight>
                  <a:srgbClr val="1B4284"/>
                </a:highlight>
              </a:rPr>
              <a:t>Sensor Probe</a:t>
            </a:r>
            <a:endParaRPr sz="2000">
              <a:solidFill>
                <a:srgbClr val="FFFFFF"/>
              </a:solidFill>
              <a:highlight>
                <a:srgbClr val="1B4284"/>
              </a:highlight>
            </a:endParaRPr>
          </a:p>
        </p:txBody>
      </p:sp>
      <p:sp>
        <p:nvSpPr>
          <p:cNvPr id="190" name="Google Shape;190;g23b25837125_2_50"/>
          <p:cNvSpPr txBox="1"/>
          <p:nvPr/>
        </p:nvSpPr>
        <p:spPr>
          <a:xfrm>
            <a:off x="5139893" y="5020548"/>
            <a:ext cx="2039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highlight>
                  <a:srgbClr val="1B4284"/>
                </a:highlight>
              </a:rPr>
              <a:t>Humidifier</a:t>
            </a:r>
            <a:endParaRPr sz="2000">
              <a:solidFill>
                <a:srgbClr val="FFFFFF"/>
              </a:solidFill>
              <a:highlight>
                <a:srgbClr val="1B4284"/>
              </a:highlight>
            </a:endParaRPr>
          </a:p>
        </p:txBody>
      </p:sp>
      <p:sp>
        <p:nvSpPr>
          <p:cNvPr id="191" name="Google Shape;191;g23b25837125_2_50"/>
          <p:cNvSpPr txBox="1"/>
          <p:nvPr/>
        </p:nvSpPr>
        <p:spPr>
          <a:xfrm>
            <a:off x="6601506" y="5246879"/>
            <a:ext cx="2039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highlight>
                  <a:srgbClr val="1B4284"/>
                </a:highlight>
              </a:rPr>
              <a:t>Heater</a:t>
            </a:r>
            <a:endParaRPr sz="2000">
              <a:solidFill>
                <a:srgbClr val="FFFFFF"/>
              </a:solidFill>
              <a:highlight>
                <a:srgbClr val="1B4284"/>
              </a:highlight>
            </a:endParaRPr>
          </a:p>
        </p:txBody>
      </p:sp>
      <p:sp>
        <p:nvSpPr>
          <p:cNvPr id="192" name="Google Shape;192;g23b25837125_2_50"/>
          <p:cNvSpPr txBox="1"/>
          <p:nvPr/>
        </p:nvSpPr>
        <p:spPr>
          <a:xfrm>
            <a:off x="7450152" y="3478715"/>
            <a:ext cx="2039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highlight>
                  <a:srgbClr val="1B4284"/>
                </a:highlight>
              </a:rPr>
              <a:t>Data Acq. Node</a:t>
            </a:r>
            <a:endParaRPr sz="2000">
              <a:solidFill>
                <a:srgbClr val="FFFFFF"/>
              </a:solidFill>
              <a:highlight>
                <a:srgbClr val="1B4284"/>
              </a:highlight>
            </a:endParaRPr>
          </a:p>
        </p:txBody>
      </p:sp>
      <p:sp>
        <p:nvSpPr>
          <p:cNvPr id="193" name="Google Shape;193;g23b25837125_2_50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3b25837125_6_47"/>
          <p:cNvSpPr txBox="1"/>
          <p:nvPr>
            <p:ph idx="1" type="body"/>
          </p:nvPr>
        </p:nvSpPr>
        <p:spPr>
          <a:xfrm>
            <a:off x="160950" y="1494250"/>
            <a:ext cx="11870100" cy="46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AutoNum type="arabicPeriod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User interface shows the environment’s temperature and humidity, and actuators’ status, and allows for user-set temperature and humidity targets.</a:t>
            </a:r>
            <a:br>
              <a:rPr lang="en-US" sz="2400"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AutoNum type="arabicPeriod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After reaching a set environment target, the temperature and humidity of our closed environment must stay within a fixed range of our target values.</a:t>
            </a:r>
            <a:br>
              <a:rPr lang="en-US" sz="2400">
                <a:latin typeface="Arial"/>
                <a:ea typeface="Arial"/>
                <a:cs typeface="Arial"/>
                <a:sym typeface="Arial"/>
              </a:rPr>
            </a:b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-US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Overall system latency is appropriate for the timescale of cultivation; any change to system state (temperature/humidity changes, control signal is updated) is reflected across all subsystems within 60 seconds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23b25837125_6_47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g23b25837125_6_4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01" name="Google Shape;201;g23b25837125_6_47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02" name="Google Shape;202;g23b25837125_6_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23b25837125_6_47"/>
          <p:cNvSpPr txBox="1"/>
          <p:nvPr/>
        </p:nvSpPr>
        <p:spPr>
          <a:xfrm>
            <a:off x="376810" y="103176"/>
            <a:ext cx="1091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High-Level System Requirements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23b25837125_6_4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205" name="Google Shape;205;g23b25837125_6_47"/>
          <p:cNvSpPr txBox="1"/>
          <p:nvPr>
            <p:ph idx="12" type="sldNum"/>
          </p:nvPr>
        </p:nvSpPr>
        <p:spPr>
          <a:xfrm>
            <a:off x="9448800" y="64929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/>
              <a:t>‹#›</a:t>
            </a:fld>
            <a:endParaRPr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