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slide" Target="slides/slide38.xml"/><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5" name="Google Shape;14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0: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7" name="Google Shape;24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9" name="Google Shape;25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rtl="0" algn="l">
              <a:lnSpc>
                <a:spcPct val="100000"/>
              </a:lnSpc>
              <a:spcBef>
                <a:spcPts val="0"/>
              </a:spcBef>
              <a:spcAft>
                <a:spcPts val="0"/>
              </a:spcAft>
              <a:buSzPts val="1100"/>
              <a:buAutoNum type="arabicPeriod"/>
            </a:pPr>
            <a:r>
              <a:rPr lang="zh-CN"/>
              <a:t>Scale system</a:t>
            </a:r>
            <a:endParaRPr/>
          </a:p>
          <a:p>
            <a:pPr indent="-298450" lvl="0" marL="457200" rtl="0" algn="l">
              <a:lnSpc>
                <a:spcPct val="100000"/>
              </a:lnSpc>
              <a:spcBef>
                <a:spcPts val="0"/>
              </a:spcBef>
              <a:spcAft>
                <a:spcPts val="0"/>
              </a:spcAft>
              <a:buSzPts val="1100"/>
              <a:buAutoNum type="arabicPeriod"/>
            </a:pPr>
            <a:r>
              <a:rPr lang="zh-CN"/>
              <a:t>Stepper motor driver </a:t>
            </a:r>
            <a:endParaRPr/>
          </a:p>
        </p:txBody>
      </p:sp>
      <p:sp>
        <p:nvSpPr>
          <p:cNvPr id="292" name="Google Shape;29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d0844ceb7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 name="Google Shape;306;g2d0844ceb7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d0844ceb75_0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9" name="Google Shape;319;g2d0844ceb75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d0844ceb75_0_1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3" name="Google Shape;333;g2d0844ceb75_0_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7" name="Google Shape;34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d0844ceb75_0_2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1" name="Google Shape;361;g2d0844ceb75_0_2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d0844ceb75_0_3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6" name="Google Shape;376;g2d0844ceb75_0_3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4" name="Google Shape;15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d0844ceb75_0_4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0" name="Google Shape;390;g2d0844ceb75_0_4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d0844ceb75_0_5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5" name="Google Shape;405;g2d0844ceb75_0_5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9" name="Google Shape;419;p1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d0844ceb75_0_8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9" name="Google Shape;429;g2d0844ceb75_0_8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d0844ceb75_0_9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3" name="Google Shape;443;g2d0844ceb75_0_9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7" name="Google Shape;45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d0844ceb75_0_10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1" name="Google Shape;471;g2d0844ceb75_0_10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d0844ceb75_0_11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7" name="Google Shape;487;g2d0844ceb75_0_1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d0844ceb75_0_12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2" name="Google Shape;502;g2d0844ceb75_0_1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d0844ceb75_0_13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9" name="Google Shape;519;g2d0844ceb75_0_13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d0844ceb75_0_6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7" name="Google Shape;537;g2d0844ceb75_0_6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d0844ceb75_0_7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1" name="Google Shape;551;g2d0844ceb75_0_7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5" name="Google Shape;565;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2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5" name="Google Shape;57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8" name="Google Shape;588;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2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8" name="Google Shape;59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2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9" name="Google Shape;60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28: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1" name="Google Shape;62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29: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0" name="Google Shape;63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457200" rtl="0" algn="l">
              <a:lnSpc>
                <a:spcPct val="115000"/>
              </a:lnSpc>
              <a:spcBef>
                <a:spcPts val="1200"/>
              </a:spcBef>
              <a:spcAft>
                <a:spcPts val="0"/>
              </a:spcAft>
              <a:buClr>
                <a:schemeClr val="dk1"/>
              </a:buClr>
              <a:buSzPts val="1100"/>
              <a:buFont typeface="Arial"/>
              <a:buNone/>
            </a:pPr>
            <a:r>
              <a:rPr b="1" lang="zh-CN" sz="1500">
                <a:solidFill>
                  <a:srgbClr val="0D0D0D"/>
                </a:solidFill>
                <a:highlight>
                  <a:schemeClr val="lt1"/>
                </a:highlight>
              </a:rPr>
              <a:t>老年人越来越多，老龄化问题显著。</a:t>
            </a:r>
            <a:endParaRPr b="1" sz="1500">
              <a:solidFill>
                <a:srgbClr val="0D0D0D"/>
              </a:solidFill>
              <a:highlight>
                <a:schemeClr val="lt1"/>
              </a:highlight>
            </a:endParaRPr>
          </a:p>
          <a:p>
            <a:pPr indent="0" lvl="0" marL="457200" rtl="0" algn="l">
              <a:lnSpc>
                <a:spcPct val="115000"/>
              </a:lnSpc>
              <a:spcBef>
                <a:spcPts val="1200"/>
              </a:spcBef>
              <a:spcAft>
                <a:spcPts val="0"/>
              </a:spcAft>
              <a:buClr>
                <a:schemeClr val="dk1"/>
              </a:buClr>
              <a:buSzPts val="1100"/>
              <a:buFont typeface="Arial"/>
              <a:buNone/>
            </a:pPr>
            <a:r>
              <a:rPr b="1" lang="zh-CN" sz="1500">
                <a:solidFill>
                  <a:srgbClr val="0D0D0D"/>
                </a:solidFill>
                <a:highlight>
                  <a:schemeClr val="lt1"/>
                </a:highlight>
              </a:rPr>
              <a:t>老年人需要服用多种药物，由于记忆力下降，难以记住各种药物的服用时间和剂量。</a:t>
            </a:r>
            <a:endParaRPr b="1" sz="1500">
              <a:solidFill>
                <a:srgbClr val="0D0D0D"/>
              </a:solidFill>
              <a:highlight>
                <a:schemeClr val="lt1"/>
              </a:highlight>
            </a:endParaRPr>
          </a:p>
          <a:p>
            <a:pPr indent="0" lvl="0" marL="457200" rtl="0" algn="l">
              <a:lnSpc>
                <a:spcPct val="115000"/>
              </a:lnSpc>
              <a:spcBef>
                <a:spcPts val="1200"/>
              </a:spcBef>
              <a:spcAft>
                <a:spcPts val="0"/>
              </a:spcAft>
              <a:buSzPts val="1100"/>
              <a:buNone/>
            </a:pPr>
            <a:r>
              <a:rPr b="1" lang="zh-CN" sz="1500">
                <a:solidFill>
                  <a:srgbClr val="0D0D0D"/>
                </a:solidFill>
                <a:highlight>
                  <a:schemeClr val="lt1"/>
                </a:highlight>
              </a:rPr>
              <a:t>现在市场上有的药盒都是需要人工提前配置好的，不够智能</a:t>
            </a:r>
            <a:endParaRPr b="1" sz="1500">
              <a:solidFill>
                <a:srgbClr val="0D0D0D"/>
              </a:solidFill>
              <a:highlight>
                <a:schemeClr val="lt1"/>
              </a:highlight>
            </a:endParaRPr>
          </a:p>
          <a:p>
            <a:pPr indent="0" lvl="0" marL="457200" rtl="0" algn="l">
              <a:lnSpc>
                <a:spcPct val="115000"/>
              </a:lnSpc>
              <a:spcBef>
                <a:spcPts val="1200"/>
              </a:spcBef>
              <a:spcAft>
                <a:spcPts val="0"/>
              </a:spcAft>
              <a:buClr>
                <a:schemeClr val="dk1"/>
              </a:buClr>
              <a:buSzPts val="1100"/>
              <a:buFont typeface="Arial"/>
              <a:buNone/>
            </a:pPr>
            <a:r>
              <a:t/>
            </a:r>
            <a:endParaRPr b="1" sz="1500">
              <a:solidFill>
                <a:srgbClr val="0D0D0D"/>
              </a:solidFill>
              <a:highlight>
                <a:schemeClr val="lt1"/>
              </a:highlight>
            </a:endParaRPr>
          </a:p>
        </p:txBody>
      </p:sp>
      <p:sp>
        <p:nvSpPr>
          <p:cNvPr id="175" name="Google Shape;17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1" name="Google Shape;19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1" name="Google Shape;20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1" name="Google Shape;21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4" name="Google Shape;22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9: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 name="Google Shape;23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 name="Google Shape;13;p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 name="Google Shape;14;p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8" name="Shape 68"/>
        <p:cNvGrpSpPr/>
        <p:nvPr/>
      </p:nvGrpSpPr>
      <p:grpSpPr>
        <a:xfrm>
          <a:off x="0" y="0"/>
          <a:ext cx="0" cy="0"/>
          <a:chOff x="0" y="0"/>
          <a:chExt cx="0" cy="0"/>
        </a:xfrm>
      </p:grpSpPr>
      <p:sp>
        <p:nvSpPr>
          <p:cNvPr id="69" name="Google Shape;69;p11"/>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0" name="Google Shape;70;p11"/>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1" name="Google Shape;71;p1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2" name="Google Shape;72;p1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3" name="Google Shape;73;p1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2" name="Google Shape;82;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3" name="Google Shape;83;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4" name="Shape 84"/>
        <p:cNvGrpSpPr/>
        <p:nvPr/>
      </p:nvGrpSpPr>
      <p:grpSpPr>
        <a:xfrm>
          <a:off x="0" y="0"/>
          <a:ext cx="0" cy="0"/>
          <a:chOff x="0" y="0"/>
          <a:chExt cx="0" cy="0"/>
        </a:xfrm>
      </p:grpSpPr>
      <p:sp>
        <p:nvSpPr>
          <p:cNvPr id="85" name="Google Shape;85;p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6" name="Google Shape;86;p1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7" name="Google Shape;87;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8" name="Google Shape;88;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
        <p:nvSpPr>
          <p:cNvPr id="89" name="Google Shape;8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0" name="Shape 90"/>
        <p:cNvGrpSpPr/>
        <p:nvPr/>
      </p:nvGrpSpPr>
      <p:grpSpPr>
        <a:xfrm>
          <a:off x="0" y="0"/>
          <a:ext cx="0" cy="0"/>
          <a:chOff x="0" y="0"/>
          <a:chExt cx="0" cy="0"/>
        </a:xfrm>
      </p:grpSpPr>
      <p:sp>
        <p:nvSpPr>
          <p:cNvPr id="91" name="Google Shape;91;p15"/>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2" name="Google Shape;92;p15"/>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93" name="Google Shape;93;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4" name="Google Shape;94;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5" name="Google Shape;95;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6" name="Shape 96"/>
        <p:cNvGrpSpPr/>
        <p:nvPr/>
      </p:nvGrpSpPr>
      <p:grpSpPr>
        <a:xfrm>
          <a:off x="0" y="0"/>
          <a:ext cx="0" cy="0"/>
          <a:chOff x="0" y="0"/>
          <a:chExt cx="0" cy="0"/>
        </a:xfrm>
      </p:grpSpPr>
      <p:sp>
        <p:nvSpPr>
          <p:cNvPr id="97" name="Google Shape;97;p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8" name="Google Shape;98;p16"/>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9" name="Google Shape;99;p16"/>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0" name="Google Shape;100;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1" name="Google Shape;101;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2" name="Google Shape;102;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3" name="Shape 103"/>
        <p:cNvGrpSpPr/>
        <p:nvPr/>
      </p:nvGrpSpPr>
      <p:grpSpPr>
        <a:xfrm>
          <a:off x="0" y="0"/>
          <a:ext cx="0" cy="0"/>
          <a:chOff x="0" y="0"/>
          <a:chExt cx="0" cy="0"/>
        </a:xfrm>
      </p:grpSpPr>
      <p:sp>
        <p:nvSpPr>
          <p:cNvPr id="104" name="Google Shape;104;p17"/>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5" name="Google Shape;105;p17"/>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06" name="Google Shape;106;p17"/>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7" name="Google Shape;107;p17"/>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08" name="Google Shape;108;p17"/>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9" name="Google Shape;109;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0" name="Google Shape;110;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1" name="Google Shape;111;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2" name="Shape 112"/>
        <p:cNvGrpSpPr/>
        <p:nvPr/>
      </p:nvGrpSpPr>
      <p:grpSpPr>
        <a:xfrm>
          <a:off x="0" y="0"/>
          <a:ext cx="0" cy="0"/>
          <a:chOff x="0" y="0"/>
          <a:chExt cx="0" cy="0"/>
        </a:xfrm>
      </p:grpSpPr>
      <p:sp>
        <p:nvSpPr>
          <p:cNvPr id="113" name="Google Shape;113;p1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4" name="Google Shape;114;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5" name="Google Shape;115;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6" name="Google Shape;116;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7" name="Shape 117"/>
        <p:cNvGrpSpPr/>
        <p:nvPr/>
      </p:nvGrpSpPr>
      <p:grpSpPr>
        <a:xfrm>
          <a:off x="0" y="0"/>
          <a:ext cx="0" cy="0"/>
          <a:chOff x="0" y="0"/>
          <a:chExt cx="0" cy="0"/>
        </a:xfrm>
      </p:grpSpPr>
      <p:sp>
        <p:nvSpPr>
          <p:cNvPr id="118" name="Google Shape;118;p19"/>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9" name="Google Shape;119;p19"/>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20" name="Google Shape;120;p19"/>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21" name="Google Shape;121;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2" name="Google Shape;122;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3" name="Google Shape;123;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4" name="Shape 124"/>
        <p:cNvGrpSpPr/>
        <p:nvPr/>
      </p:nvGrpSpPr>
      <p:grpSpPr>
        <a:xfrm>
          <a:off x="0" y="0"/>
          <a:ext cx="0" cy="0"/>
          <a:chOff x="0" y="0"/>
          <a:chExt cx="0" cy="0"/>
        </a:xfrm>
      </p:grpSpPr>
      <p:sp>
        <p:nvSpPr>
          <p:cNvPr id="125" name="Google Shape;125;p20"/>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6" name="Google Shape;126;p20"/>
          <p:cNvSpPr/>
          <p:nvPr>
            <p:ph idx="2" type="pic"/>
          </p:nvPr>
        </p:nvSpPr>
        <p:spPr>
          <a:xfrm>
            <a:off x="3887391" y="740569"/>
            <a:ext cx="4629300" cy="3655200"/>
          </a:xfrm>
          <a:prstGeom prst="rect">
            <a:avLst/>
          </a:prstGeom>
          <a:noFill/>
          <a:ln>
            <a:noFill/>
          </a:ln>
        </p:spPr>
      </p:sp>
      <p:sp>
        <p:nvSpPr>
          <p:cNvPr id="127" name="Google Shape;127;p20"/>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28" name="Google Shape;128;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9" name="Google Shape;129;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0" name="Google Shape;130;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1" name="Shape 131"/>
        <p:cNvGrpSpPr/>
        <p:nvPr/>
      </p:nvGrpSpPr>
      <p:grpSpPr>
        <a:xfrm>
          <a:off x="0" y="0"/>
          <a:ext cx="0" cy="0"/>
          <a:chOff x="0" y="0"/>
          <a:chExt cx="0" cy="0"/>
        </a:xfrm>
      </p:grpSpPr>
      <p:sp>
        <p:nvSpPr>
          <p:cNvPr id="132" name="Google Shape;132;p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3" name="Google Shape;133;p21"/>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4" name="Google Shape;134;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5" name="Google Shape;135;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6" name="Google Shape;136;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 name="Google Shape;17;p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 name="Google Shape;18;p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 name="Google Shape;19;p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
        <p:nvSpPr>
          <p:cNvPr id="20" name="Google Shape;20;p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7" name="Shape 137"/>
        <p:cNvGrpSpPr/>
        <p:nvPr/>
      </p:nvGrpSpPr>
      <p:grpSpPr>
        <a:xfrm>
          <a:off x="0" y="0"/>
          <a:ext cx="0" cy="0"/>
          <a:chOff x="0" y="0"/>
          <a:chExt cx="0" cy="0"/>
        </a:xfrm>
      </p:grpSpPr>
      <p:sp>
        <p:nvSpPr>
          <p:cNvPr id="138" name="Google Shape;138;p22"/>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9" name="Google Shape;139;p22"/>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0" name="Google Shape;140;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1" name="Google Shape;141;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2" name="Google Shape;14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4"/>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 name="Google Shape;23;p4"/>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24" name="Google Shape;24;p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 name="Google Shape;25;p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 name="Google Shape;26;p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 name="Google Shape;29;p5"/>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 name="Google Shape;30;p5"/>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 name="Google Shape;31;p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 name="Google Shape;32;p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3" name="Google Shape;33;p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 name="Shape 34"/>
        <p:cNvGrpSpPr/>
        <p:nvPr/>
      </p:nvGrpSpPr>
      <p:grpSpPr>
        <a:xfrm>
          <a:off x="0" y="0"/>
          <a:ext cx="0" cy="0"/>
          <a:chOff x="0" y="0"/>
          <a:chExt cx="0" cy="0"/>
        </a:xfrm>
      </p:grpSpPr>
      <p:sp>
        <p:nvSpPr>
          <p:cNvPr id="35" name="Google Shape;35;p6"/>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6" name="Google Shape;36;p6"/>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7" name="Google Shape;37;p6"/>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 name="Google Shape;38;p6"/>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9" name="Google Shape;39;p6"/>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 name="Google Shape;40;p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 name="Google Shape;41;p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 name="Google Shape;42;p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 name="Google Shape;45;p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 name="Google Shape;46;p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7" name="Google Shape;47;p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8" name="Shape 48"/>
        <p:cNvGrpSpPr/>
        <p:nvPr/>
      </p:nvGrpSpPr>
      <p:grpSpPr>
        <a:xfrm>
          <a:off x="0" y="0"/>
          <a:ext cx="0" cy="0"/>
          <a:chOff x="0" y="0"/>
          <a:chExt cx="0" cy="0"/>
        </a:xfrm>
      </p:grpSpPr>
      <p:sp>
        <p:nvSpPr>
          <p:cNvPr id="49" name="Google Shape;49;p8"/>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0" name="Google Shape;50;p8"/>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51" name="Google Shape;51;p8"/>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2" name="Google Shape;52;p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3" name="Google Shape;53;p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4" name="Google Shape;54;p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5" name="Shape 55"/>
        <p:cNvGrpSpPr/>
        <p:nvPr/>
      </p:nvGrpSpPr>
      <p:grpSpPr>
        <a:xfrm>
          <a:off x="0" y="0"/>
          <a:ext cx="0" cy="0"/>
          <a:chOff x="0" y="0"/>
          <a:chExt cx="0" cy="0"/>
        </a:xfrm>
      </p:grpSpPr>
      <p:sp>
        <p:nvSpPr>
          <p:cNvPr id="56" name="Google Shape;56;p9"/>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7" name="Google Shape;57;p9"/>
          <p:cNvSpPr/>
          <p:nvPr>
            <p:ph idx="2" type="pic"/>
          </p:nvPr>
        </p:nvSpPr>
        <p:spPr>
          <a:xfrm>
            <a:off x="3887391" y="740569"/>
            <a:ext cx="4629150" cy="3655219"/>
          </a:xfrm>
          <a:prstGeom prst="rect">
            <a:avLst/>
          </a:prstGeom>
          <a:noFill/>
          <a:ln>
            <a:noFill/>
          </a:ln>
        </p:spPr>
      </p:sp>
      <p:sp>
        <p:nvSpPr>
          <p:cNvPr id="58" name="Google Shape;58;p9"/>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9" name="Google Shape;59;p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 name="Google Shape;60;p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1" name="Google Shape;61;p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2" name="Shape 62"/>
        <p:cNvGrpSpPr/>
        <p:nvPr/>
      </p:nvGrpSpPr>
      <p:grpSpPr>
        <a:xfrm>
          <a:off x="0" y="0"/>
          <a:ext cx="0" cy="0"/>
          <a:chOff x="0" y="0"/>
          <a:chExt cx="0" cy="0"/>
        </a:xfrm>
      </p:grpSpPr>
      <p:sp>
        <p:nvSpPr>
          <p:cNvPr id="63" name="Google Shape;63;p1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 name="Google Shape;64;p10"/>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 name="Google Shape;65;p1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 name="Google Shape;66;p1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 name="Google Shape;67;p1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3.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theme" Target="../theme/theme2.xml"/><Relationship Id="rId10" Type="http://schemas.openxmlformats.org/officeDocument/2006/relationships/slideLayout" Target="../slideLayouts/slideLayout20.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 name="Shape 74"/>
        <p:cNvGrpSpPr/>
        <p:nvPr/>
      </p:nvGrpSpPr>
      <p:grpSpPr>
        <a:xfrm>
          <a:off x="0" y="0"/>
          <a:ext cx="0" cy="0"/>
          <a:chOff x="0" y="0"/>
          <a:chExt cx="0" cy="0"/>
        </a:xfrm>
      </p:grpSpPr>
      <p:sp>
        <p:nvSpPr>
          <p:cNvPr id="75" name="Google Shape;75;p1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6" name="Google Shape;76;p1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7" name="Google Shape;77;p1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78" name="Google Shape;78;p1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79" name="Google Shape;79;p1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7.png"/><Relationship Id="rId5" Type="http://schemas.openxmlformats.org/officeDocument/2006/relationships/image" Target="../media/image3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3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16.jpg"/><Relationship Id="rId5"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36.jpg"/><Relationship Id="rId5" Type="http://schemas.openxmlformats.org/officeDocument/2006/relationships/image" Target="../media/image3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35.jpg"/><Relationship Id="rId5"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hyperlink" Target="http://drive.google.com/file/d/1NVy2c6olkGKLhHV69TOlFBbfJWXyZZeI/view" TargetMode="External"/><Relationship Id="rId5"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hyperlink" Target="http://drive.google.com/file/d/1MFBPpPsYwIdxUXcL1OhZ7xkUmZR8A54j/view" TargetMode="External"/><Relationship Id="rId5"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33.png"/><Relationship Id="rId5"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3"/>
          <p:cNvSpPr/>
          <p:nvPr/>
        </p:nvSpPr>
        <p:spPr>
          <a:xfrm flipH="1" rot="10800000">
            <a:off x="-1" y="6122"/>
            <a:ext cx="9144000" cy="5143500"/>
          </a:xfrm>
          <a:prstGeom prst="rect">
            <a:avLst/>
          </a:prstGeom>
          <a:gradFill>
            <a:gsLst>
              <a:gs pos="0">
                <a:srgbClr val="1B4284"/>
              </a:gs>
              <a:gs pos="100000">
                <a:srgbClr val="13294B"/>
              </a:gs>
            </a:gsLst>
            <a:lin ang="189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newspaper&#10;&#10;Description automatically generated" id="148" name="Google Shape;148;p23"/>
          <p:cNvPicPr preferRelativeResize="0"/>
          <p:nvPr/>
        </p:nvPicPr>
        <p:blipFill rotWithShape="1">
          <a:blip r:embed="rId3">
            <a:alphaModFix amt="30000"/>
          </a:blip>
          <a:srcRect b="0" l="0" r="0" t="0"/>
          <a:stretch/>
        </p:blipFill>
        <p:spPr>
          <a:xfrm>
            <a:off x="0" y="6123"/>
            <a:ext cx="9144000" cy="5143500"/>
          </a:xfrm>
          <a:prstGeom prst="rect">
            <a:avLst/>
          </a:prstGeom>
          <a:noFill/>
          <a:ln>
            <a:noFill/>
          </a:ln>
        </p:spPr>
      </p:pic>
      <p:sp>
        <p:nvSpPr>
          <p:cNvPr id="149" name="Google Shape;149;p23"/>
          <p:cNvSpPr txBox="1"/>
          <p:nvPr/>
        </p:nvSpPr>
        <p:spPr>
          <a:xfrm>
            <a:off x="850526" y="1915473"/>
            <a:ext cx="7443000" cy="2306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500"/>
              </a:spcBef>
              <a:spcAft>
                <a:spcPts val="0"/>
              </a:spcAft>
              <a:buClr>
                <a:srgbClr val="000000"/>
              </a:buClr>
              <a:buSzPts val="3400"/>
              <a:buFont typeface="Arial"/>
              <a:buNone/>
            </a:pPr>
            <a:r>
              <a:rPr b="1" i="0" lang="zh-CN" sz="3400" u="none" cap="none" strike="noStrike">
                <a:solidFill>
                  <a:schemeClr val="lt1"/>
                </a:solidFill>
                <a:latin typeface="Arial"/>
                <a:ea typeface="Arial"/>
                <a:cs typeface="Arial"/>
                <a:sym typeface="Arial"/>
              </a:rPr>
              <a:t>Smart Pill Hub</a:t>
            </a:r>
            <a:endParaRPr b="0" i="0" sz="3400" u="none" cap="none" strike="noStrike">
              <a:solidFill>
                <a:srgbClr val="000000"/>
              </a:solidFill>
              <a:latin typeface="Arial"/>
              <a:ea typeface="Arial"/>
              <a:cs typeface="Arial"/>
              <a:sym typeface="Arial"/>
            </a:endParaRPr>
          </a:p>
          <a:p>
            <a:pPr indent="0" lvl="0" marL="0" marR="0" rtl="0" algn="ctr">
              <a:lnSpc>
                <a:spcPct val="100000"/>
              </a:lnSpc>
              <a:spcBef>
                <a:spcPts val="500"/>
              </a:spcBef>
              <a:spcAft>
                <a:spcPts val="0"/>
              </a:spcAft>
              <a:buClr>
                <a:srgbClr val="000000"/>
              </a:buClr>
              <a:buSzPts val="1900"/>
              <a:buFont typeface="Arial"/>
              <a:buNone/>
            </a:pPr>
            <a:r>
              <a:rPr b="0" i="0" lang="zh-CN" sz="1900" u="none" cap="none" strike="noStrike">
                <a:solidFill>
                  <a:schemeClr val="lt1"/>
                </a:solidFill>
                <a:latin typeface="Arial"/>
                <a:ea typeface="Arial"/>
                <a:cs typeface="Arial"/>
                <a:sym typeface="Arial"/>
              </a:rPr>
              <a:t>ECE 445 project</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50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zh-CN" sz="1400" u="none" cap="none" strike="noStrike">
                <a:solidFill>
                  <a:schemeClr val="lt1"/>
                </a:solidFill>
                <a:latin typeface="Arial"/>
                <a:ea typeface="Arial"/>
                <a:cs typeface="Arial"/>
                <a:sym typeface="Arial"/>
              </a:rPr>
              <a:t>Team #65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zh-CN" sz="1400" u="none" cap="none" strike="noStrike">
                <a:solidFill>
                  <a:schemeClr val="lt1"/>
                </a:solidFill>
                <a:latin typeface="Arial"/>
                <a:ea typeface="Arial"/>
                <a:cs typeface="Arial"/>
                <a:sym typeface="Arial"/>
              </a:rPr>
              <a:t>Jinpeng Liu (Jinpeng4)</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zh-CN" sz="1400" u="none" cap="none" strike="noStrike">
                <a:solidFill>
                  <a:schemeClr val="lt1"/>
                </a:solidFill>
                <a:latin typeface="Arial"/>
                <a:ea typeface="Arial"/>
                <a:cs typeface="Arial"/>
                <a:sym typeface="Arial"/>
              </a:rPr>
              <a:t> Eric Cheng (hc43)</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zh-CN" sz="1400" u="none" cap="none" strike="noStrike">
                <a:solidFill>
                  <a:schemeClr val="lt1"/>
                </a:solidFill>
                <a:latin typeface="Arial"/>
                <a:ea typeface="Arial"/>
                <a:cs typeface="Arial"/>
                <a:sym typeface="Arial"/>
              </a:rPr>
              <a:t> Jerry Ning (yuxinn2)</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drawing&#10;&#10;Description automatically generated" id="150" name="Google Shape;150;p23"/>
          <p:cNvPicPr preferRelativeResize="0"/>
          <p:nvPr/>
        </p:nvPicPr>
        <p:blipFill rotWithShape="1">
          <a:blip r:embed="rId4">
            <a:alphaModFix/>
          </a:blip>
          <a:srcRect b="0" l="0" r="0" t="0"/>
          <a:stretch/>
        </p:blipFill>
        <p:spPr>
          <a:xfrm>
            <a:off x="3480755" y="639724"/>
            <a:ext cx="2182487" cy="565562"/>
          </a:xfrm>
          <a:prstGeom prst="rect">
            <a:avLst/>
          </a:prstGeom>
          <a:noFill/>
          <a:ln>
            <a:noFill/>
          </a:ln>
        </p:spPr>
      </p:pic>
      <p:sp>
        <p:nvSpPr>
          <p:cNvPr id="151" name="Google Shape;151;p23"/>
          <p:cNvSpPr txBox="1"/>
          <p:nvPr/>
        </p:nvSpPr>
        <p:spPr>
          <a:xfrm>
            <a:off x="2941544" y="4060416"/>
            <a:ext cx="32610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chemeClr val="lt1"/>
                </a:solidFill>
                <a:latin typeface="Arial"/>
                <a:ea typeface="Arial"/>
                <a:cs typeface="Arial"/>
                <a:sym typeface="Arial"/>
              </a:rPr>
              <a:t>2024/4/29</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2"/>
          <p:cNvSpPr txBox="1"/>
          <p:nvPr/>
        </p:nvSpPr>
        <p:spPr>
          <a:xfrm>
            <a:off x="1101957" y="2619918"/>
            <a:ext cx="1710300" cy="238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
        <p:nvSpPr>
          <p:cNvPr id="250" name="Google Shape;250;p32"/>
          <p:cNvSpPr txBox="1"/>
          <p:nvPr/>
        </p:nvSpPr>
        <p:spPr>
          <a:xfrm>
            <a:off x="1189533" y="1688706"/>
            <a:ext cx="81825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200000"/>
              </a:lnSpc>
              <a:spcBef>
                <a:spcPts val="0"/>
              </a:spcBef>
              <a:spcAft>
                <a:spcPts val="0"/>
              </a:spcAft>
              <a:buClr>
                <a:srgbClr val="000000"/>
              </a:buClr>
              <a:buSzPts val="1100"/>
              <a:buFont typeface="Arial"/>
              <a:buNone/>
            </a:pPr>
            <a:r>
              <a:rPr b="1" i="0" lang="zh-CN" sz="2000" u="none" cap="none" strike="noStrike">
                <a:solidFill>
                  <a:schemeClr val="dk1"/>
                </a:solidFill>
                <a:latin typeface="Arial"/>
                <a:ea typeface="Arial"/>
                <a:cs typeface="Arial"/>
                <a:sym typeface="Arial"/>
              </a:rPr>
              <a:t>1. Dispense Error within Tolerance </a:t>
            </a:r>
            <a:endParaRPr b="1" i="0" sz="2000" u="none" cap="none" strike="noStrike">
              <a:solidFill>
                <a:schemeClr val="dk1"/>
              </a:solidFill>
              <a:latin typeface="Arial"/>
              <a:ea typeface="Arial"/>
              <a:cs typeface="Arial"/>
              <a:sym typeface="Arial"/>
            </a:endParaRPr>
          </a:p>
          <a:p>
            <a:pPr indent="0" lvl="0" marL="0" marR="0" rtl="0" algn="l">
              <a:lnSpc>
                <a:spcPct val="200000"/>
              </a:lnSpc>
              <a:spcBef>
                <a:spcPts val="0"/>
              </a:spcBef>
              <a:spcAft>
                <a:spcPts val="0"/>
              </a:spcAft>
              <a:buClr>
                <a:srgbClr val="000000"/>
              </a:buClr>
              <a:buSzPts val="1100"/>
              <a:buFont typeface="Arial"/>
              <a:buNone/>
            </a:pPr>
            <a:r>
              <a:rPr b="1" i="0" lang="zh-CN" sz="2000" u="none" cap="none" strike="noStrike">
                <a:solidFill>
                  <a:schemeClr val="dk1"/>
                </a:solidFill>
                <a:latin typeface="Arial"/>
                <a:ea typeface="Arial"/>
                <a:cs typeface="Arial"/>
                <a:sym typeface="Arial"/>
              </a:rPr>
              <a:t>2. Deliever Medication as The Designed Schedules</a:t>
            </a:r>
            <a:endParaRPr b="1" i="0" sz="2000" u="none" cap="none" strike="noStrike">
              <a:solidFill>
                <a:schemeClr val="dk1"/>
              </a:solidFill>
              <a:latin typeface="Arial"/>
              <a:ea typeface="Arial"/>
              <a:cs typeface="Arial"/>
              <a:sym typeface="Arial"/>
            </a:endParaRPr>
          </a:p>
          <a:p>
            <a:pPr indent="0" lvl="0" marL="0" marR="0" rtl="0" algn="l">
              <a:lnSpc>
                <a:spcPct val="200000"/>
              </a:lnSpc>
              <a:spcBef>
                <a:spcPts val="0"/>
              </a:spcBef>
              <a:spcAft>
                <a:spcPts val="0"/>
              </a:spcAft>
              <a:buClr>
                <a:srgbClr val="000000"/>
              </a:buClr>
              <a:buSzPts val="1100"/>
              <a:buFont typeface="Arial"/>
              <a:buNone/>
            </a:pPr>
            <a:r>
              <a:rPr b="1" i="0" lang="zh-CN" sz="2000" u="none" cap="none" strike="noStrike">
                <a:solidFill>
                  <a:schemeClr val="dk1"/>
                </a:solidFill>
                <a:latin typeface="Arial"/>
                <a:ea typeface="Arial"/>
                <a:cs typeface="Arial"/>
                <a:sym typeface="Arial"/>
              </a:rPr>
              <a:t>3. Functional App Connected Via Bluetooth </a:t>
            </a:r>
            <a:endParaRPr b="1"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Arial"/>
              <a:ea typeface="Arial"/>
              <a:cs typeface="Arial"/>
              <a:sym typeface="Arial"/>
            </a:endParaRPr>
          </a:p>
        </p:txBody>
      </p:sp>
      <p:sp>
        <p:nvSpPr>
          <p:cNvPr id="251" name="Google Shape;251;p32"/>
          <p:cNvSpPr/>
          <p:nvPr/>
        </p:nvSpPr>
        <p:spPr>
          <a:xfrm flipH="1" rot="10800000">
            <a:off x="0" y="4827760"/>
            <a:ext cx="9144000" cy="31574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52" name="Google Shape;252;p32"/>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253" name="Google Shape;253;p32"/>
          <p:cNvSpPr/>
          <p:nvPr/>
        </p:nvSpPr>
        <p:spPr>
          <a:xfrm flipH="1" rot="10800000">
            <a:off x="0" y="-5771"/>
            <a:ext cx="9144000" cy="651163"/>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54" name="Google Shape;254;p32"/>
          <p:cNvPicPr preferRelativeResize="0"/>
          <p:nvPr/>
        </p:nvPicPr>
        <p:blipFill rotWithShape="1">
          <a:blip r:embed="rId3">
            <a:alphaModFix/>
          </a:blip>
          <a:srcRect b="0" l="0" r="0" t="0"/>
          <a:stretch/>
        </p:blipFill>
        <p:spPr>
          <a:xfrm>
            <a:off x="8665658" y="171011"/>
            <a:ext cx="208429" cy="301065"/>
          </a:xfrm>
          <a:prstGeom prst="rect">
            <a:avLst/>
          </a:prstGeom>
          <a:noFill/>
          <a:ln>
            <a:noFill/>
          </a:ln>
        </p:spPr>
      </p:pic>
      <p:sp>
        <p:nvSpPr>
          <p:cNvPr id="255" name="Google Shape;255;p32"/>
          <p:cNvSpPr txBox="1"/>
          <p:nvPr/>
        </p:nvSpPr>
        <p:spPr>
          <a:xfrm>
            <a:off x="282607" y="153038"/>
            <a:ext cx="8182520" cy="3462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lt1"/>
                </a:solidFill>
                <a:latin typeface="Arial"/>
                <a:ea typeface="Arial"/>
                <a:cs typeface="Arial"/>
                <a:sym typeface="Arial"/>
              </a:rPr>
              <a:t>High Level Requirements</a:t>
            </a:r>
            <a:endParaRPr b="0" i="0" sz="1800" u="none" cap="none" strike="noStrike">
              <a:solidFill>
                <a:schemeClr val="lt1"/>
              </a:solidFill>
              <a:latin typeface="Arial"/>
              <a:ea typeface="Arial"/>
              <a:cs typeface="Arial"/>
              <a:sym typeface="Arial"/>
            </a:endParaRPr>
          </a:p>
        </p:txBody>
      </p:sp>
      <p:sp>
        <p:nvSpPr>
          <p:cNvPr id="256" name="Google Shape;256;p32"/>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ELECTRICAL &amp; COMPUTER ENGINEERING</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3"/>
          <p:cNvSpPr/>
          <p:nvPr/>
        </p:nvSpPr>
        <p:spPr>
          <a:xfrm>
            <a:off x="1700201" y="1093600"/>
            <a:ext cx="5743500" cy="27663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62" name="Google Shape;262;p33"/>
          <p:cNvSpPr txBox="1"/>
          <p:nvPr/>
        </p:nvSpPr>
        <p:spPr>
          <a:xfrm>
            <a:off x="3411313" y="2342919"/>
            <a:ext cx="23214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A5A5A5"/>
                </a:solidFill>
                <a:latin typeface="Arial"/>
                <a:ea typeface="Arial"/>
                <a:cs typeface="Arial"/>
                <a:sym typeface="Arial"/>
              </a:rPr>
              <a:t>CHART / GRAPH</a:t>
            </a:r>
            <a:endParaRPr b="0" i="0" sz="1100" u="none" cap="none" strike="noStrike">
              <a:solidFill>
                <a:srgbClr val="000000"/>
              </a:solidFill>
              <a:latin typeface="Arial"/>
              <a:ea typeface="Arial"/>
              <a:cs typeface="Arial"/>
              <a:sym typeface="Arial"/>
            </a:endParaRPr>
          </a:p>
        </p:txBody>
      </p:sp>
      <p:sp>
        <p:nvSpPr>
          <p:cNvPr id="263" name="Google Shape;263;p33"/>
          <p:cNvSpPr txBox="1"/>
          <p:nvPr/>
        </p:nvSpPr>
        <p:spPr>
          <a:xfrm>
            <a:off x="438035" y="4098648"/>
            <a:ext cx="8268000" cy="490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Helvetica Neue Light"/>
              <a:buNone/>
            </a:pPr>
            <a:r>
              <a:rPr b="0" i="1" lang="zh-CN" sz="1200" u="none" cap="none" strike="noStrike">
                <a:solidFill>
                  <a:srgbClr val="000000"/>
                </a:solidFill>
                <a:latin typeface="Arial"/>
                <a:ea typeface="Arial"/>
                <a:cs typeface="Arial"/>
                <a:sym typeface="Arial"/>
              </a:rPr>
              <a:t>           Physical design of the dispense system</a:t>
            </a:r>
            <a:endParaRPr b="0" i="1"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500"/>
              <a:buFont typeface="Helvetica Neue Light"/>
              <a:buNone/>
            </a:pPr>
            <a:r>
              <a:rPr b="0" i="1" lang="zh-CN" sz="1200" u="none" cap="none" strike="noStrike">
                <a:solidFill>
                  <a:srgbClr val="000000"/>
                </a:solidFill>
                <a:latin typeface="Arial"/>
                <a:ea typeface="Arial"/>
                <a:cs typeface="Arial"/>
                <a:sym typeface="Arial"/>
              </a:rPr>
              <a:t>    dispensing (left),  switching pillbox(right)                            </a:t>
            </a:r>
            <a:endParaRPr b="0" i="1" sz="1200" u="none" cap="none" strike="noStrike">
              <a:solidFill>
                <a:srgbClr val="000000"/>
              </a:solidFill>
              <a:latin typeface="Arial"/>
              <a:ea typeface="Arial"/>
              <a:cs typeface="Arial"/>
              <a:sym typeface="Arial"/>
            </a:endParaRPr>
          </a:p>
        </p:txBody>
      </p:sp>
      <p:sp>
        <p:nvSpPr>
          <p:cNvPr id="264" name="Google Shape;264;p33"/>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65" name="Google Shape;265;p3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266" name="Google Shape;266;p33"/>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67" name="Google Shape;267;p33"/>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268" name="Google Shape;268;p33"/>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lt1"/>
                </a:solidFill>
                <a:latin typeface="Arial"/>
                <a:ea typeface="Arial"/>
                <a:cs typeface="Arial"/>
                <a:sym typeface="Arial"/>
              </a:rPr>
              <a:t>Original Design</a:t>
            </a:r>
            <a:endParaRPr b="0" i="0" sz="1800" u="none" cap="none" strike="noStrike">
              <a:solidFill>
                <a:schemeClr val="lt1"/>
              </a:solidFill>
              <a:latin typeface="Arial"/>
              <a:ea typeface="Arial"/>
              <a:cs typeface="Arial"/>
              <a:sym typeface="Arial"/>
            </a:endParaRPr>
          </a:p>
        </p:txBody>
      </p:sp>
      <p:sp>
        <p:nvSpPr>
          <p:cNvPr id="269" name="Google Shape;269;p33"/>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ELECTRICAL &amp; COMPUTER ENGINEERING</a:t>
            </a:r>
            <a:endParaRPr b="0" i="0" sz="1100" u="none" cap="none" strike="noStrike">
              <a:solidFill>
                <a:srgbClr val="000000"/>
              </a:solidFill>
              <a:latin typeface="Arial"/>
              <a:ea typeface="Arial"/>
              <a:cs typeface="Arial"/>
              <a:sym typeface="Arial"/>
            </a:endParaRPr>
          </a:p>
        </p:txBody>
      </p:sp>
      <p:pic>
        <p:nvPicPr>
          <p:cNvPr id="270" name="Google Shape;270;p33"/>
          <p:cNvPicPr preferRelativeResize="0"/>
          <p:nvPr/>
        </p:nvPicPr>
        <p:blipFill rotWithShape="1">
          <a:blip r:embed="rId4">
            <a:alphaModFix/>
          </a:blip>
          <a:srcRect b="0" l="0" r="0" t="0"/>
          <a:stretch/>
        </p:blipFill>
        <p:spPr>
          <a:xfrm>
            <a:off x="734400" y="1076050"/>
            <a:ext cx="3570200" cy="2766300"/>
          </a:xfrm>
          <a:prstGeom prst="rect">
            <a:avLst/>
          </a:prstGeom>
          <a:noFill/>
          <a:ln>
            <a:noFill/>
          </a:ln>
        </p:spPr>
      </p:pic>
      <p:pic>
        <p:nvPicPr>
          <p:cNvPr id="271" name="Google Shape;271;p33"/>
          <p:cNvPicPr preferRelativeResize="0"/>
          <p:nvPr/>
        </p:nvPicPr>
        <p:blipFill rotWithShape="1">
          <a:blip r:embed="rId5">
            <a:alphaModFix/>
          </a:blip>
          <a:srcRect b="0" l="0" r="0" t="0"/>
          <a:stretch/>
        </p:blipFill>
        <p:spPr>
          <a:xfrm>
            <a:off x="4304600" y="1093400"/>
            <a:ext cx="3410989" cy="2766300"/>
          </a:xfrm>
          <a:prstGeom prst="rect">
            <a:avLst/>
          </a:prstGeom>
          <a:noFill/>
          <a:ln>
            <a:noFill/>
          </a:ln>
        </p:spPr>
      </p:pic>
      <p:sp>
        <p:nvSpPr>
          <p:cNvPr id="272" name="Google Shape;272;p33"/>
          <p:cNvSpPr/>
          <p:nvPr/>
        </p:nvSpPr>
        <p:spPr>
          <a:xfrm>
            <a:off x="4491850" y="2113450"/>
            <a:ext cx="709800" cy="6111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cxnSp>
        <p:nvCxnSpPr>
          <p:cNvPr id="273" name="Google Shape;273;p33"/>
          <p:cNvCxnSpPr/>
          <p:nvPr/>
        </p:nvCxnSpPr>
        <p:spPr>
          <a:xfrm>
            <a:off x="3255875" y="2375250"/>
            <a:ext cx="215700" cy="557100"/>
          </a:xfrm>
          <a:prstGeom prst="straightConnector1">
            <a:avLst/>
          </a:prstGeom>
          <a:noFill/>
          <a:ln cap="flat" cmpd="sng" w="9525">
            <a:solidFill>
              <a:schemeClr val="dk2"/>
            </a:solidFill>
            <a:prstDash val="solid"/>
            <a:round/>
            <a:headEnd len="sm" w="sm" type="none"/>
            <a:tailEnd len="sm" w="sm" type="none"/>
          </a:ln>
        </p:spPr>
      </p:cxnSp>
      <p:cxnSp>
        <p:nvCxnSpPr>
          <p:cNvPr id="274" name="Google Shape;274;p33"/>
          <p:cNvCxnSpPr/>
          <p:nvPr/>
        </p:nvCxnSpPr>
        <p:spPr>
          <a:xfrm>
            <a:off x="3552400" y="2375250"/>
            <a:ext cx="368400" cy="179700"/>
          </a:xfrm>
          <a:prstGeom prst="straightConnector1">
            <a:avLst/>
          </a:prstGeom>
          <a:noFill/>
          <a:ln cap="flat" cmpd="sng" w="9525">
            <a:solidFill>
              <a:schemeClr val="dk2"/>
            </a:solidFill>
            <a:prstDash val="solid"/>
            <a:round/>
            <a:headEnd len="sm" w="sm" type="none"/>
            <a:tailEnd len="sm" w="sm" type="none"/>
          </a:ln>
        </p:spPr>
      </p:cxnSp>
      <p:sp>
        <p:nvSpPr>
          <p:cNvPr id="275" name="Google Shape;275;p33"/>
          <p:cNvSpPr txBox="1"/>
          <p:nvPr/>
        </p:nvSpPr>
        <p:spPr>
          <a:xfrm>
            <a:off x="2742550" y="2832375"/>
            <a:ext cx="22068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1" lang="zh-CN" sz="1200" u="none" cap="none" strike="noStrike">
                <a:solidFill>
                  <a:schemeClr val="dk1"/>
                </a:solidFill>
                <a:latin typeface="Arial"/>
                <a:ea typeface="Arial"/>
                <a:cs typeface="Arial"/>
                <a:sym typeface="Arial"/>
              </a:rPr>
              <a:t>weighing scale    </a:t>
            </a:r>
            <a:endParaRPr b="0" i="0" sz="1400" u="none" cap="none" strike="noStrike">
              <a:solidFill>
                <a:srgbClr val="000000"/>
              </a:solidFill>
              <a:latin typeface="Arial"/>
              <a:ea typeface="Arial"/>
              <a:cs typeface="Arial"/>
              <a:sym typeface="Arial"/>
            </a:endParaRPr>
          </a:p>
        </p:txBody>
      </p:sp>
      <p:sp>
        <p:nvSpPr>
          <p:cNvPr id="276" name="Google Shape;276;p33"/>
          <p:cNvSpPr txBox="1"/>
          <p:nvPr/>
        </p:nvSpPr>
        <p:spPr>
          <a:xfrm>
            <a:off x="2742550" y="2386525"/>
            <a:ext cx="26679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1" lang="zh-CN" sz="1200" u="none" cap="none" strike="noStrike">
                <a:solidFill>
                  <a:schemeClr val="dk1"/>
                </a:solidFill>
                <a:latin typeface="Arial"/>
                <a:ea typeface="Arial"/>
                <a:cs typeface="Arial"/>
                <a:sym typeface="Arial"/>
              </a:rPr>
              <a:t>Final compartment</a:t>
            </a:r>
            <a:endParaRPr b="0" i="1"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1" lang="zh-CN" sz="12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4"/>
          <p:cNvSpPr txBox="1"/>
          <p:nvPr/>
        </p:nvSpPr>
        <p:spPr>
          <a:xfrm>
            <a:off x="3411313" y="2342919"/>
            <a:ext cx="23214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A5A5A5"/>
                </a:solidFill>
                <a:latin typeface="Arial"/>
                <a:ea typeface="Arial"/>
                <a:cs typeface="Arial"/>
                <a:sym typeface="Arial"/>
              </a:rPr>
              <a:t>CHART / GRAPH</a:t>
            </a:r>
            <a:endParaRPr b="0" i="0" sz="1100" u="none" cap="none" strike="noStrike">
              <a:solidFill>
                <a:srgbClr val="000000"/>
              </a:solidFill>
              <a:latin typeface="Arial"/>
              <a:ea typeface="Arial"/>
              <a:cs typeface="Arial"/>
              <a:sym typeface="Arial"/>
            </a:endParaRPr>
          </a:p>
        </p:txBody>
      </p:sp>
      <p:sp>
        <p:nvSpPr>
          <p:cNvPr id="282" name="Google Shape;282;p34"/>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83" name="Google Shape;283;p3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284" name="Google Shape;284;p34"/>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85" name="Google Shape;285;p34"/>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286" name="Google Shape;286;p34"/>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lt1"/>
                </a:solidFill>
                <a:latin typeface="Arial"/>
                <a:ea typeface="Arial"/>
                <a:cs typeface="Arial"/>
                <a:sym typeface="Arial"/>
              </a:rPr>
              <a:t>Original Design</a:t>
            </a:r>
            <a:endParaRPr b="0" i="0" sz="1800" u="none" cap="none" strike="noStrike">
              <a:solidFill>
                <a:schemeClr val="lt1"/>
              </a:solidFill>
              <a:latin typeface="Arial"/>
              <a:ea typeface="Arial"/>
              <a:cs typeface="Arial"/>
              <a:sym typeface="Arial"/>
            </a:endParaRPr>
          </a:p>
        </p:txBody>
      </p:sp>
      <p:sp>
        <p:nvSpPr>
          <p:cNvPr id="287" name="Google Shape;287;p34"/>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ELECTRICAL &amp; COMPUTER ENGINEERING</a:t>
            </a:r>
            <a:endParaRPr b="0" i="0" sz="1100" u="none" cap="none" strike="noStrike">
              <a:solidFill>
                <a:srgbClr val="000000"/>
              </a:solidFill>
              <a:latin typeface="Arial"/>
              <a:ea typeface="Arial"/>
              <a:cs typeface="Arial"/>
              <a:sym typeface="Arial"/>
            </a:endParaRPr>
          </a:p>
        </p:txBody>
      </p:sp>
      <p:pic>
        <p:nvPicPr>
          <p:cNvPr id="288" name="Google Shape;288;p34"/>
          <p:cNvPicPr preferRelativeResize="0"/>
          <p:nvPr/>
        </p:nvPicPr>
        <p:blipFill rotWithShape="1">
          <a:blip r:embed="rId4">
            <a:alphaModFix/>
          </a:blip>
          <a:srcRect b="0" l="0" r="0" t="0"/>
          <a:stretch/>
        </p:blipFill>
        <p:spPr>
          <a:xfrm>
            <a:off x="1959300" y="722625"/>
            <a:ext cx="5225404" cy="4028050"/>
          </a:xfrm>
          <a:prstGeom prst="rect">
            <a:avLst/>
          </a:prstGeom>
          <a:noFill/>
          <a:ln>
            <a:noFill/>
          </a:ln>
        </p:spPr>
      </p:pic>
      <p:cxnSp>
        <p:nvCxnSpPr>
          <p:cNvPr id="289" name="Google Shape;289;p34"/>
          <p:cNvCxnSpPr/>
          <p:nvPr/>
        </p:nvCxnSpPr>
        <p:spPr>
          <a:xfrm flipH="1" rot="10800000">
            <a:off x="678650" y="2408738"/>
            <a:ext cx="2419500" cy="1201200"/>
          </a:xfrm>
          <a:prstGeom prst="straightConnector1">
            <a:avLst/>
          </a:prstGeom>
          <a:noFill/>
          <a:ln cap="flat" cmpd="sng" w="76200">
            <a:solidFill>
              <a:srgbClr val="0B5394"/>
            </a:solidFill>
            <a:prstDash val="solid"/>
            <a:round/>
            <a:headEnd len="sm" w="sm"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5"/>
          <p:cNvSpPr/>
          <p:nvPr/>
        </p:nvSpPr>
        <p:spPr>
          <a:xfrm>
            <a:off x="1700201" y="1093601"/>
            <a:ext cx="5743598" cy="2766317"/>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95" name="Google Shape;295;p35"/>
          <p:cNvSpPr txBox="1"/>
          <p:nvPr/>
        </p:nvSpPr>
        <p:spPr>
          <a:xfrm>
            <a:off x="3411313" y="2342919"/>
            <a:ext cx="2321373" cy="27699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A5A5A5"/>
                </a:solidFill>
                <a:latin typeface="Arial"/>
                <a:ea typeface="Arial"/>
                <a:cs typeface="Arial"/>
                <a:sym typeface="Arial"/>
              </a:rPr>
              <a:t>CHART / GRAPH</a:t>
            </a:r>
            <a:endParaRPr b="0" i="0" sz="1100" u="none" cap="none" strike="noStrike">
              <a:solidFill>
                <a:srgbClr val="000000"/>
              </a:solidFill>
              <a:latin typeface="Arial"/>
              <a:ea typeface="Arial"/>
              <a:cs typeface="Arial"/>
              <a:sym typeface="Arial"/>
            </a:endParaRPr>
          </a:p>
        </p:txBody>
      </p:sp>
      <p:sp>
        <p:nvSpPr>
          <p:cNvPr id="296" name="Google Shape;296;p35"/>
          <p:cNvSpPr txBox="1"/>
          <p:nvPr/>
        </p:nvSpPr>
        <p:spPr>
          <a:xfrm>
            <a:off x="437936" y="4098548"/>
            <a:ext cx="8268128" cy="490585"/>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Helvetica Neue Light"/>
              <a:buNone/>
            </a:pPr>
            <a:r>
              <a:rPr b="0" i="1" lang="zh-CN" sz="1200" u="none" cap="none" strike="noStrike">
                <a:solidFill>
                  <a:schemeClr val="dk1"/>
                </a:solidFill>
                <a:latin typeface="Arial"/>
                <a:ea typeface="Arial"/>
                <a:cs typeface="Arial"/>
                <a:sym typeface="Arial"/>
              </a:rPr>
              <a:t>Block diagram</a:t>
            </a:r>
            <a:endParaRPr b="0" i="1" sz="1200" u="none" cap="none" strike="noStrike">
              <a:solidFill>
                <a:srgbClr val="000000"/>
              </a:solidFill>
              <a:latin typeface="Arial"/>
              <a:ea typeface="Arial"/>
              <a:cs typeface="Arial"/>
              <a:sym typeface="Arial"/>
            </a:endParaRPr>
          </a:p>
        </p:txBody>
      </p:sp>
      <p:sp>
        <p:nvSpPr>
          <p:cNvPr id="297" name="Google Shape;297;p35"/>
          <p:cNvSpPr/>
          <p:nvPr/>
        </p:nvSpPr>
        <p:spPr>
          <a:xfrm flipH="1" rot="10800000">
            <a:off x="0" y="4827760"/>
            <a:ext cx="9144000" cy="31574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98" name="Google Shape;298;p35"/>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299" name="Google Shape;299;p35"/>
          <p:cNvSpPr/>
          <p:nvPr/>
        </p:nvSpPr>
        <p:spPr>
          <a:xfrm flipH="1" rot="10800000">
            <a:off x="0" y="-5771"/>
            <a:ext cx="9144000" cy="651163"/>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00" name="Google Shape;300;p35"/>
          <p:cNvPicPr preferRelativeResize="0"/>
          <p:nvPr/>
        </p:nvPicPr>
        <p:blipFill rotWithShape="1">
          <a:blip r:embed="rId3">
            <a:alphaModFix/>
          </a:blip>
          <a:srcRect b="0" l="0" r="0" t="0"/>
          <a:stretch/>
        </p:blipFill>
        <p:spPr>
          <a:xfrm>
            <a:off x="8665658" y="171011"/>
            <a:ext cx="208429" cy="301065"/>
          </a:xfrm>
          <a:prstGeom prst="rect">
            <a:avLst/>
          </a:prstGeom>
          <a:noFill/>
          <a:ln>
            <a:noFill/>
          </a:ln>
        </p:spPr>
      </p:pic>
      <p:sp>
        <p:nvSpPr>
          <p:cNvPr id="301" name="Google Shape;301;p35"/>
          <p:cNvSpPr txBox="1"/>
          <p:nvPr/>
        </p:nvSpPr>
        <p:spPr>
          <a:xfrm>
            <a:off x="282607" y="146701"/>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lt1"/>
                </a:solidFill>
                <a:latin typeface="Arial"/>
                <a:ea typeface="Arial"/>
                <a:cs typeface="Arial"/>
                <a:sym typeface="Arial"/>
              </a:rPr>
              <a:t>Block Diagram</a:t>
            </a:r>
            <a:endParaRPr b="0" i="0" sz="1800" u="none" cap="none" strike="noStrike">
              <a:solidFill>
                <a:schemeClr val="lt1"/>
              </a:solidFill>
              <a:latin typeface="Arial"/>
              <a:ea typeface="Arial"/>
              <a:cs typeface="Arial"/>
              <a:sym typeface="Arial"/>
            </a:endParaRPr>
          </a:p>
        </p:txBody>
      </p:sp>
      <p:sp>
        <p:nvSpPr>
          <p:cNvPr id="302" name="Google Shape;302;p35"/>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ELECTRICAL &amp; COMPUTER ENGINEERING</a:t>
            </a:r>
            <a:endParaRPr b="0" i="0" sz="1100" u="none" cap="none" strike="noStrike">
              <a:solidFill>
                <a:srgbClr val="000000"/>
              </a:solidFill>
              <a:latin typeface="Arial"/>
              <a:ea typeface="Arial"/>
              <a:cs typeface="Arial"/>
              <a:sym typeface="Arial"/>
            </a:endParaRPr>
          </a:p>
        </p:txBody>
      </p:sp>
      <p:pic>
        <p:nvPicPr>
          <p:cNvPr id="303" name="Google Shape;303;p35"/>
          <p:cNvPicPr preferRelativeResize="0"/>
          <p:nvPr/>
        </p:nvPicPr>
        <p:blipFill rotWithShape="1">
          <a:blip r:embed="rId4">
            <a:alphaModFix/>
          </a:blip>
          <a:srcRect b="0" l="0" r="0" t="0"/>
          <a:stretch/>
        </p:blipFill>
        <p:spPr>
          <a:xfrm>
            <a:off x="1700200" y="1089675"/>
            <a:ext cx="5743601" cy="29641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6"/>
          <p:cNvSpPr txBox="1"/>
          <p:nvPr/>
        </p:nvSpPr>
        <p:spPr>
          <a:xfrm>
            <a:off x="3411313" y="2342919"/>
            <a:ext cx="23214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A5A5A5"/>
                </a:solidFill>
                <a:latin typeface="Arial"/>
                <a:ea typeface="Arial"/>
                <a:cs typeface="Arial"/>
                <a:sym typeface="Arial"/>
              </a:rPr>
              <a:t>CHART / GRAPH</a:t>
            </a:r>
            <a:endParaRPr b="0" i="0" sz="1100" u="none" cap="none" strike="noStrike">
              <a:solidFill>
                <a:srgbClr val="000000"/>
              </a:solidFill>
              <a:latin typeface="Arial"/>
              <a:ea typeface="Arial"/>
              <a:cs typeface="Arial"/>
              <a:sym typeface="Arial"/>
            </a:endParaRPr>
          </a:p>
        </p:txBody>
      </p:sp>
      <p:sp>
        <p:nvSpPr>
          <p:cNvPr id="309" name="Google Shape;309;p36"/>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10" name="Google Shape;310;p3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GRAINGER ENGINEERING</a:t>
            </a:r>
            <a:endParaRPr sz="1100"/>
          </a:p>
        </p:txBody>
      </p:sp>
      <p:sp>
        <p:nvSpPr>
          <p:cNvPr id="311" name="Google Shape;311;p36"/>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12" name="Google Shape;312;p36"/>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313" name="Google Shape;313;p36"/>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zh-CN" sz="1800">
                <a:solidFill>
                  <a:schemeClr val="lt1"/>
                </a:solidFill>
              </a:rPr>
              <a:t>Project Design</a:t>
            </a:r>
            <a:endParaRPr b="0" i="0" sz="1800" u="none" cap="none" strike="noStrike">
              <a:solidFill>
                <a:schemeClr val="lt1"/>
              </a:solidFill>
              <a:latin typeface="Arial"/>
              <a:ea typeface="Arial"/>
              <a:cs typeface="Arial"/>
              <a:sym typeface="Arial"/>
            </a:endParaRPr>
          </a:p>
        </p:txBody>
      </p:sp>
      <p:sp>
        <p:nvSpPr>
          <p:cNvPr id="314" name="Google Shape;314;p36"/>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ELECTRICAL &amp; COMPUTER ENGINEERING</a:t>
            </a:r>
            <a:endParaRPr sz="1100"/>
          </a:p>
        </p:txBody>
      </p:sp>
      <p:pic>
        <p:nvPicPr>
          <p:cNvPr id="315" name="Google Shape;315;p36"/>
          <p:cNvPicPr preferRelativeResize="0"/>
          <p:nvPr/>
        </p:nvPicPr>
        <p:blipFill rotWithShape="1">
          <a:blip r:embed="rId4">
            <a:alphaModFix/>
          </a:blip>
          <a:srcRect b="-2228" l="6821" r="6274" t="0"/>
          <a:stretch/>
        </p:blipFill>
        <p:spPr>
          <a:xfrm>
            <a:off x="1895251" y="645400"/>
            <a:ext cx="5353498" cy="3301626"/>
          </a:xfrm>
          <a:prstGeom prst="rect">
            <a:avLst/>
          </a:prstGeom>
          <a:solidFill>
            <a:srgbClr val="D8D8D8"/>
          </a:solidFill>
          <a:ln>
            <a:noFill/>
          </a:ln>
        </p:spPr>
      </p:pic>
      <p:sp>
        <p:nvSpPr>
          <p:cNvPr id="316" name="Google Shape;316;p36"/>
          <p:cNvSpPr txBox="1"/>
          <p:nvPr/>
        </p:nvSpPr>
        <p:spPr>
          <a:xfrm>
            <a:off x="3154050" y="3900413"/>
            <a:ext cx="300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zh-CN" sz="1200">
                <a:solidFill>
                  <a:schemeClr val="dk1"/>
                </a:solidFill>
              </a:rPr>
              <a:t>           Microcontroller design(esp32)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7"/>
          <p:cNvSpPr txBox="1"/>
          <p:nvPr/>
        </p:nvSpPr>
        <p:spPr>
          <a:xfrm>
            <a:off x="3411313" y="2342919"/>
            <a:ext cx="23214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A5A5A5"/>
                </a:solidFill>
                <a:latin typeface="Arial"/>
                <a:ea typeface="Arial"/>
                <a:cs typeface="Arial"/>
                <a:sym typeface="Arial"/>
              </a:rPr>
              <a:t>CHART / GRAPH</a:t>
            </a:r>
            <a:endParaRPr b="0" i="0" sz="1100" u="none" cap="none" strike="noStrike">
              <a:solidFill>
                <a:srgbClr val="000000"/>
              </a:solidFill>
              <a:latin typeface="Arial"/>
              <a:ea typeface="Arial"/>
              <a:cs typeface="Arial"/>
              <a:sym typeface="Arial"/>
            </a:endParaRPr>
          </a:p>
        </p:txBody>
      </p:sp>
      <p:sp>
        <p:nvSpPr>
          <p:cNvPr id="322" name="Google Shape;322;p37"/>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23" name="Google Shape;323;p3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GRAINGER ENGINEERING</a:t>
            </a:r>
            <a:endParaRPr sz="1100"/>
          </a:p>
        </p:txBody>
      </p:sp>
      <p:sp>
        <p:nvSpPr>
          <p:cNvPr id="324" name="Google Shape;324;p37"/>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25" name="Google Shape;325;p37"/>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326" name="Google Shape;326;p37"/>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zh-CN" sz="1800">
                <a:solidFill>
                  <a:schemeClr val="lt1"/>
                </a:solidFill>
              </a:rPr>
              <a:t>Project Design</a:t>
            </a:r>
            <a:endParaRPr b="0" i="0" sz="1800" u="none" cap="none" strike="noStrike">
              <a:solidFill>
                <a:schemeClr val="lt1"/>
              </a:solidFill>
              <a:latin typeface="Arial"/>
              <a:ea typeface="Arial"/>
              <a:cs typeface="Arial"/>
              <a:sym typeface="Arial"/>
            </a:endParaRPr>
          </a:p>
        </p:txBody>
      </p:sp>
      <p:sp>
        <p:nvSpPr>
          <p:cNvPr id="327" name="Google Shape;327;p37"/>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ELECTRICAL &amp; COMPUTER ENGINEERING</a:t>
            </a:r>
            <a:endParaRPr sz="1100"/>
          </a:p>
        </p:txBody>
      </p:sp>
      <p:pic>
        <p:nvPicPr>
          <p:cNvPr id="328" name="Google Shape;328;p37"/>
          <p:cNvPicPr preferRelativeResize="0"/>
          <p:nvPr/>
        </p:nvPicPr>
        <p:blipFill rotWithShape="1">
          <a:blip r:embed="rId4">
            <a:alphaModFix/>
          </a:blip>
          <a:srcRect b="4452" l="0" r="4425" t="0"/>
          <a:stretch/>
        </p:blipFill>
        <p:spPr>
          <a:xfrm>
            <a:off x="4730700" y="645400"/>
            <a:ext cx="4413299" cy="3155626"/>
          </a:xfrm>
          <a:prstGeom prst="rect">
            <a:avLst/>
          </a:prstGeom>
          <a:noFill/>
          <a:ln>
            <a:noFill/>
          </a:ln>
        </p:spPr>
      </p:pic>
      <p:sp>
        <p:nvSpPr>
          <p:cNvPr id="329" name="Google Shape;329;p37"/>
          <p:cNvSpPr txBox="1"/>
          <p:nvPr/>
        </p:nvSpPr>
        <p:spPr>
          <a:xfrm>
            <a:off x="2873850" y="4265025"/>
            <a:ext cx="300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zh-CN" sz="1200">
                <a:solidFill>
                  <a:schemeClr val="dk1"/>
                </a:solidFill>
              </a:rPr>
              <a:t>   Step motor driver design(drv8825) </a:t>
            </a:r>
            <a:endParaRPr>
              <a:solidFill>
                <a:schemeClr val="dk1"/>
              </a:solidFill>
            </a:endParaRPr>
          </a:p>
        </p:txBody>
      </p:sp>
      <p:pic>
        <p:nvPicPr>
          <p:cNvPr id="330" name="Google Shape;330;p37"/>
          <p:cNvPicPr preferRelativeResize="0"/>
          <p:nvPr/>
        </p:nvPicPr>
        <p:blipFill>
          <a:blip r:embed="rId5">
            <a:alphaModFix/>
          </a:blip>
          <a:stretch>
            <a:fillRect/>
          </a:stretch>
        </p:blipFill>
        <p:spPr>
          <a:xfrm>
            <a:off x="0" y="645400"/>
            <a:ext cx="4730701" cy="31556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8"/>
          <p:cNvSpPr txBox="1"/>
          <p:nvPr/>
        </p:nvSpPr>
        <p:spPr>
          <a:xfrm>
            <a:off x="3411313" y="2342919"/>
            <a:ext cx="23214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A5A5A5"/>
                </a:solidFill>
                <a:latin typeface="Arial"/>
                <a:ea typeface="Arial"/>
                <a:cs typeface="Arial"/>
                <a:sym typeface="Arial"/>
              </a:rPr>
              <a:t>CHART / GRAPH</a:t>
            </a:r>
            <a:endParaRPr b="0" i="0" sz="1100" u="none" cap="none" strike="noStrike">
              <a:solidFill>
                <a:srgbClr val="000000"/>
              </a:solidFill>
              <a:latin typeface="Arial"/>
              <a:ea typeface="Arial"/>
              <a:cs typeface="Arial"/>
              <a:sym typeface="Arial"/>
            </a:endParaRPr>
          </a:p>
        </p:txBody>
      </p:sp>
      <p:sp>
        <p:nvSpPr>
          <p:cNvPr id="336" name="Google Shape;336;p38"/>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37" name="Google Shape;337;p3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GRAINGER ENGINEERING</a:t>
            </a:r>
            <a:endParaRPr sz="1100"/>
          </a:p>
        </p:txBody>
      </p:sp>
      <p:sp>
        <p:nvSpPr>
          <p:cNvPr id="338" name="Google Shape;338;p38"/>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39" name="Google Shape;339;p38"/>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340" name="Google Shape;340;p38"/>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zh-CN" sz="1800">
                <a:solidFill>
                  <a:schemeClr val="lt1"/>
                </a:solidFill>
              </a:rPr>
              <a:t>Project Design</a:t>
            </a:r>
            <a:endParaRPr b="0" i="0" sz="1800" u="none" cap="none" strike="noStrike">
              <a:solidFill>
                <a:schemeClr val="lt1"/>
              </a:solidFill>
              <a:latin typeface="Arial"/>
              <a:ea typeface="Arial"/>
              <a:cs typeface="Arial"/>
              <a:sym typeface="Arial"/>
            </a:endParaRPr>
          </a:p>
        </p:txBody>
      </p:sp>
      <p:sp>
        <p:nvSpPr>
          <p:cNvPr id="341" name="Google Shape;341;p38"/>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ELECTRICAL &amp; COMPUTER ENGINEERING</a:t>
            </a:r>
            <a:endParaRPr sz="1100"/>
          </a:p>
        </p:txBody>
      </p:sp>
      <p:sp>
        <p:nvSpPr>
          <p:cNvPr id="342" name="Google Shape;342;p38"/>
          <p:cNvSpPr txBox="1"/>
          <p:nvPr/>
        </p:nvSpPr>
        <p:spPr>
          <a:xfrm>
            <a:off x="3171225" y="4215313"/>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zh-CN" sz="1200">
                <a:solidFill>
                  <a:schemeClr val="dk1"/>
                </a:solidFill>
              </a:rPr>
              <a:t>   Design of ADC for weight sensor(HX711) </a:t>
            </a:r>
            <a:endParaRPr>
              <a:solidFill>
                <a:schemeClr val="dk1"/>
              </a:solidFill>
            </a:endParaRPr>
          </a:p>
        </p:txBody>
      </p:sp>
      <p:pic>
        <p:nvPicPr>
          <p:cNvPr id="343" name="Google Shape;343;p38"/>
          <p:cNvPicPr preferRelativeResize="0"/>
          <p:nvPr/>
        </p:nvPicPr>
        <p:blipFill>
          <a:blip r:embed="rId4">
            <a:alphaModFix/>
          </a:blip>
          <a:stretch>
            <a:fillRect/>
          </a:stretch>
        </p:blipFill>
        <p:spPr>
          <a:xfrm>
            <a:off x="4323925" y="645400"/>
            <a:ext cx="4820075" cy="3511426"/>
          </a:xfrm>
          <a:prstGeom prst="rect">
            <a:avLst/>
          </a:prstGeom>
          <a:noFill/>
          <a:ln>
            <a:noFill/>
          </a:ln>
        </p:spPr>
      </p:pic>
      <p:pic>
        <p:nvPicPr>
          <p:cNvPr id="344" name="Google Shape;344;p38"/>
          <p:cNvPicPr preferRelativeResize="0"/>
          <p:nvPr/>
        </p:nvPicPr>
        <p:blipFill>
          <a:blip r:embed="rId5">
            <a:alphaModFix/>
          </a:blip>
          <a:stretch>
            <a:fillRect/>
          </a:stretch>
        </p:blipFill>
        <p:spPr>
          <a:xfrm>
            <a:off x="0" y="645400"/>
            <a:ext cx="4323926" cy="351142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39"/>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50" name="Google Shape;350;p3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351" name="Google Shape;351;p39"/>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52" name="Google Shape;352;p39"/>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353" name="Google Shape;353;p39"/>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lt1"/>
                </a:solidFill>
                <a:latin typeface="Arial"/>
                <a:ea typeface="Arial"/>
                <a:cs typeface="Arial"/>
                <a:sym typeface="Arial"/>
              </a:rPr>
              <a:t>Project Build</a:t>
            </a:r>
            <a:endParaRPr b="0" i="0" sz="1800" u="none" cap="none" strike="noStrike">
              <a:solidFill>
                <a:schemeClr val="lt1"/>
              </a:solidFill>
              <a:latin typeface="Arial"/>
              <a:ea typeface="Arial"/>
              <a:cs typeface="Arial"/>
              <a:sym typeface="Arial"/>
            </a:endParaRPr>
          </a:p>
        </p:txBody>
      </p:sp>
      <p:sp>
        <p:nvSpPr>
          <p:cNvPr id="354" name="Google Shape;354;p39"/>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ELECTRICAL &amp; COMPUTER ENGINEERING</a:t>
            </a:r>
            <a:endParaRPr b="0" i="0" sz="1100" u="none" cap="none" strike="noStrike">
              <a:solidFill>
                <a:srgbClr val="000000"/>
              </a:solidFill>
              <a:latin typeface="Arial"/>
              <a:ea typeface="Arial"/>
              <a:cs typeface="Arial"/>
              <a:sym typeface="Arial"/>
            </a:endParaRPr>
          </a:p>
        </p:txBody>
      </p:sp>
      <p:pic>
        <p:nvPicPr>
          <p:cNvPr id="355" name="Google Shape;355;p39"/>
          <p:cNvPicPr preferRelativeResize="0"/>
          <p:nvPr/>
        </p:nvPicPr>
        <p:blipFill rotWithShape="1">
          <a:blip r:embed="rId4">
            <a:alphaModFix/>
          </a:blip>
          <a:srcRect b="0" l="0" r="0" t="0"/>
          <a:stretch/>
        </p:blipFill>
        <p:spPr>
          <a:xfrm>
            <a:off x="2918300" y="1403875"/>
            <a:ext cx="2552124" cy="2552098"/>
          </a:xfrm>
          <a:prstGeom prst="rect">
            <a:avLst/>
          </a:prstGeom>
          <a:noFill/>
          <a:ln>
            <a:noFill/>
          </a:ln>
        </p:spPr>
      </p:pic>
      <p:sp>
        <p:nvSpPr>
          <p:cNvPr id="356" name="Google Shape;356;p39"/>
          <p:cNvSpPr txBox="1"/>
          <p:nvPr/>
        </p:nvSpPr>
        <p:spPr>
          <a:xfrm>
            <a:off x="282600" y="817575"/>
            <a:ext cx="44820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zh-CN" sz="2100" u="none" cap="none" strike="noStrike">
                <a:solidFill>
                  <a:schemeClr val="dk1"/>
                </a:solidFill>
                <a:latin typeface="Arial"/>
                <a:ea typeface="Arial"/>
                <a:cs typeface="Arial"/>
                <a:sym typeface="Arial"/>
              </a:rPr>
              <a:t>Gears for pill box</a:t>
            </a:r>
            <a:endParaRPr b="1" i="0" sz="2100" u="none" cap="none" strike="noStrike">
              <a:solidFill>
                <a:schemeClr val="dk1"/>
              </a:solidFill>
              <a:latin typeface="Arial"/>
              <a:ea typeface="Arial"/>
              <a:cs typeface="Arial"/>
              <a:sym typeface="Arial"/>
            </a:endParaRPr>
          </a:p>
        </p:txBody>
      </p:sp>
      <p:pic>
        <p:nvPicPr>
          <p:cNvPr id="357" name="Google Shape;357;p39"/>
          <p:cNvPicPr preferRelativeResize="0"/>
          <p:nvPr/>
        </p:nvPicPr>
        <p:blipFill rotWithShape="1">
          <a:blip r:embed="rId5">
            <a:alphaModFix/>
          </a:blip>
          <a:srcRect b="0" l="0" r="0" t="0"/>
          <a:stretch/>
        </p:blipFill>
        <p:spPr>
          <a:xfrm>
            <a:off x="5706125" y="1436539"/>
            <a:ext cx="3084898" cy="2519425"/>
          </a:xfrm>
          <a:prstGeom prst="rect">
            <a:avLst/>
          </a:prstGeom>
          <a:noFill/>
          <a:ln>
            <a:noFill/>
          </a:ln>
        </p:spPr>
      </p:pic>
      <p:sp>
        <p:nvSpPr>
          <p:cNvPr id="358" name="Google Shape;358;p39"/>
          <p:cNvSpPr txBox="1"/>
          <p:nvPr/>
        </p:nvSpPr>
        <p:spPr>
          <a:xfrm>
            <a:off x="560550" y="1580150"/>
            <a:ext cx="2122200" cy="106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zh-CN" sz="1600" u="none" cap="none" strike="noStrike">
                <a:solidFill>
                  <a:schemeClr val="dk1"/>
                </a:solidFill>
                <a:latin typeface="Arial"/>
                <a:ea typeface="Arial"/>
                <a:cs typeface="Arial"/>
                <a:sym typeface="Arial"/>
              </a:rPr>
              <a:t>Tooth count:</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zh-CN" sz="1600" u="none" cap="none" strike="noStrike">
                <a:solidFill>
                  <a:schemeClr val="dk1"/>
                </a:solidFill>
                <a:latin typeface="Arial"/>
                <a:ea typeface="Arial"/>
                <a:cs typeface="Arial"/>
                <a:sym typeface="Arial"/>
              </a:rPr>
              <a:t>36:6</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0"/>
          <p:cNvSpPr txBox="1"/>
          <p:nvPr/>
        </p:nvSpPr>
        <p:spPr>
          <a:xfrm>
            <a:off x="3411313" y="2342919"/>
            <a:ext cx="23214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A5A5A5"/>
                </a:solidFill>
                <a:latin typeface="Arial"/>
                <a:ea typeface="Arial"/>
                <a:cs typeface="Arial"/>
                <a:sym typeface="Arial"/>
              </a:rPr>
              <a:t>CHART / GRAPH</a:t>
            </a:r>
            <a:endParaRPr b="0" i="0" sz="1100" u="none" cap="none" strike="noStrike">
              <a:solidFill>
                <a:srgbClr val="000000"/>
              </a:solidFill>
              <a:latin typeface="Arial"/>
              <a:ea typeface="Arial"/>
              <a:cs typeface="Arial"/>
              <a:sym typeface="Arial"/>
            </a:endParaRPr>
          </a:p>
        </p:txBody>
      </p:sp>
      <p:sp>
        <p:nvSpPr>
          <p:cNvPr id="364" name="Google Shape;364;p40"/>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65" name="Google Shape;365;p40"/>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GRAINGER ENGINEERING</a:t>
            </a:r>
            <a:endParaRPr sz="1100"/>
          </a:p>
        </p:txBody>
      </p:sp>
      <p:sp>
        <p:nvSpPr>
          <p:cNvPr id="366" name="Google Shape;366;p40"/>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67" name="Google Shape;367;p40"/>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368" name="Google Shape;368;p40"/>
          <p:cNvSpPr txBox="1"/>
          <p:nvPr/>
        </p:nvSpPr>
        <p:spPr>
          <a:xfrm>
            <a:off x="282607" y="153038"/>
            <a:ext cx="81825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zh-CN" sz="1800">
                <a:solidFill>
                  <a:schemeClr val="lt1"/>
                </a:solidFill>
              </a:rPr>
              <a:t>Subsystem Overview</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endParaRPr>
          </a:p>
        </p:txBody>
      </p:sp>
      <p:sp>
        <p:nvSpPr>
          <p:cNvPr id="369" name="Google Shape;369;p40"/>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ELECTRICAL &amp; COMPUTER ENGINEERING</a:t>
            </a:r>
            <a:endParaRPr sz="1100"/>
          </a:p>
        </p:txBody>
      </p:sp>
      <p:sp>
        <p:nvSpPr>
          <p:cNvPr id="370" name="Google Shape;370;p40"/>
          <p:cNvSpPr txBox="1"/>
          <p:nvPr/>
        </p:nvSpPr>
        <p:spPr>
          <a:xfrm>
            <a:off x="1517000" y="3643750"/>
            <a:ext cx="300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zh-CN" sz="1200">
                <a:solidFill>
                  <a:schemeClr val="dk1"/>
                </a:solidFill>
              </a:rPr>
              <a:t>  </a:t>
            </a:r>
            <a:endParaRPr>
              <a:solidFill>
                <a:schemeClr val="dk1"/>
              </a:solidFill>
            </a:endParaRPr>
          </a:p>
        </p:txBody>
      </p:sp>
      <p:sp>
        <p:nvSpPr>
          <p:cNvPr id="371" name="Google Shape;371;p40"/>
          <p:cNvSpPr txBox="1"/>
          <p:nvPr/>
        </p:nvSpPr>
        <p:spPr>
          <a:xfrm>
            <a:off x="2873850" y="4171975"/>
            <a:ext cx="30000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zh-CN" sz="1100">
                <a:solidFill>
                  <a:schemeClr val="dk1"/>
                </a:solidFill>
                <a:latin typeface="Times New Roman"/>
                <a:ea typeface="Times New Roman"/>
                <a:cs typeface="Times New Roman"/>
                <a:sym typeface="Times New Roman"/>
              </a:rPr>
              <a:t>Subsystem 1: Pill Storage and Dispensing Mechanism </a:t>
            </a:r>
            <a:endParaRPr/>
          </a:p>
        </p:txBody>
      </p:sp>
      <p:pic>
        <p:nvPicPr>
          <p:cNvPr id="372" name="Google Shape;372;p40"/>
          <p:cNvPicPr preferRelativeResize="0"/>
          <p:nvPr/>
        </p:nvPicPr>
        <p:blipFill>
          <a:blip r:embed="rId4">
            <a:alphaModFix/>
          </a:blip>
          <a:stretch>
            <a:fillRect/>
          </a:stretch>
        </p:blipFill>
        <p:spPr>
          <a:xfrm rot="-5400000">
            <a:off x="570337" y="75062"/>
            <a:ext cx="3419376" cy="4560050"/>
          </a:xfrm>
          <a:prstGeom prst="rect">
            <a:avLst/>
          </a:prstGeom>
          <a:noFill/>
          <a:ln>
            <a:noFill/>
          </a:ln>
        </p:spPr>
      </p:pic>
      <p:pic>
        <p:nvPicPr>
          <p:cNvPr id="373" name="Google Shape;373;p40"/>
          <p:cNvPicPr preferRelativeResize="0"/>
          <p:nvPr/>
        </p:nvPicPr>
        <p:blipFill>
          <a:blip r:embed="rId5">
            <a:alphaModFix/>
          </a:blip>
          <a:stretch>
            <a:fillRect/>
          </a:stretch>
        </p:blipFill>
        <p:spPr>
          <a:xfrm>
            <a:off x="4545775" y="645400"/>
            <a:ext cx="4560050" cy="341934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41"/>
          <p:cNvSpPr txBox="1"/>
          <p:nvPr/>
        </p:nvSpPr>
        <p:spPr>
          <a:xfrm>
            <a:off x="3411313" y="2342919"/>
            <a:ext cx="23214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A5A5A5"/>
                </a:solidFill>
                <a:latin typeface="Arial"/>
                <a:ea typeface="Arial"/>
                <a:cs typeface="Arial"/>
                <a:sym typeface="Arial"/>
              </a:rPr>
              <a:t>CHART / GRAPH</a:t>
            </a:r>
            <a:endParaRPr b="0" i="0" sz="1100" u="none" cap="none" strike="noStrike">
              <a:solidFill>
                <a:srgbClr val="000000"/>
              </a:solidFill>
              <a:latin typeface="Arial"/>
              <a:ea typeface="Arial"/>
              <a:cs typeface="Arial"/>
              <a:sym typeface="Arial"/>
            </a:endParaRPr>
          </a:p>
        </p:txBody>
      </p:sp>
      <p:sp>
        <p:nvSpPr>
          <p:cNvPr id="379" name="Google Shape;379;p41"/>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80" name="Google Shape;380;p4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GRAINGER ENGINEERING</a:t>
            </a:r>
            <a:endParaRPr sz="1100"/>
          </a:p>
        </p:txBody>
      </p:sp>
      <p:sp>
        <p:nvSpPr>
          <p:cNvPr id="381" name="Google Shape;381;p41"/>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82" name="Google Shape;382;p41"/>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383" name="Google Shape;383;p41"/>
          <p:cNvSpPr txBox="1"/>
          <p:nvPr/>
        </p:nvSpPr>
        <p:spPr>
          <a:xfrm>
            <a:off x="282607" y="153038"/>
            <a:ext cx="81825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zh-CN" sz="1800">
                <a:solidFill>
                  <a:schemeClr val="lt1"/>
                </a:solidFill>
              </a:rPr>
              <a:t>Subsystem Overview</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endParaRPr>
          </a:p>
        </p:txBody>
      </p:sp>
      <p:sp>
        <p:nvSpPr>
          <p:cNvPr id="384" name="Google Shape;384;p41"/>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ELECTRICAL &amp; COMPUTER ENGINEERING</a:t>
            </a:r>
            <a:endParaRPr sz="1100"/>
          </a:p>
        </p:txBody>
      </p:sp>
      <p:sp>
        <p:nvSpPr>
          <p:cNvPr id="385" name="Google Shape;385;p41"/>
          <p:cNvSpPr txBox="1"/>
          <p:nvPr/>
        </p:nvSpPr>
        <p:spPr>
          <a:xfrm>
            <a:off x="1517000" y="3643750"/>
            <a:ext cx="300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zh-CN" sz="1200">
                <a:solidFill>
                  <a:schemeClr val="dk1"/>
                </a:solidFill>
              </a:rPr>
              <a:t>  </a:t>
            </a:r>
            <a:endParaRPr>
              <a:solidFill>
                <a:schemeClr val="dk1"/>
              </a:solidFill>
            </a:endParaRPr>
          </a:p>
        </p:txBody>
      </p:sp>
      <p:sp>
        <p:nvSpPr>
          <p:cNvPr id="386" name="Google Shape;386;p41"/>
          <p:cNvSpPr txBox="1"/>
          <p:nvPr/>
        </p:nvSpPr>
        <p:spPr>
          <a:xfrm>
            <a:off x="3092500" y="4048775"/>
            <a:ext cx="3000000" cy="74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zh-CN" sz="1100">
                <a:solidFill>
                  <a:schemeClr val="dk1"/>
                </a:solidFill>
                <a:latin typeface="Times New Roman"/>
                <a:ea typeface="Times New Roman"/>
                <a:cs typeface="Times New Roman"/>
                <a:sym typeface="Times New Roman"/>
              </a:rPr>
              <a:t>Subsystem 2: Control and Mobile Application with Bluetooth Connectivity </a:t>
            </a:r>
            <a:endParaRPr sz="1100">
              <a:solidFill>
                <a:schemeClr val="dk1"/>
              </a:solidFill>
              <a:latin typeface="Times New Roman"/>
              <a:ea typeface="Times New Roman"/>
              <a:cs typeface="Times New Roman"/>
              <a:sym typeface="Times New Roman"/>
            </a:endParaRPr>
          </a:p>
        </p:txBody>
      </p:sp>
      <p:pic>
        <p:nvPicPr>
          <p:cNvPr id="387" name="Google Shape;387;p41"/>
          <p:cNvPicPr preferRelativeResize="0"/>
          <p:nvPr/>
        </p:nvPicPr>
        <p:blipFill>
          <a:blip r:embed="rId4">
            <a:alphaModFix/>
          </a:blip>
          <a:stretch>
            <a:fillRect/>
          </a:stretch>
        </p:blipFill>
        <p:spPr>
          <a:xfrm>
            <a:off x="3092500" y="645388"/>
            <a:ext cx="2640225" cy="354096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4"/>
          <p:cNvSpPr txBox="1"/>
          <p:nvPr/>
        </p:nvSpPr>
        <p:spPr>
          <a:xfrm>
            <a:off x="2333100" y="1431328"/>
            <a:ext cx="4081500" cy="2464500"/>
          </a:xfrm>
          <a:prstGeom prst="rect">
            <a:avLst/>
          </a:prstGeom>
          <a:noFill/>
          <a:ln>
            <a:noFill/>
          </a:ln>
        </p:spPr>
        <p:txBody>
          <a:bodyPr anchorCtr="0" anchor="t" bIns="34275" lIns="68575" spcFirstLastPara="1" rIns="68575" wrap="square" tIns="34275">
            <a:noAutofit/>
          </a:bodyPr>
          <a:lstStyle/>
          <a:p>
            <a:pPr indent="-317500" lvl="0" marL="457200" marR="0" rtl="0" algn="l">
              <a:lnSpc>
                <a:spcPct val="200000"/>
              </a:lnSpc>
              <a:spcBef>
                <a:spcPts val="0"/>
              </a:spcBef>
              <a:spcAft>
                <a:spcPts val="0"/>
              </a:spcAft>
              <a:buClr>
                <a:schemeClr val="dk1"/>
              </a:buClr>
              <a:buSzPts val="1400"/>
              <a:buFont typeface="Arial"/>
              <a:buAutoNum type="arabicPeriod"/>
            </a:pPr>
            <a:r>
              <a:rPr b="1" i="0" lang="zh-CN" sz="1400" u="none" cap="none" strike="noStrike">
                <a:solidFill>
                  <a:schemeClr val="dk1"/>
                </a:solidFill>
                <a:latin typeface="Arial"/>
                <a:ea typeface="Arial"/>
                <a:cs typeface="Arial"/>
                <a:sym typeface="Arial"/>
              </a:rPr>
              <a:t>Introduction</a:t>
            </a:r>
            <a:endParaRPr b="1" i="0" sz="1400" u="none" cap="none" strike="noStrike">
              <a:solidFill>
                <a:schemeClr val="dk1"/>
              </a:solidFill>
              <a:latin typeface="Arial"/>
              <a:ea typeface="Arial"/>
              <a:cs typeface="Arial"/>
              <a:sym typeface="Arial"/>
            </a:endParaRPr>
          </a:p>
          <a:p>
            <a:pPr indent="-317500" lvl="0" marL="457200" marR="0" rtl="0" algn="l">
              <a:lnSpc>
                <a:spcPct val="200000"/>
              </a:lnSpc>
              <a:spcBef>
                <a:spcPts val="0"/>
              </a:spcBef>
              <a:spcAft>
                <a:spcPts val="0"/>
              </a:spcAft>
              <a:buClr>
                <a:schemeClr val="dk1"/>
              </a:buClr>
              <a:buSzPts val="1400"/>
              <a:buFont typeface="Arial"/>
              <a:buAutoNum type="arabicPeriod"/>
            </a:pPr>
            <a:r>
              <a:rPr b="1" i="0" lang="zh-CN" sz="1400" u="none" cap="none" strike="noStrike">
                <a:solidFill>
                  <a:schemeClr val="dk1"/>
                </a:solidFill>
                <a:latin typeface="Arial"/>
                <a:ea typeface="Arial"/>
                <a:cs typeface="Arial"/>
                <a:sym typeface="Arial"/>
              </a:rPr>
              <a:t>Objectives</a:t>
            </a:r>
            <a:endParaRPr b="1" i="0" sz="1400" u="none" cap="none" strike="noStrike">
              <a:solidFill>
                <a:schemeClr val="dk1"/>
              </a:solidFill>
              <a:latin typeface="Arial"/>
              <a:ea typeface="Arial"/>
              <a:cs typeface="Arial"/>
              <a:sym typeface="Arial"/>
            </a:endParaRPr>
          </a:p>
          <a:p>
            <a:pPr indent="-317500" lvl="0" marL="457200" marR="0" rtl="0" algn="l">
              <a:lnSpc>
                <a:spcPct val="200000"/>
              </a:lnSpc>
              <a:spcBef>
                <a:spcPts val="0"/>
              </a:spcBef>
              <a:spcAft>
                <a:spcPts val="0"/>
              </a:spcAft>
              <a:buClr>
                <a:schemeClr val="dk1"/>
              </a:buClr>
              <a:buSzPts val="1400"/>
              <a:buFont typeface="Arial"/>
              <a:buAutoNum type="arabicPeriod"/>
            </a:pPr>
            <a:r>
              <a:rPr b="1" i="0" lang="zh-CN" sz="1400" u="none" cap="none" strike="noStrike">
                <a:solidFill>
                  <a:schemeClr val="dk1"/>
                </a:solidFill>
                <a:latin typeface="Arial"/>
                <a:ea typeface="Arial"/>
                <a:cs typeface="Arial"/>
                <a:sym typeface="Arial"/>
              </a:rPr>
              <a:t>Design Reveiw</a:t>
            </a:r>
            <a:endParaRPr b="1" i="0" sz="1400" u="none" cap="none" strike="noStrike">
              <a:solidFill>
                <a:schemeClr val="dk1"/>
              </a:solidFill>
              <a:latin typeface="Arial"/>
              <a:ea typeface="Arial"/>
              <a:cs typeface="Arial"/>
              <a:sym typeface="Arial"/>
            </a:endParaRPr>
          </a:p>
          <a:p>
            <a:pPr indent="-317500" lvl="0" marL="457200" marR="0" rtl="0" algn="l">
              <a:lnSpc>
                <a:spcPct val="200000"/>
              </a:lnSpc>
              <a:spcBef>
                <a:spcPts val="0"/>
              </a:spcBef>
              <a:spcAft>
                <a:spcPts val="0"/>
              </a:spcAft>
              <a:buClr>
                <a:schemeClr val="dk1"/>
              </a:buClr>
              <a:buSzPts val="1400"/>
              <a:buFont typeface="Arial"/>
              <a:buAutoNum type="arabicPeriod"/>
            </a:pPr>
            <a:r>
              <a:rPr b="1" i="0" lang="zh-CN" sz="1400" u="none" cap="none" strike="noStrike">
                <a:solidFill>
                  <a:schemeClr val="dk1"/>
                </a:solidFill>
                <a:latin typeface="Arial"/>
                <a:ea typeface="Arial"/>
                <a:cs typeface="Arial"/>
                <a:sym typeface="Arial"/>
              </a:rPr>
              <a:t>Functional Test</a:t>
            </a:r>
            <a:endParaRPr b="1" i="0" sz="1400" u="none" cap="none" strike="noStrike">
              <a:solidFill>
                <a:schemeClr val="dk1"/>
              </a:solidFill>
              <a:latin typeface="Arial"/>
              <a:ea typeface="Arial"/>
              <a:cs typeface="Arial"/>
              <a:sym typeface="Arial"/>
            </a:endParaRPr>
          </a:p>
          <a:p>
            <a:pPr indent="-317500" lvl="0" marL="457200" marR="0" rtl="0" algn="l">
              <a:lnSpc>
                <a:spcPct val="200000"/>
              </a:lnSpc>
              <a:spcBef>
                <a:spcPts val="0"/>
              </a:spcBef>
              <a:spcAft>
                <a:spcPts val="0"/>
              </a:spcAft>
              <a:buClr>
                <a:schemeClr val="dk1"/>
              </a:buClr>
              <a:buSzPts val="1400"/>
              <a:buFont typeface="Arial"/>
              <a:buAutoNum type="arabicPeriod"/>
            </a:pPr>
            <a:r>
              <a:rPr b="1" i="0" lang="zh-CN" sz="1400" u="none" cap="none" strike="noStrike">
                <a:solidFill>
                  <a:schemeClr val="dk1"/>
                </a:solidFill>
                <a:latin typeface="Arial"/>
                <a:ea typeface="Arial"/>
                <a:cs typeface="Arial"/>
                <a:sym typeface="Arial"/>
              </a:rPr>
              <a:t>Challenges and Successes </a:t>
            </a:r>
            <a:endParaRPr b="1" i="0" sz="1400" u="none" cap="none" strike="noStrike">
              <a:solidFill>
                <a:schemeClr val="dk1"/>
              </a:solidFill>
              <a:latin typeface="Arial"/>
              <a:ea typeface="Arial"/>
              <a:cs typeface="Arial"/>
              <a:sym typeface="Arial"/>
            </a:endParaRPr>
          </a:p>
          <a:p>
            <a:pPr indent="-317500" lvl="0" marL="457200" marR="0" rtl="0" algn="l">
              <a:lnSpc>
                <a:spcPct val="200000"/>
              </a:lnSpc>
              <a:spcBef>
                <a:spcPts val="0"/>
              </a:spcBef>
              <a:spcAft>
                <a:spcPts val="0"/>
              </a:spcAft>
              <a:buClr>
                <a:schemeClr val="dk1"/>
              </a:buClr>
              <a:buSzPts val="1400"/>
              <a:buFont typeface="Arial"/>
              <a:buAutoNum type="arabicPeriod"/>
            </a:pPr>
            <a:r>
              <a:rPr b="1" i="0" lang="zh-CN" sz="1400" u="none" cap="none" strike="noStrike">
                <a:solidFill>
                  <a:schemeClr val="dk1"/>
                </a:solidFill>
                <a:latin typeface="Arial"/>
                <a:ea typeface="Arial"/>
                <a:cs typeface="Arial"/>
                <a:sym typeface="Arial"/>
              </a:rPr>
              <a:t>Conclusion and Future work</a:t>
            </a:r>
            <a:endParaRPr b="1" i="0" sz="1400" u="none" cap="none" strike="noStrike">
              <a:solidFill>
                <a:schemeClr val="dk1"/>
              </a:solidFill>
              <a:latin typeface="Arial"/>
              <a:ea typeface="Arial"/>
              <a:cs typeface="Arial"/>
              <a:sym typeface="Arial"/>
            </a:endParaRPr>
          </a:p>
        </p:txBody>
      </p:sp>
      <p:sp>
        <p:nvSpPr>
          <p:cNvPr id="157" name="Google Shape;157;p24"/>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58" name="Google Shape;158;p2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159" name="Google Shape;159;p24"/>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160" name="Google Shape;160;p24"/>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161" name="Google Shape;161;p24"/>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lt1"/>
                </a:solidFill>
                <a:latin typeface="Arial"/>
                <a:ea typeface="Arial"/>
                <a:cs typeface="Arial"/>
                <a:sym typeface="Arial"/>
              </a:rPr>
              <a:t>Outline</a:t>
            </a:r>
            <a:endParaRPr b="0" i="0" sz="1800" u="none" cap="none" strike="noStrike">
              <a:solidFill>
                <a:schemeClr val="lt1"/>
              </a:solidFill>
              <a:latin typeface="Arial"/>
              <a:ea typeface="Arial"/>
              <a:cs typeface="Arial"/>
              <a:sym typeface="Arial"/>
            </a:endParaRPr>
          </a:p>
        </p:txBody>
      </p:sp>
      <p:sp>
        <p:nvSpPr>
          <p:cNvPr id="162" name="Google Shape;162;p24"/>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ELECTRICAL &amp; COMPUTER ENGINEERING</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42"/>
          <p:cNvSpPr txBox="1"/>
          <p:nvPr/>
        </p:nvSpPr>
        <p:spPr>
          <a:xfrm>
            <a:off x="3411313" y="2342919"/>
            <a:ext cx="23214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A5A5A5"/>
                </a:solidFill>
                <a:latin typeface="Arial"/>
                <a:ea typeface="Arial"/>
                <a:cs typeface="Arial"/>
                <a:sym typeface="Arial"/>
              </a:rPr>
              <a:t>CHART / GRAPH</a:t>
            </a:r>
            <a:endParaRPr b="0" i="0" sz="1100" u="none" cap="none" strike="noStrike">
              <a:solidFill>
                <a:srgbClr val="000000"/>
              </a:solidFill>
              <a:latin typeface="Arial"/>
              <a:ea typeface="Arial"/>
              <a:cs typeface="Arial"/>
              <a:sym typeface="Arial"/>
            </a:endParaRPr>
          </a:p>
        </p:txBody>
      </p:sp>
      <p:sp>
        <p:nvSpPr>
          <p:cNvPr id="393" name="Google Shape;393;p42"/>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94" name="Google Shape;394;p4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GRAINGER ENGINEERING</a:t>
            </a:r>
            <a:endParaRPr sz="1100"/>
          </a:p>
        </p:txBody>
      </p:sp>
      <p:sp>
        <p:nvSpPr>
          <p:cNvPr id="395" name="Google Shape;395;p42"/>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96" name="Google Shape;396;p42"/>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397" name="Google Shape;397;p42"/>
          <p:cNvSpPr txBox="1"/>
          <p:nvPr/>
        </p:nvSpPr>
        <p:spPr>
          <a:xfrm>
            <a:off x="282607" y="153038"/>
            <a:ext cx="81825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zh-CN" sz="1800">
                <a:solidFill>
                  <a:schemeClr val="lt1"/>
                </a:solidFill>
              </a:rPr>
              <a:t>Subsystem Overview</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endParaRPr>
          </a:p>
        </p:txBody>
      </p:sp>
      <p:sp>
        <p:nvSpPr>
          <p:cNvPr id="398" name="Google Shape;398;p42"/>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ELECTRICAL &amp; COMPUTER ENGINEERING</a:t>
            </a:r>
            <a:endParaRPr sz="1100"/>
          </a:p>
        </p:txBody>
      </p:sp>
      <p:sp>
        <p:nvSpPr>
          <p:cNvPr id="399" name="Google Shape;399;p42"/>
          <p:cNvSpPr txBox="1"/>
          <p:nvPr/>
        </p:nvSpPr>
        <p:spPr>
          <a:xfrm>
            <a:off x="1517000" y="3643750"/>
            <a:ext cx="300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zh-CN" sz="1200">
                <a:solidFill>
                  <a:schemeClr val="dk1"/>
                </a:solidFill>
              </a:rPr>
              <a:t>  </a:t>
            </a:r>
            <a:endParaRPr>
              <a:solidFill>
                <a:schemeClr val="dk1"/>
              </a:solidFill>
            </a:endParaRPr>
          </a:p>
        </p:txBody>
      </p:sp>
      <p:sp>
        <p:nvSpPr>
          <p:cNvPr id="400" name="Google Shape;400;p42"/>
          <p:cNvSpPr txBox="1"/>
          <p:nvPr/>
        </p:nvSpPr>
        <p:spPr>
          <a:xfrm>
            <a:off x="3198975" y="4149875"/>
            <a:ext cx="3000000" cy="74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zh-CN" sz="1100">
                <a:solidFill>
                  <a:schemeClr val="dk1"/>
                </a:solidFill>
                <a:latin typeface="Times New Roman"/>
                <a:ea typeface="Times New Roman"/>
                <a:cs typeface="Times New Roman"/>
                <a:sym typeface="Times New Roman"/>
              </a:rPr>
              <a:t>Subsystem 3: Integrated Digital Scales Verification</a:t>
            </a:r>
            <a:endParaRPr sz="1100">
              <a:solidFill>
                <a:schemeClr val="dk1"/>
              </a:solidFill>
              <a:latin typeface="Times New Roman"/>
              <a:ea typeface="Times New Roman"/>
              <a:cs typeface="Times New Roman"/>
              <a:sym typeface="Times New Roman"/>
            </a:endParaRPr>
          </a:p>
        </p:txBody>
      </p:sp>
      <p:pic>
        <p:nvPicPr>
          <p:cNvPr id="401" name="Google Shape;401;p42"/>
          <p:cNvPicPr preferRelativeResize="0"/>
          <p:nvPr/>
        </p:nvPicPr>
        <p:blipFill>
          <a:blip r:embed="rId4">
            <a:alphaModFix/>
          </a:blip>
          <a:stretch>
            <a:fillRect/>
          </a:stretch>
        </p:blipFill>
        <p:spPr>
          <a:xfrm>
            <a:off x="0" y="645400"/>
            <a:ext cx="4983800" cy="3367651"/>
          </a:xfrm>
          <a:prstGeom prst="rect">
            <a:avLst/>
          </a:prstGeom>
          <a:noFill/>
          <a:ln>
            <a:noFill/>
          </a:ln>
        </p:spPr>
      </p:pic>
      <p:pic>
        <p:nvPicPr>
          <p:cNvPr id="402" name="Google Shape;402;p42"/>
          <p:cNvPicPr preferRelativeResize="0"/>
          <p:nvPr/>
        </p:nvPicPr>
        <p:blipFill>
          <a:blip r:embed="rId5">
            <a:alphaModFix/>
          </a:blip>
          <a:stretch>
            <a:fillRect/>
          </a:stretch>
        </p:blipFill>
        <p:spPr>
          <a:xfrm>
            <a:off x="4983800" y="611950"/>
            <a:ext cx="4160201" cy="34010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3"/>
          <p:cNvSpPr txBox="1"/>
          <p:nvPr/>
        </p:nvSpPr>
        <p:spPr>
          <a:xfrm>
            <a:off x="3411313" y="2342919"/>
            <a:ext cx="23214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A5A5A5"/>
                </a:solidFill>
                <a:latin typeface="Arial"/>
                <a:ea typeface="Arial"/>
                <a:cs typeface="Arial"/>
                <a:sym typeface="Arial"/>
              </a:rPr>
              <a:t>CHART / GRAPH</a:t>
            </a:r>
            <a:endParaRPr b="0" i="0" sz="1100" u="none" cap="none" strike="noStrike">
              <a:solidFill>
                <a:srgbClr val="000000"/>
              </a:solidFill>
              <a:latin typeface="Arial"/>
              <a:ea typeface="Arial"/>
              <a:cs typeface="Arial"/>
              <a:sym typeface="Arial"/>
            </a:endParaRPr>
          </a:p>
        </p:txBody>
      </p:sp>
      <p:sp>
        <p:nvSpPr>
          <p:cNvPr id="408" name="Google Shape;408;p43"/>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09" name="Google Shape;409;p4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GRAINGER ENGINEERING</a:t>
            </a:r>
            <a:endParaRPr sz="1100"/>
          </a:p>
        </p:txBody>
      </p:sp>
      <p:sp>
        <p:nvSpPr>
          <p:cNvPr id="410" name="Google Shape;410;p43"/>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11" name="Google Shape;411;p43"/>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412" name="Google Shape;412;p43"/>
          <p:cNvSpPr txBox="1"/>
          <p:nvPr/>
        </p:nvSpPr>
        <p:spPr>
          <a:xfrm>
            <a:off x="282607" y="153038"/>
            <a:ext cx="81825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zh-CN" sz="1800">
                <a:solidFill>
                  <a:schemeClr val="lt1"/>
                </a:solidFill>
              </a:rPr>
              <a:t>Subsystem Overview</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endParaRPr>
          </a:p>
        </p:txBody>
      </p:sp>
      <p:sp>
        <p:nvSpPr>
          <p:cNvPr id="413" name="Google Shape;413;p43"/>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ELECTRICAL &amp; COMPUTER ENGINEERING</a:t>
            </a:r>
            <a:endParaRPr sz="1100"/>
          </a:p>
        </p:txBody>
      </p:sp>
      <p:sp>
        <p:nvSpPr>
          <p:cNvPr id="414" name="Google Shape;414;p43"/>
          <p:cNvSpPr txBox="1"/>
          <p:nvPr/>
        </p:nvSpPr>
        <p:spPr>
          <a:xfrm>
            <a:off x="1517000" y="3643750"/>
            <a:ext cx="300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zh-CN" sz="1200">
                <a:solidFill>
                  <a:schemeClr val="dk1"/>
                </a:solidFill>
              </a:rPr>
              <a:t>  </a:t>
            </a:r>
            <a:endParaRPr>
              <a:solidFill>
                <a:schemeClr val="dk1"/>
              </a:solidFill>
            </a:endParaRPr>
          </a:p>
        </p:txBody>
      </p:sp>
      <p:sp>
        <p:nvSpPr>
          <p:cNvPr id="415" name="Google Shape;415;p43"/>
          <p:cNvSpPr txBox="1"/>
          <p:nvPr/>
        </p:nvSpPr>
        <p:spPr>
          <a:xfrm>
            <a:off x="3108575" y="4276163"/>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zh-CN" sz="1100">
                <a:solidFill>
                  <a:schemeClr val="dk1"/>
                </a:solidFill>
                <a:latin typeface="Times New Roman"/>
                <a:ea typeface="Times New Roman"/>
                <a:cs typeface="Times New Roman"/>
                <a:sym typeface="Times New Roman"/>
              </a:rPr>
              <a:t>Subsystem 5: Backup battery system </a:t>
            </a:r>
            <a:endParaRPr sz="1100">
              <a:solidFill>
                <a:schemeClr val="dk1"/>
              </a:solidFill>
              <a:latin typeface="Times New Roman"/>
              <a:ea typeface="Times New Roman"/>
              <a:cs typeface="Times New Roman"/>
              <a:sym typeface="Times New Roman"/>
            </a:endParaRPr>
          </a:p>
        </p:txBody>
      </p:sp>
      <p:pic>
        <p:nvPicPr>
          <p:cNvPr id="416" name="Google Shape;416;p43"/>
          <p:cNvPicPr preferRelativeResize="0"/>
          <p:nvPr/>
        </p:nvPicPr>
        <p:blipFill>
          <a:blip r:embed="rId4">
            <a:alphaModFix/>
          </a:blip>
          <a:stretch>
            <a:fillRect/>
          </a:stretch>
        </p:blipFill>
        <p:spPr>
          <a:xfrm>
            <a:off x="2244825" y="815550"/>
            <a:ext cx="4293776" cy="330148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44"/>
          <p:cNvSpPr/>
          <p:nvPr/>
        </p:nvSpPr>
        <p:spPr>
          <a:xfrm flipH="1" rot="10800000">
            <a:off x="0" y="1"/>
            <a:ext cx="9144000" cy="5149271"/>
          </a:xfrm>
          <a:prstGeom prst="rect">
            <a:avLst/>
          </a:prstGeom>
          <a:gradFill>
            <a:gsLst>
              <a:gs pos="0">
                <a:srgbClr val="1B4284"/>
              </a:gs>
              <a:gs pos="100000">
                <a:srgbClr val="13294B"/>
              </a:gs>
            </a:gsLst>
            <a:lin ang="0" scaled="0"/>
          </a:gra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13294B"/>
              </a:solidFill>
              <a:latin typeface="Calibri"/>
              <a:ea typeface="Calibri"/>
              <a:cs typeface="Calibri"/>
              <a:sym typeface="Calibri"/>
            </a:endParaRPr>
          </a:p>
        </p:txBody>
      </p:sp>
      <p:pic>
        <p:nvPicPr>
          <p:cNvPr descr="A close up of a logo&#10;&#10;Description automatically generated" id="422" name="Google Shape;422;p44"/>
          <p:cNvPicPr preferRelativeResize="0"/>
          <p:nvPr/>
        </p:nvPicPr>
        <p:blipFill rotWithShape="1">
          <a:blip r:embed="rId3">
            <a:alphaModFix/>
          </a:blip>
          <a:srcRect b="0" l="0" r="0" t="0"/>
          <a:stretch/>
        </p:blipFill>
        <p:spPr>
          <a:xfrm>
            <a:off x="8665657" y="176782"/>
            <a:ext cx="208430" cy="301065"/>
          </a:xfrm>
          <a:prstGeom prst="rect">
            <a:avLst/>
          </a:prstGeom>
          <a:noFill/>
          <a:ln>
            <a:noFill/>
          </a:ln>
        </p:spPr>
      </p:pic>
      <p:sp>
        <p:nvSpPr>
          <p:cNvPr id="423" name="Google Shape;423;p44"/>
          <p:cNvSpPr txBox="1"/>
          <p:nvPr/>
        </p:nvSpPr>
        <p:spPr>
          <a:xfrm>
            <a:off x="7001698" y="4893286"/>
            <a:ext cx="1855061" cy="173094"/>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675"/>
              <a:buFont typeface="Arial"/>
              <a:buNone/>
            </a:pPr>
            <a:r>
              <a:rPr b="0" i="0" lang="zh-CN" sz="675"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424" name="Google Shape;424;p44"/>
          <p:cNvSpPr txBox="1"/>
          <p:nvPr/>
        </p:nvSpPr>
        <p:spPr>
          <a:xfrm>
            <a:off x="971550" y="2401804"/>
            <a:ext cx="7200900" cy="623400"/>
          </a:xfrm>
          <a:prstGeom prst="rect">
            <a:avLst/>
          </a:prstGeom>
          <a:noFill/>
          <a:ln>
            <a:noFill/>
          </a:ln>
        </p:spPr>
        <p:txBody>
          <a:bodyPr anchorCtr="0" anchor="ctr"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zh-CN" sz="3600" u="none" cap="none" strike="noStrike">
                <a:solidFill>
                  <a:schemeClr val="lt1"/>
                </a:solidFill>
                <a:latin typeface="Arial"/>
                <a:ea typeface="Arial"/>
                <a:cs typeface="Arial"/>
                <a:sym typeface="Arial"/>
              </a:rPr>
              <a:t>Functional Test</a:t>
            </a:r>
            <a:endParaRPr b="0" i="0" sz="1400" u="none" cap="none" strike="noStrike">
              <a:solidFill>
                <a:srgbClr val="000000"/>
              </a:solidFill>
              <a:latin typeface="Arial"/>
              <a:ea typeface="Arial"/>
              <a:cs typeface="Arial"/>
              <a:sym typeface="Arial"/>
            </a:endParaRPr>
          </a:p>
        </p:txBody>
      </p:sp>
      <p:sp>
        <p:nvSpPr>
          <p:cNvPr id="425" name="Google Shape;425;p44"/>
          <p:cNvSpPr/>
          <p:nvPr/>
        </p:nvSpPr>
        <p:spPr>
          <a:xfrm>
            <a:off x="4140173" y="1278208"/>
            <a:ext cx="863655" cy="83987"/>
          </a:xfrm>
          <a:prstGeom prst="rect">
            <a:avLst/>
          </a:prstGeom>
          <a:solidFill>
            <a:srgbClr val="FF552E"/>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426" name="Google Shape;426;p44"/>
          <p:cNvSpPr txBox="1"/>
          <p:nvPr/>
        </p:nvSpPr>
        <p:spPr>
          <a:xfrm>
            <a:off x="282606" y="4893286"/>
            <a:ext cx="5993503" cy="173094"/>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675"/>
              <a:buFont typeface="Arial"/>
              <a:buNone/>
            </a:pPr>
            <a:r>
              <a:rPr b="0" i="0" lang="zh-CN" sz="675" u="none" cap="none" strike="noStrike">
                <a:solidFill>
                  <a:schemeClr val="lt1"/>
                </a:solidFill>
                <a:latin typeface="Arial"/>
                <a:ea typeface="Arial"/>
                <a:cs typeface="Arial"/>
                <a:sym typeface="Arial"/>
              </a:rPr>
              <a:t>ELECTRICAL &amp; COMPUTER ENGINEERING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45"/>
          <p:cNvSpPr txBox="1"/>
          <p:nvPr/>
        </p:nvSpPr>
        <p:spPr>
          <a:xfrm>
            <a:off x="3411313" y="2342919"/>
            <a:ext cx="23214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A5A5A5"/>
                </a:solidFill>
                <a:latin typeface="Arial"/>
                <a:ea typeface="Arial"/>
                <a:cs typeface="Arial"/>
                <a:sym typeface="Arial"/>
              </a:rPr>
              <a:t>CHART / GRAPH</a:t>
            </a:r>
            <a:endParaRPr b="0" i="0" sz="1100" u="none" cap="none" strike="noStrike">
              <a:solidFill>
                <a:srgbClr val="000000"/>
              </a:solidFill>
              <a:latin typeface="Arial"/>
              <a:ea typeface="Arial"/>
              <a:cs typeface="Arial"/>
              <a:sym typeface="Arial"/>
            </a:endParaRPr>
          </a:p>
        </p:txBody>
      </p:sp>
      <p:sp>
        <p:nvSpPr>
          <p:cNvPr id="432" name="Google Shape;432;p45"/>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33" name="Google Shape;433;p4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GRAINGER ENGINEERING</a:t>
            </a:r>
            <a:endParaRPr sz="1100"/>
          </a:p>
        </p:txBody>
      </p:sp>
      <p:sp>
        <p:nvSpPr>
          <p:cNvPr id="434" name="Google Shape;434;p45"/>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35" name="Google Shape;435;p45"/>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436" name="Google Shape;436;p45"/>
          <p:cNvSpPr txBox="1"/>
          <p:nvPr/>
        </p:nvSpPr>
        <p:spPr>
          <a:xfrm>
            <a:off x="282607" y="153038"/>
            <a:ext cx="81825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zh-CN" sz="1800">
                <a:solidFill>
                  <a:schemeClr val="lt1"/>
                </a:solidFill>
              </a:rPr>
              <a:t>Implementation Overview</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endParaRPr>
          </a:p>
        </p:txBody>
      </p:sp>
      <p:sp>
        <p:nvSpPr>
          <p:cNvPr id="437" name="Google Shape;437;p45"/>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ELECTRICAL &amp; COMPUTER ENGINEERING</a:t>
            </a:r>
            <a:endParaRPr sz="1100"/>
          </a:p>
        </p:txBody>
      </p:sp>
      <p:sp>
        <p:nvSpPr>
          <p:cNvPr id="438" name="Google Shape;438;p45"/>
          <p:cNvSpPr txBox="1"/>
          <p:nvPr/>
        </p:nvSpPr>
        <p:spPr>
          <a:xfrm>
            <a:off x="1517000" y="3643750"/>
            <a:ext cx="300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zh-CN" sz="1200">
                <a:solidFill>
                  <a:schemeClr val="dk1"/>
                </a:solidFill>
              </a:rPr>
              <a:t>  </a:t>
            </a:r>
            <a:endParaRPr>
              <a:solidFill>
                <a:schemeClr val="dk1"/>
              </a:solidFill>
            </a:endParaRPr>
          </a:p>
        </p:txBody>
      </p:sp>
      <p:sp>
        <p:nvSpPr>
          <p:cNvPr id="439" name="Google Shape;439;p45"/>
          <p:cNvSpPr txBox="1"/>
          <p:nvPr/>
        </p:nvSpPr>
        <p:spPr>
          <a:xfrm>
            <a:off x="3072000" y="4325150"/>
            <a:ext cx="3000000" cy="74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zh-CN" sz="1100">
                <a:solidFill>
                  <a:schemeClr val="dk1"/>
                </a:solidFill>
                <a:latin typeface="Times New Roman"/>
                <a:ea typeface="Times New Roman"/>
                <a:cs typeface="Times New Roman"/>
                <a:sym typeface="Times New Roman"/>
              </a:rPr>
              <a:t>                        Video demo</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zh-CN" sz="1100">
                <a:solidFill>
                  <a:schemeClr val="dk1"/>
                </a:solidFill>
                <a:latin typeface="Times New Roman"/>
                <a:ea typeface="Times New Roman"/>
                <a:cs typeface="Times New Roman"/>
                <a:sym typeface="Times New Roman"/>
              </a:rPr>
              <a:t>  </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100">
              <a:solidFill>
                <a:schemeClr val="dk1"/>
              </a:solidFill>
              <a:latin typeface="Times New Roman"/>
              <a:ea typeface="Times New Roman"/>
              <a:cs typeface="Times New Roman"/>
              <a:sym typeface="Times New Roman"/>
            </a:endParaRPr>
          </a:p>
        </p:txBody>
      </p:sp>
      <p:pic>
        <p:nvPicPr>
          <p:cNvPr id="440" name="Google Shape;440;p45" title="switch pillbox - Made with Clipchamp.mp4">
            <a:hlinkClick r:id="rId4"/>
          </p:cNvPr>
          <p:cNvPicPr preferRelativeResize="0"/>
          <p:nvPr/>
        </p:nvPicPr>
        <p:blipFill>
          <a:blip r:embed="rId5">
            <a:alphaModFix/>
          </a:blip>
          <a:stretch>
            <a:fillRect/>
          </a:stretch>
        </p:blipFill>
        <p:spPr>
          <a:xfrm>
            <a:off x="2665375" y="776454"/>
            <a:ext cx="4162475" cy="3121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1000"/>
                                        <p:tgtEl>
                                          <p:spTgt spid="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46"/>
          <p:cNvSpPr txBox="1"/>
          <p:nvPr/>
        </p:nvSpPr>
        <p:spPr>
          <a:xfrm>
            <a:off x="3411313" y="2342919"/>
            <a:ext cx="2321400" cy="238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
        <p:nvSpPr>
          <p:cNvPr id="446" name="Google Shape;446;p46"/>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47" name="Google Shape;447;p4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GRAINGER ENGINEERING</a:t>
            </a:r>
            <a:endParaRPr sz="1100"/>
          </a:p>
        </p:txBody>
      </p:sp>
      <p:sp>
        <p:nvSpPr>
          <p:cNvPr id="448" name="Google Shape;448;p46"/>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49" name="Google Shape;449;p46"/>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450" name="Google Shape;450;p46"/>
          <p:cNvSpPr txBox="1"/>
          <p:nvPr/>
        </p:nvSpPr>
        <p:spPr>
          <a:xfrm>
            <a:off x="282607" y="170988"/>
            <a:ext cx="8182500" cy="900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zh-CN" sz="1800">
                <a:solidFill>
                  <a:schemeClr val="lt1"/>
                </a:solidFill>
              </a:rPr>
              <a:t>Implementation Overview</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endParaRPr>
          </a:p>
        </p:txBody>
      </p:sp>
      <p:sp>
        <p:nvSpPr>
          <p:cNvPr id="451" name="Google Shape;451;p46"/>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ELECTRICAL &amp; COMPUTER ENGINEERING</a:t>
            </a:r>
            <a:endParaRPr sz="1100"/>
          </a:p>
        </p:txBody>
      </p:sp>
      <p:sp>
        <p:nvSpPr>
          <p:cNvPr id="452" name="Google Shape;452;p46"/>
          <p:cNvSpPr txBox="1"/>
          <p:nvPr/>
        </p:nvSpPr>
        <p:spPr>
          <a:xfrm>
            <a:off x="1517000" y="3643750"/>
            <a:ext cx="300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zh-CN" sz="1200">
                <a:solidFill>
                  <a:schemeClr val="dk1"/>
                </a:solidFill>
              </a:rPr>
              <a:t>  </a:t>
            </a:r>
            <a:endParaRPr>
              <a:solidFill>
                <a:schemeClr val="dk1"/>
              </a:solidFill>
            </a:endParaRPr>
          </a:p>
        </p:txBody>
      </p:sp>
      <p:sp>
        <p:nvSpPr>
          <p:cNvPr id="453" name="Google Shape;453;p46"/>
          <p:cNvSpPr txBox="1"/>
          <p:nvPr/>
        </p:nvSpPr>
        <p:spPr>
          <a:xfrm>
            <a:off x="2873850" y="4146125"/>
            <a:ext cx="30000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zh-CN" sz="1100">
                <a:solidFill>
                  <a:schemeClr val="dk1"/>
                </a:solidFill>
                <a:latin typeface="Times New Roman"/>
                <a:ea typeface="Times New Roman"/>
                <a:cs typeface="Times New Roman"/>
                <a:sym typeface="Times New Roman"/>
              </a:rPr>
              <a:t>                          Video demo</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100">
              <a:solidFill>
                <a:schemeClr val="dk1"/>
              </a:solidFill>
              <a:latin typeface="Times New Roman"/>
              <a:ea typeface="Times New Roman"/>
              <a:cs typeface="Times New Roman"/>
              <a:sym typeface="Times New Roman"/>
            </a:endParaRPr>
          </a:p>
        </p:txBody>
      </p:sp>
      <p:pic>
        <p:nvPicPr>
          <p:cNvPr id="454" name="Google Shape;454;p46" title="Untitled video - Made with Clipchamp (1).mp4">
            <a:hlinkClick r:id="rId4"/>
          </p:cNvPr>
          <p:cNvPicPr preferRelativeResize="0"/>
          <p:nvPr/>
        </p:nvPicPr>
        <p:blipFill>
          <a:blip r:embed="rId5">
            <a:alphaModFix/>
          </a:blip>
          <a:stretch>
            <a:fillRect/>
          </a:stretch>
        </p:blipFill>
        <p:spPr>
          <a:xfrm>
            <a:off x="1356725" y="645399"/>
            <a:ext cx="6135552" cy="34512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1000"/>
                                        <p:tgtEl>
                                          <p:spTgt spid="4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47"/>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60" name="Google Shape;460;p4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461" name="Google Shape;461;p47"/>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62" name="Google Shape;462;p47"/>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463" name="Google Shape;463;p47"/>
          <p:cNvSpPr txBox="1"/>
          <p:nvPr/>
        </p:nvSpPr>
        <p:spPr>
          <a:xfrm>
            <a:off x="282607" y="153038"/>
            <a:ext cx="81825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lt1"/>
                </a:solidFill>
                <a:latin typeface="Arial"/>
                <a:ea typeface="Arial"/>
                <a:cs typeface="Arial"/>
                <a:sym typeface="Arial"/>
              </a:rPr>
              <a:t>Test Result</a:t>
            </a:r>
            <a:endParaRPr b="0"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4" name="Google Shape;464;p47"/>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ELECTRICAL &amp; COMPUTER ENGINEERING</a:t>
            </a:r>
            <a:endParaRPr b="0" i="0" sz="1100" u="none" cap="none" strike="noStrike">
              <a:solidFill>
                <a:srgbClr val="000000"/>
              </a:solidFill>
              <a:latin typeface="Arial"/>
              <a:ea typeface="Arial"/>
              <a:cs typeface="Arial"/>
              <a:sym typeface="Arial"/>
            </a:endParaRPr>
          </a:p>
        </p:txBody>
      </p:sp>
      <p:pic>
        <p:nvPicPr>
          <p:cNvPr id="465" name="Google Shape;465;p47"/>
          <p:cNvPicPr preferRelativeResize="0"/>
          <p:nvPr/>
        </p:nvPicPr>
        <p:blipFill rotWithShape="1">
          <a:blip r:embed="rId4">
            <a:alphaModFix/>
          </a:blip>
          <a:srcRect b="0" l="0" r="0" t="0"/>
          <a:stretch/>
        </p:blipFill>
        <p:spPr>
          <a:xfrm>
            <a:off x="3324827" y="776438"/>
            <a:ext cx="2098026" cy="3746662"/>
          </a:xfrm>
          <a:prstGeom prst="rect">
            <a:avLst/>
          </a:prstGeom>
          <a:noFill/>
          <a:ln>
            <a:noFill/>
          </a:ln>
        </p:spPr>
      </p:pic>
      <p:pic>
        <p:nvPicPr>
          <p:cNvPr id="466" name="Google Shape;466;p47"/>
          <p:cNvPicPr preferRelativeResize="0"/>
          <p:nvPr/>
        </p:nvPicPr>
        <p:blipFill rotWithShape="1">
          <a:blip r:embed="rId5">
            <a:alphaModFix/>
          </a:blip>
          <a:srcRect b="0" l="0" r="0" t="0"/>
          <a:stretch/>
        </p:blipFill>
        <p:spPr>
          <a:xfrm>
            <a:off x="282600" y="776438"/>
            <a:ext cx="2884080" cy="3746664"/>
          </a:xfrm>
          <a:prstGeom prst="rect">
            <a:avLst/>
          </a:prstGeom>
          <a:noFill/>
          <a:ln>
            <a:noFill/>
          </a:ln>
        </p:spPr>
      </p:pic>
      <p:sp>
        <p:nvSpPr>
          <p:cNvPr id="467" name="Google Shape;467;p47"/>
          <p:cNvSpPr txBox="1"/>
          <p:nvPr/>
        </p:nvSpPr>
        <p:spPr>
          <a:xfrm>
            <a:off x="6327900" y="1033888"/>
            <a:ext cx="2529000" cy="150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zh-CN" sz="2100" u="none" cap="none" strike="noStrike">
                <a:solidFill>
                  <a:schemeClr val="dk1"/>
                </a:solidFill>
                <a:latin typeface="Calibri"/>
                <a:ea typeface="Calibri"/>
                <a:cs typeface="Calibri"/>
                <a:sym typeface="Calibri"/>
              </a:rPr>
              <a:t>pill1 error: 4.35%</a:t>
            </a:r>
            <a:endParaRPr b="0" i="0" sz="2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b="0" i="0" lang="zh-CN" sz="2100" u="none" cap="none" strike="noStrike">
                <a:solidFill>
                  <a:schemeClr val="dk1"/>
                </a:solidFill>
                <a:latin typeface="Calibri"/>
                <a:ea typeface="Calibri"/>
                <a:cs typeface="Calibri"/>
                <a:sym typeface="Calibri"/>
              </a:rPr>
              <a:t>pill2 error: 3.15%</a:t>
            </a:r>
            <a:endParaRPr b="0" i="0" sz="2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b="0" i="0" lang="zh-CN" sz="2100" u="none" cap="none" strike="noStrike">
                <a:solidFill>
                  <a:schemeClr val="dk1"/>
                </a:solidFill>
                <a:latin typeface="Calibri"/>
                <a:ea typeface="Calibri"/>
                <a:cs typeface="Calibri"/>
                <a:sym typeface="Calibri"/>
              </a:rPr>
              <a:t>pill3 error: 4.56%</a:t>
            </a:r>
            <a:endParaRPr b="0" i="0" sz="2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Calibri"/>
              <a:ea typeface="Calibri"/>
              <a:cs typeface="Calibri"/>
              <a:sym typeface="Calibri"/>
            </a:endParaRPr>
          </a:p>
        </p:txBody>
      </p:sp>
      <p:sp>
        <p:nvSpPr>
          <p:cNvPr id="468" name="Google Shape;468;p47"/>
          <p:cNvSpPr txBox="1"/>
          <p:nvPr/>
        </p:nvSpPr>
        <p:spPr>
          <a:xfrm>
            <a:off x="6327900" y="2352463"/>
            <a:ext cx="1855200" cy="96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zh-CN" sz="2100" u="none" cap="none" strike="noStrike">
                <a:solidFill>
                  <a:schemeClr val="dk1"/>
                </a:solidFill>
                <a:latin typeface="Calibri"/>
                <a:ea typeface="Calibri"/>
                <a:cs typeface="Calibri"/>
                <a:sym typeface="Calibri"/>
              </a:rPr>
              <a:t>Total error </a:t>
            </a:r>
            <a:endParaRPr b="0" i="0" sz="2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b="0" i="0" lang="zh-CN" sz="2100" u="none" cap="none" strike="noStrike">
                <a:solidFill>
                  <a:schemeClr val="dk1"/>
                </a:solidFill>
                <a:latin typeface="Calibri"/>
                <a:ea typeface="Calibri"/>
                <a:cs typeface="Calibri"/>
                <a:sym typeface="Calibri"/>
              </a:rPr>
              <a:t>4.02%</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48"/>
          <p:cNvSpPr txBox="1"/>
          <p:nvPr/>
        </p:nvSpPr>
        <p:spPr>
          <a:xfrm>
            <a:off x="3411313" y="2342919"/>
            <a:ext cx="23214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A5A5A5"/>
                </a:solidFill>
                <a:latin typeface="Arial"/>
                <a:ea typeface="Arial"/>
                <a:cs typeface="Arial"/>
                <a:sym typeface="Arial"/>
              </a:rPr>
              <a:t>CHART / GRAPH</a:t>
            </a:r>
            <a:endParaRPr b="0" i="0" sz="1100" u="none" cap="none" strike="noStrike">
              <a:solidFill>
                <a:srgbClr val="000000"/>
              </a:solidFill>
              <a:latin typeface="Arial"/>
              <a:ea typeface="Arial"/>
              <a:cs typeface="Arial"/>
              <a:sym typeface="Arial"/>
            </a:endParaRPr>
          </a:p>
        </p:txBody>
      </p:sp>
      <p:sp>
        <p:nvSpPr>
          <p:cNvPr id="474" name="Google Shape;474;p48"/>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75" name="Google Shape;475;p4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GRAINGER ENGINEERING</a:t>
            </a:r>
            <a:endParaRPr sz="1100"/>
          </a:p>
        </p:txBody>
      </p:sp>
      <p:sp>
        <p:nvSpPr>
          <p:cNvPr id="476" name="Google Shape;476;p48"/>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77" name="Google Shape;477;p48"/>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478" name="Google Shape;478;p48"/>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zh-CN" sz="1800">
                <a:solidFill>
                  <a:schemeClr val="lt1"/>
                </a:solidFill>
              </a:rPr>
              <a:t>Test result</a:t>
            </a:r>
            <a:endParaRPr sz="1800">
              <a:solidFill>
                <a:schemeClr val="lt1"/>
              </a:solidFill>
            </a:endParaRPr>
          </a:p>
        </p:txBody>
      </p:sp>
      <p:sp>
        <p:nvSpPr>
          <p:cNvPr id="479" name="Google Shape;479;p48"/>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ELECTRICAL &amp; COMPUTER ENGINEERING</a:t>
            </a:r>
            <a:endParaRPr sz="1100"/>
          </a:p>
        </p:txBody>
      </p:sp>
      <p:sp>
        <p:nvSpPr>
          <p:cNvPr id="480" name="Google Shape;480;p48"/>
          <p:cNvSpPr txBox="1"/>
          <p:nvPr/>
        </p:nvSpPr>
        <p:spPr>
          <a:xfrm>
            <a:off x="1517000" y="3643750"/>
            <a:ext cx="300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zh-CN" sz="1200">
                <a:solidFill>
                  <a:schemeClr val="dk1"/>
                </a:solidFill>
              </a:rPr>
              <a:t>  </a:t>
            </a:r>
            <a:endParaRPr>
              <a:solidFill>
                <a:schemeClr val="dk1"/>
              </a:solidFill>
            </a:endParaRPr>
          </a:p>
        </p:txBody>
      </p:sp>
      <p:sp>
        <p:nvSpPr>
          <p:cNvPr id="481" name="Google Shape;481;p48"/>
          <p:cNvSpPr txBox="1"/>
          <p:nvPr/>
        </p:nvSpPr>
        <p:spPr>
          <a:xfrm>
            <a:off x="2873850" y="4344575"/>
            <a:ext cx="30000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100">
              <a:solidFill>
                <a:schemeClr val="dk1"/>
              </a:solidFill>
              <a:latin typeface="Times New Roman"/>
              <a:ea typeface="Times New Roman"/>
              <a:cs typeface="Times New Roman"/>
              <a:sym typeface="Times New Roman"/>
            </a:endParaRPr>
          </a:p>
        </p:txBody>
      </p:sp>
      <p:pic>
        <p:nvPicPr>
          <p:cNvPr id="482" name="Google Shape;482;p48"/>
          <p:cNvPicPr preferRelativeResize="0"/>
          <p:nvPr/>
        </p:nvPicPr>
        <p:blipFill>
          <a:blip r:embed="rId4">
            <a:alphaModFix/>
          </a:blip>
          <a:stretch>
            <a:fillRect/>
          </a:stretch>
        </p:blipFill>
        <p:spPr>
          <a:xfrm>
            <a:off x="473613" y="963350"/>
            <a:ext cx="7991475" cy="3400425"/>
          </a:xfrm>
          <a:prstGeom prst="rect">
            <a:avLst/>
          </a:prstGeom>
          <a:noFill/>
          <a:ln>
            <a:noFill/>
          </a:ln>
        </p:spPr>
      </p:pic>
      <p:pic>
        <p:nvPicPr>
          <p:cNvPr id="483" name="Google Shape;483;p48"/>
          <p:cNvPicPr preferRelativeResize="0"/>
          <p:nvPr/>
        </p:nvPicPr>
        <p:blipFill>
          <a:blip r:embed="rId5">
            <a:alphaModFix/>
          </a:blip>
          <a:stretch>
            <a:fillRect/>
          </a:stretch>
        </p:blipFill>
        <p:spPr>
          <a:xfrm>
            <a:off x="8179300" y="2148748"/>
            <a:ext cx="913450" cy="846350"/>
          </a:xfrm>
          <a:prstGeom prst="rect">
            <a:avLst/>
          </a:prstGeom>
          <a:noFill/>
          <a:ln>
            <a:noFill/>
          </a:ln>
        </p:spPr>
      </p:pic>
      <p:pic>
        <p:nvPicPr>
          <p:cNvPr id="484" name="Google Shape;484;p48"/>
          <p:cNvPicPr preferRelativeResize="0"/>
          <p:nvPr/>
        </p:nvPicPr>
        <p:blipFill>
          <a:blip r:embed="rId5">
            <a:alphaModFix/>
          </a:blip>
          <a:stretch>
            <a:fillRect/>
          </a:stretch>
        </p:blipFill>
        <p:spPr>
          <a:xfrm>
            <a:off x="8313137" y="3330298"/>
            <a:ext cx="913450" cy="8463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49"/>
          <p:cNvSpPr txBox="1"/>
          <p:nvPr/>
        </p:nvSpPr>
        <p:spPr>
          <a:xfrm>
            <a:off x="3411313" y="2342919"/>
            <a:ext cx="23214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A5A5A5"/>
                </a:solidFill>
                <a:latin typeface="Arial"/>
                <a:ea typeface="Arial"/>
                <a:cs typeface="Arial"/>
                <a:sym typeface="Arial"/>
              </a:rPr>
              <a:t>CHART / GRAPH</a:t>
            </a:r>
            <a:endParaRPr b="0" i="0" sz="1100" u="none" cap="none" strike="noStrike">
              <a:solidFill>
                <a:srgbClr val="000000"/>
              </a:solidFill>
              <a:latin typeface="Arial"/>
              <a:ea typeface="Arial"/>
              <a:cs typeface="Arial"/>
              <a:sym typeface="Arial"/>
            </a:endParaRPr>
          </a:p>
        </p:txBody>
      </p:sp>
      <p:sp>
        <p:nvSpPr>
          <p:cNvPr id="490" name="Google Shape;490;p49"/>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91" name="Google Shape;491;p4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GRAINGER ENGINEERING</a:t>
            </a:r>
            <a:endParaRPr sz="1100"/>
          </a:p>
        </p:txBody>
      </p:sp>
      <p:sp>
        <p:nvSpPr>
          <p:cNvPr id="492" name="Google Shape;492;p49"/>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93" name="Google Shape;493;p49"/>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494" name="Google Shape;494;p49"/>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zh-CN" sz="1800">
                <a:solidFill>
                  <a:schemeClr val="lt1"/>
                </a:solidFill>
              </a:rPr>
              <a:t>Test result</a:t>
            </a:r>
            <a:endParaRPr sz="1800">
              <a:solidFill>
                <a:schemeClr val="lt1"/>
              </a:solidFill>
            </a:endParaRPr>
          </a:p>
        </p:txBody>
      </p:sp>
      <p:sp>
        <p:nvSpPr>
          <p:cNvPr id="495" name="Google Shape;495;p49"/>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ELECTRICAL &amp; COMPUTER ENGINEERING</a:t>
            </a:r>
            <a:endParaRPr sz="1100"/>
          </a:p>
        </p:txBody>
      </p:sp>
      <p:sp>
        <p:nvSpPr>
          <p:cNvPr id="496" name="Google Shape;496;p49"/>
          <p:cNvSpPr txBox="1"/>
          <p:nvPr/>
        </p:nvSpPr>
        <p:spPr>
          <a:xfrm>
            <a:off x="1517000" y="3643750"/>
            <a:ext cx="300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zh-CN" sz="1200">
                <a:solidFill>
                  <a:schemeClr val="dk1"/>
                </a:solidFill>
              </a:rPr>
              <a:t>  </a:t>
            </a:r>
            <a:endParaRPr>
              <a:solidFill>
                <a:schemeClr val="dk1"/>
              </a:solidFill>
            </a:endParaRPr>
          </a:p>
        </p:txBody>
      </p:sp>
      <p:sp>
        <p:nvSpPr>
          <p:cNvPr id="497" name="Google Shape;497;p49"/>
          <p:cNvSpPr txBox="1"/>
          <p:nvPr/>
        </p:nvSpPr>
        <p:spPr>
          <a:xfrm>
            <a:off x="2873850" y="4344575"/>
            <a:ext cx="30000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100">
              <a:solidFill>
                <a:schemeClr val="dk1"/>
              </a:solidFill>
              <a:latin typeface="Times New Roman"/>
              <a:ea typeface="Times New Roman"/>
              <a:cs typeface="Times New Roman"/>
              <a:sym typeface="Times New Roman"/>
            </a:endParaRPr>
          </a:p>
        </p:txBody>
      </p:sp>
      <p:pic>
        <p:nvPicPr>
          <p:cNvPr id="498" name="Google Shape;498;p49"/>
          <p:cNvPicPr preferRelativeResize="0"/>
          <p:nvPr/>
        </p:nvPicPr>
        <p:blipFill>
          <a:blip r:embed="rId4">
            <a:alphaModFix/>
          </a:blip>
          <a:stretch>
            <a:fillRect/>
          </a:stretch>
        </p:blipFill>
        <p:spPr>
          <a:xfrm>
            <a:off x="958048" y="671139"/>
            <a:ext cx="6741825" cy="3801225"/>
          </a:xfrm>
          <a:prstGeom prst="rect">
            <a:avLst/>
          </a:prstGeom>
          <a:noFill/>
          <a:ln>
            <a:noFill/>
          </a:ln>
        </p:spPr>
      </p:pic>
      <p:pic>
        <p:nvPicPr>
          <p:cNvPr id="499" name="Google Shape;499;p49"/>
          <p:cNvPicPr preferRelativeResize="0"/>
          <p:nvPr/>
        </p:nvPicPr>
        <p:blipFill>
          <a:blip r:embed="rId5">
            <a:alphaModFix/>
          </a:blip>
          <a:stretch>
            <a:fillRect/>
          </a:stretch>
        </p:blipFill>
        <p:spPr>
          <a:xfrm>
            <a:off x="7551650" y="1725398"/>
            <a:ext cx="913450" cy="8463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50"/>
          <p:cNvSpPr txBox="1"/>
          <p:nvPr/>
        </p:nvSpPr>
        <p:spPr>
          <a:xfrm>
            <a:off x="3411313" y="2342919"/>
            <a:ext cx="23214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A5A5A5"/>
                </a:solidFill>
                <a:latin typeface="Arial"/>
                <a:ea typeface="Arial"/>
                <a:cs typeface="Arial"/>
                <a:sym typeface="Arial"/>
              </a:rPr>
              <a:t>CHART / GRAPH</a:t>
            </a:r>
            <a:endParaRPr b="0" i="0" sz="1100" u="none" cap="none" strike="noStrike">
              <a:solidFill>
                <a:srgbClr val="000000"/>
              </a:solidFill>
              <a:latin typeface="Arial"/>
              <a:ea typeface="Arial"/>
              <a:cs typeface="Arial"/>
              <a:sym typeface="Arial"/>
            </a:endParaRPr>
          </a:p>
        </p:txBody>
      </p:sp>
      <p:sp>
        <p:nvSpPr>
          <p:cNvPr id="505" name="Google Shape;505;p50"/>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506" name="Google Shape;506;p50"/>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GRAINGER ENGINEERING</a:t>
            </a:r>
            <a:endParaRPr sz="1100"/>
          </a:p>
        </p:txBody>
      </p:sp>
      <p:sp>
        <p:nvSpPr>
          <p:cNvPr id="507" name="Google Shape;507;p50"/>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508" name="Google Shape;508;p50"/>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509" name="Google Shape;509;p50"/>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zh-CN" sz="1800">
                <a:solidFill>
                  <a:schemeClr val="lt1"/>
                </a:solidFill>
              </a:rPr>
              <a:t>Test result</a:t>
            </a:r>
            <a:endParaRPr sz="1800">
              <a:solidFill>
                <a:schemeClr val="lt1"/>
              </a:solidFill>
            </a:endParaRPr>
          </a:p>
        </p:txBody>
      </p:sp>
      <p:sp>
        <p:nvSpPr>
          <p:cNvPr id="510" name="Google Shape;510;p50"/>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ELECTRICAL &amp; COMPUTER ENGINEERING</a:t>
            </a:r>
            <a:endParaRPr sz="1100"/>
          </a:p>
        </p:txBody>
      </p:sp>
      <p:sp>
        <p:nvSpPr>
          <p:cNvPr id="511" name="Google Shape;511;p50"/>
          <p:cNvSpPr txBox="1"/>
          <p:nvPr/>
        </p:nvSpPr>
        <p:spPr>
          <a:xfrm>
            <a:off x="1517000" y="3643750"/>
            <a:ext cx="300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zh-CN" sz="1200">
                <a:solidFill>
                  <a:schemeClr val="dk1"/>
                </a:solidFill>
              </a:rPr>
              <a:t>  </a:t>
            </a:r>
            <a:endParaRPr>
              <a:solidFill>
                <a:schemeClr val="dk1"/>
              </a:solidFill>
            </a:endParaRPr>
          </a:p>
        </p:txBody>
      </p:sp>
      <p:sp>
        <p:nvSpPr>
          <p:cNvPr id="512" name="Google Shape;512;p50"/>
          <p:cNvSpPr txBox="1"/>
          <p:nvPr/>
        </p:nvSpPr>
        <p:spPr>
          <a:xfrm>
            <a:off x="2873850" y="4344575"/>
            <a:ext cx="30000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100">
              <a:solidFill>
                <a:schemeClr val="dk1"/>
              </a:solidFill>
              <a:latin typeface="Times New Roman"/>
              <a:ea typeface="Times New Roman"/>
              <a:cs typeface="Times New Roman"/>
              <a:sym typeface="Times New Roman"/>
            </a:endParaRPr>
          </a:p>
        </p:txBody>
      </p:sp>
      <p:pic>
        <p:nvPicPr>
          <p:cNvPr id="513" name="Google Shape;513;p50"/>
          <p:cNvPicPr preferRelativeResize="0"/>
          <p:nvPr/>
        </p:nvPicPr>
        <p:blipFill>
          <a:blip r:embed="rId4">
            <a:alphaModFix/>
          </a:blip>
          <a:stretch>
            <a:fillRect/>
          </a:stretch>
        </p:blipFill>
        <p:spPr>
          <a:xfrm>
            <a:off x="874975" y="890195"/>
            <a:ext cx="6216248" cy="3546775"/>
          </a:xfrm>
          <a:prstGeom prst="rect">
            <a:avLst/>
          </a:prstGeom>
          <a:noFill/>
          <a:ln>
            <a:noFill/>
          </a:ln>
        </p:spPr>
      </p:pic>
      <p:pic>
        <p:nvPicPr>
          <p:cNvPr id="514" name="Google Shape;514;p50"/>
          <p:cNvPicPr preferRelativeResize="0"/>
          <p:nvPr/>
        </p:nvPicPr>
        <p:blipFill>
          <a:blip r:embed="rId5">
            <a:alphaModFix/>
          </a:blip>
          <a:stretch>
            <a:fillRect/>
          </a:stretch>
        </p:blipFill>
        <p:spPr>
          <a:xfrm>
            <a:off x="7001700" y="1725398"/>
            <a:ext cx="913450" cy="846350"/>
          </a:xfrm>
          <a:prstGeom prst="rect">
            <a:avLst/>
          </a:prstGeom>
          <a:noFill/>
          <a:ln>
            <a:noFill/>
          </a:ln>
        </p:spPr>
      </p:pic>
      <p:pic>
        <p:nvPicPr>
          <p:cNvPr id="515" name="Google Shape;515;p50"/>
          <p:cNvPicPr preferRelativeResize="0"/>
          <p:nvPr/>
        </p:nvPicPr>
        <p:blipFill>
          <a:blip r:embed="rId5">
            <a:alphaModFix/>
          </a:blip>
          <a:stretch>
            <a:fillRect/>
          </a:stretch>
        </p:blipFill>
        <p:spPr>
          <a:xfrm>
            <a:off x="7001700" y="2885023"/>
            <a:ext cx="913450" cy="846350"/>
          </a:xfrm>
          <a:prstGeom prst="rect">
            <a:avLst/>
          </a:prstGeom>
          <a:noFill/>
          <a:ln>
            <a:noFill/>
          </a:ln>
        </p:spPr>
      </p:pic>
      <p:pic>
        <p:nvPicPr>
          <p:cNvPr id="516" name="Google Shape;516;p50"/>
          <p:cNvPicPr preferRelativeResize="0"/>
          <p:nvPr/>
        </p:nvPicPr>
        <p:blipFill>
          <a:blip r:embed="rId5">
            <a:alphaModFix/>
          </a:blip>
          <a:stretch>
            <a:fillRect/>
          </a:stretch>
        </p:blipFill>
        <p:spPr>
          <a:xfrm>
            <a:off x="7091225" y="3797898"/>
            <a:ext cx="913450" cy="8463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51"/>
          <p:cNvSpPr txBox="1"/>
          <p:nvPr/>
        </p:nvSpPr>
        <p:spPr>
          <a:xfrm>
            <a:off x="3411313" y="2342919"/>
            <a:ext cx="23214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A5A5A5"/>
                </a:solidFill>
                <a:latin typeface="Arial"/>
                <a:ea typeface="Arial"/>
                <a:cs typeface="Arial"/>
                <a:sym typeface="Arial"/>
              </a:rPr>
              <a:t>CHART / GRAPH</a:t>
            </a:r>
            <a:endParaRPr b="0" i="0" sz="1100" u="none" cap="none" strike="noStrike">
              <a:solidFill>
                <a:srgbClr val="000000"/>
              </a:solidFill>
              <a:latin typeface="Arial"/>
              <a:ea typeface="Arial"/>
              <a:cs typeface="Arial"/>
              <a:sym typeface="Arial"/>
            </a:endParaRPr>
          </a:p>
        </p:txBody>
      </p:sp>
      <p:sp>
        <p:nvSpPr>
          <p:cNvPr id="522" name="Google Shape;522;p51"/>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523" name="Google Shape;523;p5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GRAINGER ENGINEERING</a:t>
            </a:r>
            <a:endParaRPr sz="1100"/>
          </a:p>
        </p:txBody>
      </p:sp>
      <p:sp>
        <p:nvSpPr>
          <p:cNvPr id="524" name="Google Shape;524;p51"/>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525" name="Google Shape;525;p51"/>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526" name="Google Shape;526;p51"/>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zh-CN" sz="1800">
                <a:solidFill>
                  <a:schemeClr val="lt1"/>
                </a:solidFill>
              </a:rPr>
              <a:t>Test result</a:t>
            </a:r>
            <a:endParaRPr sz="1800">
              <a:solidFill>
                <a:schemeClr val="lt1"/>
              </a:solidFill>
            </a:endParaRPr>
          </a:p>
        </p:txBody>
      </p:sp>
      <p:sp>
        <p:nvSpPr>
          <p:cNvPr id="527" name="Google Shape;527;p51"/>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ELECTRICAL &amp; COMPUTER ENGINEERING</a:t>
            </a:r>
            <a:endParaRPr sz="1100"/>
          </a:p>
        </p:txBody>
      </p:sp>
      <p:sp>
        <p:nvSpPr>
          <p:cNvPr id="528" name="Google Shape;528;p51"/>
          <p:cNvSpPr txBox="1"/>
          <p:nvPr/>
        </p:nvSpPr>
        <p:spPr>
          <a:xfrm>
            <a:off x="1517000" y="3643750"/>
            <a:ext cx="300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zh-CN" sz="1200">
                <a:solidFill>
                  <a:schemeClr val="dk1"/>
                </a:solidFill>
              </a:rPr>
              <a:t>  </a:t>
            </a:r>
            <a:endParaRPr>
              <a:solidFill>
                <a:schemeClr val="dk1"/>
              </a:solidFill>
            </a:endParaRPr>
          </a:p>
        </p:txBody>
      </p:sp>
      <p:sp>
        <p:nvSpPr>
          <p:cNvPr id="529" name="Google Shape;529;p51"/>
          <p:cNvSpPr txBox="1"/>
          <p:nvPr/>
        </p:nvSpPr>
        <p:spPr>
          <a:xfrm>
            <a:off x="2873850" y="4344575"/>
            <a:ext cx="30000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100">
              <a:solidFill>
                <a:schemeClr val="dk1"/>
              </a:solidFill>
              <a:latin typeface="Times New Roman"/>
              <a:ea typeface="Times New Roman"/>
              <a:cs typeface="Times New Roman"/>
              <a:sym typeface="Times New Roman"/>
            </a:endParaRPr>
          </a:p>
        </p:txBody>
      </p:sp>
      <p:pic>
        <p:nvPicPr>
          <p:cNvPr id="530" name="Google Shape;530;p51"/>
          <p:cNvPicPr preferRelativeResize="0"/>
          <p:nvPr/>
        </p:nvPicPr>
        <p:blipFill>
          <a:blip r:embed="rId4">
            <a:alphaModFix/>
          </a:blip>
          <a:stretch>
            <a:fillRect/>
          </a:stretch>
        </p:blipFill>
        <p:spPr>
          <a:xfrm>
            <a:off x="1269125" y="723174"/>
            <a:ext cx="5543149" cy="3891999"/>
          </a:xfrm>
          <a:prstGeom prst="rect">
            <a:avLst/>
          </a:prstGeom>
          <a:noFill/>
          <a:ln>
            <a:noFill/>
          </a:ln>
        </p:spPr>
      </p:pic>
      <p:sp>
        <p:nvSpPr>
          <p:cNvPr id="531" name="Google Shape;531;p51"/>
          <p:cNvSpPr txBox="1"/>
          <p:nvPr/>
        </p:nvSpPr>
        <p:spPr>
          <a:xfrm>
            <a:off x="2429625" y="4471300"/>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zh-CN" sz="1100">
                <a:solidFill>
                  <a:schemeClr val="dk1"/>
                </a:solidFill>
                <a:latin typeface="Times New Roman"/>
                <a:ea typeface="Times New Roman"/>
                <a:cs typeface="Times New Roman"/>
                <a:sym typeface="Times New Roman"/>
              </a:rPr>
              <a:t>Subsystem 4: Alert System Verification</a:t>
            </a:r>
            <a:endParaRPr/>
          </a:p>
        </p:txBody>
      </p:sp>
      <p:pic>
        <p:nvPicPr>
          <p:cNvPr id="532" name="Google Shape;532;p51"/>
          <p:cNvPicPr preferRelativeResize="0"/>
          <p:nvPr/>
        </p:nvPicPr>
        <p:blipFill>
          <a:blip r:embed="rId5">
            <a:alphaModFix/>
          </a:blip>
          <a:stretch>
            <a:fillRect/>
          </a:stretch>
        </p:blipFill>
        <p:spPr>
          <a:xfrm>
            <a:off x="6762775" y="962298"/>
            <a:ext cx="913450" cy="846350"/>
          </a:xfrm>
          <a:prstGeom prst="rect">
            <a:avLst/>
          </a:prstGeom>
          <a:noFill/>
          <a:ln>
            <a:noFill/>
          </a:ln>
        </p:spPr>
      </p:pic>
      <p:pic>
        <p:nvPicPr>
          <p:cNvPr id="533" name="Google Shape;533;p51"/>
          <p:cNvPicPr preferRelativeResize="0"/>
          <p:nvPr/>
        </p:nvPicPr>
        <p:blipFill>
          <a:blip r:embed="rId5">
            <a:alphaModFix/>
          </a:blip>
          <a:stretch>
            <a:fillRect/>
          </a:stretch>
        </p:blipFill>
        <p:spPr>
          <a:xfrm>
            <a:off x="6685275" y="3643748"/>
            <a:ext cx="913450" cy="846350"/>
          </a:xfrm>
          <a:prstGeom prst="rect">
            <a:avLst/>
          </a:prstGeom>
          <a:noFill/>
          <a:ln>
            <a:noFill/>
          </a:ln>
        </p:spPr>
      </p:pic>
      <p:pic>
        <p:nvPicPr>
          <p:cNvPr id="534" name="Google Shape;534;p51"/>
          <p:cNvPicPr preferRelativeResize="0"/>
          <p:nvPr/>
        </p:nvPicPr>
        <p:blipFill>
          <a:blip r:embed="rId5">
            <a:alphaModFix/>
          </a:blip>
          <a:stretch>
            <a:fillRect/>
          </a:stretch>
        </p:blipFill>
        <p:spPr>
          <a:xfrm>
            <a:off x="6685275" y="2701323"/>
            <a:ext cx="913450" cy="846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5"/>
          <p:cNvSpPr/>
          <p:nvPr/>
        </p:nvSpPr>
        <p:spPr>
          <a:xfrm flipH="1" rot="10800000">
            <a:off x="0" y="71"/>
            <a:ext cx="9144000" cy="51492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168" name="Google Shape;168;p25"/>
          <p:cNvPicPr preferRelativeResize="0"/>
          <p:nvPr/>
        </p:nvPicPr>
        <p:blipFill rotWithShape="1">
          <a:blip r:embed="rId3">
            <a:alphaModFix/>
          </a:blip>
          <a:srcRect b="0" l="0" r="0" t="0"/>
          <a:stretch/>
        </p:blipFill>
        <p:spPr>
          <a:xfrm>
            <a:off x="8665657" y="176782"/>
            <a:ext cx="208430" cy="301065"/>
          </a:xfrm>
          <a:prstGeom prst="rect">
            <a:avLst/>
          </a:prstGeom>
          <a:noFill/>
          <a:ln>
            <a:noFill/>
          </a:ln>
        </p:spPr>
      </p:pic>
      <p:sp>
        <p:nvSpPr>
          <p:cNvPr id="169" name="Google Shape;169;p2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170" name="Google Shape;170;p25"/>
          <p:cNvSpPr txBox="1"/>
          <p:nvPr/>
        </p:nvSpPr>
        <p:spPr>
          <a:xfrm>
            <a:off x="971550" y="2211368"/>
            <a:ext cx="7200900" cy="5925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zh-CN" sz="3400" u="none" cap="none" strike="noStrike">
                <a:solidFill>
                  <a:schemeClr val="lt1"/>
                </a:solidFill>
                <a:latin typeface="Arial"/>
                <a:ea typeface="Arial"/>
                <a:cs typeface="Arial"/>
                <a:sym typeface="Arial"/>
              </a:rPr>
              <a:t>Introducing</a:t>
            </a:r>
            <a:endParaRPr b="0" i="0" sz="1400" u="none" cap="none" strike="noStrike">
              <a:solidFill>
                <a:schemeClr val="lt1"/>
              </a:solidFill>
              <a:latin typeface="Arial"/>
              <a:ea typeface="Arial"/>
              <a:cs typeface="Arial"/>
              <a:sym typeface="Arial"/>
            </a:endParaRPr>
          </a:p>
        </p:txBody>
      </p:sp>
      <p:sp>
        <p:nvSpPr>
          <p:cNvPr id="171" name="Google Shape;171;p25"/>
          <p:cNvSpPr/>
          <p:nvPr/>
        </p:nvSpPr>
        <p:spPr>
          <a:xfrm>
            <a:off x="4140173" y="1278207"/>
            <a:ext cx="863700" cy="84000"/>
          </a:xfrm>
          <a:prstGeom prst="rect">
            <a:avLst/>
          </a:prstGeom>
          <a:solidFill>
            <a:srgbClr val="FF552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2" name="Google Shape;172;p25"/>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ELECTRICAL &amp; COMPUTER ENGINEERING</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52"/>
          <p:cNvSpPr txBox="1"/>
          <p:nvPr/>
        </p:nvSpPr>
        <p:spPr>
          <a:xfrm>
            <a:off x="2491688" y="1434269"/>
            <a:ext cx="4836300" cy="238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
        <p:nvSpPr>
          <p:cNvPr id="540" name="Google Shape;540;p52"/>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541" name="Google Shape;541;p5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GRAINGER ENGINEERING</a:t>
            </a:r>
            <a:endParaRPr sz="1100"/>
          </a:p>
        </p:txBody>
      </p:sp>
      <p:sp>
        <p:nvSpPr>
          <p:cNvPr id="542" name="Google Shape;542;p52"/>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543" name="Google Shape;543;p52"/>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544" name="Google Shape;544;p52"/>
          <p:cNvSpPr txBox="1"/>
          <p:nvPr/>
        </p:nvSpPr>
        <p:spPr>
          <a:xfrm>
            <a:off x="282607" y="153038"/>
            <a:ext cx="81825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zh-CN" sz="1800">
                <a:solidFill>
                  <a:schemeClr val="lt1"/>
                </a:solidFill>
              </a:rPr>
              <a:t>Our Cost</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endParaRPr>
          </a:p>
        </p:txBody>
      </p:sp>
      <p:sp>
        <p:nvSpPr>
          <p:cNvPr id="545" name="Google Shape;545;p52"/>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ELECTRICAL &amp; COMPUTER ENGINEERING</a:t>
            </a:r>
            <a:endParaRPr sz="1100"/>
          </a:p>
        </p:txBody>
      </p:sp>
      <p:sp>
        <p:nvSpPr>
          <p:cNvPr id="546" name="Google Shape;546;p52"/>
          <p:cNvSpPr txBox="1"/>
          <p:nvPr/>
        </p:nvSpPr>
        <p:spPr>
          <a:xfrm>
            <a:off x="1517000" y="3643750"/>
            <a:ext cx="300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zh-CN" sz="1200">
                <a:solidFill>
                  <a:schemeClr val="dk1"/>
                </a:solidFill>
              </a:rPr>
              <a:t>  </a:t>
            </a:r>
            <a:endParaRPr>
              <a:solidFill>
                <a:schemeClr val="dk1"/>
              </a:solidFill>
            </a:endParaRPr>
          </a:p>
        </p:txBody>
      </p:sp>
      <p:sp>
        <p:nvSpPr>
          <p:cNvPr id="547" name="Google Shape;547;p52"/>
          <p:cNvSpPr txBox="1"/>
          <p:nvPr/>
        </p:nvSpPr>
        <p:spPr>
          <a:xfrm>
            <a:off x="3198975" y="3845950"/>
            <a:ext cx="30000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zh-CN" sz="1100">
                <a:solidFill>
                  <a:schemeClr val="dk1"/>
                </a:solidFill>
                <a:latin typeface="Times New Roman"/>
                <a:ea typeface="Times New Roman"/>
                <a:cs typeface="Times New Roman"/>
                <a:sym typeface="Times New Roman"/>
              </a:rPr>
              <a:t>                      </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100">
              <a:solidFill>
                <a:schemeClr val="dk1"/>
              </a:solidFill>
              <a:latin typeface="Times New Roman"/>
              <a:ea typeface="Times New Roman"/>
              <a:cs typeface="Times New Roman"/>
              <a:sym typeface="Times New Roman"/>
            </a:endParaRPr>
          </a:p>
        </p:txBody>
      </p:sp>
      <p:sp>
        <p:nvSpPr>
          <p:cNvPr id="548" name="Google Shape;548;p52"/>
          <p:cNvSpPr txBox="1"/>
          <p:nvPr/>
        </p:nvSpPr>
        <p:spPr>
          <a:xfrm>
            <a:off x="821400" y="885725"/>
            <a:ext cx="5576100" cy="198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sz="2100">
                <a:solidFill>
                  <a:schemeClr val="dk1"/>
                </a:solidFill>
                <a:latin typeface="Calibri"/>
                <a:ea typeface="Calibri"/>
                <a:cs typeface="Calibri"/>
                <a:sym typeface="Calibri"/>
              </a:rPr>
              <a:t>3*servo: $75</a:t>
            </a:r>
            <a:endParaRPr sz="2100">
              <a:solidFill>
                <a:schemeClr val="dk1"/>
              </a:solidFill>
              <a:latin typeface="Calibri"/>
              <a:ea typeface="Calibri"/>
              <a:cs typeface="Calibri"/>
              <a:sym typeface="Calibri"/>
            </a:endParaRPr>
          </a:p>
          <a:p>
            <a:pPr indent="0" lvl="0" marL="0" rtl="0" algn="l">
              <a:spcBef>
                <a:spcPts val="0"/>
              </a:spcBef>
              <a:spcAft>
                <a:spcPts val="0"/>
              </a:spcAft>
              <a:buNone/>
            </a:pPr>
            <a:r>
              <a:rPr lang="zh-CN" sz="2100">
                <a:solidFill>
                  <a:schemeClr val="dk1"/>
                </a:solidFill>
                <a:latin typeface="Calibri"/>
                <a:ea typeface="Calibri"/>
                <a:cs typeface="Calibri"/>
                <a:sym typeface="Calibri"/>
              </a:rPr>
              <a:t>Step motor: 20$</a:t>
            </a:r>
            <a:endParaRPr sz="2100">
              <a:solidFill>
                <a:schemeClr val="dk1"/>
              </a:solidFill>
              <a:latin typeface="Calibri"/>
              <a:ea typeface="Calibri"/>
              <a:cs typeface="Calibri"/>
              <a:sym typeface="Calibri"/>
            </a:endParaRPr>
          </a:p>
          <a:p>
            <a:pPr indent="0" lvl="0" marL="0" rtl="0" algn="l">
              <a:spcBef>
                <a:spcPts val="0"/>
              </a:spcBef>
              <a:spcAft>
                <a:spcPts val="0"/>
              </a:spcAft>
              <a:buNone/>
            </a:pPr>
            <a:r>
              <a:rPr lang="zh-CN" sz="2100">
                <a:solidFill>
                  <a:schemeClr val="dk1"/>
                </a:solidFill>
                <a:latin typeface="Calibri"/>
                <a:ea typeface="Calibri"/>
                <a:cs typeface="Calibri"/>
                <a:sym typeface="Calibri"/>
              </a:rPr>
              <a:t>Pcb and components: $50</a:t>
            </a:r>
            <a:endParaRPr sz="2100">
              <a:solidFill>
                <a:schemeClr val="dk1"/>
              </a:solidFill>
              <a:latin typeface="Calibri"/>
              <a:ea typeface="Calibri"/>
              <a:cs typeface="Calibri"/>
              <a:sym typeface="Calibri"/>
            </a:endParaRPr>
          </a:p>
          <a:p>
            <a:pPr indent="0" lvl="0" marL="0" rtl="0" algn="l">
              <a:spcBef>
                <a:spcPts val="0"/>
              </a:spcBef>
              <a:spcAft>
                <a:spcPts val="0"/>
              </a:spcAft>
              <a:buNone/>
            </a:pPr>
            <a:r>
              <a:rPr lang="zh-CN" sz="2100">
                <a:solidFill>
                  <a:schemeClr val="dk1"/>
                </a:solidFill>
                <a:latin typeface="Calibri"/>
                <a:ea typeface="Calibri"/>
                <a:cs typeface="Calibri"/>
                <a:sym typeface="Calibri"/>
              </a:rPr>
              <a:t>3d print structure: $50</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53"/>
          <p:cNvSpPr txBox="1"/>
          <p:nvPr/>
        </p:nvSpPr>
        <p:spPr>
          <a:xfrm>
            <a:off x="3411313" y="2342919"/>
            <a:ext cx="23214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A5A5A5"/>
                </a:solidFill>
                <a:latin typeface="Arial"/>
                <a:ea typeface="Arial"/>
                <a:cs typeface="Arial"/>
                <a:sym typeface="Arial"/>
              </a:rPr>
              <a:t>CHART / GRAPH</a:t>
            </a:r>
            <a:endParaRPr b="0" i="0" sz="1100" u="none" cap="none" strike="noStrike">
              <a:solidFill>
                <a:srgbClr val="000000"/>
              </a:solidFill>
              <a:latin typeface="Arial"/>
              <a:ea typeface="Arial"/>
              <a:cs typeface="Arial"/>
              <a:sym typeface="Arial"/>
            </a:endParaRPr>
          </a:p>
        </p:txBody>
      </p:sp>
      <p:sp>
        <p:nvSpPr>
          <p:cNvPr id="554" name="Google Shape;554;p53"/>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555" name="Google Shape;555;p5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GRAINGER ENGINEERING</a:t>
            </a:r>
            <a:endParaRPr sz="1100"/>
          </a:p>
        </p:txBody>
      </p:sp>
      <p:sp>
        <p:nvSpPr>
          <p:cNvPr id="556" name="Google Shape;556;p53"/>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557" name="Google Shape;557;p53"/>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558" name="Google Shape;558;p53"/>
          <p:cNvSpPr txBox="1"/>
          <p:nvPr/>
        </p:nvSpPr>
        <p:spPr>
          <a:xfrm>
            <a:off x="282607" y="153038"/>
            <a:ext cx="81825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zh-CN" sz="1800">
                <a:solidFill>
                  <a:schemeClr val="lt1"/>
                </a:solidFill>
              </a:rPr>
              <a:t>Comparison to the market</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endParaRPr>
          </a:p>
        </p:txBody>
      </p:sp>
      <p:sp>
        <p:nvSpPr>
          <p:cNvPr id="559" name="Google Shape;559;p53"/>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zh-CN" sz="700" u="none" cap="none" strike="noStrike">
                <a:solidFill>
                  <a:schemeClr val="lt1"/>
                </a:solidFill>
                <a:latin typeface="Arial"/>
                <a:ea typeface="Arial"/>
                <a:cs typeface="Arial"/>
                <a:sym typeface="Arial"/>
              </a:rPr>
              <a:t>ELECTRICAL &amp; COMPUTER ENGINEERING</a:t>
            </a:r>
            <a:endParaRPr sz="1100"/>
          </a:p>
        </p:txBody>
      </p:sp>
      <p:sp>
        <p:nvSpPr>
          <p:cNvPr id="560" name="Google Shape;560;p53"/>
          <p:cNvSpPr txBox="1"/>
          <p:nvPr/>
        </p:nvSpPr>
        <p:spPr>
          <a:xfrm>
            <a:off x="1517000" y="3643750"/>
            <a:ext cx="300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zh-CN" sz="1200">
                <a:solidFill>
                  <a:schemeClr val="dk1"/>
                </a:solidFill>
              </a:rPr>
              <a:t>  </a:t>
            </a:r>
            <a:endParaRPr>
              <a:solidFill>
                <a:schemeClr val="dk1"/>
              </a:solidFill>
            </a:endParaRPr>
          </a:p>
        </p:txBody>
      </p:sp>
      <p:sp>
        <p:nvSpPr>
          <p:cNvPr id="561" name="Google Shape;561;p53"/>
          <p:cNvSpPr txBox="1"/>
          <p:nvPr/>
        </p:nvSpPr>
        <p:spPr>
          <a:xfrm>
            <a:off x="3198975" y="3845950"/>
            <a:ext cx="30000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zh-CN" sz="1100">
                <a:solidFill>
                  <a:schemeClr val="dk1"/>
                </a:solidFill>
                <a:latin typeface="Times New Roman"/>
                <a:ea typeface="Times New Roman"/>
                <a:cs typeface="Times New Roman"/>
                <a:sym typeface="Times New Roman"/>
              </a:rPr>
              <a:t>       </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100">
              <a:solidFill>
                <a:schemeClr val="dk1"/>
              </a:solidFill>
              <a:latin typeface="Times New Roman"/>
              <a:ea typeface="Times New Roman"/>
              <a:cs typeface="Times New Roman"/>
              <a:sym typeface="Times New Roman"/>
            </a:endParaRPr>
          </a:p>
        </p:txBody>
      </p:sp>
      <p:pic>
        <p:nvPicPr>
          <p:cNvPr id="562" name="Google Shape;562;p53"/>
          <p:cNvPicPr preferRelativeResize="0"/>
          <p:nvPr/>
        </p:nvPicPr>
        <p:blipFill>
          <a:blip r:embed="rId4">
            <a:alphaModFix/>
          </a:blip>
          <a:stretch>
            <a:fillRect/>
          </a:stretch>
        </p:blipFill>
        <p:spPr>
          <a:xfrm>
            <a:off x="722575" y="684938"/>
            <a:ext cx="7076065" cy="36006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54"/>
          <p:cNvSpPr/>
          <p:nvPr/>
        </p:nvSpPr>
        <p:spPr>
          <a:xfrm flipH="1" rot="10800000">
            <a:off x="0" y="1"/>
            <a:ext cx="9144000" cy="5149271"/>
          </a:xfrm>
          <a:prstGeom prst="rect">
            <a:avLst/>
          </a:prstGeom>
          <a:gradFill>
            <a:gsLst>
              <a:gs pos="0">
                <a:srgbClr val="1B4284"/>
              </a:gs>
              <a:gs pos="100000">
                <a:srgbClr val="13294B"/>
              </a:gs>
            </a:gsLst>
            <a:lin ang="0" scaled="0"/>
          </a:gra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13294B"/>
              </a:solidFill>
              <a:latin typeface="Calibri"/>
              <a:ea typeface="Calibri"/>
              <a:cs typeface="Calibri"/>
              <a:sym typeface="Calibri"/>
            </a:endParaRPr>
          </a:p>
        </p:txBody>
      </p:sp>
      <p:pic>
        <p:nvPicPr>
          <p:cNvPr descr="A close up of a logo&#10;&#10;Description automatically generated" id="568" name="Google Shape;568;p54"/>
          <p:cNvPicPr preferRelativeResize="0"/>
          <p:nvPr/>
        </p:nvPicPr>
        <p:blipFill rotWithShape="1">
          <a:blip r:embed="rId3">
            <a:alphaModFix/>
          </a:blip>
          <a:srcRect b="0" l="0" r="0" t="0"/>
          <a:stretch/>
        </p:blipFill>
        <p:spPr>
          <a:xfrm>
            <a:off x="8665657" y="176782"/>
            <a:ext cx="208430" cy="301065"/>
          </a:xfrm>
          <a:prstGeom prst="rect">
            <a:avLst/>
          </a:prstGeom>
          <a:noFill/>
          <a:ln>
            <a:noFill/>
          </a:ln>
        </p:spPr>
      </p:pic>
      <p:sp>
        <p:nvSpPr>
          <p:cNvPr id="569" name="Google Shape;569;p54"/>
          <p:cNvSpPr txBox="1"/>
          <p:nvPr/>
        </p:nvSpPr>
        <p:spPr>
          <a:xfrm>
            <a:off x="7001698" y="4893286"/>
            <a:ext cx="1855061" cy="173094"/>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675"/>
              <a:buFont typeface="Arial"/>
              <a:buNone/>
            </a:pPr>
            <a:r>
              <a:rPr b="0" i="0" lang="zh-CN" sz="675"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570" name="Google Shape;570;p54"/>
          <p:cNvSpPr txBox="1"/>
          <p:nvPr/>
        </p:nvSpPr>
        <p:spPr>
          <a:xfrm>
            <a:off x="971550" y="2401804"/>
            <a:ext cx="7200900" cy="623217"/>
          </a:xfrm>
          <a:prstGeom prst="rect">
            <a:avLst/>
          </a:prstGeom>
          <a:noFill/>
          <a:ln>
            <a:noFill/>
          </a:ln>
        </p:spPr>
        <p:txBody>
          <a:bodyPr anchorCtr="0" anchor="ctr"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zh-CN" sz="3600" u="none" cap="none" strike="noStrike">
                <a:solidFill>
                  <a:schemeClr val="lt1"/>
                </a:solidFill>
                <a:latin typeface="Arial"/>
                <a:ea typeface="Arial"/>
                <a:cs typeface="Arial"/>
                <a:sym typeface="Arial"/>
              </a:rPr>
              <a:t>Challenges and Successes </a:t>
            </a:r>
            <a:endParaRPr b="0" i="0" sz="1400" u="none" cap="none" strike="noStrike">
              <a:solidFill>
                <a:srgbClr val="000000"/>
              </a:solidFill>
              <a:latin typeface="Arial"/>
              <a:ea typeface="Arial"/>
              <a:cs typeface="Arial"/>
              <a:sym typeface="Arial"/>
            </a:endParaRPr>
          </a:p>
        </p:txBody>
      </p:sp>
      <p:sp>
        <p:nvSpPr>
          <p:cNvPr id="571" name="Google Shape;571;p54"/>
          <p:cNvSpPr/>
          <p:nvPr/>
        </p:nvSpPr>
        <p:spPr>
          <a:xfrm>
            <a:off x="4140173" y="1278208"/>
            <a:ext cx="863655" cy="83987"/>
          </a:xfrm>
          <a:prstGeom prst="rect">
            <a:avLst/>
          </a:prstGeom>
          <a:solidFill>
            <a:srgbClr val="FF552E"/>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572" name="Google Shape;572;p54"/>
          <p:cNvSpPr txBox="1"/>
          <p:nvPr/>
        </p:nvSpPr>
        <p:spPr>
          <a:xfrm>
            <a:off x="282606" y="4893286"/>
            <a:ext cx="5993503" cy="173094"/>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675"/>
              <a:buFont typeface="Arial"/>
              <a:buNone/>
            </a:pPr>
            <a:r>
              <a:rPr b="0" i="0" lang="zh-CN" sz="675" u="none" cap="none" strike="noStrike">
                <a:solidFill>
                  <a:schemeClr val="lt1"/>
                </a:solidFill>
                <a:latin typeface="Arial"/>
                <a:ea typeface="Arial"/>
                <a:cs typeface="Arial"/>
                <a:sym typeface="Arial"/>
              </a:rPr>
              <a:t>ELECTRICAL &amp; COMPUTER ENGINEERING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55"/>
          <p:cNvSpPr txBox="1"/>
          <p:nvPr/>
        </p:nvSpPr>
        <p:spPr>
          <a:xfrm>
            <a:off x="4131200" y="939625"/>
            <a:ext cx="4816800" cy="3659400"/>
          </a:xfrm>
          <a:prstGeom prst="rect">
            <a:avLst/>
          </a:prstGeom>
          <a:noFill/>
          <a:ln>
            <a:noFill/>
          </a:ln>
        </p:spPr>
        <p:txBody>
          <a:bodyPr anchorCtr="0" anchor="t" bIns="34275" lIns="68575" spcFirstLastPara="1" rIns="68575" wrap="square" tIns="34275">
            <a:noAutofit/>
          </a:bodyPr>
          <a:lstStyle/>
          <a:p>
            <a:pPr indent="457200" lvl="0" marL="0" marR="0" rtl="0" algn="l">
              <a:lnSpc>
                <a:spcPct val="200000"/>
              </a:lnSpc>
              <a:spcBef>
                <a:spcPts val="0"/>
              </a:spcBef>
              <a:spcAft>
                <a:spcPts val="0"/>
              </a:spcAft>
              <a:buClr>
                <a:srgbClr val="000000"/>
              </a:buClr>
              <a:buSzPts val="1500"/>
              <a:buFont typeface="Arial"/>
              <a:buNone/>
            </a:pPr>
            <a:r>
              <a:rPr b="1" i="0" lang="zh-CN" sz="1500" u="none" cap="none" strike="noStrike">
                <a:solidFill>
                  <a:schemeClr val="dk1"/>
                </a:solidFill>
                <a:latin typeface="Arial"/>
                <a:ea typeface="Arial"/>
                <a:cs typeface="Arial"/>
                <a:sym typeface="Arial"/>
              </a:rPr>
              <a:t>Challenges</a:t>
            </a:r>
            <a:endParaRPr b="1" i="0" sz="1500" u="none" cap="none" strike="noStrike">
              <a:solidFill>
                <a:schemeClr val="dk1"/>
              </a:solidFill>
              <a:latin typeface="Arial"/>
              <a:ea typeface="Arial"/>
              <a:cs typeface="Arial"/>
              <a:sym typeface="Arial"/>
            </a:endParaRPr>
          </a:p>
          <a:p>
            <a:pPr indent="-323850" lvl="0" marL="457200" marR="0" rtl="0" algn="l">
              <a:lnSpc>
                <a:spcPct val="200000"/>
              </a:lnSpc>
              <a:spcBef>
                <a:spcPts val="0"/>
              </a:spcBef>
              <a:spcAft>
                <a:spcPts val="0"/>
              </a:spcAft>
              <a:buClr>
                <a:schemeClr val="dk1"/>
              </a:buClr>
              <a:buSzPts val="1500"/>
              <a:buFont typeface="Arial"/>
              <a:buChar char="●"/>
            </a:pPr>
            <a:r>
              <a:rPr b="0" i="0" lang="zh-CN" sz="1500" u="none" cap="none" strike="noStrike">
                <a:solidFill>
                  <a:schemeClr val="dk1"/>
                </a:solidFill>
                <a:latin typeface="Arial"/>
                <a:ea typeface="Arial"/>
                <a:cs typeface="Arial"/>
                <a:sym typeface="Arial"/>
              </a:rPr>
              <a:t>PCB not fully functional </a:t>
            </a:r>
            <a:endParaRPr b="0" i="0" sz="1500" u="none" cap="none" strike="noStrike">
              <a:solidFill>
                <a:schemeClr val="dk1"/>
              </a:solidFill>
              <a:latin typeface="Arial"/>
              <a:ea typeface="Arial"/>
              <a:cs typeface="Arial"/>
              <a:sym typeface="Arial"/>
            </a:endParaRPr>
          </a:p>
          <a:p>
            <a:pPr indent="-323850" lvl="0" marL="457200" marR="0" rtl="0" algn="l">
              <a:lnSpc>
                <a:spcPct val="200000"/>
              </a:lnSpc>
              <a:spcBef>
                <a:spcPts val="0"/>
              </a:spcBef>
              <a:spcAft>
                <a:spcPts val="0"/>
              </a:spcAft>
              <a:buClr>
                <a:schemeClr val="dk1"/>
              </a:buClr>
              <a:buSzPts val="1500"/>
              <a:buFont typeface="Arial"/>
              <a:buChar char="●"/>
            </a:pPr>
            <a:r>
              <a:rPr b="0" i="0" lang="zh-CN" sz="1500" u="none" cap="none" strike="noStrike">
                <a:solidFill>
                  <a:schemeClr val="dk1"/>
                </a:solidFill>
                <a:latin typeface="Arial"/>
                <a:ea typeface="Arial"/>
                <a:cs typeface="Arial"/>
                <a:sym typeface="Arial"/>
              </a:rPr>
              <a:t>Stepper motor and servo motor is not fully functional</a:t>
            </a:r>
            <a:endParaRPr b="0" i="0" sz="1500" u="none" cap="none" strike="noStrike">
              <a:solidFill>
                <a:schemeClr val="dk1"/>
              </a:solidFill>
              <a:latin typeface="Arial"/>
              <a:ea typeface="Arial"/>
              <a:cs typeface="Arial"/>
              <a:sym typeface="Arial"/>
            </a:endParaRPr>
          </a:p>
          <a:p>
            <a:pPr indent="-323850" lvl="0" marL="457200" marR="0" rtl="0" algn="l">
              <a:lnSpc>
                <a:spcPct val="200000"/>
              </a:lnSpc>
              <a:spcBef>
                <a:spcPts val="0"/>
              </a:spcBef>
              <a:spcAft>
                <a:spcPts val="0"/>
              </a:spcAft>
              <a:buClr>
                <a:schemeClr val="dk1"/>
              </a:buClr>
              <a:buSzPts val="1500"/>
              <a:buFont typeface="Arial"/>
              <a:buChar char="●"/>
            </a:pPr>
            <a:r>
              <a:rPr b="0" i="0" lang="zh-CN" sz="1500" u="none" cap="none" strike="noStrike">
                <a:solidFill>
                  <a:schemeClr val="dk1"/>
                </a:solidFill>
                <a:latin typeface="Arial"/>
                <a:ea typeface="Arial"/>
                <a:cs typeface="Arial"/>
                <a:sym typeface="Arial"/>
              </a:rPr>
              <a:t>Final Implementation could be better designed </a:t>
            </a:r>
            <a:endParaRPr b="0" i="0" sz="1500" u="none" cap="none" strike="noStrike">
              <a:solidFill>
                <a:schemeClr val="dk1"/>
              </a:solidFill>
              <a:latin typeface="Arial"/>
              <a:ea typeface="Arial"/>
              <a:cs typeface="Arial"/>
              <a:sym typeface="Arial"/>
            </a:endParaRPr>
          </a:p>
          <a:p>
            <a:pPr indent="0" lvl="0" marL="0" marR="0" rtl="0" algn="l">
              <a:lnSpc>
                <a:spcPct val="2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2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2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200000"/>
              </a:lnSpc>
              <a:spcBef>
                <a:spcPts val="0"/>
              </a:spcBef>
              <a:spcAft>
                <a:spcPts val="0"/>
              </a:spcAft>
              <a:buClr>
                <a:srgbClr val="000000"/>
              </a:buClr>
              <a:buSzPts val="15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2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78" name="Google Shape;578;p55"/>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579" name="Google Shape;579;p5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580" name="Google Shape;580;p55"/>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581" name="Google Shape;581;p55"/>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582" name="Google Shape;582;p55"/>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lt1"/>
                </a:solidFill>
                <a:latin typeface="Arial"/>
                <a:ea typeface="Arial"/>
                <a:cs typeface="Arial"/>
                <a:sym typeface="Arial"/>
              </a:rPr>
              <a:t>Challenges and Successes</a:t>
            </a:r>
            <a:endParaRPr b="0" i="0" sz="1800" u="none" cap="none" strike="noStrike">
              <a:solidFill>
                <a:schemeClr val="lt1"/>
              </a:solidFill>
              <a:latin typeface="Arial"/>
              <a:ea typeface="Arial"/>
              <a:cs typeface="Arial"/>
              <a:sym typeface="Arial"/>
            </a:endParaRPr>
          </a:p>
        </p:txBody>
      </p:sp>
      <p:sp>
        <p:nvSpPr>
          <p:cNvPr id="583" name="Google Shape;583;p55"/>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ELECTRICAL &amp; COMPUTER ENGINEERING</a:t>
            </a:r>
            <a:endParaRPr b="0" i="0" sz="1100" u="none" cap="none" strike="noStrike">
              <a:solidFill>
                <a:srgbClr val="000000"/>
              </a:solidFill>
              <a:latin typeface="Arial"/>
              <a:ea typeface="Arial"/>
              <a:cs typeface="Arial"/>
              <a:sym typeface="Arial"/>
            </a:endParaRPr>
          </a:p>
        </p:txBody>
      </p:sp>
      <p:sp>
        <p:nvSpPr>
          <p:cNvPr id="584" name="Google Shape;584;p55"/>
          <p:cNvSpPr txBox="1"/>
          <p:nvPr/>
        </p:nvSpPr>
        <p:spPr>
          <a:xfrm>
            <a:off x="6275988" y="645405"/>
            <a:ext cx="2308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55"/>
          <p:cNvSpPr txBox="1"/>
          <p:nvPr/>
        </p:nvSpPr>
        <p:spPr>
          <a:xfrm>
            <a:off x="36675" y="939625"/>
            <a:ext cx="4007700" cy="4571400"/>
          </a:xfrm>
          <a:prstGeom prst="rect">
            <a:avLst/>
          </a:prstGeom>
          <a:noFill/>
          <a:ln>
            <a:noFill/>
          </a:ln>
        </p:spPr>
        <p:txBody>
          <a:bodyPr anchorCtr="0" anchor="t" bIns="91425" lIns="91425" spcFirstLastPara="1" rIns="91425" wrap="square" tIns="91425">
            <a:spAutoFit/>
          </a:bodyPr>
          <a:lstStyle/>
          <a:p>
            <a:pPr indent="457200" lvl="0" marL="0" marR="0" rtl="0" algn="l">
              <a:lnSpc>
                <a:spcPct val="200000"/>
              </a:lnSpc>
              <a:spcBef>
                <a:spcPts val="0"/>
              </a:spcBef>
              <a:spcAft>
                <a:spcPts val="0"/>
              </a:spcAft>
              <a:buClr>
                <a:srgbClr val="000000"/>
              </a:buClr>
              <a:buSzPts val="1500"/>
              <a:buFont typeface="Arial"/>
              <a:buNone/>
            </a:pPr>
            <a:r>
              <a:rPr b="1" i="0" lang="zh-CN" sz="1500" u="none" cap="none" strike="noStrike">
                <a:solidFill>
                  <a:schemeClr val="dk1"/>
                </a:solidFill>
                <a:latin typeface="Arial"/>
                <a:ea typeface="Arial"/>
                <a:cs typeface="Arial"/>
                <a:sym typeface="Arial"/>
              </a:rPr>
              <a:t>Successes</a:t>
            </a:r>
            <a:endParaRPr b="0" i="0" sz="1500" u="none" cap="none" strike="noStrike">
              <a:solidFill>
                <a:schemeClr val="dk1"/>
              </a:solidFill>
              <a:latin typeface="Arial"/>
              <a:ea typeface="Arial"/>
              <a:cs typeface="Arial"/>
              <a:sym typeface="Arial"/>
            </a:endParaRPr>
          </a:p>
          <a:p>
            <a:pPr indent="-323850" lvl="0" marL="457200" marR="0" rtl="0" algn="l">
              <a:lnSpc>
                <a:spcPct val="200000"/>
              </a:lnSpc>
              <a:spcBef>
                <a:spcPts val="0"/>
              </a:spcBef>
              <a:spcAft>
                <a:spcPts val="0"/>
              </a:spcAft>
              <a:buClr>
                <a:schemeClr val="dk1"/>
              </a:buClr>
              <a:buSzPts val="1500"/>
              <a:buFont typeface="Arial"/>
              <a:buChar char="●"/>
            </a:pPr>
            <a:r>
              <a:rPr b="0" i="0" lang="zh-CN" sz="1500" u="none" cap="none" strike="noStrike">
                <a:solidFill>
                  <a:schemeClr val="dk1"/>
                </a:solidFill>
                <a:latin typeface="Arial"/>
                <a:ea typeface="Arial"/>
                <a:cs typeface="Arial"/>
                <a:sym typeface="Arial"/>
              </a:rPr>
              <a:t>3D modeling and printed essential parts</a:t>
            </a:r>
            <a:endParaRPr b="0" i="0" sz="1500" u="none" cap="none" strike="noStrike">
              <a:solidFill>
                <a:schemeClr val="dk1"/>
              </a:solidFill>
              <a:latin typeface="Arial"/>
              <a:ea typeface="Arial"/>
              <a:cs typeface="Arial"/>
              <a:sym typeface="Arial"/>
            </a:endParaRPr>
          </a:p>
          <a:p>
            <a:pPr indent="-323850" lvl="0" marL="457200" marR="0" rtl="0" algn="l">
              <a:lnSpc>
                <a:spcPct val="200000"/>
              </a:lnSpc>
              <a:spcBef>
                <a:spcPts val="0"/>
              </a:spcBef>
              <a:spcAft>
                <a:spcPts val="0"/>
              </a:spcAft>
              <a:buClr>
                <a:schemeClr val="dk1"/>
              </a:buClr>
              <a:buSzPts val="1500"/>
              <a:buFont typeface="Arial"/>
              <a:buChar char="●"/>
            </a:pPr>
            <a:r>
              <a:rPr b="0" i="0" lang="zh-CN" sz="1500" u="none" cap="none" strike="noStrike">
                <a:solidFill>
                  <a:schemeClr val="dk1"/>
                </a:solidFill>
                <a:latin typeface="Arial"/>
                <a:ea typeface="Arial"/>
                <a:cs typeface="Arial"/>
                <a:sym typeface="Arial"/>
              </a:rPr>
              <a:t>Most High Level Requirements Fulfilled </a:t>
            </a:r>
            <a:endParaRPr b="0" i="0" sz="1500" u="none" cap="none" strike="noStrike">
              <a:solidFill>
                <a:schemeClr val="dk1"/>
              </a:solidFill>
              <a:latin typeface="Arial"/>
              <a:ea typeface="Arial"/>
              <a:cs typeface="Arial"/>
              <a:sym typeface="Arial"/>
            </a:endParaRPr>
          </a:p>
          <a:p>
            <a:pPr indent="-323850" lvl="0" marL="457200" marR="0" rtl="0" algn="l">
              <a:lnSpc>
                <a:spcPct val="200000"/>
              </a:lnSpc>
              <a:spcBef>
                <a:spcPts val="0"/>
              </a:spcBef>
              <a:spcAft>
                <a:spcPts val="0"/>
              </a:spcAft>
              <a:buClr>
                <a:schemeClr val="dk1"/>
              </a:buClr>
              <a:buSzPts val="1500"/>
              <a:buFont typeface="Arial"/>
              <a:buChar char="●"/>
            </a:pPr>
            <a:r>
              <a:rPr b="0" i="0" lang="zh-CN" sz="1500" u="none" cap="none" strike="noStrike">
                <a:solidFill>
                  <a:schemeClr val="dk1"/>
                </a:solidFill>
                <a:latin typeface="Arial"/>
                <a:ea typeface="Arial"/>
                <a:cs typeface="Arial"/>
                <a:sym typeface="Arial"/>
              </a:rPr>
              <a:t>Project is a novel solution to a longstanding problem</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56"/>
          <p:cNvSpPr/>
          <p:nvPr/>
        </p:nvSpPr>
        <p:spPr>
          <a:xfrm flipH="1" rot="10800000">
            <a:off x="0" y="72"/>
            <a:ext cx="9144000" cy="5149200"/>
          </a:xfrm>
          <a:prstGeom prst="rect">
            <a:avLst/>
          </a:prstGeom>
          <a:gradFill>
            <a:gsLst>
              <a:gs pos="0">
                <a:srgbClr val="1B4284"/>
              </a:gs>
              <a:gs pos="100000">
                <a:srgbClr val="13294B"/>
              </a:gs>
            </a:gsLst>
            <a:lin ang="0" scaled="0"/>
          </a:gra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13294B"/>
              </a:solidFill>
              <a:latin typeface="Calibri"/>
              <a:ea typeface="Calibri"/>
              <a:cs typeface="Calibri"/>
              <a:sym typeface="Calibri"/>
            </a:endParaRPr>
          </a:p>
        </p:txBody>
      </p:sp>
      <p:pic>
        <p:nvPicPr>
          <p:cNvPr descr="A close up of a logo&#10;&#10;Description automatically generated" id="591" name="Google Shape;591;p56"/>
          <p:cNvPicPr preferRelativeResize="0"/>
          <p:nvPr/>
        </p:nvPicPr>
        <p:blipFill rotWithShape="1">
          <a:blip r:embed="rId3">
            <a:alphaModFix/>
          </a:blip>
          <a:srcRect b="0" l="0" r="0" t="0"/>
          <a:stretch/>
        </p:blipFill>
        <p:spPr>
          <a:xfrm>
            <a:off x="8665657" y="176782"/>
            <a:ext cx="208430" cy="301065"/>
          </a:xfrm>
          <a:prstGeom prst="rect">
            <a:avLst/>
          </a:prstGeom>
          <a:noFill/>
          <a:ln>
            <a:noFill/>
          </a:ln>
        </p:spPr>
      </p:pic>
      <p:sp>
        <p:nvSpPr>
          <p:cNvPr id="592" name="Google Shape;592;p56"/>
          <p:cNvSpPr txBox="1"/>
          <p:nvPr/>
        </p:nvSpPr>
        <p:spPr>
          <a:xfrm>
            <a:off x="7001698" y="4893286"/>
            <a:ext cx="1855200" cy="173100"/>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675"/>
              <a:buFont typeface="Arial"/>
              <a:buNone/>
            </a:pPr>
            <a:r>
              <a:rPr b="0" i="0" lang="zh-CN" sz="675"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593" name="Google Shape;593;p56"/>
          <p:cNvSpPr txBox="1"/>
          <p:nvPr/>
        </p:nvSpPr>
        <p:spPr>
          <a:xfrm>
            <a:off x="971550" y="2401804"/>
            <a:ext cx="7200900" cy="623400"/>
          </a:xfrm>
          <a:prstGeom prst="rect">
            <a:avLst/>
          </a:prstGeom>
          <a:noFill/>
          <a:ln>
            <a:noFill/>
          </a:ln>
        </p:spPr>
        <p:txBody>
          <a:bodyPr anchorCtr="0" anchor="ctr"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zh-CN" sz="3600" u="none" cap="none" strike="noStrike">
                <a:solidFill>
                  <a:schemeClr val="lt1"/>
                </a:solidFill>
                <a:latin typeface="Arial"/>
                <a:ea typeface="Arial"/>
                <a:cs typeface="Arial"/>
                <a:sym typeface="Arial"/>
              </a:rPr>
              <a:t>Conclusion and Future work </a:t>
            </a:r>
            <a:endParaRPr b="0" i="0" sz="1400" u="none" cap="none" strike="noStrike">
              <a:solidFill>
                <a:srgbClr val="000000"/>
              </a:solidFill>
              <a:latin typeface="Arial"/>
              <a:ea typeface="Arial"/>
              <a:cs typeface="Arial"/>
              <a:sym typeface="Arial"/>
            </a:endParaRPr>
          </a:p>
        </p:txBody>
      </p:sp>
      <p:sp>
        <p:nvSpPr>
          <p:cNvPr id="594" name="Google Shape;594;p56"/>
          <p:cNvSpPr/>
          <p:nvPr/>
        </p:nvSpPr>
        <p:spPr>
          <a:xfrm>
            <a:off x="4140173" y="1278208"/>
            <a:ext cx="863700" cy="84000"/>
          </a:xfrm>
          <a:prstGeom prst="rect">
            <a:avLst/>
          </a:prstGeom>
          <a:solidFill>
            <a:srgbClr val="FF552E"/>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595" name="Google Shape;595;p56"/>
          <p:cNvSpPr txBox="1"/>
          <p:nvPr/>
        </p:nvSpPr>
        <p:spPr>
          <a:xfrm>
            <a:off x="282606" y="4893286"/>
            <a:ext cx="5993400" cy="1731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675"/>
              <a:buFont typeface="Arial"/>
              <a:buNone/>
            </a:pPr>
            <a:r>
              <a:rPr b="0" i="0" lang="zh-CN" sz="675" u="none" cap="none" strike="noStrike">
                <a:solidFill>
                  <a:schemeClr val="lt1"/>
                </a:solidFill>
                <a:latin typeface="Arial"/>
                <a:ea typeface="Arial"/>
                <a:cs typeface="Arial"/>
                <a:sym typeface="Arial"/>
              </a:rPr>
              <a:t>ELECTRICAL &amp; COMPUTER ENGINEERING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57"/>
          <p:cNvSpPr txBox="1"/>
          <p:nvPr/>
        </p:nvSpPr>
        <p:spPr>
          <a:xfrm>
            <a:off x="282606" y="961397"/>
            <a:ext cx="48168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rPr b="1" i="0" lang="zh-CN" sz="2000" u="none" cap="none" strike="noStrike">
                <a:solidFill>
                  <a:schemeClr val="dk1"/>
                </a:solidFill>
                <a:latin typeface="Arial"/>
                <a:ea typeface="Arial"/>
                <a:cs typeface="Arial"/>
                <a:sym typeface="Arial"/>
              </a:rPr>
              <a:t>Summary of Achievements:</a:t>
            </a:r>
            <a:endParaRPr b="1"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2000" u="none" cap="none" strike="noStrike">
              <a:solidFill>
                <a:srgbClr val="333333"/>
              </a:solidFill>
              <a:highlight>
                <a:srgbClr val="FFFFFF"/>
              </a:highlight>
              <a:latin typeface="Arial"/>
              <a:ea typeface="Arial"/>
              <a:cs typeface="Arial"/>
              <a:sym typeface="Arial"/>
            </a:endParaRPr>
          </a:p>
          <a:p>
            <a:pPr indent="-323850" lvl="0" marL="457200" marR="0" rtl="0" algn="l">
              <a:lnSpc>
                <a:spcPct val="200000"/>
              </a:lnSpc>
              <a:spcBef>
                <a:spcPts val="0"/>
              </a:spcBef>
              <a:spcAft>
                <a:spcPts val="0"/>
              </a:spcAft>
              <a:buClr>
                <a:srgbClr val="333333"/>
              </a:buClr>
              <a:buSzPts val="1500"/>
              <a:buFont typeface="Arial"/>
              <a:buChar char="●"/>
            </a:pPr>
            <a:r>
              <a:rPr b="0" i="0" lang="zh-CN" sz="1500" u="none" cap="none" strike="noStrike">
                <a:solidFill>
                  <a:srgbClr val="333333"/>
                </a:solidFill>
                <a:highlight>
                  <a:srgbClr val="FFFFFF"/>
                </a:highlight>
                <a:latin typeface="Arial"/>
                <a:ea typeface="Arial"/>
                <a:cs typeface="Arial"/>
                <a:sym typeface="Arial"/>
              </a:rPr>
              <a:t>Time Management</a:t>
            </a:r>
            <a:endParaRPr b="0" i="0" sz="1500" u="none" cap="none" strike="noStrike">
              <a:solidFill>
                <a:srgbClr val="333333"/>
              </a:solidFill>
              <a:highlight>
                <a:srgbClr val="FFFFFF"/>
              </a:highlight>
              <a:latin typeface="Arial"/>
              <a:ea typeface="Arial"/>
              <a:cs typeface="Arial"/>
              <a:sym typeface="Arial"/>
            </a:endParaRPr>
          </a:p>
          <a:p>
            <a:pPr indent="-323850" lvl="0" marL="457200" marR="0" rtl="0" algn="l">
              <a:lnSpc>
                <a:spcPct val="200000"/>
              </a:lnSpc>
              <a:spcBef>
                <a:spcPts val="0"/>
              </a:spcBef>
              <a:spcAft>
                <a:spcPts val="0"/>
              </a:spcAft>
              <a:buClr>
                <a:srgbClr val="333333"/>
              </a:buClr>
              <a:buSzPts val="1500"/>
              <a:buFont typeface="Arial"/>
              <a:buChar char="●"/>
            </a:pPr>
            <a:r>
              <a:rPr b="0" i="0" lang="zh-CN" sz="1500" u="none" cap="none" strike="noStrike">
                <a:solidFill>
                  <a:srgbClr val="333333"/>
                </a:solidFill>
                <a:highlight>
                  <a:srgbClr val="FFFFFF"/>
                </a:highlight>
                <a:latin typeface="Arial"/>
                <a:ea typeface="Arial"/>
                <a:cs typeface="Arial"/>
                <a:sym typeface="Arial"/>
              </a:rPr>
              <a:t>PCB Design</a:t>
            </a:r>
            <a:endParaRPr b="0" i="0" sz="1500" u="none" cap="none" strike="noStrike">
              <a:solidFill>
                <a:srgbClr val="333333"/>
              </a:solidFill>
              <a:highlight>
                <a:srgbClr val="FFFFFF"/>
              </a:highlight>
              <a:latin typeface="Arial"/>
              <a:ea typeface="Arial"/>
              <a:cs typeface="Arial"/>
              <a:sym typeface="Arial"/>
            </a:endParaRPr>
          </a:p>
          <a:p>
            <a:pPr indent="-323850" lvl="0" marL="457200" marR="0" rtl="0" algn="l">
              <a:lnSpc>
                <a:spcPct val="200000"/>
              </a:lnSpc>
              <a:spcBef>
                <a:spcPts val="0"/>
              </a:spcBef>
              <a:spcAft>
                <a:spcPts val="0"/>
              </a:spcAft>
              <a:buClr>
                <a:srgbClr val="333333"/>
              </a:buClr>
              <a:buSzPts val="1500"/>
              <a:buFont typeface="Arial"/>
              <a:buChar char="●"/>
            </a:pPr>
            <a:r>
              <a:rPr b="0" i="0" lang="zh-CN" sz="1500" u="none" cap="none" strike="noStrike">
                <a:solidFill>
                  <a:srgbClr val="333333"/>
                </a:solidFill>
                <a:highlight>
                  <a:srgbClr val="FFFFFF"/>
                </a:highlight>
                <a:latin typeface="Arial"/>
                <a:ea typeface="Arial"/>
                <a:cs typeface="Arial"/>
                <a:sym typeface="Arial"/>
              </a:rPr>
              <a:t>Integration</a:t>
            </a:r>
            <a:endParaRPr b="0" i="0" sz="1500" u="none" cap="none" strike="noStrike">
              <a:solidFill>
                <a:srgbClr val="333333"/>
              </a:solidFill>
              <a:highlight>
                <a:srgbClr val="FFFFFF"/>
              </a:highlight>
              <a:latin typeface="Arial"/>
              <a:ea typeface="Arial"/>
              <a:cs typeface="Arial"/>
              <a:sym typeface="Arial"/>
            </a:endParaRPr>
          </a:p>
          <a:p>
            <a:pPr indent="-323850" lvl="0" marL="457200" marR="0" rtl="0" algn="l">
              <a:lnSpc>
                <a:spcPct val="200000"/>
              </a:lnSpc>
              <a:spcBef>
                <a:spcPts val="0"/>
              </a:spcBef>
              <a:spcAft>
                <a:spcPts val="0"/>
              </a:spcAft>
              <a:buClr>
                <a:srgbClr val="333333"/>
              </a:buClr>
              <a:buSzPts val="1500"/>
              <a:buFont typeface="Arial"/>
              <a:buChar char="●"/>
            </a:pPr>
            <a:r>
              <a:rPr b="0" i="0" lang="zh-CN" sz="1500" u="none" cap="none" strike="noStrike">
                <a:solidFill>
                  <a:srgbClr val="333333"/>
                </a:solidFill>
                <a:highlight>
                  <a:srgbClr val="FFFFFF"/>
                </a:highlight>
                <a:latin typeface="Arial"/>
                <a:ea typeface="Arial"/>
                <a:cs typeface="Arial"/>
                <a:sym typeface="Arial"/>
              </a:rPr>
              <a:t>Creation of A Well Balanced Team</a:t>
            </a:r>
            <a:endParaRPr b="0" i="0" sz="1500" u="none" cap="none" strike="noStrike">
              <a:solidFill>
                <a:srgbClr val="333333"/>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333333"/>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333333"/>
              </a:solidFill>
              <a:highlight>
                <a:srgbClr val="FFFFFF"/>
              </a:highlight>
              <a:latin typeface="Arial"/>
              <a:ea typeface="Arial"/>
              <a:cs typeface="Arial"/>
              <a:sym typeface="Arial"/>
            </a:endParaRPr>
          </a:p>
        </p:txBody>
      </p:sp>
      <p:sp>
        <p:nvSpPr>
          <p:cNvPr id="601" name="Google Shape;601;p57"/>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602" name="Google Shape;602;p5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603" name="Google Shape;603;p57"/>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604" name="Google Shape;604;p57"/>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605" name="Google Shape;605;p57"/>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lt1"/>
                </a:solidFill>
                <a:latin typeface="Arial"/>
                <a:ea typeface="Arial"/>
                <a:cs typeface="Arial"/>
                <a:sym typeface="Arial"/>
              </a:rPr>
              <a:t>Conclusion</a:t>
            </a:r>
            <a:endParaRPr b="0" i="0" sz="1800" u="none" cap="none" strike="noStrike">
              <a:solidFill>
                <a:schemeClr val="lt1"/>
              </a:solidFill>
              <a:latin typeface="Arial"/>
              <a:ea typeface="Arial"/>
              <a:cs typeface="Arial"/>
              <a:sym typeface="Arial"/>
            </a:endParaRPr>
          </a:p>
        </p:txBody>
      </p:sp>
      <p:sp>
        <p:nvSpPr>
          <p:cNvPr id="606" name="Google Shape;606;p57"/>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ELECTRICAL &amp; COMPUTER ENGINEERING</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58"/>
          <p:cNvSpPr txBox="1"/>
          <p:nvPr/>
        </p:nvSpPr>
        <p:spPr>
          <a:xfrm>
            <a:off x="269925" y="763800"/>
            <a:ext cx="39669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200000"/>
              </a:lnSpc>
              <a:spcBef>
                <a:spcPts val="0"/>
              </a:spcBef>
              <a:spcAft>
                <a:spcPts val="0"/>
              </a:spcAft>
              <a:buClr>
                <a:srgbClr val="000000"/>
              </a:buClr>
              <a:buSzPts val="2000"/>
              <a:buFont typeface="Arial"/>
              <a:buNone/>
            </a:pPr>
            <a:r>
              <a:rPr b="1" i="0" lang="zh-CN" sz="2000" u="none" cap="none" strike="noStrike">
                <a:solidFill>
                  <a:srgbClr val="000000"/>
                </a:solidFill>
                <a:latin typeface="Arial"/>
                <a:ea typeface="Arial"/>
                <a:cs typeface="Arial"/>
                <a:sym typeface="Arial"/>
              </a:rPr>
              <a:t>Future Work</a:t>
            </a:r>
            <a:endParaRPr b="1" i="0" sz="2000" u="none" cap="none" strike="noStrike">
              <a:solidFill>
                <a:srgbClr val="000000"/>
              </a:solidFill>
              <a:latin typeface="Arial"/>
              <a:ea typeface="Arial"/>
              <a:cs typeface="Arial"/>
              <a:sym typeface="Arial"/>
            </a:endParaRPr>
          </a:p>
          <a:p>
            <a:pPr indent="-323850" lvl="0" marL="457200" marR="0" rtl="0" algn="l">
              <a:lnSpc>
                <a:spcPct val="150000"/>
              </a:lnSpc>
              <a:spcBef>
                <a:spcPts val="0"/>
              </a:spcBef>
              <a:spcAft>
                <a:spcPts val="0"/>
              </a:spcAft>
              <a:buClr>
                <a:schemeClr val="dk1"/>
              </a:buClr>
              <a:buSzPts val="1500"/>
              <a:buFont typeface="Arial"/>
              <a:buAutoNum type="arabicPeriod"/>
            </a:pPr>
            <a:r>
              <a:rPr b="0" i="0" lang="zh-CN" sz="1500" u="none" cap="none" strike="noStrike">
                <a:solidFill>
                  <a:srgbClr val="000000"/>
                </a:solidFill>
                <a:latin typeface="Arial"/>
                <a:ea typeface="Arial"/>
                <a:cs typeface="Arial"/>
                <a:sym typeface="Arial"/>
              </a:rPr>
              <a:t>Dispense and Store More than 3 Different kinds of pills</a:t>
            </a:r>
            <a:endParaRPr b="0" i="0" sz="1500" u="none" cap="none" strike="noStrike">
              <a:solidFill>
                <a:srgbClr val="000000"/>
              </a:solidFill>
              <a:latin typeface="Arial"/>
              <a:ea typeface="Arial"/>
              <a:cs typeface="Arial"/>
              <a:sym typeface="Arial"/>
            </a:endParaRPr>
          </a:p>
          <a:p>
            <a:pPr indent="-323850" lvl="0" marL="457200" marR="0" rtl="0" algn="l">
              <a:lnSpc>
                <a:spcPct val="150000"/>
              </a:lnSpc>
              <a:spcBef>
                <a:spcPts val="0"/>
              </a:spcBef>
              <a:spcAft>
                <a:spcPts val="0"/>
              </a:spcAft>
              <a:buClr>
                <a:srgbClr val="000000"/>
              </a:buClr>
              <a:buSzPts val="1500"/>
              <a:buFont typeface="Arial"/>
              <a:buAutoNum type="arabicPeriod"/>
            </a:pPr>
            <a:r>
              <a:rPr b="0" i="0" lang="zh-CN" sz="1500" u="none" cap="none" strike="noStrike">
                <a:solidFill>
                  <a:srgbClr val="000000"/>
                </a:solidFill>
                <a:latin typeface="Arial"/>
                <a:ea typeface="Arial"/>
                <a:cs typeface="Arial"/>
                <a:sym typeface="Arial"/>
              </a:rPr>
              <a:t>Smaller Error </a:t>
            </a:r>
            <a:endParaRPr b="0" i="0" sz="1500" u="none" cap="none" strike="noStrike">
              <a:solidFill>
                <a:srgbClr val="000000"/>
              </a:solidFill>
              <a:latin typeface="Arial"/>
              <a:ea typeface="Arial"/>
              <a:cs typeface="Arial"/>
              <a:sym typeface="Arial"/>
            </a:endParaRPr>
          </a:p>
          <a:p>
            <a:pPr indent="-323850" lvl="0" marL="457200" marR="0" rtl="0" algn="l">
              <a:lnSpc>
                <a:spcPct val="150000"/>
              </a:lnSpc>
              <a:spcBef>
                <a:spcPts val="0"/>
              </a:spcBef>
              <a:spcAft>
                <a:spcPts val="0"/>
              </a:spcAft>
              <a:buClr>
                <a:srgbClr val="000000"/>
              </a:buClr>
              <a:buSzPts val="1500"/>
              <a:buFont typeface="Arial"/>
              <a:buAutoNum type="arabicPeriod"/>
            </a:pPr>
            <a:r>
              <a:rPr b="0" i="0" lang="zh-CN" sz="1500" u="none" cap="none" strike="noStrike">
                <a:solidFill>
                  <a:srgbClr val="000000"/>
                </a:solidFill>
                <a:latin typeface="Arial"/>
                <a:ea typeface="Arial"/>
                <a:cs typeface="Arial"/>
                <a:sym typeface="Arial"/>
              </a:rPr>
              <a:t>Alter System Using LED And Sound</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58"/>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613" name="Google Shape;613;p5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614" name="Google Shape;614;p58"/>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615" name="Google Shape;615;p58"/>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616" name="Google Shape;616;p58"/>
          <p:cNvSpPr txBox="1"/>
          <p:nvPr/>
        </p:nvSpPr>
        <p:spPr>
          <a:xfrm>
            <a:off x="269913" y="125876"/>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lt1"/>
                </a:solidFill>
                <a:latin typeface="Arial"/>
                <a:ea typeface="Arial"/>
                <a:cs typeface="Arial"/>
                <a:sym typeface="Arial"/>
              </a:rPr>
              <a:t>Future Work</a:t>
            </a:r>
            <a:endParaRPr b="0" i="0" sz="1800" u="none" cap="none" strike="noStrike">
              <a:solidFill>
                <a:schemeClr val="lt1"/>
              </a:solidFill>
              <a:latin typeface="Arial"/>
              <a:ea typeface="Arial"/>
              <a:cs typeface="Arial"/>
              <a:sym typeface="Arial"/>
            </a:endParaRPr>
          </a:p>
        </p:txBody>
      </p:sp>
      <p:sp>
        <p:nvSpPr>
          <p:cNvPr id="617" name="Google Shape;617;p58"/>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ELECTRICAL &amp; COMPUTER ENGINEERING</a:t>
            </a:r>
            <a:endParaRPr b="0" i="0" sz="1100" u="none" cap="none" strike="noStrike">
              <a:solidFill>
                <a:srgbClr val="000000"/>
              </a:solidFill>
              <a:latin typeface="Arial"/>
              <a:ea typeface="Arial"/>
              <a:cs typeface="Arial"/>
              <a:sym typeface="Arial"/>
            </a:endParaRPr>
          </a:p>
        </p:txBody>
      </p:sp>
      <p:sp>
        <p:nvSpPr>
          <p:cNvPr id="618" name="Google Shape;618;p58"/>
          <p:cNvSpPr txBox="1"/>
          <p:nvPr/>
        </p:nvSpPr>
        <p:spPr>
          <a:xfrm>
            <a:off x="4161761" y="729439"/>
            <a:ext cx="4357800" cy="1954800"/>
          </a:xfrm>
          <a:prstGeom prst="rect">
            <a:avLst/>
          </a:prstGeom>
          <a:noFill/>
          <a:ln>
            <a:noFill/>
          </a:ln>
        </p:spPr>
        <p:txBody>
          <a:bodyPr anchorCtr="0" anchor="t" bIns="91425" lIns="91425" spcFirstLastPara="1" rIns="91425" wrap="square" tIns="91425">
            <a:spAutoFit/>
          </a:bodyPr>
          <a:lstStyle/>
          <a:p>
            <a:pPr indent="0" lvl="0" marL="0" marR="0" rtl="0" algn="l">
              <a:lnSpc>
                <a:spcPct val="200000"/>
              </a:lnSpc>
              <a:spcBef>
                <a:spcPts val="0"/>
              </a:spcBef>
              <a:spcAft>
                <a:spcPts val="0"/>
              </a:spcAft>
              <a:buClr>
                <a:srgbClr val="000000"/>
              </a:buClr>
              <a:buSzPts val="2000"/>
              <a:buFont typeface="Arial"/>
              <a:buNone/>
            </a:pPr>
            <a:r>
              <a:rPr b="1" i="0" lang="zh-CN" sz="2000" u="none" cap="none" strike="noStrike">
                <a:solidFill>
                  <a:schemeClr val="dk1"/>
                </a:solidFill>
                <a:latin typeface="Arial"/>
                <a:ea typeface="Arial"/>
                <a:cs typeface="Arial"/>
                <a:sym typeface="Arial"/>
              </a:rPr>
              <a:t>What Can We Do to Improve?</a:t>
            </a:r>
            <a:endParaRPr b="1" i="0" sz="2000" u="none" cap="none" strike="noStrike">
              <a:solidFill>
                <a:schemeClr val="dk1"/>
              </a:solidFill>
              <a:latin typeface="Arial"/>
              <a:ea typeface="Arial"/>
              <a:cs typeface="Arial"/>
              <a:sym typeface="Arial"/>
            </a:endParaRPr>
          </a:p>
          <a:p>
            <a:pPr indent="-323850" lvl="0" marL="457200" marR="0" rtl="0" algn="l">
              <a:lnSpc>
                <a:spcPct val="200000"/>
              </a:lnSpc>
              <a:spcBef>
                <a:spcPts val="0"/>
              </a:spcBef>
              <a:spcAft>
                <a:spcPts val="0"/>
              </a:spcAft>
              <a:buClr>
                <a:schemeClr val="dk1"/>
              </a:buClr>
              <a:buSzPts val="1500"/>
              <a:buFont typeface="Arial"/>
              <a:buAutoNum type="arabicPeriod"/>
            </a:pPr>
            <a:r>
              <a:rPr b="0" i="0" lang="zh-CN" sz="1500" u="none" cap="none" strike="noStrike">
                <a:solidFill>
                  <a:schemeClr val="dk1"/>
                </a:solidFill>
                <a:latin typeface="Arial"/>
                <a:ea typeface="Arial"/>
                <a:cs typeface="Arial"/>
                <a:sym typeface="Arial"/>
              </a:rPr>
              <a:t>Using Stepper Motor to Rotate The Pillbox</a:t>
            </a:r>
            <a:endParaRPr b="0" i="0" sz="1500" u="none" cap="none" strike="noStrike">
              <a:solidFill>
                <a:schemeClr val="dk1"/>
              </a:solidFill>
              <a:latin typeface="Arial"/>
              <a:ea typeface="Arial"/>
              <a:cs typeface="Arial"/>
              <a:sym typeface="Arial"/>
            </a:endParaRPr>
          </a:p>
          <a:p>
            <a:pPr indent="-323850" lvl="0" marL="457200" marR="0" rtl="0" algn="l">
              <a:lnSpc>
                <a:spcPct val="200000"/>
              </a:lnSpc>
              <a:spcBef>
                <a:spcPts val="0"/>
              </a:spcBef>
              <a:spcAft>
                <a:spcPts val="0"/>
              </a:spcAft>
              <a:buClr>
                <a:schemeClr val="dk1"/>
              </a:buClr>
              <a:buSzPts val="1500"/>
              <a:buFont typeface="Arial"/>
              <a:buAutoNum type="arabicPeriod"/>
            </a:pPr>
            <a:r>
              <a:rPr b="0" i="0" lang="zh-CN" sz="1500" u="none" cap="none" strike="noStrike">
                <a:solidFill>
                  <a:schemeClr val="dk1"/>
                </a:solidFill>
                <a:latin typeface="Arial"/>
                <a:ea typeface="Arial"/>
                <a:cs typeface="Arial"/>
                <a:sym typeface="Arial"/>
              </a:rPr>
              <a:t>Using More 3D Printed Parts</a:t>
            </a:r>
            <a:endParaRPr b="0" i="0" sz="1500" u="none" cap="none" strike="noStrike">
              <a:solidFill>
                <a:schemeClr val="dk1"/>
              </a:solidFill>
              <a:latin typeface="Arial"/>
              <a:ea typeface="Arial"/>
              <a:cs typeface="Arial"/>
              <a:sym typeface="Arial"/>
            </a:endParaRPr>
          </a:p>
          <a:p>
            <a:pPr indent="-323850" lvl="0" marL="457200" marR="0" rtl="0" algn="l">
              <a:lnSpc>
                <a:spcPct val="200000"/>
              </a:lnSpc>
              <a:spcBef>
                <a:spcPts val="0"/>
              </a:spcBef>
              <a:spcAft>
                <a:spcPts val="0"/>
              </a:spcAft>
              <a:buClr>
                <a:schemeClr val="dk1"/>
              </a:buClr>
              <a:buSzPts val="1500"/>
              <a:buFont typeface="Arial"/>
              <a:buAutoNum type="arabicPeriod"/>
            </a:pPr>
            <a:r>
              <a:rPr b="0" i="0" lang="zh-CN" sz="1500" u="none" cap="none" strike="noStrike">
                <a:solidFill>
                  <a:schemeClr val="dk1"/>
                </a:solidFill>
                <a:latin typeface="Arial"/>
                <a:ea typeface="Arial"/>
                <a:cs typeface="Arial"/>
                <a:sym typeface="Arial"/>
              </a:rPr>
              <a:t>Safety Issue</a:t>
            </a:r>
            <a:endParaRPr b="0" i="0" sz="1500" u="none" cap="none" strike="noStrike">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59"/>
          <p:cNvSpPr/>
          <p:nvPr/>
        </p:nvSpPr>
        <p:spPr>
          <a:xfrm flipH="1" rot="10800000">
            <a:off x="0" y="0"/>
            <a:ext cx="9144000" cy="5149271"/>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624" name="Google Shape;624;p59"/>
          <p:cNvPicPr preferRelativeResize="0"/>
          <p:nvPr/>
        </p:nvPicPr>
        <p:blipFill rotWithShape="1">
          <a:blip r:embed="rId3">
            <a:alphaModFix/>
          </a:blip>
          <a:srcRect b="0" l="0" r="0" t="0"/>
          <a:stretch/>
        </p:blipFill>
        <p:spPr>
          <a:xfrm>
            <a:off x="8665658" y="176782"/>
            <a:ext cx="208429" cy="301065"/>
          </a:xfrm>
          <a:prstGeom prst="rect">
            <a:avLst/>
          </a:prstGeom>
          <a:noFill/>
          <a:ln>
            <a:noFill/>
          </a:ln>
        </p:spPr>
      </p:pic>
      <p:sp>
        <p:nvSpPr>
          <p:cNvPr id="625" name="Google Shape;625;p59"/>
          <p:cNvSpPr txBox="1"/>
          <p:nvPr/>
        </p:nvSpPr>
        <p:spPr>
          <a:xfrm>
            <a:off x="282604" y="1000709"/>
            <a:ext cx="8383052" cy="3615827"/>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zh-CN" sz="2000" u="none" cap="none" strike="noStrike">
                <a:solidFill>
                  <a:schemeClr val="lt1"/>
                </a:solidFill>
                <a:latin typeface="Arial"/>
                <a:ea typeface="Arial"/>
                <a:cs typeface="Arial"/>
                <a:sym typeface="Arial"/>
              </a:rPr>
              <a:t>Thank You</a:t>
            </a:r>
            <a:endParaRPr b="1"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zh-CN" sz="2000" u="none" cap="none" strike="noStrike">
                <a:solidFill>
                  <a:schemeClr val="lt1"/>
                </a:solidFill>
                <a:latin typeface="Arial"/>
                <a:ea typeface="Arial"/>
                <a:cs typeface="Arial"/>
                <a:sym typeface="Arial"/>
              </a:rPr>
              <a:t>        &amp;</a:t>
            </a:r>
            <a:endParaRPr b="1"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zh-CN" sz="2000" u="none" cap="none" strike="noStrike">
                <a:solidFill>
                  <a:schemeClr val="lt1"/>
                </a:solidFill>
                <a:latin typeface="Arial"/>
                <a:ea typeface="Arial"/>
                <a:cs typeface="Arial"/>
                <a:sym typeface="Arial"/>
              </a:rPr>
              <a:t>Questions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p:txBody>
      </p:sp>
      <p:sp>
        <p:nvSpPr>
          <p:cNvPr id="626" name="Google Shape;626;p59"/>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627" name="Google Shape;627;p59"/>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ELECTRICAL &amp; COMPUTER ENGINEERING</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60"/>
          <p:cNvSpPr/>
          <p:nvPr/>
        </p:nvSpPr>
        <p:spPr>
          <a:xfrm flipH="1" rot="10800000">
            <a:off x="-1" y="6122"/>
            <a:ext cx="9144000" cy="5143500"/>
          </a:xfrm>
          <a:prstGeom prst="rect">
            <a:avLst/>
          </a:prstGeom>
          <a:gradFill>
            <a:gsLst>
              <a:gs pos="0">
                <a:srgbClr val="1B4284"/>
              </a:gs>
              <a:gs pos="100000">
                <a:srgbClr val="13294B"/>
              </a:gs>
            </a:gsLst>
            <a:lin ang="189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newspaper&#10;&#10;Description automatically generated" id="633" name="Google Shape;633;p60"/>
          <p:cNvPicPr preferRelativeResize="0"/>
          <p:nvPr/>
        </p:nvPicPr>
        <p:blipFill rotWithShape="1">
          <a:blip r:embed="rId3">
            <a:alphaModFix amt="30000"/>
          </a:blip>
          <a:srcRect b="0" l="0" r="0" t="0"/>
          <a:stretch/>
        </p:blipFill>
        <p:spPr>
          <a:xfrm>
            <a:off x="-1" y="6123"/>
            <a:ext cx="9144000" cy="5143500"/>
          </a:xfrm>
          <a:prstGeom prst="rect">
            <a:avLst/>
          </a:prstGeom>
          <a:noFill/>
          <a:ln>
            <a:noFill/>
          </a:ln>
        </p:spPr>
      </p:pic>
      <p:pic>
        <p:nvPicPr>
          <p:cNvPr descr="Graphical user interface, text&#10;&#10;Description automatically generated" id="634" name="Google Shape;634;p60"/>
          <p:cNvPicPr preferRelativeResize="0"/>
          <p:nvPr/>
        </p:nvPicPr>
        <p:blipFill rotWithShape="1">
          <a:blip r:embed="rId4">
            <a:alphaModFix/>
          </a:blip>
          <a:srcRect b="0" l="0" r="0" t="0"/>
          <a:stretch/>
        </p:blipFill>
        <p:spPr>
          <a:xfrm>
            <a:off x="1897516" y="1689739"/>
            <a:ext cx="5348968" cy="176402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6"/>
          <p:cNvSpPr txBox="1"/>
          <p:nvPr>
            <p:ph idx="1" type="body"/>
          </p:nvPr>
        </p:nvSpPr>
        <p:spPr>
          <a:xfrm>
            <a:off x="282603" y="855551"/>
            <a:ext cx="5211300" cy="3090300"/>
          </a:xfrm>
          <a:prstGeom prst="rect">
            <a:avLst/>
          </a:prstGeom>
          <a:noFill/>
          <a:ln>
            <a:noFill/>
          </a:ln>
        </p:spPr>
        <p:txBody>
          <a:bodyPr anchorCtr="0" anchor="t" bIns="34275" lIns="68575" spcFirstLastPara="1" rIns="68575" wrap="square" tIns="34275">
            <a:noAutofit/>
          </a:bodyPr>
          <a:lstStyle/>
          <a:p>
            <a:pPr indent="-323850" lvl="0" marL="457200" rtl="0" algn="l">
              <a:lnSpc>
                <a:spcPct val="115000"/>
              </a:lnSpc>
              <a:spcBef>
                <a:spcPts val="1200"/>
              </a:spcBef>
              <a:spcAft>
                <a:spcPts val="0"/>
              </a:spcAft>
              <a:buClr>
                <a:srgbClr val="0D0D0D"/>
              </a:buClr>
              <a:buSzPts val="1500"/>
              <a:buChar char="•"/>
            </a:pPr>
            <a:r>
              <a:rPr b="1" lang="zh-CN" sz="1500">
                <a:solidFill>
                  <a:srgbClr val="0D0D0D"/>
                </a:solidFill>
                <a:highlight>
                  <a:schemeClr val="lt1"/>
                </a:highlight>
                <a:latin typeface="Arial"/>
                <a:ea typeface="Arial"/>
                <a:cs typeface="Arial"/>
                <a:sym typeface="Arial"/>
              </a:rPr>
              <a:t>Increasing number of older people, significant problem of ageing</a:t>
            </a:r>
            <a:endParaRPr b="1" sz="1500">
              <a:solidFill>
                <a:srgbClr val="0D0D0D"/>
              </a:solidFill>
              <a:highlight>
                <a:schemeClr val="lt1"/>
              </a:highlight>
              <a:latin typeface="Arial"/>
              <a:ea typeface="Arial"/>
              <a:cs typeface="Arial"/>
              <a:sym typeface="Arial"/>
            </a:endParaRPr>
          </a:p>
          <a:p>
            <a:pPr indent="-323850" lvl="0" marL="457200" rtl="0" algn="l">
              <a:lnSpc>
                <a:spcPct val="115000"/>
              </a:lnSpc>
              <a:spcBef>
                <a:spcPts val="0"/>
              </a:spcBef>
              <a:spcAft>
                <a:spcPts val="0"/>
              </a:spcAft>
              <a:buClr>
                <a:srgbClr val="0D0D0D"/>
              </a:buClr>
              <a:buSzPts val="1500"/>
              <a:buChar char="•"/>
            </a:pPr>
            <a:r>
              <a:rPr b="1" lang="zh-CN" sz="1500">
                <a:solidFill>
                  <a:srgbClr val="0D0D0D"/>
                </a:solidFill>
                <a:highlight>
                  <a:schemeClr val="lt1"/>
                </a:highlight>
                <a:latin typeface="Arial"/>
                <a:ea typeface="Arial"/>
                <a:cs typeface="Arial"/>
                <a:sym typeface="Arial"/>
              </a:rPr>
              <a:t>Older adults need to take multiple medications</a:t>
            </a:r>
            <a:endParaRPr b="1" sz="1500">
              <a:solidFill>
                <a:srgbClr val="0D0D0D"/>
              </a:solidFill>
              <a:highlight>
                <a:schemeClr val="lt1"/>
              </a:highlight>
              <a:latin typeface="Arial"/>
              <a:ea typeface="Arial"/>
              <a:cs typeface="Arial"/>
              <a:sym typeface="Arial"/>
            </a:endParaRPr>
          </a:p>
          <a:p>
            <a:pPr indent="-323850" lvl="0" marL="457200" rtl="0" algn="l">
              <a:lnSpc>
                <a:spcPct val="115000"/>
              </a:lnSpc>
              <a:spcBef>
                <a:spcPts val="0"/>
              </a:spcBef>
              <a:spcAft>
                <a:spcPts val="0"/>
              </a:spcAft>
              <a:buClr>
                <a:srgbClr val="0D0D0D"/>
              </a:buClr>
              <a:buSzPts val="1500"/>
              <a:buChar char="•"/>
            </a:pPr>
            <a:r>
              <a:rPr b="1" lang="zh-CN" sz="1500">
                <a:solidFill>
                  <a:srgbClr val="0D0D0D"/>
                </a:solidFill>
                <a:highlight>
                  <a:schemeClr val="lt1"/>
                </a:highlight>
                <a:latin typeface="Arial"/>
                <a:ea typeface="Arial"/>
                <a:cs typeface="Arial"/>
                <a:sym typeface="Arial"/>
              </a:rPr>
              <a:t>Existing products are not smart enough and expensive</a:t>
            </a:r>
            <a:endParaRPr b="1" sz="1500">
              <a:solidFill>
                <a:srgbClr val="0D0D0D"/>
              </a:solidFill>
              <a:highlight>
                <a:schemeClr val="lt1"/>
              </a:highlight>
              <a:latin typeface="Arial"/>
              <a:ea typeface="Arial"/>
              <a:cs typeface="Arial"/>
              <a:sym typeface="Arial"/>
            </a:endParaRPr>
          </a:p>
          <a:p>
            <a:pPr indent="0" lvl="0" marL="457200" rtl="0" algn="l">
              <a:lnSpc>
                <a:spcPct val="115000"/>
              </a:lnSpc>
              <a:spcBef>
                <a:spcPts val="1200"/>
              </a:spcBef>
              <a:spcAft>
                <a:spcPts val="0"/>
              </a:spcAft>
              <a:buSzPts val="1400"/>
              <a:buNone/>
            </a:pPr>
            <a:r>
              <a:rPr b="1" lang="zh-CN" sz="1500">
                <a:solidFill>
                  <a:srgbClr val="0D0D0D"/>
                </a:solidFill>
                <a:highlight>
                  <a:schemeClr val="lt1"/>
                </a:highlight>
                <a:latin typeface="Arial"/>
                <a:ea typeface="Arial"/>
                <a:cs typeface="Arial"/>
                <a:sym typeface="Arial"/>
              </a:rPr>
              <a:t> </a:t>
            </a:r>
            <a:endParaRPr sz="1500">
              <a:solidFill>
                <a:srgbClr val="0D0D0D"/>
              </a:solidFill>
              <a:highlight>
                <a:schemeClr val="lt1"/>
              </a:highlight>
              <a:latin typeface="Arial"/>
              <a:ea typeface="Arial"/>
              <a:cs typeface="Arial"/>
              <a:sym typeface="Arial"/>
            </a:endParaRPr>
          </a:p>
        </p:txBody>
      </p:sp>
      <p:sp>
        <p:nvSpPr>
          <p:cNvPr id="178" name="Google Shape;178;p26"/>
          <p:cNvSpPr/>
          <p:nvPr/>
        </p:nvSpPr>
        <p:spPr>
          <a:xfrm flipH="1" rot="10800000">
            <a:off x="0" y="4827760"/>
            <a:ext cx="9144000" cy="31574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79" name="Google Shape;179;p26"/>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180" name="Google Shape;180;p26"/>
          <p:cNvSpPr/>
          <p:nvPr/>
        </p:nvSpPr>
        <p:spPr>
          <a:xfrm flipH="1" rot="10800000">
            <a:off x="0" y="-5771"/>
            <a:ext cx="9144000" cy="651163"/>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181" name="Google Shape;181;p26"/>
          <p:cNvPicPr preferRelativeResize="0"/>
          <p:nvPr/>
        </p:nvPicPr>
        <p:blipFill rotWithShape="1">
          <a:blip r:embed="rId3">
            <a:alphaModFix/>
          </a:blip>
          <a:srcRect b="0" l="0" r="0" t="0"/>
          <a:stretch/>
        </p:blipFill>
        <p:spPr>
          <a:xfrm>
            <a:off x="8665658" y="171011"/>
            <a:ext cx="208429" cy="301065"/>
          </a:xfrm>
          <a:prstGeom prst="rect">
            <a:avLst/>
          </a:prstGeom>
          <a:noFill/>
          <a:ln>
            <a:noFill/>
          </a:ln>
        </p:spPr>
      </p:pic>
      <p:sp>
        <p:nvSpPr>
          <p:cNvPr id="182" name="Google Shape;182;p26"/>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lt1"/>
                </a:solidFill>
                <a:latin typeface="Arial"/>
                <a:ea typeface="Arial"/>
                <a:cs typeface="Arial"/>
                <a:sym typeface="Arial"/>
              </a:rPr>
              <a:t>Background</a:t>
            </a:r>
            <a:endParaRPr b="0" i="0" sz="1800" u="none" cap="none" strike="noStrike">
              <a:solidFill>
                <a:schemeClr val="lt1"/>
              </a:solidFill>
              <a:latin typeface="Arial"/>
              <a:ea typeface="Arial"/>
              <a:cs typeface="Arial"/>
              <a:sym typeface="Arial"/>
            </a:endParaRPr>
          </a:p>
        </p:txBody>
      </p:sp>
      <p:sp>
        <p:nvSpPr>
          <p:cNvPr id="183" name="Google Shape;183;p26"/>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ELECTRICAL &amp; COMPUTER ENGINEERING</a:t>
            </a:r>
            <a:endParaRPr b="0" i="0" sz="1100" u="none" cap="none" strike="noStrike">
              <a:solidFill>
                <a:srgbClr val="000000"/>
              </a:solidFill>
              <a:latin typeface="Arial"/>
              <a:ea typeface="Arial"/>
              <a:cs typeface="Arial"/>
              <a:sym typeface="Arial"/>
            </a:endParaRPr>
          </a:p>
        </p:txBody>
      </p:sp>
      <p:pic>
        <p:nvPicPr>
          <p:cNvPr id="184" name="Google Shape;184;p26"/>
          <p:cNvPicPr preferRelativeResize="0"/>
          <p:nvPr/>
        </p:nvPicPr>
        <p:blipFill rotWithShape="1">
          <a:blip r:embed="rId4">
            <a:alphaModFix/>
          </a:blip>
          <a:srcRect b="0" l="0" r="0" t="0"/>
          <a:stretch/>
        </p:blipFill>
        <p:spPr>
          <a:xfrm>
            <a:off x="695651" y="2234375"/>
            <a:ext cx="3386911" cy="2539075"/>
          </a:xfrm>
          <a:prstGeom prst="rect">
            <a:avLst/>
          </a:prstGeom>
          <a:noFill/>
          <a:ln>
            <a:noFill/>
          </a:ln>
        </p:spPr>
      </p:pic>
      <p:pic>
        <p:nvPicPr>
          <p:cNvPr id="185" name="Google Shape;185;p26"/>
          <p:cNvPicPr preferRelativeResize="0"/>
          <p:nvPr/>
        </p:nvPicPr>
        <p:blipFill rotWithShape="1">
          <a:blip r:embed="rId5">
            <a:alphaModFix/>
          </a:blip>
          <a:srcRect b="0" l="0" r="0" t="0"/>
          <a:stretch/>
        </p:blipFill>
        <p:spPr>
          <a:xfrm>
            <a:off x="5645600" y="758275"/>
            <a:ext cx="2643972" cy="1761550"/>
          </a:xfrm>
          <a:prstGeom prst="rect">
            <a:avLst/>
          </a:prstGeom>
          <a:noFill/>
          <a:ln>
            <a:noFill/>
          </a:ln>
        </p:spPr>
      </p:pic>
      <p:pic>
        <p:nvPicPr>
          <p:cNvPr id="186" name="Google Shape;186;p26"/>
          <p:cNvPicPr preferRelativeResize="0"/>
          <p:nvPr/>
        </p:nvPicPr>
        <p:blipFill rotWithShape="1">
          <a:blip r:embed="rId6">
            <a:alphaModFix/>
          </a:blip>
          <a:srcRect b="0" l="0" r="0" t="0"/>
          <a:stretch/>
        </p:blipFill>
        <p:spPr>
          <a:xfrm>
            <a:off x="5645600" y="2859500"/>
            <a:ext cx="2642325" cy="1761550"/>
          </a:xfrm>
          <a:prstGeom prst="rect">
            <a:avLst/>
          </a:prstGeom>
          <a:noFill/>
          <a:ln>
            <a:noFill/>
          </a:ln>
        </p:spPr>
      </p:pic>
      <p:sp>
        <p:nvSpPr>
          <p:cNvPr id="187" name="Google Shape;187;p26"/>
          <p:cNvSpPr txBox="1"/>
          <p:nvPr/>
        </p:nvSpPr>
        <p:spPr>
          <a:xfrm>
            <a:off x="4725763" y="4580850"/>
            <a:ext cx="44820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1" lang="zh-CN" sz="900" u="none" cap="none" strike="noStrike">
                <a:solidFill>
                  <a:schemeClr val="dk1"/>
                </a:solidFill>
                <a:latin typeface="Arial"/>
                <a:ea typeface="Arial"/>
                <a:cs typeface="Arial"/>
                <a:sym typeface="Arial"/>
              </a:rPr>
              <a:t>Pine Park Health (2024)</a:t>
            </a:r>
            <a:endParaRPr b="0" i="1" sz="900" u="none" cap="none" strike="noStrike">
              <a:solidFill>
                <a:schemeClr val="dk1"/>
              </a:solidFill>
              <a:latin typeface="Arial"/>
              <a:ea typeface="Arial"/>
              <a:cs typeface="Arial"/>
              <a:sym typeface="Arial"/>
            </a:endParaRPr>
          </a:p>
        </p:txBody>
      </p:sp>
      <p:sp>
        <p:nvSpPr>
          <p:cNvPr id="188" name="Google Shape;188;p26"/>
          <p:cNvSpPr txBox="1"/>
          <p:nvPr/>
        </p:nvSpPr>
        <p:spPr>
          <a:xfrm>
            <a:off x="4661988" y="2528113"/>
            <a:ext cx="44820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1" lang="zh-CN" sz="900" u="none" cap="none" strike="noStrike">
                <a:solidFill>
                  <a:schemeClr val="dk1"/>
                </a:solidFill>
                <a:latin typeface="Arial"/>
                <a:ea typeface="Arial"/>
                <a:cs typeface="Arial"/>
                <a:sym typeface="Arial"/>
              </a:rPr>
              <a:t>Inspiredhomecare (2024)</a:t>
            </a:r>
            <a:endParaRPr b="0" i="1" sz="9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7"/>
          <p:cNvSpPr/>
          <p:nvPr/>
        </p:nvSpPr>
        <p:spPr>
          <a:xfrm flipH="1" rot="10800000">
            <a:off x="0" y="71"/>
            <a:ext cx="9144000" cy="51492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94" name="Google Shape;194;p27"/>
          <p:cNvSpPr txBox="1"/>
          <p:nvPr/>
        </p:nvSpPr>
        <p:spPr>
          <a:xfrm>
            <a:off x="1696600" y="1277375"/>
            <a:ext cx="59295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200000"/>
              </a:lnSpc>
              <a:spcBef>
                <a:spcPts val="0"/>
              </a:spcBef>
              <a:spcAft>
                <a:spcPts val="0"/>
              </a:spcAft>
              <a:buClr>
                <a:srgbClr val="000000"/>
              </a:buClr>
              <a:buSzPts val="1600"/>
              <a:buFont typeface="Arial"/>
              <a:buNone/>
            </a:pPr>
            <a:r>
              <a:t/>
            </a:r>
            <a:endParaRPr b="1" i="0" sz="1600" u="none" cap="none" strike="noStrike">
              <a:solidFill>
                <a:schemeClr val="lt1"/>
              </a:solidFill>
              <a:latin typeface="Arial"/>
              <a:ea typeface="Arial"/>
              <a:cs typeface="Arial"/>
              <a:sym typeface="Arial"/>
            </a:endParaRPr>
          </a:p>
          <a:p>
            <a:pPr indent="0" lvl="0" marL="0" marR="0" rtl="0" algn="l">
              <a:lnSpc>
                <a:spcPct val="200000"/>
              </a:lnSpc>
              <a:spcBef>
                <a:spcPts val="0"/>
              </a:spcBef>
              <a:spcAft>
                <a:spcPts val="0"/>
              </a:spcAft>
              <a:buClr>
                <a:srgbClr val="000000"/>
              </a:buClr>
              <a:buSzPts val="1600"/>
              <a:buFont typeface="Arial"/>
              <a:buNone/>
            </a:pPr>
            <a:r>
              <a:rPr b="1" i="0" lang="zh-CN" sz="1600" u="none" cap="none" strike="noStrike">
                <a:solidFill>
                  <a:schemeClr val="lt1"/>
                </a:solidFill>
                <a:latin typeface="Arial"/>
                <a:ea typeface="Arial"/>
                <a:cs typeface="Arial"/>
                <a:sym typeface="Arial"/>
              </a:rPr>
              <a:t>Our goal is to design a smart pillbox to help elderly people who need to take multiple medications or suffer from cognitive impairment. It will allow them to easily take different types of medications prescribed by their doctors.</a:t>
            </a:r>
            <a:endParaRPr b="1" i="0" sz="1600" u="none" cap="none" strike="noStrike">
              <a:solidFill>
                <a:schemeClr val="lt1"/>
              </a:solidFill>
              <a:latin typeface="Arial"/>
              <a:ea typeface="Arial"/>
              <a:cs typeface="Arial"/>
              <a:sym typeface="Arial"/>
            </a:endParaRPr>
          </a:p>
        </p:txBody>
      </p:sp>
      <p:pic>
        <p:nvPicPr>
          <p:cNvPr descr="A close up of a logo&#10;&#10;Description automatically generated" id="195" name="Google Shape;195;p27"/>
          <p:cNvPicPr preferRelativeResize="0"/>
          <p:nvPr/>
        </p:nvPicPr>
        <p:blipFill rotWithShape="1">
          <a:blip r:embed="rId3">
            <a:alphaModFix/>
          </a:blip>
          <a:srcRect b="0" l="0" r="0" t="0"/>
          <a:stretch/>
        </p:blipFill>
        <p:spPr>
          <a:xfrm>
            <a:off x="8665657" y="176782"/>
            <a:ext cx="208430" cy="301065"/>
          </a:xfrm>
          <a:prstGeom prst="rect">
            <a:avLst/>
          </a:prstGeom>
          <a:noFill/>
          <a:ln>
            <a:noFill/>
          </a:ln>
        </p:spPr>
      </p:pic>
      <p:sp>
        <p:nvSpPr>
          <p:cNvPr id="196" name="Google Shape;196;p2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197" name="Google Shape;197;p27"/>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ELECTRICAL &amp; COMPUTER ENGINEERING</a:t>
            </a:r>
            <a:endParaRPr b="0" i="0" sz="1100" u="none" cap="none" strike="noStrike">
              <a:solidFill>
                <a:srgbClr val="000000"/>
              </a:solidFill>
              <a:latin typeface="Arial"/>
              <a:ea typeface="Arial"/>
              <a:cs typeface="Arial"/>
              <a:sym typeface="Arial"/>
            </a:endParaRPr>
          </a:p>
        </p:txBody>
      </p:sp>
      <p:sp>
        <p:nvSpPr>
          <p:cNvPr id="198" name="Google Shape;198;p27"/>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lt1"/>
                </a:solidFill>
                <a:latin typeface="Arial"/>
                <a:ea typeface="Arial"/>
                <a:cs typeface="Arial"/>
                <a:sym typeface="Arial"/>
              </a:rPr>
              <a:t>Introduction</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8"/>
          <p:cNvSpPr/>
          <p:nvPr/>
        </p:nvSpPr>
        <p:spPr>
          <a:xfrm flipH="1" rot="10800000">
            <a:off x="0" y="71"/>
            <a:ext cx="9144000" cy="51492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04" name="Google Shape;204;p28"/>
          <p:cNvPicPr preferRelativeResize="0"/>
          <p:nvPr/>
        </p:nvPicPr>
        <p:blipFill rotWithShape="1">
          <a:blip r:embed="rId3">
            <a:alphaModFix/>
          </a:blip>
          <a:srcRect b="0" l="0" r="0" t="0"/>
          <a:stretch/>
        </p:blipFill>
        <p:spPr>
          <a:xfrm>
            <a:off x="8665657" y="176782"/>
            <a:ext cx="208430" cy="301065"/>
          </a:xfrm>
          <a:prstGeom prst="rect">
            <a:avLst/>
          </a:prstGeom>
          <a:noFill/>
          <a:ln>
            <a:noFill/>
          </a:ln>
        </p:spPr>
      </p:pic>
      <p:sp>
        <p:nvSpPr>
          <p:cNvPr id="205" name="Google Shape;205;p2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206" name="Google Shape;206;p28"/>
          <p:cNvSpPr txBox="1"/>
          <p:nvPr/>
        </p:nvSpPr>
        <p:spPr>
          <a:xfrm>
            <a:off x="971550" y="2211368"/>
            <a:ext cx="7200900" cy="5925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400"/>
              <a:buFont typeface="Arial"/>
              <a:buNone/>
            </a:pPr>
            <a:r>
              <a:rPr b="1" i="0" lang="zh-CN" sz="3400" u="none" cap="none" strike="noStrike">
                <a:solidFill>
                  <a:schemeClr val="lt1"/>
                </a:solidFill>
                <a:latin typeface="Arial"/>
                <a:ea typeface="Arial"/>
                <a:cs typeface="Arial"/>
                <a:sym typeface="Arial"/>
              </a:rPr>
              <a:t>Objective</a:t>
            </a:r>
            <a:endParaRPr b="0" i="0" sz="1400" u="none" cap="none" strike="noStrike">
              <a:solidFill>
                <a:schemeClr val="lt1"/>
              </a:solidFill>
              <a:latin typeface="Arial"/>
              <a:ea typeface="Arial"/>
              <a:cs typeface="Arial"/>
              <a:sym typeface="Arial"/>
            </a:endParaRPr>
          </a:p>
        </p:txBody>
      </p:sp>
      <p:sp>
        <p:nvSpPr>
          <p:cNvPr id="207" name="Google Shape;207;p28"/>
          <p:cNvSpPr/>
          <p:nvPr/>
        </p:nvSpPr>
        <p:spPr>
          <a:xfrm>
            <a:off x="4140173" y="1278207"/>
            <a:ext cx="863700" cy="84000"/>
          </a:xfrm>
          <a:prstGeom prst="rect">
            <a:avLst/>
          </a:prstGeom>
          <a:solidFill>
            <a:srgbClr val="FF552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08" name="Google Shape;208;p28"/>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ELECTRICAL &amp; COMPUTER ENGINEERING</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9"/>
          <p:cNvSpPr txBox="1"/>
          <p:nvPr>
            <p:ph idx="1" type="body"/>
          </p:nvPr>
        </p:nvSpPr>
        <p:spPr>
          <a:xfrm>
            <a:off x="282607" y="1024134"/>
            <a:ext cx="8383200" cy="3615900"/>
          </a:xfrm>
          <a:prstGeom prst="rect">
            <a:avLst/>
          </a:prstGeom>
          <a:noFill/>
          <a:ln>
            <a:noFill/>
          </a:ln>
        </p:spPr>
        <p:txBody>
          <a:bodyPr anchorCtr="0" anchor="t" bIns="34275" lIns="68575" spcFirstLastPara="1" rIns="68575" wrap="square" tIns="34275">
            <a:noAutofit/>
          </a:bodyPr>
          <a:lstStyle/>
          <a:p>
            <a:pPr indent="0" lvl="0" marL="457200" rtl="0" algn="l">
              <a:lnSpc>
                <a:spcPct val="115000"/>
              </a:lnSpc>
              <a:spcBef>
                <a:spcPts val="1200"/>
              </a:spcBef>
              <a:spcAft>
                <a:spcPts val="0"/>
              </a:spcAft>
              <a:buSzPts val="1400"/>
              <a:buNone/>
            </a:pPr>
            <a:r>
              <a:rPr b="1" lang="zh-CN" sz="1700">
                <a:solidFill>
                  <a:srgbClr val="0D0D0D"/>
                </a:solidFill>
                <a:highlight>
                  <a:schemeClr val="lt1"/>
                </a:highlight>
                <a:latin typeface="Arial"/>
                <a:ea typeface="Arial"/>
                <a:cs typeface="Arial"/>
                <a:sym typeface="Arial"/>
              </a:rPr>
              <a:t>What problem we are solving</a:t>
            </a:r>
            <a:endParaRPr b="1" sz="1700">
              <a:solidFill>
                <a:srgbClr val="0D0D0D"/>
              </a:solidFill>
              <a:highlight>
                <a:schemeClr val="lt1"/>
              </a:highlight>
              <a:latin typeface="Arial"/>
              <a:ea typeface="Arial"/>
              <a:cs typeface="Arial"/>
              <a:sym typeface="Arial"/>
            </a:endParaRPr>
          </a:p>
          <a:p>
            <a:pPr indent="0" lvl="0" marL="457200" rtl="0" algn="l">
              <a:lnSpc>
                <a:spcPct val="115000"/>
              </a:lnSpc>
              <a:spcBef>
                <a:spcPts val="1200"/>
              </a:spcBef>
              <a:spcAft>
                <a:spcPts val="0"/>
              </a:spcAft>
              <a:buSzPts val="1400"/>
              <a:buNone/>
            </a:pPr>
            <a:r>
              <a:t/>
            </a:r>
            <a:endParaRPr b="1" sz="1700">
              <a:solidFill>
                <a:srgbClr val="0D0D0D"/>
              </a:solidFill>
              <a:highlight>
                <a:schemeClr val="lt1"/>
              </a:highlight>
              <a:latin typeface="Arial"/>
              <a:ea typeface="Arial"/>
              <a:cs typeface="Arial"/>
              <a:sym typeface="Arial"/>
            </a:endParaRPr>
          </a:p>
          <a:p>
            <a:pPr indent="0" lvl="0" marL="457200" rtl="0" algn="l">
              <a:lnSpc>
                <a:spcPct val="115000"/>
              </a:lnSpc>
              <a:spcBef>
                <a:spcPts val="1200"/>
              </a:spcBef>
              <a:spcAft>
                <a:spcPts val="0"/>
              </a:spcAft>
              <a:buSzPts val="1400"/>
              <a:buNone/>
            </a:pPr>
            <a:r>
              <a:rPr lang="zh-CN" sz="1500">
                <a:solidFill>
                  <a:srgbClr val="0D0D0D"/>
                </a:solidFill>
                <a:highlight>
                  <a:schemeClr val="lt1"/>
                </a:highlight>
                <a:latin typeface="Arial"/>
                <a:ea typeface="Arial"/>
                <a:cs typeface="Arial"/>
                <a:sym typeface="Arial"/>
              </a:rPr>
              <a:t>1. Dispense Different Kinds of Pills</a:t>
            </a:r>
            <a:endParaRPr sz="1500">
              <a:solidFill>
                <a:srgbClr val="0D0D0D"/>
              </a:solidFill>
              <a:highlight>
                <a:schemeClr val="lt1"/>
              </a:highlight>
              <a:latin typeface="Arial"/>
              <a:ea typeface="Arial"/>
              <a:cs typeface="Arial"/>
              <a:sym typeface="Arial"/>
            </a:endParaRPr>
          </a:p>
          <a:p>
            <a:pPr indent="0" lvl="0" marL="457200" rtl="0" algn="l">
              <a:lnSpc>
                <a:spcPct val="115000"/>
              </a:lnSpc>
              <a:spcBef>
                <a:spcPts val="1200"/>
              </a:spcBef>
              <a:spcAft>
                <a:spcPts val="0"/>
              </a:spcAft>
              <a:buSzPts val="1400"/>
              <a:buNone/>
            </a:pPr>
            <a:r>
              <a:rPr lang="zh-CN" sz="1500">
                <a:solidFill>
                  <a:srgbClr val="0D0D0D"/>
                </a:solidFill>
                <a:highlight>
                  <a:schemeClr val="lt1"/>
                </a:highlight>
                <a:latin typeface="Arial"/>
                <a:ea typeface="Arial"/>
                <a:cs typeface="Arial"/>
                <a:sym typeface="Arial"/>
              </a:rPr>
              <a:t>2. Dispense Right Amount of Pills </a:t>
            </a:r>
            <a:endParaRPr sz="1500">
              <a:solidFill>
                <a:srgbClr val="0D0D0D"/>
              </a:solidFill>
              <a:highlight>
                <a:schemeClr val="lt1"/>
              </a:highlight>
              <a:latin typeface="Arial"/>
              <a:ea typeface="Arial"/>
              <a:cs typeface="Arial"/>
              <a:sym typeface="Arial"/>
            </a:endParaRPr>
          </a:p>
          <a:p>
            <a:pPr indent="0" lvl="0" marL="457200" rtl="0" algn="l">
              <a:lnSpc>
                <a:spcPct val="115000"/>
              </a:lnSpc>
              <a:spcBef>
                <a:spcPts val="1200"/>
              </a:spcBef>
              <a:spcAft>
                <a:spcPts val="0"/>
              </a:spcAft>
              <a:buSzPts val="1400"/>
              <a:buNone/>
            </a:pPr>
            <a:r>
              <a:rPr lang="zh-CN" sz="1500">
                <a:solidFill>
                  <a:srgbClr val="0D0D0D"/>
                </a:solidFill>
                <a:highlight>
                  <a:schemeClr val="lt1"/>
                </a:highlight>
                <a:latin typeface="Arial"/>
                <a:ea typeface="Arial"/>
                <a:cs typeface="Arial"/>
                <a:sym typeface="Arial"/>
              </a:rPr>
              <a:t>3. Dispense According to Schedule</a:t>
            </a:r>
            <a:endParaRPr sz="1500">
              <a:solidFill>
                <a:srgbClr val="0D0D0D"/>
              </a:solidFill>
              <a:highlight>
                <a:schemeClr val="lt1"/>
              </a:highlight>
              <a:latin typeface="Arial"/>
              <a:ea typeface="Arial"/>
              <a:cs typeface="Arial"/>
              <a:sym typeface="Arial"/>
            </a:endParaRPr>
          </a:p>
          <a:p>
            <a:pPr indent="0" lvl="0" marL="457200" rtl="0" algn="l">
              <a:lnSpc>
                <a:spcPct val="115000"/>
              </a:lnSpc>
              <a:spcBef>
                <a:spcPts val="1200"/>
              </a:spcBef>
              <a:spcAft>
                <a:spcPts val="0"/>
              </a:spcAft>
              <a:buSzPts val="1400"/>
              <a:buNone/>
            </a:pPr>
            <a:r>
              <a:t/>
            </a:r>
            <a:endParaRPr b="1" sz="1500">
              <a:solidFill>
                <a:srgbClr val="0D0D0D"/>
              </a:solidFill>
              <a:highlight>
                <a:schemeClr val="lt1"/>
              </a:highlight>
              <a:latin typeface="Arial"/>
              <a:ea typeface="Arial"/>
              <a:cs typeface="Arial"/>
              <a:sym typeface="Arial"/>
            </a:endParaRPr>
          </a:p>
          <a:p>
            <a:pPr indent="0" lvl="0" marL="457200" rtl="0" algn="l">
              <a:lnSpc>
                <a:spcPct val="115000"/>
              </a:lnSpc>
              <a:spcBef>
                <a:spcPts val="1200"/>
              </a:spcBef>
              <a:spcAft>
                <a:spcPts val="0"/>
              </a:spcAft>
              <a:buSzPts val="1400"/>
              <a:buNone/>
            </a:pPr>
            <a:r>
              <a:t/>
            </a:r>
            <a:endParaRPr b="1" sz="1500">
              <a:solidFill>
                <a:srgbClr val="0D0D0D"/>
              </a:solidFill>
              <a:highlight>
                <a:schemeClr val="lt1"/>
              </a:highlight>
              <a:latin typeface="Arial"/>
              <a:ea typeface="Arial"/>
              <a:cs typeface="Arial"/>
              <a:sym typeface="Arial"/>
            </a:endParaRPr>
          </a:p>
          <a:p>
            <a:pPr indent="0" lvl="0" marL="457200" rtl="0" algn="l">
              <a:lnSpc>
                <a:spcPct val="115000"/>
              </a:lnSpc>
              <a:spcBef>
                <a:spcPts val="1200"/>
              </a:spcBef>
              <a:spcAft>
                <a:spcPts val="0"/>
              </a:spcAft>
              <a:buSzPts val="1400"/>
              <a:buNone/>
            </a:pPr>
            <a:r>
              <a:t/>
            </a:r>
            <a:endParaRPr b="1" sz="1500">
              <a:solidFill>
                <a:srgbClr val="0D0D0D"/>
              </a:solidFill>
              <a:highlight>
                <a:schemeClr val="lt1"/>
              </a:highlight>
              <a:latin typeface="Arial"/>
              <a:ea typeface="Arial"/>
              <a:cs typeface="Arial"/>
              <a:sym typeface="Arial"/>
            </a:endParaRPr>
          </a:p>
          <a:p>
            <a:pPr indent="0" lvl="0" marL="457200" rtl="0" algn="l">
              <a:lnSpc>
                <a:spcPct val="115000"/>
              </a:lnSpc>
              <a:spcBef>
                <a:spcPts val="1200"/>
              </a:spcBef>
              <a:spcAft>
                <a:spcPts val="0"/>
              </a:spcAft>
              <a:buSzPts val="1400"/>
              <a:buNone/>
            </a:pPr>
            <a:r>
              <a:t/>
            </a:r>
            <a:endParaRPr b="1" sz="1500">
              <a:solidFill>
                <a:srgbClr val="0D0D0D"/>
              </a:solidFill>
              <a:highlight>
                <a:schemeClr val="lt1"/>
              </a:highlight>
              <a:latin typeface="Arial"/>
              <a:ea typeface="Arial"/>
              <a:cs typeface="Arial"/>
              <a:sym typeface="Arial"/>
            </a:endParaRPr>
          </a:p>
          <a:p>
            <a:pPr indent="0" lvl="0" marL="457200" rtl="0" algn="l">
              <a:lnSpc>
                <a:spcPct val="115000"/>
              </a:lnSpc>
              <a:spcBef>
                <a:spcPts val="0"/>
              </a:spcBef>
              <a:spcAft>
                <a:spcPts val="0"/>
              </a:spcAft>
              <a:buClr>
                <a:schemeClr val="dk1"/>
              </a:buClr>
              <a:buSzPts val="1400"/>
              <a:buFont typeface="Arial"/>
              <a:buNone/>
            </a:pPr>
            <a:r>
              <a:t/>
            </a:r>
            <a:endParaRPr b="1" sz="1500">
              <a:solidFill>
                <a:srgbClr val="0D0D0D"/>
              </a:solidFill>
              <a:highlight>
                <a:schemeClr val="lt1"/>
              </a:highlight>
              <a:latin typeface="Arial"/>
              <a:ea typeface="Arial"/>
              <a:cs typeface="Arial"/>
              <a:sym typeface="Arial"/>
            </a:endParaRPr>
          </a:p>
          <a:p>
            <a:pPr indent="0" lvl="0" marL="457200" rtl="0" algn="l">
              <a:lnSpc>
                <a:spcPct val="115000"/>
              </a:lnSpc>
              <a:spcBef>
                <a:spcPts val="1200"/>
              </a:spcBef>
              <a:spcAft>
                <a:spcPts val="0"/>
              </a:spcAft>
              <a:buSzPts val="1400"/>
              <a:buNone/>
            </a:pPr>
            <a:r>
              <a:t/>
            </a:r>
            <a:endParaRPr sz="1500">
              <a:solidFill>
                <a:srgbClr val="0D0D0D"/>
              </a:solidFill>
              <a:highlight>
                <a:schemeClr val="lt1"/>
              </a:highlight>
              <a:latin typeface="Arial"/>
              <a:ea typeface="Arial"/>
              <a:cs typeface="Arial"/>
              <a:sym typeface="Arial"/>
            </a:endParaRPr>
          </a:p>
          <a:p>
            <a:pPr indent="0" lvl="0" marL="457200" rtl="0" algn="l">
              <a:lnSpc>
                <a:spcPct val="115000"/>
              </a:lnSpc>
              <a:spcBef>
                <a:spcPts val="1200"/>
              </a:spcBef>
              <a:spcAft>
                <a:spcPts val="1200"/>
              </a:spcAft>
              <a:buSzPts val="1400"/>
              <a:buNone/>
            </a:pPr>
            <a:r>
              <a:t/>
            </a:r>
            <a:endParaRPr sz="1500">
              <a:solidFill>
                <a:srgbClr val="0D0D0D"/>
              </a:solidFill>
              <a:highlight>
                <a:schemeClr val="lt1"/>
              </a:highlight>
              <a:latin typeface="Arial"/>
              <a:ea typeface="Arial"/>
              <a:cs typeface="Arial"/>
              <a:sym typeface="Arial"/>
            </a:endParaRPr>
          </a:p>
        </p:txBody>
      </p:sp>
      <p:sp>
        <p:nvSpPr>
          <p:cNvPr id="214" name="Google Shape;214;p29"/>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15" name="Google Shape;215;p2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216" name="Google Shape;216;p29"/>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17" name="Google Shape;217;p29"/>
          <p:cNvPicPr preferRelativeResize="0"/>
          <p:nvPr/>
        </p:nvPicPr>
        <p:blipFill rotWithShape="1">
          <a:blip r:embed="rId3">
            <a:alphaModFix/>
          </a:blip>
          <a:srcRect b="0" l="0" r="0" t="0"/>
          <a:stretch/>
        </p:blipFill>
        <p:spPr>
          <a:xfrm>
            <a:off x="8665658" y="171011"/>
            <a:ext cx="208429" cy="301065"/>
          </a:xfrm>
          <a:prstGeom prst="rect">
            <a:avLst/>
          </a:prstGeom>
          <a:noFill/>
          <a:ln>
            <a:noFill/>
          </a:ln>
        </p:spPr>
      </p:pic>
      <p:sp>
        <p:nvSpPr>
          <p:cNvPr id="218" name="Google Shape;218;p29"/>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lt1"/>
                </a:solidFill>
                <a:latin typeface="Arial"/>
                <a:ea typeface="Arial"/>
                <a:cs typeface="Arial"/>
                <a:sym typeface="Arial"/>
              </a:rPr>
              <a:t>Objective</a:t>
            </a:r>
            <a:endParaRPr b="0" i="0" sz="1800" u="none" cap="none" strike="noStrike">
              <a:solidFill>
                <a:schemeClr val="lt1"/>
              </a:solidFill>
              <a:latin typeface="Arial"/>
              <a:ea typeface="Arial"/>
              <a:cs typeface="Arial"/>
              <a:sym typeface="Arial"/>
            </a:endParaRPr>
          </a:p>
        </p:txBody>
      </p:sp>
      <p:sp>
        <p:nvSpPr>
          <p:cNvPr id="219" name="Google Shape;219;p29"/>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ELECTRICAL &amp; COMPUTER ENGINEERING</a:t>
            </a:r>
            <a:endParaRPr b="0" i="0" sz="1100" u="none" cap="none" strike="noStrike">
              <a:solidFill>
                <a:srgbClr val="000000"/>
              </a:solidFill>
              <a:latin typeface="Arial"/>
              <a:ea typeface="Arial"/>
              <a:cs typeface="Arial"/>
              <a:sym typeface="Arial"/>
            </a:endParaRPr>
          </a:p>
        </p:txBody>
      </p:sp>
      <p:pic>
        <p:nvPicPr>
          <p:cNvPr id="220" name="Google Shape;220;p29"/>
          <p:cNvPicPr preferRelativeResize="0"/>
          <p:nvPr/>
        </p:nvPicPr>
        <p:blipFill rotWithShape="1">
          <a:blip r:embed="rId4">
            <a:alphaModFix/>
          </a:blip>
          <a:srcRect b="0" l="0" r="0" t="0"/>
          <a:stretch/>
        </p:blipFill>
        <p:spPr>
          <a:xfrm>
            <a:off x="4388975" y="1429913"/>
            <a:ext cx="4206422" cy="2804314"/>
          </a:xfrm>
          <a:prstGeom prst="rect">
            <a:avLst/>
          </a:prstGeom>
          <a:noFill/>
          <a:ln>
            <a:noFill/>
          </a:ln>
        </p:spPr>
      </p:pic>
      <p:sp>
        <p:nvSpPr>
          <p:cNvPr id="221" name="Google Shape;221;p29"/>
          <p:cNvSpPr txBox="1"/>
          <p:nvPr/>
        </p:nvSpPr>
        <p:spPr>
          <a:xfrm>
            <a:off x="5305538" y="3636050"/>
            <a:ext cx="2373300" cy="76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1" lang="zh-CN" sz="900" u="none" cap="none" strike="noStrike">
                <a:solidFill>
                  <a:srgbClr val="1E1E1E"/>
                </a:solidFill>
                <a:highlight>
                  <a:srgbClr val="FFFFFF"/>
                </a:highlight>
                <a:latin typeface="Arial"/>
                <a:ea typeface="Arial"/>
                <a:cs typeface="Arial"/>
                <a:sym typeface="Arial"/>
              </a:rPr>
              <a:t>Dr. Shoshana Streiter (2024)</a:t>
            </a:r>
            <a:endParaRPr b="0" i="1" sz="90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0"/>
          <p:cNvSpPr/>
          <p:nvPr/>
        </p:nvSpPr>
        <p:spPr>
          <a:xfrm flipH="1" rot="10800000">
            <a:off x="0" y="71"/>
            <a:ext cx="9144000" cy="51492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27" name="Google Shape;227;p30"/>
          <p:cNvPicPr preferRelativeResize="0"/>
          <p:nvPr/>
        </p:nvPicPr>
        <p:blipFill rotWithShape="1">
          <a:blip r:embed="rId3">
            <a:alphaModFix/>
          </a:blip>
          <a:srcRect b="0" l="0" r="0" t="0"/>
          <a:stretch/>
        </p:blipFill>
        <p:spPr>
          <a:xfrm>
            <a:off x="8665657" y="176782"/>
            <a:ext cx="208430" cy="301065"/>
          </a:xfrm>
          <a:prstGeom prst="rect">
            <a:avLst/>
          </a:prstGeom>
          <a:noFill/>
          <a:ln>
            <a:noFill/>
          </a:ln>
        </p:spPr>
      </p:pic>
      <p:sp>
        <p:nvSpPr>
          <p:cNvPr id="228" name="Google Shape;228;p30"/>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229" name="Google Shape;229;p30"/>
          <p:cNvSpPr txBox="1"/>
          <p:nvPr/>
        </p:nvSpPr>
        <p:spPr>
          <a:xfrm>
            <a:off x="971550" y="2211368"/>
            <a:ext cx="7200900" cy="8082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zh-CN" sz="3400" u="none" cap="none" strike="noStrike">
                <a:solidFill>
                  <a:schemeClr val="lt1"/>
                </a:solidFill>
                <a:latin typeface="Arial"/>
                <a:ea typeface="Arial"/>
                <a:cs typeface="Arial"/>
                <a:sym typeface="Arial"/>
              </a:rPr>
              <a:t>Design Review</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0" name="Google Shape;230;p30"/>
          <p:cNvSpPr/>
          <p:nvPr/>
        </p:nvSpPr>
        <p:spPr>
          <a:xfrm>
            <a:off x="4140173" y="1278207"/>
            <a:ext cx="863700" cy="84000"/>
          </a:xfrm>
          <a:prstGeom prst="rect">
            <a:avLst/>
          </a:prstGeom>
          <a:solidFill>
            <a:srgbClr val="FF552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31" name="Google Shape;231;p30"/>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ELECTRICAL &amp; COMPUTER ENGINEERING</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1"/>
          <p:cNvSpPr txBox="1"/>
          <p:nvPr/>
        </p:nvSpPr>
        <p:spPr>
          <a:xfrm>
            <a:off x="1101957" y="2619918"/>
            <a:ext cx="1710300" cy="238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
        <p:nvSpPr>
          <p:cNvPr id="237" name="Google Shape;237;p31"/>
          <p:cNvSpPr txBox="1"/>
          <p:nvPr/>
        </p:nvSpPr>
        <p:spPr>
          <a:xfrm>
            <a:off x="480754" y="928625"/>
            <a:ext cx="43443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b="1" i="0" lang="zh-CN" sz="2000" u="none" cap="none" strike="noStrike">
                <a:solidFill>
                  <a:srgbClr val="E84B36"/>
                </a:solidFill>
                <a:latin typeface="Arial"/>
                <a:ea typeface="Arial"/>
                <a:cs typeface="Arial"/>
                <a:sym typeface="Arial"/>
              </a:rPr>
              <a:t>It works !</a:t>
            </a:r>
            <a:endParaRPr b="0" i="0" sz="1400" u="none" cap="none" strike="noStrike">
              <a:solidFill>
                <a:srgbClr val="000000"/>
              </a:solidFill>
              <a:latin typeface="Arial"/>
              <a:ea typeface="Arial"/>
              <a:cs typeface="Arial"/>
              <a:sym typeface="Arial"/>
            </a:endParaRPr>
          </a:p>
          <a:p>
            <a:pPr indent="-342900" lvl="0" marL="457200" marR="0" rtl="0" algn="l">
              <a:lnSpc>
                <a:spcPct val="200000"/>
              </a:lnSpc>
              <a:spcBef>
                <a:spcPts val="0"/>
              </a:spcBef>
              <a:spcAft>
                <a:spcPts val="0"/>
              </a:spcAft>
              <a:buClr>
                <a:schemeClr val="dk1"/>
              </a:buClr>
              <a:buSzPts val="1800"/>
              <a:buFont typeface="Arial"/>
              <a:buAutoNum type="arabicPeriod"/>
            </a:pPr>
            <a:r>
              <a:rPr b="0" i="0" lang="zh-CN" sz="1800" u="none" cap="none" strike="noStrike">
                <a:solidFill>
                  <a:schemeClr val="dk1"/>
                </a:solidFill>
                <a:latin typeface="Arial"/>
                <a:ea typeface="Arial"/>
                <a:cs typeface="Arial"/>
                <a:sym typeface="Arial"/>
              </a:rPr>
              <a:t>Store and Dispense 3 Kinds of Pills</a:t>
            </a:r>
            <a:endParaRPr b="0" i="0" sz="1800" u="none" cap="none" strike="noStrike">
              <a:solidFill>
                <a:schemeClr val="dk1"/>
              </a:solidFill>
              <a:latin typeface="Arial"/>
              <a:ea typeface="Arial"/>
              <a:cs typeface="Arial"/>
              <a:sym typeface="Arial"/>
            </a:endParaRPr>
          </a:p>
          <a:p>
            <a:pPr indent="-342900" lvl="0" marL="457200" marR="0" rtl="0" algn="l">
              <a:lnSpc>
                <a:spcPct val="200000"/>
              </a:lnSpc>
              <a:spcBef>
                <a:spcPts val="0"/>
              </a:spcBef>
              <a:spcAft>
                <a:spcPts val="0"/>
              </a:spcAft>
              <a:buClr>
                <a:schemeClr val="dk1"/>
              </a:buClr>
              <a:buSzPts val="1800"/>
              <a:buFont typeface="Arial"/>
              <a:buAutoNum type="arabicPeriod"/>
            </a:pPr>
            <a:r>
              <a:rPr b="0" i="0" lang="zh-CN" sz="1800" u="none" cap="none" strike="noStrike">
                <a:solidFill>
                  <a:schemeClr val="dk1"/>
                </a:solidFill>
                <a:latin typeface="Arial"/>
                <a:ea typeface="Arial"/>
                <a:cs typeface="Arial"/>
                <a:sym typeface="Arial"/>
              </a:rPr>
              <a:t>Dispense Accurate Amount of Pills</a:t>
            </a:r>
            <a:endParaRPr b="0" i="0" sz="1200" u="none" cap="none" strike="noStrike">
              <a:solidFill>
                <a:schemeClr val="dk1"/>
              </a:solidFill>
              <a:latin typeface="Arial"/>
              <a:ea typeface="Arial"/>
              <a:cs typeface="Arial"/>
              <a:sym typeface="Arial"/>
            </a:endParaRPr>
          </a:p>
          <a:p>
            <a:pPr indent="-342900" lvl="0" marL="457200" marR="0" rtl="0" algn="l">
              <a:lnSpc>
                <a:spcPct val="200000"/>
              </a:lnSpc>
              <a:spcBef>
                <a:spcPts val="0"/>
              </a:spcBef>
              <a:spcAft>
                <a:spcPts val="0"/>
              </a:spcAft>
              <a:buClr>
                <a:schemeClr val="dk1"/>
              </a:buClr>
              <a:buSzPts val="1800"/>
              <a:buFont typeface="Arial"/>
              <a:buAutoNum type="arabicPeriod"/>
            </a:pPr>
            <a:r>
              <a:rPr b="0" i="0" lang="zh-CN" sz="1800" u="none" cap="none" strike="noStrike">
                <a:solidFill>
                  <a:schemeClr val="dk1"/>
                </a:solidFill>
                <a:latin typeface="Arial"/>
                <a:ea typeface="Arial"/>
                <a:cs typeface="Arial"/>
                <a:sym typeface="Arial"/>
              </a:rPr>
              <a:t>Dispense According to the Schedule </a:t>
            </a:r>
            <a:endParaRPr b="0" i="0" sz="1200" u="none" cap="none" strike="noStrike">
              <a:solidFill>
                <a:schemeClr val="dk1"/>
              </a:solidFill>
              <a:latin typeface="Arial"/>
              <a:ea typeface="Arial"/>
              <a:cs typeface="Arial"/>
              <a:sym typeface="Arial"/>
            </a:endParaRPr>
          </a:p>
          <a:p>
            <a:pPr indent="-342900" lvl="0" marL="457200" marR="0" rtl="0" algn="l">
              <a:lnSpc>
                <a:spcPct val="200000"/>
              </a:lnSpc>
              <a:spcBef>
                <a:spcPts val="0"/>
              </a:spcBef>
              <a:spcAft>
                <a:spcPts val="0"/>
              </a:spcAft>
              <a:buClr>
                <a:schemeClr val="dk1"/>
              </a:buClr>
              <a:buSzPts val="1800"/>
              <a:buFont typeface="Arial"/>
              <a:buAutoNum type="arabicPeriod"/>
            </a:pPr>
            <a:r>
              <a:rPr b="0" i="0" lang="zh-CN" sz="1800" u="none" cap="none" strike="noStrike">
                <a:solidFill>
                  <a:schemeClr val="dk1"/>
                </a:solidFill>
                <a:latin typeface="Arial"/>
                <a:ea typeface="Arial"/>
                <a:cs typeface="Arial"/>
                <a:sym typeface="Arial"/>
              </a:rPr>
              <a:t>Monitor The Environment to Make Sure the Pill is Safe</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Arial"/>
              <a:ea typeface="Arial"/>
              <a:cs typeface="Arial"/>
              <a:sym typeface="Arial"/>
            </a:endParaRPr>
          </a:p>
        </p:txBody>
      </p:sp>
      <p:sp>
        <p:nvSpPr>
          <p:cNvPr id="238" name="Google Shape;238;p31"/>
          <p:cNvSpPr/>
          <p:nvPr/>
        </p:nvSpPr>
        <p:spPr>
          <a:xfrm flipH="1" rot="10800000">
            <a:off x="0" y="4827760"/>
            <a:ext cx="9144000" cy="31574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39" name="Google Shape;239;p31"/>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240" name="Google Shape;240;p31"/>
          <p:cNvSpPr/>
          <p:nvPr/>
        </p:nvSpPr>
        <p:spPr>
          <a:xfrm flipH="1" rot="10800000">
            <a:off x="0" y="-5771"/>
            <a:ext cx="9144000" cy="651163"/>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41" name="Google Shape;241;p31"/>
          <p:cNvPicPr preferRelativeResize="0"/>
          <p:nvPr/>
        </p:nvPicPr>
        <p:blipFill rotWithShape="1">
          <a:blip r:embed="rId3">
            <a:alphaModFix/>
          </a:blip>
          <a:srcRect b="0" l="0" r="0" t="0"/>
          <a:stretch/>
        </p:blipFill>
        <p:spPr>
          <a:xfrm>
            <a:off x="8665658" y="171011"/>
            <a:ext cx="208429" cy="301065"/>
          </a:xfrm>
          <a:prstGeom prst="rect">
            <a:avLst/>
          </a:prstGeom>
          <a:noFill/>
          <a:ln>
            <a:noFill/>
          </a:ln>
        </p:spPr>
      </p:pic>
      <p:sp>
        <p:nvSpPr>
          <p:cNvPr id="242" name="Google Shape;242;p31"/>
          <p:cNvSpPr txBox="1"/>
          <p:nvPr/>
        </p:nvSpPr>
        <p:spPr>
          <a:xfrm>
            <a:off x="282607" y="153038"/>
            <a:ext cx="8182520" cy="3462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lt1"/>
                </a:solidFill>
                <a:latin typeface="Arial"/>
                <a:ea typeface="Arial"/>
                <a:cs typeface="Arial"/>
                <a:sym typeface="Arial"/>
              </a:rPr>
              <a:t>Overview</a:t>
            </a:r>
            <a:endParaRPr b="0" i="0" sz="1800" u="none" cap="none" strike="noStrike">
              <a:solidFill>
                <a:schemeClr val="lt1"/>
              </a:solidFill>
              <a:latin typeface="Arial"/>
              <a:ea typeface="Arial"/>
              <a:cs typeface="Arial"/>
              <a:sym typeface="Arial"/>
            </a:endParaRPr>
          </a:p>
        </p:txBody>
      </p:sp>
      <p:sp>
        <p:nvSpPr>
          <p:cNvPr id="243" name="Google Shape;243;p31"/>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zh-CN" sz="700" u="none" cap="none" strike="noStrike">
                <a:solidFill>
                  <a:schemeClr val="lt1"/>
                </a:solidFill>
                <a:latin typeface="Arial"/>
                <a:ea typeface="Arial"/>
                <a:cs typeface="Arial"/>
                <a:sym typeface="Arial"/>
              </a:rPr>
              <a:t>ELECTRICAL &amp; COMPUTER ENGINEERING</a:t>
            </a:r>
            <a:endParaRPr b="0" i="0" sz="1100" u="none" cap="none" strike="noStrike">
              <a:solidFill>
                <a:srgbClr val="000000"/>
              </a:solidFill>
              <a:latin typeface="Arial"/>
              <a:ea typeface="Arial"/>
              <a:cs typeface="Arial"/>
              <a:sym typeface="Arial"/>
            </a:endParaRPr>
          </a:p>
        </p:txBody>
      </p:sp>
      <p:pic>
        <p:nvPicPr>
          <p:cNvPr descr="桌子上放满了不同类型的电子产品&#10;&#10;中度可信度描述已自动生成" id="244" name="Google Shape;244;p31"/>
          <p:cNvPicPr preferRelativeResize="0"/>
          <p:nvPr/>
        </p:nvPicPr>
        <p:blipFill rotWithShape="1">
          <a:blip r:embed="rId4">
            <a:alphaModFix/>
          </a:blip>
          <a:srcRect b="0" l="0" r="0" t="0"/>
          <a:stretch/>
        </p:blipFill>
        <p:spPr>
          <a:xfrm>
            <a:off x="4775210" y="1303202"/>
            <a:ext cx="4021666" cy="243416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