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Arial Narrow"/>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CFC79B-D1A5-49D9-AD05-386BD59462A0}">
  <a:tblStyle styleId="{BBCFC79B-D1A5-49D9-AD05-386BD59462A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alNarrow-italic.fntdata"/><Relationship Id="rId10" Type="http://schemas.openxmlformats.org/officeDocument/2006/relationships/slide" Target="slides/slide4.xml"/><Relationship Id="rId32" Type="http://schemas.openxmlformats.org/officeDocument/2006/relationships/font" Target="fonts/ArialNarrow-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ArialNarrow-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3cdfe3144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3cdfe3144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b3ad5c1e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3b3ad5c1e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ccdeec2b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ccdeec2b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cdfe3144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3cdfe3144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cdfe3144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cdfe3144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cdfe3144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3cdfe3144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b3ad5c1e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b3ad5c1e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3b3ad5c1e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3b3ad5c1e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3b3ad5c1e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3b3ad5c1e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3ccdeec2b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3ccdeec2b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3b3ad5c1e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3b3ad5c1e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-first a special thanks to john hart Our pitched project proposal involved analyzing the accuracy and consistency of the current position tracker used specifically in the IRL(intelligent robotics lab) flying arena.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-Shown above is the arena layout surrounded by netting and 9 near </a:t>
            </a:r>
            <a:r>
              <a:rPr lang="en" sz="1200">
                <a:solidFill>
                  <a:schemeClr val="dk1"/>
                </a:solidFill>
              </a:rPr>
              <a:t>infrared</a:t>
            </a:r>
            <a:r>
              <a:rPr lang="en" sz="1200">
                <a:solidFill>
                  <a:schemeClr val="dk1"/>
                </a:solidFill>
              </a:rPr>
              <a:t> cameras located all around the top of the arena.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These cameras output about 370 points of data per second into the software setup and the current model is accurate to just within 1mm to true location.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3ccdeec2b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3ccdeec2b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3b3ad5c1e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3b3ad5c1e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The following parts were tested, </a:t>
            </a:r>
            <a:r>
              <a:rPr b="1" lang="en" sz="1000">
                <a:solidFill>
                  <a:schemeClr val="dk1"/>
                </a:solidFill>
                <a:latin typeface="Times New Roman"/>
                <a:ea typeface="Times New Roman"/>
                <a:cs typeface="Times New Roman"/>
                <a:sym typeface="Times New Roman"/>
              </a:rPr>
              <a:t>for the voltage regulator we did a thermal circuit analysis on the PCB.  </a:t>
            </a:r>
            <a:r>
              <a:rPr lang="en" sz="1000">
                <a:solidFill>
                  <a:schemeClr val="dk1"/>
                </a:solidFill>
                <a:latin typeface="Times New Roman"/>
                <a:ea typeface="Times New Roman"/>
                <a:cs typeface="Times New Roman"/>
                <a:sym typeface="Times New Roman"/>
              </a:rPr>
              <a:t>According to kirchhoff's law V=IR and Newton's law of cooling </a:t>
            </a:r>
            <a:r>
              <a:rPr lang="en" sz="850">
                <a:solidFill>
                  <a:schemeClr val="dk1"/>
                </a:solidFill>
              </a:rPr>
              <a:t>ΔT= kQ</a:t>
            </a:r>
            <a:r>
              <a:rPr lang="en" sz="1000">
                <a:solidFill>
                  <a:schemeClr val="dk1"/>
                </a:solidFill>
                <a:latin typeface="Times New Roman"/>
                <a:ea typeface="Times New Roman"/>
                <a:cs typeface="Times New Roman"/>
                <a:sym typeface="Times New Roman"/>
              </a:rPr>
              <a:t> there exists a relationship between the  following variables.	</a:t>
            </a:r>
            <a:endParaRPr sz="10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Seeing this and the following diagram we </a:t>
            </a:r>
            <a:r>
              <a:rPr b="1" lang="en" sz="1000">
                <a:solidFill>
                  <a:schemeClr val="dk1"/>
                </a:solidFill>
                <a:latin typeface="Times New Roman"/>
                <a:ea typeface="Times New Roman"/>
                <a:cs typeface="Times New Roman"/>
                <a:sym typeface="Times New Roman"/>
              </a:rPr>
              <a:t>must ensure that the temperature at the junction( Tjunc) will be lower than the working temperature of the component found in datasheet 125 °C </a:t>
            </a:r>
            <a:r>
              <a:rPr lang="en" sz="1000">
                <a:solidFill>
                  <a:schemeClr val="dk1"/>
                </a:solidFill>
                <a:latin typeface="Times New Roman"/>
                <a:ea typeface="Times New Roman"/>
                <a:cs typeface="Times New Roman"/>
                <a:sym typeface="Times New Roman"/>
              </a:rPr>
              <a:t>[5]. Also ensured that inputting 9V successfully </a:t>
            </a:r>
            <a:r>
              <a:rPr lang="en" sz="1000">
                <a:solidFill>
                  <a:schemeClr val="dk1"/>
                </a:solidFill>
                <a:latin typeface="Times New Roman"/>
                <a:ea typeface="Times New Roman"/>
                <a:cs typeface="Times New Roman"/>
                <a:sym typeface="Times New Roman"/>
              </a:rPr>
              <a:t>outputed 5</a:t>
            </a:r>
            <a:r>
              <a:rPr lang="en" sz="1000">
                <a:solidFill>
                  <a:schemeClr val="dk1"/>
                </a:solidFill>
                <a:latin typeface="Times New Roman"/>
                <a:ea typeface="Times New Roman"/>
                <a:cs typeface="Times New Roman"/>
                <a:sym typeface="Times New Roman"/>
              </a:rPr>
              <a:t>v.</a:t>
            </a:r>
            <a:endParaRPr sz="10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b="1" lang="en" sz="1000">
                <a:solidFill>
                  <a:schemeClr val="dk1"/>
                </a:solidFill>
                <a:latin typeface="Times New Roman"/>
                <a:ea typeface="Times New Roman"/>
                <a:cs typeface="Times New Roman"/>
                <a:sym typeface="Times New Roman"/>
              </a:rPr>
              <a:t>The </a:t>
            </a:r>
            <a:r>
              <a:rPr b="1" lang="en" sz="1000">
                <a:solidFill>
                  <a:schemeClr val="dk1"/>
                </a:solidFill>
                <a:latin typeface="Times New Roman"/>
                <a:ea typeface="Times New Roman"/>
                <a:cs typeface="Times New Roman"/>
                <a:sym typeface="Times New Roman"/>
              </a:rPr>
              <a:t>Infrared</a:t>
            </a:r>
            <a:r>
              <a:rPr b="1" lang="en" sz="1000">
                <a:solidFill>
                  <a:schemeClr val="dk1"/>
                </a:solidFill>
                <a:latin typeface="Times New Roman"/>
                <a:ea typeface="Times New Roman"/>
                <a:cs typeface="Times New Roman"/>
                <a:sym typeface="Times New Roman"/>
              </a:rPr>
              <a:t> LEDs were tested using simple </a:t>
            </a:r>
            <a:r>
              <a:rPr b="1" lang="en" sz="1000">
                <a:solidFill>
                  <a:schemeClr val="dk1"/>
                </a:solidFill>
                <a:latin typeface="Times New Roman"/>
                <a:ea typeface="Times New Roman"/>
                <a:cs typeface="Times New Roman"/>
                <a:sym typeface="Times New Roman"/>
              </a:rPr>
              <a:t>Kirchhoff's</a:t>
            </a:r>
            <a:r>
              <a:rPr b="1" lang="en" sz="1000">
                <a:solidFill>
                  <a:schemeClr val="dk1"/>
                </a:solidFill>
                <a:latin typeface="Times New Roman"/>
                <a:ea typeface="Times New Roman"/>
                <a:cs typeface="Times New Roman"/>
                <a:sym typeface="Times New Roman"/>
              </a:rPr>
              <a:t> law </a:t>
            </a:r>
            <a:r>
              <a:rPr lang="en" sz="1000">
                <a:solidFill>
                  <a:schemeClr val="dk1"/>
                </a:solidFill>
                <a:latin typeface="Times New Roman"/>
                <a:ea typeface="Times New Roman"/>
                <a:cs typeface="Times New Roman"/>
                <a:sym typeface="Times New Roman"/>
              </a:rPr>
              <a:t>using a power supply and multimeter, according to the data sheets, the LED forward voltage is 2v and the atmega outputs 5v so we calculated that a 220 ohm resistor should be </a:t>
            </a:r>
            <a:r>
              <a:rPr lang="en" sz="1000">
                <a:solidFill>
                  <a:schemeClr val="dk1"/>
                </a:solidFill>
                <a:latin typeface="Times New Roman"/>
                <a:ea typeface="Times New Roman"/>
                <a:cs typeface="Times New Roman"/>
                <a:sym typeface="Times New Roman"/>
              </a:rPr>
              <a:t>implemented.</a:t>
            </a:r>
            <a:endParaRPr sz="10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3cdfe31446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3cdfe31446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3cdfe3144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3cdfe3144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3b3ad5c1e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3b3ad5c1e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Moving forward a lot of progress has been made in designing and debugging  to see what to correct in future designs.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To continue a new pcb design would have to be made to account for the led interfering with the  reflective ball. So figuring out the minimum distance needed between the two types of locators to not interfere would have to be tested.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Additionally calculating how increasing the pcb wing lengths affects the stress of the board  to accommodate the minimum distance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Overall this project was very useful to gain insight into the process of orgranzing and creating a project and there is a clear path ahead for continuation and finalizing this concept.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1ef750a7ae_0_1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1ef750a7ae_0_1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mentioned our solution is to track flying </a:t>
            </a:r>
            <a:r>
              <a:rPr lang="en"/>
              <a:t>objects</a:t>
            </a:r>
            <a:r>
              <a:rPr lang="en"/>
              <a:t>, in most cases drones are used in the lab but currently just </a:t>
            </a:r>
            <a:r>
              <a:rPr lang="en"/>
              <a:t>using</a:t>
            </a:r>
            <a:r>
              <a:rPr lang="en"/>
              <a:t> erflective balls as markers. Since the </a:t>
            </a:r>
            <a:r>
              <a:rPr lang="en"/>
              <a:t>current</a:t>
            </a:r>
            <a:r>
              <a:rPr lang="en"/>
              <a:t> accuracy is within 1mm the lab is wondering if we can find a tracker that is more accurate which is why we are using thee </a:t>
            </a:r>
            <a:r>
              <a:rPr lang="en"/>
              <a:t>infrared</a:t>
            </a:r>
            <a:r>
              <a:rPr lang="en"/>
              <a:t> leds. We then want to ensure that all spots in arena are getting accurate data or atleast </a:t>
            </a:r>
            <a:r>
              <a:rPr lang="en"/>
              <a:t>identity</a:t>
            </a:r>
            <a:r>
              <a:rPr lang="en"/>
              <a:t> the dead zones were data </a:t>
            </a:r>
            <a:r>
              <a:rPr lang="en"/>
              <a:t>isn't</a:t>
            </a:r>
            <a:r>
              <a:rPr lang="en"/>
              <a:t> tracked. When dead zones are found our solution was to rercalibrate the cameras inorder to minimize these spots and collect the best data.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3b3ad5c1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3b3ad5c1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The objective of the hardware is too design a board that uses reflective balls and an orientation of infared LEDS simultaneously so that they have the same center of location read by the vicon tracker 3 software.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We had designed 3 different Led orientations controlled by the ATMEGA microprocessor and switches, 1st orientation lighting up the inner 2 LEds, the 2nd orientation lights up the outer 4 leds, while the 3rd uses all 8 leds.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We wanted to ensure simultaneous readings in real time in order to further minimize percent error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was done by defining in the Vicon software the Leds as an object and reflective balls as its own object so the data outputted could be </a:t>
            </a:r>
            <a:r>
              <a:rPr lang="en" sz="1200">
                <a:solidFill>
                  <a:schemeClr val="dk1"/>
                </a:solidFill>
              </a:rPr>
              <a:t>separated</a:t>
            </a:r>
            <a:r>
              <a:rPr lang="en" sz="1200">
                <a:solidFill>
                  <a:schemeClr val="dk1"/>
                </a:solidFill>
              </a:rPr>
              <a:t>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b3ad5c1e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b3ad5c1e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why these subsystems are required (TA notes)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ccdeec2b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3ccdeec2b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3b3ad5c1e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3b3ad5c1e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 down the subsystems (explain why we have each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3b3ad5c1e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3b3ad5c1e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3cdfe3144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3cdfe3144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s">
  <p:cSld name="Title and Bullets">
    <p:spTree>
      <p:nvGrpSpPr>
        <p:cNvPr id="11" name="Shape 11"/>
        <p:cNvGrpSpPr/>
        <p:nvPr/>
      </p:nvGrpSpPr>
      <p:grpSpPr>
        <a:xfrm>
          <a:off x="0" y="0"/>
          <a:ext cx="0" cy="0"/>
          <a:chOff x="0" y="0"/>
          <a:chExt cx="0" cy="0"/>
        </a:xfrm>
      </p:grpSpPr>
      <p:sp>
        <p:nvSpPr>
          <p:cNvPr id="12" name="Google Shape;12;p2"/>
          <p:cNvSpPr txBox="1"/>
          <p:nvPr>
            <p:ph idx="1" type="body"/>
          </p:nvPr>
        </p:nvSpPr>
        <p:spPr>
          <a:xfrm>
            <a:off x="404091" y="1080807"/>
            <a:ext cx="8405100" cy="3363300"/>
          </a:xfrm>
          <a:prstGeom prst="rect">
            <a:avLst/>
          </a:prstGeom>
          <a:noFill/>
          <a:ln>
            <a:noFill/>
          </a:ln>
        </p:spPr>
        <p:txBody>
          <a:bodyPr anchorCtr="0" anchor="t" bIns="30250" lIns="60500" spcFirstLastPara="1" rIns="60500" wrap="square" tIns="30250">
            <a:noAutofit/>
          </a:bodyPr>
          <a:lstStyle>
            <a:lvl1pPr indent="-381000" lvl="0" marL="457200" marR="0" rtl="0" algn="l">
              <a:spcBef>
                <a:spcPts val="500"/>
              </a:spcBef>
              <a:spcAft>
                <a:spcPts val="0"/>
              </a:spcAft>
              <a:buClr>
                <a:srgbClr val="13294B"/>
              </a:buClr>
              <a:buSzPts val="2400"/>
              <a:buFont typeface="Noto Sans Symbols"/>
              <a:buChar char="▪"/>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rgbClr val="13294B"/>
              </a:buClr>
              <a:buSzPts val="2100"/>
              <a:buFont typeface="Arial"/>
              <a:buChar char="–"/>
              <a:defRPr b="0" i="0" sz="2100" u="none" cap="none" strike="noStrike">
                <a:solidFill>
                  <a:srgbClr val="13294B"/>
                </a:solidFill>
                <a:latin typeface="Arial"/>
                <a:ea typeface="Arial"/>
                <a:cs typeface="Arial"/>
                <a:sym typeface="Arial"/>
              </a:defRPr>
            </a:lvl2pPr>
            <a:lvl3pPr indent="-342900" lvl="2" marL="1371600" marR="0" rtl="0" algn="l">
              <a:spcBef>
                <a:spcPts val="400"/>
              </a:spcBef>
              <a:spcAft>
                <a:spcPts val="0"/>
              </a:spcAft>
              <a:buClr>
                <a:srgbClr val="13294B"/>
              </a:buClr>
              <a:buSzPts val="1800"/>
              <a:buFont typeface="Arial"/>
              <a:buChar char="•"/>
              <a:defRPr b="0" i="0" sz="1800" u="none" cap="none" strike="noStrike">
                <a:solidFill>
                  <a:srgbClr val="13294B"/>
                </a:solidFill>
                <a:latin typeface="Arial"/>
                <a:ea typeface="Arial"/>
                <a:cs typeface="Arial"/>
                <a:sym typeface="Arial"/>
              </a:defRPr>
            </a:lvl3pPr>
            <a:lvl4pPr indent="-323850" lvl="3" marL="1828800" marR="0" rtl="0" algn="l">
              <a:spcBef>
                <a:spcPts val="300"/>
              </a:spcBef>
              <a:spcAft>
                <a:spcPts val="0"/>
              </a:spcAft>
              <a:buClr>
                <a:srgbClr val="13294B"/>
              </a:buClr>
              <a:buSzPts val="1500"/>
              <a:buFont typeface="Arial"/>
              <a:buChar char="–"/>
              <a:defRPr b="0" i="0" sz="1500" u="none" cap="none" strike="noStrike">
                <a:solidFill>
                  <a:srgbClr val="13294B"/>
                </a:solidFill>
                <a:latin typeface="Arial"/>
                <a:ea typeface="Arial"/>
                <a:cs typeface="Arial"/>
                <a:sym typeface="Arial"/>
              </a:defRPr>
            </a:lvl4pPr>
            <a:lvl5pPr indent="-323850" lvl="4" marL="2286000" marR="0" rtl="0" algn="l">
              <a:spcBef>
                <a:spcPts val="300"/>
              </a:spcBef>
              <a:spcAft>
                <a:spcPts val="0"/>
              </a:spcAft>
              <a:buClr>
                <a:srgbClr val="13294B"/>
              </a:buClr>
              <a:buSzPts val="1500"/>
              <a:buFont typeface="Arial"/>
              <a:buChar char="»"/>
              <a:defRPr b="0" i="0" sz="1500" u="none" cap="none" strike="noStrike">
                <a:solidFill>
                  <a:srgbClr val="13294B"/>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3" name="Google Shape;13;p2"/>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15" name="Shape 15"/>
        <p:cNvGrpSpPr/>
        <p:nvPr/>
      </p:nvGrpSpPr>
      <p:grpSpPr>
        <a:xfrm>
          <a:off x="0" y="0"/>
          <a:ext cx="0" cy="0"/>
          <a:chOff x="0" y="0"/>
          <a:chExt cx="0" cy="0"/>
        </a:xfrm>
      </p:grpSpPr>
      <p:sp>
        <p:nvSpPr>
          <p:cNvPr id="16" name="Google Shape;16;p3"/>
          <p:cNvSpPr txBox="1"/>
          <p:nvPr>
            <p:ph idx="1"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7" name="Google Shape;17;p3"/>
          <p:cNvSpPr txBox="1"/>
          <p:nvPr>
            <p:ph idx="2" type="body"/>
          </p:nvPr>
        </p:nvSpPr>
        <p:spPr>
          <a:xfrm>
            <a:off x="404091" y="1077628"/>
            <a:ext cx="8358900" cy="33600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 name="Google Shape;18;p3"/>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Text and Media">
  <p:cSld name="Title with Text and Media">
    <p:spTree>
      <p:nvGrpSpPr>
        <p:cNvPr id="19" name="Shape 19"/>
        <p:cNvGrpSpPr/>
        <p:nvPr/>
      </p:nvGrpSpPr>
      <p:grpSpPr>
        <a:xfrm>
          <a:off x="0" y="0"/>
          <a:ext cx="0" cy="0"/>
          <a:chOff x="0" y="0"/>
          <a:chExt cx="0" cy="0"/>
        </a:xfrm>
      </p:grpSpPr>
      <p:sp>
        <p:nvSpPr>
          <p:cNvPr id="20" name="Google Shape;20;p4"/>
          <p:cNvSpPr txBox="1"/>
          <p:nvPr>
            <p:ph idx="1" type="body"/>
          </p:nvPr>
        </p:nvSpPr>
        <p:spPr>
          <a:xfrm>
            <a:off x="6038273" y="1064181"/>
            <a:ext cx="2693100" cy="3353100"/>
          </a:xfrm>
          <a:prstGeom prst="rect">
            <a:avLst/>
          </a:prstGeom>
          <a:noFill/>
          <a:ln>
            <a:noFill/>
          </a:ln>
        </p:spPr>
        <p:txBody>
          <a:bodyPr anchorCtr="0" anchor="t" bIns="30250" lIns="60500" spcFirstLastPara="1" rIns="60500" wrap="square" tIns="30250">
            <a:noAutofit/>
          </a:bodyPr>
          <a:lstStyle>
            <a:lvl1pPr indent="-228600" lvl="0" marL="457200" marR="0" rtl="0" algn="ctr">
              <a:spcBef>
                <a:spcPts val="200"/>
              </a:spcBef>
              <a:spcAft>
                <a:spcPts val="0"/>
              </a:spcAft>
              <a:buClr>
                <a:srgbClr val="7F7F7F"/>
              </a:buClr>
              <a:buSzPts val="1100"/>
              <a:buFont typeface="Arial"/>
              <a:buNone/>
              <a:defRPr b="0" i="1" sz="1100" u="none" cap="none" strike="noStrike">
                <a:solidFill>
                  <a:srgbClr val="7F7F7F"/>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1" name="Google Shape;21;p4"/>
          <p:cNvSpPr txBox="1"/>
          <p:nvPr>
            <p:ph idx="2" type="body"/>
          </p:nvPr>
        </p:nvSpPr>
        <p:spPr>
          <a:xfrm>
            <a:off x="404091" y="1077628"/>
            <a:ext cx="5414700" cy="33396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2" name="Google Shape;22;p4"/>
          <p:cNvSpPr txBox="1"/>
          <p:nvPr>
            <p:ph idx="3"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3" name="Google Shape;23;p4"/>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y-side Text">
  <p:cSld name="Side-by-side Text">
    <p:spTree>
      <p:nvGrpSpPr>
        <p:cNvPr id="24" name="Shape 24"/>
        <p:cNvGrpSpPr/>
        <p:nvPr/>
      </p:nvGrpSpPr>
      <p:grpSpPr>
        <a:xfrm>
          <a:off x="0" y="0"/>
          <a:ext cx="0" cy="0"/>
          <a:chOff x="0" y="0"/>
          <a:chExt cx="0" cy="0"/>
        </a:xfrm>
      </p:grpSpPr>
      <p:sp>
        <p:nvSpPr>
          <p:cNvPr id="25" name="Google Shape;25;p5"/>
          <p:cNvSpPr txBox="1"/>
          <p:nvPr>
            <p:ph idx="1" type="body"/>
          </p:nvPr>
        </p:nvSpPr>
        <p:spPr>
          <a:xfrm>
            <a:off x="404091" y="1077628"/>
            <a:ext cx="4066200" cy="33666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6" name="Google Shape;26;p5"/>
          <p:cNvSpPr txBox="1"/>
          <p:nvPr>
            <p:ph idx="2" type="body"/>
          </p:nvPr>
        </p:nvSpPr>
        <p:spPr>
          <a:xfrm>
            <a:off x="4608946" y="1077628"/>
            <a:ext cx="4066200" cy="33666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7" name="Google Shape;27;p5"/>
          <p:cNvSpPr txBox="1"/>
          <p:nvPr>
            <p:ph idx="3"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8" name="Google Shape;28;p5"/>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Media">
  <p:cSld name="Title and Media">
    <p:spTree>
      <p:nvGrpSpPr>
        <p:cNvPr id="29" name="Shape 29"/>
        <p:cNvGrpSpPr/>
        <p:nvPr/>
      </p:nvGrpSpPr>
      <p:grpSpPr>
        <a:xfrm>
          <a:off x="0" y="0"/>
          <a:ext cx="0" cy="0"/>
          <a:chOff x="0" y="0"/>
          <a:chExt cx="0" cy="0"/>
        </a:xfrm>
      </p:grpSpPr>
      <p:sp>
        <p:nvSpPr>
          <p:cNvPr id="30" name="Google Shape;30;p6"/>
          <p:cNvSpPr txBox="1"/>
          <p:nvPr>
            <p:ph idx="1" type="body"/>
          </p:nvPr>
        </p:nvSpPr>
        <p:spPr>
          <a:xfrm>
            <a:off x="404091" y="1064181"/>
            <a:ext cx="8327400" cy="33732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200"/>
              </a:spcBef>
              <a:spcAft>
                <a:spcPts val="0"/>
              </a:spcAft>
              <a:buClr>
                <a:srgbClr val="7F7F7F"/>
              </a:buClr>
              <a:buSzPts val="1100"/>
              <a:buFont typeface="Arial"/>
              <a:buNone/>
              <a:defRPr b="0" i="1" sz="1100" u="none" cap="none" strike="noStrike">
                <a:solidFill>
                  <a:srgbClr val="7F7F7F"/>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1" name="Google Shape;31;p6"/>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42958"/>
              </a:buClr>
              <a:buSzPts val="3200"/>
              <a:buFont typeface="Arial"/>
              <a:buNone/>
              <a:defRPr b="1" i="0" sz="3200" u="none" cap="none" strike="noStrike">
                <a:solidFill>
                  <a:srgbClr val="142958"/>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2" name="Google Shape;32;p6"/>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3" name="Shape 33"/>
        <p:cNvGrpSpPr/>
        <p:nvPr/>
      </p:nvGrpSpPr>
      <p:grpSpPr>
        <a:xfrm>
          <a:off x="0" y="0"/>
          <a:ext cx="0" cy="0"/>
          <a:chOff x="0" y="0"/>
          <a:chExt cx="0" cy="0"/>
        </a:xfrm>
      </p:grpSpPr>
      <p:sp>
        <p:nvSpPr>
          <p:cNvPr id="34" name="Google Shape;34;p7"/>
          <p:cNvSpPr/>
          <p:nvPr/>
        </p:nvSpPr>
        <p:spPr>
          <a:xfrm>
            <a:off x="0" y="1875865"/>
            <a:ext cx="9144000" cy="1349100"/>
          </a:xfrm>
          <a:prstGeom prst="rect">
            <a:avLst/>
          </a:prstGeom>
          <a:solidFill>
            <a:srgbClr val="13294B"/>
          </a:solidFill>
          <a:ln>
            <a:noFill/>
          </a:ln>
          <a:effectLst>
            <a:outerShdw blurRad="40000" rotWithShape="0" dir="5400000" dist="23000">
              <a:srgbClr val="000000">
                <a:alpha val="34901"/>
              </a:srgbClr>
            </a:outerShdw>
          </a:effectLst>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sp>
        <p:nvSpPr>
          <p:cNvPr id="35" name="Google Shape;35;p7"/>
          <p:cNvSpPr txBox="1"/>
          <p:nvPr>
            <p:ph idx="1" type="body"/>
          </p:nvPr>
        </p:nvSpPr>
        <p:spPr>
          <a:xfrm>
            <a:off x="404091" y="1970708"/>
            <a:ext cx="8358900" cy="4173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chemeClr val="lt1"/>
              </a:buClr>
              <a:buSzPts val="3200"/>
              <a:buFont typeface="Arial"/>
              <a:buNone/>
              <a:defRPr b="1" i="0" sz="3200" u="none" cap="none" strike="noStrike">
                <a:solidFill>
                  <a:schemeClr val="lt1"/>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6" name="Google Shape;36;p7"/>
          <p:cNvSpPr txBox="1"/>
          <p:nvPr>
            <p:ph idx="2" type="body"/>
          </p:nvPr>
        </p:nvSpPr>
        <p:spPr>
          <a:xfrm>
            <a:off x="404091" y="2536634"/>
            <a:ext cx="8358900" cy="475500"/>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chemeClr val="lt1"/>
              </a:buClr>
              <a:buSzPts val="2400"/>
              <a:buFont typeface="Arial"/>
              <a:buNone/>
              <a:defRPr b="0" i="1" sz="2400" u="none" cap="none" strike="noStrike">
                <a:solidFill>
                  <a:schemeClr val="lt1"/>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7" name="Google Shape;37;p7"/>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8" name="Shape 38"/>
        <p:cNvGrpSpPr/>
        <p:nvPr/>
      </p:nvGrpSpPr>
      <p:grpSpPr>
        <a:xfrm>
          <a:off x="0" y="0"/>
          <a:ext cx="0" cy="0"/>
          <a:chOff x="0" y="0"/>
          <a:chExt cx="0" cy="0"/>
        </a:xfrm>
      </p:grpSpPr>
      <p:sp>
        <p:nvSpPr>
          <p:cNvPr id="39" name="Google Shape;39;p8"/>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 name="Shape 40"/>
        <p:cNvGrpSpPr/>
        <p:nvPr/>
      </p:nvGrpSpPr>
      <p:grpSpPr>
        <a:xfrm>
          <a:off x="0" y="0"/>
          <a:ext cx="0" cy="0"/>
          <a:chOff x="0" y="0"/>
          <a:chExt cx="0" cy="0"/>
        </a:xfrm>
      </p:grpSpPr>
      <p:sp>
        <p:nvSpPr>
          <p:cNvPr id="41" name="Google Shape;41;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2" name="Google Shape;42;p9"/>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30250" lIns="60500" spcFirstLastPara="1" rIns="60500" wrap="square" tIns="302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44" name="Google Shape;44;p9"/>
          <p:cNvPicPr preferRelativeResize="0"/>
          <p:nvPr/>
        </p:nvPicPr>
        <p:blipFill>
          <a:blip r:embed="rId2">
            <a:alphaModFix/>
          </a:blip>
          <a:stretch>
            <a:fillRect/>
          </a:stretch>
        </p:blipFill>
        <p:spPr>
          <a:xfrm>
            <a:off x="0" y="0"/>
            <a:ext cx="9144003" cy="517921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 name="Shape 45"/>
        <p:cNvGrpSpPr/>
        <p:nvPr/>
      </p:nvGrpSpPr>
      <p:grpSpPr>
        <a:xfrm>
          <a:off x="0" y="0"/>
          <a:ext cx="0" cy="0"/>
          <a:chOff x="0" y="0"/>
          <a:chExt cx="0" cy="0"/>
        </a:xfrm>
      </p:grpSpPr>
      <p:sp>
        <p:nvSpPr>
          <p:cNvPr id="46" name="Google Shape;46;p1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7" name="Google Shape;47;p10"/>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8" name="Google Shape;48;p10"/>
          <p:cNvSpPr txBox="1"/>
          <p:nvPr>
            <p:ph idx="12" type="sldNum"/>
          </p:nvPr>
        </p:nvSpPr>
        <p:spPr>
          <a:xfrm>
            <a:off x="8472458" y="4663217"/>
            <a:ext cx="548700" cy="393600"/>
          </a:xfrm>
          <a:prstGeom prst="rect">
            <a:avLst/>
          </a:prstGeom>
        </p:spPr>
        <p:txBody>
          <a:bodyPr anchorCtr="0" anchor="ctr" bIns="30250" lIns="60500" spcFirstLastPara="1" rIns="60500" wrap="square" tIns="302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slideLayout" Target="../slideLayouts/slideLayout9.xml"/><Relationship Id="rId1" Type="http://schemas.openxmlformats.org/officeDocument/2006/relationships/image" Target="../media/image13.jp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4746687"/>
            <a:ext cx="9144000" cy="396900"/>
          </a:xfrm>
          <a:prstGeom prst="rect">
            <a:avLst/>
          </a:prstGeom>
          <a:solidFill>
            <a:srgbClr val="E84A26"/>
          </a:solidFill>
          <a:ln>
            <a:noFill/>
          </a:ln>
          <a:effectLst>
            <a:outerShdw blurRad="40000" rotWithShape="0" dir="5400000" dist="23000">
              <a:srgbClr val="000000">
                <a:alpha val="34901"/>
              </a:srgbClr>
            </a:outerShdw>
          </a:effectLst>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pic>
        <p:nvPicPr>
          <p:cNvPr id="7" name="Google Shape;7;p1"/>
          <p:cNvPicPr preferRelativeResize="0"/>
          <p:nvPr/>
        </p:nvPicPr>
        <p:blipFill rotWithShape="1">
          <a:blip r:embed="rId1">
            <a:alphaModFix/>
          </a:blip>
          <a:srcRect b="75362" l="0" r="0" t="0"/>
          <a:stretch/>
        </p:blipFill>
        <p:spPr>
          <a:xfrm>
            <a:off x="-1" y="4647157"/>
            <a:ext cx="9144004" cy="16776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7478940" y="4866160"/>
            <a:ext cx="1284028" cy="130358"/>
          </a:xfrm>
          <a:prstGeom prst="rect">
            <a:avLst/>
          </a:prstGeom>
          <a:noFill/>
          <a:ln>
            <a:noFill/>
          </a:ln>
        </p:spPr>
      </p:pic>
      <p:pic>
        <p:nvPicPr>
          <p:cNvPr id="9" name="Google Shape;9;p1"/>
          <p:cNvPicPr preferRelativeResize="0"/>
          <p:nvPr/>
        </p:nvPicPr>
        <p:blipFill rotWithShape="1">
          <a:blip r:embed="rId3">
            <a:alphaModFix/>
          </a:blip>
          <a:srcRect b="63560" l="0" r="92703" t="0"/>
          <a:stretch/>
        </p:blipFill>
        <p:spPr>
          <a:xfrm>
            <a:off x="330638" y="4790874"/>
            <a:ext cx="243579" cy="280931"/>
          </a:xfrm>
          <a:prstGeom prst="rect">
            <a:avLst/>
          </a:prstGeom>
          <a:noFill/>
          <a:ln>
            <a:noFill/>
          </a:ln>
        </p:spPr>
      </p:pic>
      <p:sp>
        <p:nvSpPr>
          <p:cNvPr id="10" name="Google Shape;10;p1"/>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drive.google.com/file/d/19cjSqbG9fNAjZJmydkfQ7SZZn-hHyO36/view"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1"/>
          <p:cNvSpPr txBox="1"/>
          <p:nvPr>
            <p:ph type="ctrTitle"/>
          </p:nvPr>
        </p:nvSpPr>
        <p:spPr>
          <a:xfrm>
            <a:off x="0" y="-135000"/>
            <a:ext cx="9144000" cy="1205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b="1" lang="en" sz="3060">
                <a:latin typeface="Georgia"/>
                <a:ea typeface="Georgia"/>
                <a:cs typeface="Georgia"/>
                <a:sym typeface="Georgia"/>
              </a:rPr>
              <a:t>ECE 445 Senior Design</a:t>
            </a:r>
            <a:r>
              <a:rPr lang="en" sz="3060">
                <a:latin typeface="Georgia"/>
                <a:ea typeface="Georgia"/>
                <a:cs typeface="Georgia"/>
                <a:sym typeface="Georgia"/>
              </a:rPr>
              <a:t> </a:t>
            </a:r>
            <a:r>
              <a:rPr b="1" lang="en" sz="3060">
                <a:latin typeface="Georgia"/>
                <a:ea typeface="Georgia"/>
                <a:cs typeface="Georgia"/>
                <a:sym typeface="Georgia"/>
              </a:rPr>
              <a:t>Laboratory:</a:t>
            </a:r>
            <a:endParaRPr b="1" sz="3060">
              <a:latin typeface="Georgia"/>
              <a:ea typeface="Georgia"/>
              <a:cs typeface="Georgia"/>
              <a:sym typeface="Georgia"/>
            </a:endParaRPr>
          </a:p>
          <a:p>
            <a:pPr indent="0" lvl="0" marL="0" rtl="0" algn="l">
              <a:spcBef>
                <a:spcPts val="0"/>
              </a:spcBef>
              <a:spcAft>
                <a:spcPts val="0"/>
              </a:spcAft>
              <a:buSzPts val="990"/>
              <a:buNone/>
            </a:pPr>
            <a:r>
              <a:rPr lang="en" sz="2860">
                <a:latin typeface="Georgia"/>
                <a:ea typeface="Georgia"/>
                <a:cs typeface="Georgia"/>
                <a:sym typeface="Georgia"/>
              </a:rPr>
              <a:t>Team 78: CFA Flying Area Accuracy Determination</a:t>
            </a:r>
            <a:endParaRPr sz="2680">
              <a:latin typeface="Georgia"/>
              <a:ea typeface="Georgia"/>
              <a:cs typeface="Georgia"/>
              <a:sym typeface="Georgia"/>
            </a:endParaRPr>
          </a:p>
        </p:txBody>
      </p:sp>
      <p:sp>
        <p:nvSpPr>
          <p:cNvPr id="54" name="Google Shape;54;p11"/>
          <p:cNvSpPr txBox="1"/>
          <p:nvPr>
            <p:ph idx="1" type="subTitle"/>
          </p:nvPr>
        </p:nvSpPr>
        <p:spPr>
          <a:xfrm>
            <a:off x="457225" y="1004975"/>
            <a:ext cx="8520600" cy="792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275"/>
              <a:buNone/>
            </a:pPr>
            <a:r>
              <a:rPr b="1" lang="en" sz="1600">
                <a:solidFill>
                  <a:srgbClr val="E84A27"/>
                </a:solidFill>
                <a:latin typeface="Georgia"/>
                <a:ea typeface="Georgia"/>
                <a:cs typeface="Georgia"/>
                <a:sym typeface="Georgia"/>
              </a:rPr>
              <a:t>Juliana Temple (EE, jtemple4) </a:t>
            </a:r>
            <a:endParaRPr b="1" sz="1600">
              <a:solidFill>
                <a:srgbClr val="E84A27"/>
              </a:solidFill>
              <a:latin typeface="Georgia"/>
              <a:ea typeface="Georgia"/>
              <a:cs typeface="Georgia"/>
              <a:sym typeface="Georgia"/>
            </a:endParaRPr>
          </a:p>
          <a:p>
            <a:pPr indent="0" lvl="0" marL="0" rtl="0" algn="l">
              <a:lnSpc>
                <a:spcPct val="115000"/>
              </a:lnSpc>
              <a:spcBef>
                <a:spcPts val="0"/>
              </a:spcBef>
              <a:spcAft>
                <a:spcPts val="0"/>
              </a:spcAft>
              <a:buSzPts val="275"/>
              <a:buNone/>
            </a:pPr>
            <a:r>
              <a:rPr b="1" lang="en" sz="1600">
                <a:solidFill>
                  <a:srgbClr val="E84A27"/>
                </a:solidFill>
                <a:latin typeface="Georgia"/>
                <a:ea typeface="Georgia"/>
                <a:cs typeface="Georgia"/>
                <a:sym typeface="Georgia"/>
              </a:rPr>
              <a:t>Bella Altenbach (EE, ialten2) </a:t>
            </a:r>
            <a:endParaRPr b="1" sz="1600">
              <a:solidFill>
                <a:srgbClr val="E84A27"/>
              </a:solidFill>
              <a:latin typeface="Georgia"/>
              <a:ea typeface="Georgia"/>
              <a:cs typeface="Georgia"/>
              <a:sym typeface="Georgia"/>
            </a:endParaRPr>
          </a:p>
          <a:p>
            <a:pPr indent="0" lvl="0" marL="0" rtl="0" algn="l">
              <a:lnSpc>
                <a:spcPct val="115000"/>
              </a:lnSpc>
              <a:spcBef>
                <a:spcPts val="0"/>
              </a:spcBef>
              <a:spcAft>
                <a:spcPts val="0"/>
              </a:spcAft>
              <a:buSzPts val="275"/>
              <a:buNone/>
            </a:pPr>
            <a:r>
              <a:rPr b="1" lang="en" sz="1600">
                <a:solidFill>
                  <a:srgbClr val="E84A27"/>
                </a:solidFill>
                <a:latin typeface="Georgia"/>
                <a:ea typeface="Georgia"/>
                <a:cs typeface="Georgia"/>
                <a:sym typeface="Georgia"/>
              </a:rPr>
              <a:t>Alex Hu (CE, alexxh2)</a:t>
            </a:r>
            <a:endParaRPr b="1" sz="1700">
              <a:solidFill>
                <a:srgbClr val="E84A27"/>
              </a:solidFill>
              <a:latin typeface="Georgia"/>
              <a:ea typeface="Georgia"/>
              <a:cs typeface="Georgia"/>
              <a:sym typeface="Georgia"/>
            </a:endParaRPr>
          </a:p>
        </p:txBody>
      </p:sp>
      <p:sp>
        <p:nvSpPr>
          <p:cNvPr id="55" name="Google Shape;55;p11"/>
          <p:cNvSpPr/>
          <p:nvPr/>
        </p:nvSpPr>
        <p:spPr>
          <a:xfrm>
            <a:off x="25" y="-208075"/>
            <a:ext cx="9144000" cy="24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idx="1" type="body"/>
          </p:nvPr>
        </p:nvSpPr>
        <p:spPr>
          <a:xfrm>
            <a:off x="311700" y="1013150"/>
            <a:ext cx="5816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Georgia"/>
              <a:buChar char="●"/>
            </a:pPr>
            <a:r>
              <a:rPr lang="en" sz="1800">
                <a:latin typeface="Georgia"/>
                <a:ea typeface="Georgia"/>
                <a:cs typeface="Georgia"/>
                <a:sym typeface="Georgia"/>
              </a:rPr>
              <a:t>Software</a:t>
            </a:r>
            <a:endParaRPr sz="1800">
              <a:latin typeface="Georgia"/>
              <a:ea typeface="Georgia"/>
              <a:cs typeface="Georgia"/>
              <a:sym typeface="Georgia"/>
            </a:endParaRPr>
          </a:p>
          <a:p>
            <a:pPr indent="-330200" lvl="1" marL="914400" rtl="0" algn="l">
              <a:spcBef>
                <a:spcPts val="0"/>
              </a:spcBef>
              <a:spcAft>
                <a:spcPts val="0"/>
              </a:spcAft>
              <a:buSzPts val="1600"/>
              <a:buFont typeface="Georgia"/>
              <a:buChar char="○"/>
            </a:pPr>
            <a:r>
              <a:rPr lang="en" sz="1600">
                <a:latin typeface="Georgia"/>
                <a:ea typeface="Georgia"/>
                <a:cs typeface="Georgia"/>
                <a:sym typeface="Georgia"/>
              </a:rPr>
              <a:t>Allows multiple objects to be created and tracked.</a:t>
            </a:r>
            <a:endParaRPr sz="1600">
              <a:latin typeface="Georgia"/>
              <a:ea typeface="Georgia"/>
              <a:cs typeface="Georgia"/>
              <a:sym typeface="Georgia"/>
            </a:endParaRPr>
          </a:p>
          <a:p>
            <a:pPr indent="-330200" lvl="1" marL="914400" rtl="0" algn="l">
              <a:spcBef>
                <a:spcPts val="0"/>
              </a:spcBef>
              <a:spcAft>
                <a:spcPts val="0"/>
              </a:spcAft>
              <a:buSzPts val="1600"/>
              <a:buFont typeface="Georgia"/>
              <a:buChar char="○"/>
            </a:pPr>
            <a:r>
              <a:rPr lang="en" sz="1600">
                <a:latin typeface="Georgia"/>
                <a:ea typeface="Georgia"/>
                <a:cs typeface="Georgia"/>
                <a:sym typeface="Georgia"/>
              </a:rPr>
              <a:t>Center point of objects automatically calculated per frame.</a:t>
            </a:r>
            <a:endParaRPr sz="1600">
              <a:latin typeface="Georgia"/>
              <a:ea typeface="Georgia"/>
              <a:cs typeface="Georgia"/>
              <a:sym typeface="Georgia"/>
            </a:endParaRPr>
          </a:p>
          <a:p>
            <a:pPr indent="-330200" lvl="1" marL="914400" rtl="0" algn="l">
              <a:spcBef>
                <a:spcPts val="0"/>
              </a:spcBef>
              <a:spcAft>
                <a:spcPts val="0"/>
              </a:spcAft>
              <a:buSzPts val="1600"/>
              <a:buFont typeface="Georgia"/>
              <a:buChar char="○"/>
            </a:pPr>
            <a:r>
              <a:rPr lang="en" sz="1600">
                <a:latin typeface="Georgia"/>
                <a:ea typeface="Georgia"/>
                <a:cs typeface="Georgia"/>
                <a:sym typeface="Georgia"/>
              </a:rPr>
              <a:t>Exports Data as a CSV file.</a:t>
            </a:r>
            <a:endParaRPr sz="1600">
              <a:latin typeface="Georgia"/>
              <a:ea typeface="Georgia"/>
              <a:cs typeface="Georgia"/>
              <a:sym typeface="Georgia"/>
            </a:endParaRPr>
          </a:p>
          <a:p>
            <a:pPr indent="-342900" lvl="0" marL="457200" rtl="0" algn="l">
              <a:spcBef>
                <a:spcPts val="1000"/>
              </a:spcBef>
              <a:spcAft>
                <a:spcPts val="0"/>
              </a:spcAft>
              <a:buSzPts val="1800"/>
              <a:buFont typeface="Georgia"/>
              <a:buChar char="●"/>
            </a:pPr>
            <a:r>
              <a:rPr lang="en" sz="1800">
                <a:latin typeface="Georgia"/>
                <a:ea typeface="Georgia"/>
                <a:cs typeface="Georgia"/>
                <a:sym typeface="Georgia"/>
              </a:rPr>
              <a:t>Cameras</a:t>
            </a:r>
            <a:endParaRPr sz="1800">
              <a:latin typeface="Georgia"/>
              <a:ea typeface="Georgia"/>
              <a:cs typeface="Georgia"/>
              <a:sym typeface="Georgia"/>
            </a:endParaRPr>
          </a:p>
          <a:p>
            <a:pPr indent="-330200" lvl="1" marL="914400" rtl="0" algn="l">
              <a:spcBef>
                <a:spcPts val="0"/>
              </a:spcBef>
              <a:spcAft>
                <a:spcPts val="0"/>
              </a:spcAft>
              <a:buSzPts val="1600"/>
              <a:buFont typeface="Georgia"/>
              <a:buChar char="○"/>
            </a:pPr>
            <a:r>
              <a:rPr lang="en" sz="1600">
                <a:latin typeface="Georgia"/>
                <a:ea typeface="Georgia"/>
                <a:cs typeface="Georgia"/>
                <a:sym typeface="Georgia"/>
              </a:rPr>
              <a:t>Flashes near-infrared light of 780 nm.</a:t>
            </a:r>
            <a:endParaRPr sz="1600">
              <a:latin typeface="Georgia"/>
              <a:ea typeface="Georgia"/>
              <a:cs typeface="Georgia"/>
              <a:sym typeface="Georgia"/>
            </a:endParaRPr>
          </a:p>
          <a:p>
            <a:pPr indent="-330200" lvl="1" marL="914400" rtl="0" algn="l">
              <a:spcBef>
                <a:spcPts val="0"/>
              </a:spcBef>
              <a:spcAft>
                <a:spcPts val="0"/>
              </a:spcAft>
              <a:buSzPts val="1600"/>
              <a:buFont typeface="Georgia"/>
              <a:buChar char="○"/>
            </a:pPr>
            <a:r>
              <a:rPr lang="en" sz="1600">
                <a:latin typeface="Georgia"/>
                <a:ea typeface="Georgia"/>
                <a:cs typeface="Georgia"/>
                <a:sym typeface="Georgia"/>
              </a:rPr>
              <a:t>370 points of data per second (370 frames per second).</a:t>
            </a:r>
            <a:endParaRPr sz="1600">
              <a:latin typeface="Georgia"/>
              <a:ea typeface="Georgia"/>
              <a:cs typeface="Georgia"/>
              <a:sym typeface="Georgia"/>
            </a:endParaRPr>
          </a:p>
          <a:p>
            <a:pPr indent="-342900" lvl="1" marL="914400" rtl="0" algn="l">
              <a:spcBef>
                <a:spcPts val="0"/>
              </a:spcBef>
              <a:spcAft>
                <a:spcPts val="0"/>
              </a:spcAft>
              <a:buSzPts val="1800"/>
              <a:buFont typeface="Georgia"/>
              <a:buChar char="○"/>
            </a:pPr>
            <a:r>
              <a:rPr lang="en" sz="1600">
                <a:latin typeface="Georgia"/>
                <a:ea typeface="Georgia"/>
                <a:cs typeface="Georgia"/>
                <a:sym typeface="Georgia"/>
              </a:rPr>
              <a:t>9 in total, on the perimeter of the arena ceiling.</a:t>
            </a:r>
            <a:r>
              <a:rPr lang="en" sz="1800">
                <a:latin typeface="Georgia"/>
                <a:ea typeface="Georgia"/>
                <a:cs typeface="Georgia"/>
                <a:sym typeface="Georgia"/>
              </a:rPr>
              <a:t> </a:t>
            </a:r>
            <a:endParaRPr sz="1800">
              <a:latin typeface="Georgia"/>
              <a:ea typeface="Georgia"/>
              <a:cs typeface="Georgia"/>
              <a:sym typeface="Georgia"/>
            </a:endParaRPr>
          </a:p>
          <a:p>
            <a:pPr indent="-342900" lvl="0" marL="457200" rtl="0" algn="l">
              <a:spcBef>
                <a:spcPts val="1000"/>
              </a:spcBef>
              <a:spcAft>
                <a:spcPts val="0"/>
              </a:spcAft>
              <a:buSzPts val="1800"/>
              <a:buFont typeface="Georgia"/>
              <a:buChar char="●"/>
            </a:pPr>
            <a:r>
              <a:rPr lang="en" sz="1800">
                <a:latin typeface="Georgia"/>
                <a:ea typeface="Georgia"/>
                <a:cs typeface="Georgia"/>
                <a:sym typeface="Georgia"/>
              </a:rPr>
              <a:t>Shared by everyone doing research in the lab</a:t>
            </a:r>
            <a:endParaRPr sz="1800">
              <a:latin typeface="Georgia"/>
              <a:ea typeface="Georgia"/>
              <a:cs typeface="Georgia"/>
              <a:sym typeface="Georgia"/>
            </a:endParaRPr>
          </a:p>
        </p:txBody>
      </p:sp>
      <p:sp>
        <p:nvSpPr>
          <p:cNvPr id="146" name="Google Shape;146;p20"/>
          <p:cNvSpPr txBox="1"/>
          <p:nvPr>
            <p:ph type="title"/>
          </p:nvPr>
        </p:nvSpPr>
        <p:spPr>
          <a:xfrm>
            <a:off x="37275" y="98625"/>
            <a:ext cx="76887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Subsystem 2 (Vicon Tracker 3)(B)</a:t>
            </a:r>
            <a:endParaRPr sz="600">
              <a:latin typeface="Georgia"/>
              <a:ea typeface="Georgia"/>
              <a:cs typeface="Georgia"/>
              <a:sym typeface="Georgia"/>
            </a:endParaRPr>
          </a:p>
        </p:txBody>
      </p:sp>
      <p:pic>
        <p:nvPicPr>
          <p:cNvPr id="147" name="Google Shape;147;p20"/>
          <p:cNvPicPr preferRelativeResize="0"/>
          <p:nvPr/>
        </p:nvPicPr>
        <p:blipFill>
          <a:blip r:embed="rId3">
            <a:alphaModFix/>
          </a:blip>
          <a:stretch>
            <a:fillRect/>
          </a:stretch>
        </p:blipFill>
        <p:spPr>
          <a:xfrm>
            <a:off x="6209674" y="784550"/>
            <a:ext cx="2686225" cy="3750376"/>
          </a:xfrm>
          <a:prstGeom prst="rect">
            <a:avLst/>
          </a:prstGeom>
          <a:noFill/>
          <a:ln>
            <a:noFill/>
          </a:ln>
        </p:spPr>
      </p:pic>
      <p:sp>
        <p:nvSpPr>
          <p:cNvPr id="148" name="Google Shape;148;p20"/>
          <p:cNvSpPr txBox="1"/>
          <p:nvPr/>
        </p:nvSpPr>
        <p:spPr>
          <a:xfrm>
            <a:off x="8793600" y="617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8</a:t>
            </a:r>
            <a:endParaRPr sz="180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83100" y="-1375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Subsystem 3 (Software) (A)</a:t>
            </a:r>
            <a:endParaRPr>
              <a:latin typeface="Georgia"/>
              <a:ea typeface="Georgia"/>
              <a:cs typeface="Georgia"/>
              <a:sym typeface="Georgia"/>
            </a:endParaRPr>
          </a:p>
        </p:txBody>
      </p:sp>
      <p:pic>
        <p:nvPicPr>
          <p:cNvPr id="154" name="Google Shape;154;p21"/>
          <p:cNvPicPr preferRelativeResize="0"/>
          <p:nvPr/>
        </p:nvPicPr>
        <p:blipFill>
          <a:blip r:embed="rId3">
            <a:alphaModFix/>
          </a:blip>
          <a:stretch>
            <a:fillRect/>
          </a:stretch>
        </p:blipFill>
        <p:spPr>
          <a:xfrm>
            <a:off x="265100" y="662450"/>
            <a:ext cx="4745346" cy="3886274"/>
          </a:xfrm>
          <a:prstGeom prst="rect">
            <a:avLst/>
          </a:prstGeom>
          <a:noFill/>
          <a:ln>
            <a:noFill/>
          </a:ln>
        </p:spPr>
      </p:pic>
      <p:sp>
        <p:nvSpPr>
          <p:cNvPr id="155" name="Google Shape;155;p21"/>
          <p:cNvSpPr txBox="1"/>
          <p:nvPr/>
        </p:nvSpPr>
        <p:spPr>
          <a:xfrm>
            <a:off x="5010450" y="601500"/>
            <a:ext cx="4098600" cy="3940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Purpose</a:t>
            </a:r>
            <a:endParaRPr sz="1800">
              <a:solidFill>
                <a:schemeClr val="dk1"/>
              </a:solidFill>
              <a:latin typeface="Georgia"/>
              <a:ea typeface="Georgia"/>
              <a:cs typeface="Georgia"/>
              <a:sym typeface="Georgia"/>
            </a:endParaRPr>
          </a:p>
          <a:p>
            <a:pPr indent="-330200" lvl="1" marL="9144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Needed a way to calculate the percent error between center point of the LED object and Reflective Balls Object and analyze into a graph</a:t>
            </a:r>
            <a:endParaRPr sz="1600">
              <a:solidFill>
                <a:schemeClr val="dk1"/>
              </a:solidFill>
              <a:latin typeface="Georgia"/>
              <a:ea typeface="Georgia"/>
              <a:cs typeface="Georgia"/>
              <a:sym typeface="Georgia"/>
            </a:endParaRPr>
          </a:p>
          <a:p>
            <a:pPr indent="-330200" lvl="1" marL="9144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Programmed and compiled on personal laptop for more freedom of downloading programs</a:t>
            </a:r>
            <a:endParaRPr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Logistics</a:t>
            </a:r>
            <a:endParaRPr sz="1800">
              <a:solidFill>
                <a:schemeClr val="dk1"/>
              </a:solidFill>
              <a:latin typeface="Georgia"/>
              <a:ea typeface="Georgia"/>
              <a:cs typeface="Georgia"/>
              <a:sym typeface="Georgia"/>
            </a:endParaRPr>
          </a:p>
          <a:p>
            <a:pPr indent="-330200" lvl="1" marL="9144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Language: Python (comfort)</a:t>
            </a:r>
            <a:endParaRPr sz="1600">
              <a:solidFill>
                <a:schemeClr val="dk1"/>
              </a:solidFill>
              <a:latin typeface="Georgia"/>
              <a:ea typeface="Georgia"/>
              <a:cs typeface="Georgia"/>
              <a:sym typeface="Georgia"/>
            </a:endParaRPr>
          </a:p>
          <a:p>
            <a:pPr indent="-330200" lvl="1" marL="9144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Libraries: Pandas (parsing data)</a:t>
            </a:r>
            <a:endParaRPr sz="1600">
              <a:solidFill>
                <a:schemeClr val="dk1"/>
              </a:solidFill>
              <a:latin typeface="Georgia"/>
              <a:ea typeface="Georgia"/>
              <a:cs typeface="Georgia"/>
              <a:sym typeface="Georgia"/>
            </a:endParaRPr>
          </a:p>
          <a:p>
            <a:pPr indent="-330200" lvl="1" marL="9144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NumPy (cleaning data)</a:t>
            </a:r>
            <a:endParaRPr sz="1600">
              <a:solidFill>
                <a:schemeClr val="dk1"/>
              </a:solidFill>
              <a:latin typeface="Georgia"/>
              <a:ea typeface="Georgia"/>
              <a:cs typeface="Georgia"/>
              <a:sym typeface="Georgia"/>
            </a:endParaRPr>
          </a:p>
          <a:p>
            <a:pPr indent="-330200" lvl="1" marL="9144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Matplot (plotting data)</a:t>
            </a:r>
            <a:endParaRPr sz="1600">
              <a:solidFill>
                <a:schemeClr val="dk1"/>
              </a:solidFill>
              <a:latin typeface="Georgia"/>
              <a:ea typeface="Georgia"/>
              <a:cs typeface="Georgia"/>
              <a:sym typeface="Georgia"/>
            </a:endParaRPr>
          </a:p>
        </p:txBody>
      </p:sp>
      <p:sp>
        <p:nvSpPr>
          <p:cNvPr id="156" name="Google Shape;156;p21"/>
          <p:cNvSpPr txBox="1"/>
          <p:nvPr/>
        </p:nvSpPr>
        <p:spPr>
          <a:xfrm>
            <a:off x="8717400" y="61750"/>
            <a:ext cx="39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9</a:t>
            </a:r>
            <a:endParaRPr sz="1800">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idx="1" type="body"/>
          </p:nvPr>
        </p:nvSpPr>
        <p:spPr>
          <a:xfrm>
            <a:off x="118741" y="2049983"/>
            <a:ext cx="8358900" cy="417300"/>
          </a:xfrm>
          <a:prstGeom prst="rect">
            <a:avLst/>
          </a:prstGeom>
        </p:spPr>
        <p:txBody>
          <a:bodyPr anchorCtr="0" anchor="t" bIns="30250" lIns="60500" spcFirstLastPara="1" rIns="60500" wrap="square" tIns="30250">
            <a:noAutofit/>
          </a:bodyPr>
          <a:lstStyle/>
          <a:p>
            <a:pPr indent="0" lvl="0" marL="0" rtl="0" algn="l">
              <a:spcBef>
                <a:spcPts val="600"/>
              </a:spcBef>
              <a:spcAft>
                <a:spcPts val="0"/>
              </a:spcAft>
              <a:buNone/>
            </a:pPr>
            <a:r>
              <a:rPr lang="en" sz="5600"/>
              <a:t>Data Collection and Analysis</a:t>
            </a:r>
            <a:endParaRPr sz="5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37275" y="98625"/>
            <a:ext cx="88764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Two Objects Created in Vicon Software (B)</a:t>
            </a:r>
            <a:endParaRPr sz="600">
              <a:latin typeface="Georgia"/>
              <a:ea typeface="Georgia"/>
              <a:cs typeface="Georgia"/>
              <a:sym typeface="Georgia"/>
            </a:endParaRPr>
          </a:p>
        </p:txBody>
      </p:sp>
      <p:pic>
        <p:nvPicPr>
          <p:cNvPr id="167" name="Google Shape;167;p23"/>
          <p:cNvPicPr preferRelativeResize="0"/>
          <p:nvPr/>
        </p:nvPicPr>
        <p:blipFill rotWithShape="1">
          <a:blip r:embed="rId3">
            <a:alphaModFix/>
          </a:blip>
          <a:srcRect b="28122" l="0" r="0" t="30269"/>
          <a:stretch/>
        </p:blipFill>
        <p:spPr>
          <a:xfrm>
            <a:off x="4507500" y="771050"/>
            <a:ext cx="4316744" cy="3693174"/>
          </a:xfrm>
          <a:prstGeom prst="rect">
            <a:avLst/>
          </a:prstGeom>
          <a:noFill/>
          <a:ln>
            <a:noFill/>
          </a:ln>
        </p:spPr>
      </p:pic>
      <p:pic>
        <p:nvPicPr>
          <p:cNvPr id="168" name="Google Shape;168;p23"/>
          <p:cNvPicPr preferRelativeResize="0"/>
          <p:nvPr/>
        </p:nvPicPr>
        <p:blipFill rotWithShape="1">
          <a:blip r:embed="rId4">
            <a:alphaModFix/>
          </a:blip>
          <a:srcRect b="21512" l="0" r="0" t="30629"/>
          <a:stretch/>
        </p:blipFill>
        <p:spPr>
          <a:xfrm>
            <a:off x="295050" y="771050"/>
            <a:ext cx="3753000" cy="3693174"/>
          </a:xfrm>
          <a:prstGeom prst="rect">
            <a:avLst/>
          </a:prstGeom>
          <a:noFill/>
          <a:ln>
            <a:noFill/>
          </a:ln>
        </p:spPr>
      </p:pic>
      <p:sp>
        <p:nvSpPr>
          <p:cNvPr id="169" name="Google Shape;169;p23"/>
          <p:cNvSpPr/>
          <p:nvPr/>
        </p:nvSpPr>
        <p:spPr>
          <a:xfrm>
            <a:off x="5272200" y="1946975"/>
            <a:ext cx="375300" cy="375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5754800" y="3630625"/>
            <a:ext cx="375300" cy="375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7760900" y="3035075"/>
            <a:ext cx="375300" cy="375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a:off x="7230125" y="1410600"/>
            <a:ext cx="375300" cy="375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6255700" y="3120150"/>
            <a:ext cx="375300" cy="375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7055200" y="2888625"/>
            <a:ext cx="375300" cy="375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a:off x="6734525" y="1899700"/>
            <a:ext cx="375300" cy="375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a:off x="5955875" y="2096600"/>
            <a:ext cx="375300" cy="375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txBox="1"/>
          <p:nvPr/>
        </p:nvSpPr>
        <p:spPr>
          <a:xfrm>
            <a:off x="4572000" y="1481000"/>
            <a:ext cx="1338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rPr>
              <a:t>780 nm LEDs object</a:t>
            </a:r>
            <a:endParaRPr b="1">
              <a:solidFill>
                <a:srgbClr val="FF0000"/>
              </a:solidFill>
            </a:endParaRPr>
          </a:p>
        </p:txBody>
      </p:sp>
      <p:sp>
        <p:nvSpPr>
          <p:cNvPr id="178" name="Google Shape;178;p23"/>
          <p:cNvSpPr txBox="1"/>
          <p:nvPr/>
        </p:nvSpPr>
        <p:spPr>
          <a:xfrm>
            <a:off x="7230125" y="1826825"/>
            <a:ext cx="1338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rPr>
              <a:t>Reflective Balls Object</a:t>
            </a:r>
            <a:endParaRPr b="1">
              <a:solidFill>
                <a:srgbClr val="FFFFFF"/>
              </a:solidFill>
            </a:endParaRPr>
          </a:p>
        </p:txBody>
      </p:sp>
      <p:sp>
        <p:nvSpPr>
          <p:cNvPr id="179" name="Google Shape;179;p23"/>
          <p:cNvSpPr txBox="1"/>
          <p:nvPr/>
        </p:nvSpPr>
        <p:spPr>
          <a:xfrm>
            <a:off x="8717400" y="61750"/>
            <a:ext cx="42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10</a:t>
            </a:r>
            <a:endParaRPr sz="1800">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37275" y="98625"/>
            <a:ext cx="76887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Example Exported CSV File (A)</a:t>
            </a:r>
            <a:endParaRPr sz="600">
              <a:latin typeface="Georgia"/>
              <a:ea typeface="Georgia"/>
              <a:cs typeface="Georgia"/>
              <a:sym typeface="Georgia"/>
            </a:endParaRPr>
          </a:p>
        </p:txBody>
      </p:sp>
      <p:pic>
        <p:nvPicPr>
          <p:cNvPr id="185" name="Google Shape;185;p24"/>
          <p:cNvPicPr preferRelativeResize="0"/>
          <p:nvPr/>
        </p:nvPicPr>
        <p:blipFill>
          <a:blip r:embed="rId3">
            <a:alphaModFix/>
          </a:blip>
          <a:stretch>
            <a:fillRect/>
          </a:stretch>
        </p:blipFill>
        <p:spPr>
          <a:xfrm>
            <a:off x="1394238" y="646762"/>
            <a:ext cx="6355524" cy="3849975"/>
          </a:xfrm>
          <a:prstGeom prst="rect">
            <a:avLst/>
          </a:prstGeom>
          <a:noFill/>
          <a:ln>
            <a:noFill/>
          </a:ln>
        </p:spPr>
      </p:pic>
      <p:sp>
        <p:nvSpPr>
          <p:cNvPr id="186" name="Google Shape;186;p24"/>
          <p:cNvSpPr txBox="1"/>
          <p:nvPr/>
        </p:nvSpPr>
        <p:spPr>
          <a:xfrm>
            <a:off x="8662825" y="61750"/>
            <a:ext cx="4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11</a:t>
            </a:r>
            <a:endParaRPr sz="1800">
              <a:latin typeface="Georgia"/>
              <a:ea typeface="Georgia"/>
              <a:cs typeface="Georgia"/>
              <a:sym typeface="Georgia"/>
            </a:endParaRPr>
          </a:p>
        </p:txBody>
      </p:sp>
      <p:sp>
        <p:nvSpPr>
          <p:cNvPr id="187" name="Google Shape;187;p24"/>
          <p:cNvSpPr/>
          <p:nvPr/>
        </p:nvSpPr>
        <p:spPr>
          <a:xfrm>
            <a:off x="1524375" y="1180800"/>
            <a:ext cx="483900" cy="3315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3734175" y="1180800"/>
            <a:ext cx="1337700" cy="3315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6401175" y="1180800"/>
            <a:ext cx="1337700" cy="3315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999750" y="1415175"/>
            <a:ext cx="384300" cy="2034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txBox="1"/>
          <p:nvPr/>
        </p:nvSpPr>
        <p:spPr>
          <a:xfrm>
            <a:off x="108325" y="1293775"/>
            <a:ext cx="956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Data we use for analysis</a:t>
            </a:r>
            <a:endParaRPr>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nvSpPr>
        <p:spPr>
          <a:xfrm>
            <a:off x="1128750" y="-76200"/>
            <a:ext cx="68865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300">
                <a:solidFill>
                  <a:schemeClr val="dk1"/>
                </a:solidFill>
                <a:latin typeface="Georgia"/>
                <a:ea typeface="Georgia"/>
                <a:cs typeface="Georgia"/>
                <a:sym typeface="Georgia"/>
              </a:rPr>
              <a:t>Process of Data Collection</a:t>
            </a:r>
            <a:r>
              <a:rPr lang="en" sz="3300">
                <a:solidFill>
                  <a:schemeClr val="dk1"/>
                </a:solidFill>
                <a:latin typeface="Georgia"/>
                <a:ea typeface="Georgia"/>
                <a:cs typeface="Georgia"/>
                <a:sym typeface="Georgia"/>
              </a:rPr>
              <a:t> (A)</a:t>
            </a:r>
            <a:endParaRPr sz="1100"/>
          </a:p>
        </p:txBody>
      </p:sp>
      <p:pic>
        <p:nvPicPr>
          <p:cNvPr id="197" name="Google Shape;197;p25" title="A05FECFD-605B-497D-A842-CD8EC69C2479.mov">
            <a:hlinkClick r:id="rId3"/>
          </p:cNvPr>
          <p:cNvPicPr preferRelativeResize="0"/>
          <p:nvPr/>
        </p:nvPicPr>
        <p:blipFill>
          <a:blip r:embed="rId4">
            <a:alphaModFix/>
          </a:blip>
          <a:stretch>
            <a:fillRect/>
          </a:stretch>
        </p:blipFill>
        <p:spPr>
          <a:xfrm>
            <a:off x="4948500" y="581300"/>
            <a:ext cx="2205450" cy="3920800"/>
          </a:xfrm>
          <a:prstGeom prst="rect">
            <a:avLst/>
          </a:prstGeom>
          <a:noFill/>
          <a:ln>
            <a:noFill/>
          </a:ln>
        </p:spPr>
      </p:pic>
      <p:sp>
        <p:nvSpPr>
          <p:cNvPr id="198" name="Google Shape;198;p25"/>
          <p:cNvSpPr txBox="1"/>
          <p:nvPr/>
        </p:nvSpPr>
        <p:spPr>
          <a:xfrm>
            <a:off x="1128750" y="1371150"/>
            <a:ext cx="3296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Georgia"/>
                <a:ea typeface="Georgia"/>
                <a:cs typeface="Georgia"/>
                <a:sym typeface="Georgia"/>
              </a:rPr>
              <a:t>Video demonstrates the movement of the LED’s and reflective balls together around the Flying Arena and the data getting picked up by the Vicon Tracker 3 Software. Data then gets outputted and analyzed as graphs.</a:t>
            </a:r>
            <a:endParaRPr sz="1300"/>
          </a:p>
        </p:txBody>
      </p:sp>
      <p:sp>
        <p:nvSpPr>
          <p:cNvPr id="199" name="Google Shape;199;p25"/>
          <p:cNvSpPr txBox="1"/>
          <p:nvPr/>
        </p:nvSpPr>
        <p:spPr>
          <a:xfrm>
            <a:off x="8658425" y="61750"/>
            <a:ext cx="4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12</a:t>
            </a:r>
            <a:endParaRPr sz="18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txBox="1"/>
          <p:nvPr>
            <p:ph type="title"/>
          </p:nvPr>
        </p:nvSpPr>
        <p:spPr>
          <a:xfrm>
            <a:off x="83100" y="6175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Demo Results (A)</a:t>
            </a:r>
            <a:endParaRPr sz="600">
              <a:latin typeface="Georgia"/>
              <a:ea typeface="Georgia"/>
              <a:cs typeface="Georgia"/>
              <a:sym typeface="Georgia"/>
            </a:endParaRPr>
          </a:p>
        </p:txBody>
      </p:sp>
      <p:sp>
        <p:nvSpPr>
          <p:cNvPr id="205" name="Google Shape;205;p26"/>
          <p:cNvSpPr txBox="1"/>
          <p:nvPr>
            <p:ph idx="1" type="body"/>
          </p:nvPr>
        </p:nvSpPr>
        <p:spPr>
          <a:xfrm>
            <a:off x="727650" y="2882400"/>
            <a:ext cx="7688700" cy="2261100"/>
          </a:xfrm>
          <a:prstGeom prst="rect">
            <a:avLst/>
          </a:prstGeom>
        </p:spPr>
        <p:txBody>
          <a:bodyPr anchorCtr="0" anchor="ctr" bIns="91425" lIns="91425" spcFirstLastPara="1" rIns="91425" wrap="square" tIns="91425">
            <a:noAutofit/>
          </a:bodyPr>
          <a:lstStyle/>
          <a:p>
            <a:pPr indent="0" lvl="0" marL="0" rtl="0" algn="ctr">
              <a:lnSpc>
                <a:spcPct val="98181"/>
              </a:lnSpc>
              <a:spcBef>
                <a:spcPts val="1000"/>
              </a:spcBef>
              <a:spcAft>
                <a:spcPts val="0"/>
              </a:spcAft>
              <a:buClr>
                <a:schemeClr val="dk1"/>
              </a:buClr>
              <a:buSzPts val="1100"/>
              <a:buFont typeface="Arial"/>
              <a:buNone/>
            </a:pPr>
            <a:r>
              <a:rPr lang="en" sz="2000">
                <a:solidFill>
                  <a:schemeClr val="dk1"/>
                </a:solidFill>
                <a:latin typeface="Georgia"/>
                <a:ea typeface="Georgia"/>
                <a:cs typeface="Georgia"/>
                <a:sym typeface="Georgia"/>
              </a:rPr>
              <a:t>Percent Error graphs from trials (most of % error from x and y coordinates, only spikes and no blocks of high percent error) </a:t>
            </a:r>
            <a:endParaRPr sz="2000">
              <a:solidFill>
                <a:schemeClr val="dk1"/>
              </a:solidFill>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pic>
        <p:nvPicPr>
          <p:cNvPr id="206" name="Google Shape;206;p26"/>
          <p:cNvPicPr preferRelativeResize="0"/>
          <p:nvPr/>
        </p:nvPicPr>
        <p:blipFill>
          <a:blip r:embed="rId3">
            <a:alphaModFix/>
          </a:blip>
          <a:stretch>
            <a:fillRect/>
          </a:stretch>
        </p:blipFill>
        <p:spPr>
          <a:xfrm>
            <a:off x="4823425" y="686349"/>
            <a:ext cx="4002650" cy="3001967"/>
          </a:xfrm>
          <a:prstGeom prst="rect">
            <a:avLst/>
          </a:prstGeom>
          <a:noFill/>
          <a:ln>
            <a:noFill/>
          </a:ln>
        </p:spPr>
      </p:pic>
      <p:pic>
        <p:nvPicPr>
          <p:cNvPr id="207" name="Google Shape;207;p26"/>
          <p:cNvPicPr preferRelativeResize="0"/>
          <p:nvPr/>
        </p:nvPicPr>
        <p:blipFill>
          <a:blip r:embed="rId4">
            <a:alphaModFix/>
          </a:blip>
          <a:stretch>
            <a:fillRect/>
          </a:stretch>
        </p:blipFill>
        <p:spPr>
          <a:xfrm>
            <a:off x="491225" y="686350"/>
            <a:ext cx="4002650" cy="3001975"/>
          </a:xfrm>
          <a:prstGeom prst="rect">
            <a:avLst/>
          </a:prstGeom>
          <a:noFill/>
          <a:ln>
            <a:noFill/>
          </a:ln>
        </p:spPr>
      </p:pic>
      <p:sp>
        <p:nvSpPr>
          <p:cNvPr id="208" name="Google Shape;208;p26"/>
          <p:cNvSpPr txBox="1"/>
          <p:nvPr/>
        </p:nvSpPr>
        <p:spPr>
          <a:xfrm>
            <a:off x="8658425" y="61750"/>
            <a:ext cx="4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13</a:t>
            </a:r>
            <a:endParaRPr sz="1800">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idx="1" type="body"/>
          </p:nvPr>
        </p:nvSpPr>
        <p:spPr>
          <a:xfrm>
            <a:off x="585375" y="2699100"/>
            <a:ext cx="7688700" cy="2261100"/>
          </a:xfrm>
          <a:prstGeom prst="rect">
            <a:avLst/>
          </a:prstGeom>
        </p:spPr>
        <p:txBody>
          <a:bodyPr anchorCtr="0" anchor="ctr" bIns="91425" lIns="91425" spcFirstLastPara="1" rIns="91425" wrap="square" tIns="91425">
            <a:noAutofit/>
          </a:bodyPr>
          <a:lstStyle/>
          <a:p>
            <a:pPr indent="0" lvl="0" marL="0" rtl="0" algn="ctr">
              <a:lnSpc>
                <a:spcPct val="98181"/>
              </a:lnSpc>
              <a:spcBef>
                <a:spcPts val="1000"/>
              </a:spcBef>
              <a:spcAft>
                <a:spcPts val="0"/>
              </a:spcAft>
              <a:buClr>
                <a:schemeClr val="dk1"/>
              </a:buClr>
              <a:buSzPts val="1100"/>
              <a:buFont typeface="Arial"/>
              <a:buNone/>
            </a:pPr>
            <a:r>
              <a:rPr lang="en" sz="2000">
                <a:solidFill>
                  <a:schemeClr val="dk1"/>
                </a:solidFill>
                <a:latin typeface="Georgia"/>
                <a:ea typeface="Georgia"/>
                <a:cs typeface="Georgia"/>
                <a:sym typeface="Georgia"/>
              </a:rPr>
              <a:t>Coordinate position graphs from trials (xyz coordinates all match up well, z values matched up the closest) </a:t>
            </a:r>
            <a:endParaRPr sz="2000">
              <a:solidFill>
                <a:schemeClr val="dk1"/>
              </a:solidFill>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pic>
        <p:nvPicPr>
          <p:cNvPr id="214" name="Google Shape;214;p27"/>
          <p:cNvPicPr preferRelativeResize="0"/>
          <p:nvPr/>
        </p:nvPicPr>
        <p:blipFill>
          <a:blip r:embed="rId3">
            <a:alphaModFix/>
          </a:blip>
          <a:stretch>
            <a:fillRect/>
          </a:stretch>
        </p:blipFill>
        <p:spPr>
          <a:xfrm>
            <a:off x="76200" y="839875"/>
            <a:ext cx="3206949" cy="2405200"/>
          </a:xfrm>
          <a:prstGeom prst="rect">
            <a:avLst/>
          </a:prstGeom>
          <a:noFill/>
          <a:ln>
            <a:noFill/>
          </a:ln>
        </p:spPr>
      </p:pic>
      <p:pic>
        <p:nvPicPr>
          <p:cNvPr id="215" name="Google Shape;215;p27"/>
          <p:cNvPicPr preferRelativeResize="0"/>
          <p:nvPr/>
        </p:nvPicPr>
        <p:blipFill>
          <a:blip r:embed="rId4">
            <a:alphaModFix/>
          </a:blip>
          <a:stretch>
            <a:fillRect/>
          </a:stretch>
        </p:blipFill>
        <p:spPr>
          <a:xfrm>
            <a:off x="3216725" y="839875"/>
            <a:ext cx="3092275" cy="2405200"/>
          </a:xfrm>
          <a:prstGeom prst="rect">
            <a:avLst/>
          </a:prstGeom>
          <a:noFill/>
          <a:ln>
            <a:noFill/>
          </a:ln>
        </p:spPr>
      </p:pic>
      <p:pic>
        <p:nvPicPr>
          <p:cNvPr id="216" name="Google Shape;216;p27"/>
          <p:cNvPicPr preferRelativeResize="0"/>
          <p:nvPr/>
        </p:nvPicPr>
        <p:blipFill>
          <a:blip r:embed="rId5">
            <a:alphaModFix/>
          </a:blip>
          <a:stretch>
            <a:fillRect/>
          </a:stretch>
        </p:blipFill>
        <p:spPr>
          <a:xfrm>
            <a:off x="6107925" y="839869"/>
            <a:ext cx="3206950" cy="2405206"/>
          </a:xfrm>
          <a:prstGeom prst="rect">
            <a:avLst/>
          </a:prstGeom>
          <a:noFill/>
          <a:ln>
            <a:noFill/>
          </a:ln>
        </p:spPr>
      </p:pic>
      <p:sp>
        <p:nvSpPr>
          <p:cNvPr id="217" name="Google Shape;217;p27"/>
          <p:cNvSpPr txBox="1"/>
          <p:nvPr>
            <p:ph type="title"/>
          </p:nvPr>
        </p:nvSpPr>
        <p:spPr>
          <a:xfrm>
            <a:off x="76200" y="6175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Demo Results (A)</a:t>
            </a:r>
            <a:endParaRPr sz="600">
              <a:latin typeface="Georgia"/>
              <a:ea typeface="Georgia"/>
              <a:cs typeface="Georgia"/>
              <a:sym typeface="Georgia"/>
            </a:endParaRPr>
          </a:p>
        </p:txBody>
      </p:sp>
      <p:sp>
        <p:nvSpPr>
          <p:cNvPr id="218" name="Google Shape;218;p27"/>
          <p:cNvSpPr txBox="1"/>
          <p:nvPr/>
        </p:nvSpPr>
        <p:spPr>
          <a:xfrm>
            <a:off x="8658425" y="61750"/>
            <a:ext cx="4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14</a:t>
            </a:r>
            <a:endParaRPr sz="1800">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idx="1" type="body"/>
          </p:nvPr>
        </p:nvSpPr>
        <p:spPr>
          <a:xfrm>
            <a:off x="727650" y="2911000"/>
            <a:ext cx="7688700" cy="2261100"/>
          </a:xfrm>
          <a:prstGeom prst="rect">
            <a:avLst/>
          </a:prstGeom>
        </p:spPr>
        <p:txBody>
          <a:bodyPr anchorCtr="0" anchor="ctr" bIns="91425" lIns="91425" spcFirstLastPara="1" rIns="91425" wrap="square" tIns="91425">
            <a:noAutofit/>
          </a:bodyPr>
          <a:lstStyle/>
          <a:p>
            <a:pPr indent="0" lvl="0" marL="0" rtl="0" algn="ctr">
              <a:lnSpc>
                <a:spcPct val="98181"/>
              </a:lnSpc>
              <a:spcBef>
                <a:spcPts val="1000"/>
              </a:spcBef>
              <a:spcAft>
                <a:spcPts val="0"/>
              </a:spcAft>
              <a:buClr>
                <a:schemeClr val="dk1"/>
              </a:buClr>
              <a:buSzPts val="1100"/>
              <a:buFont typeface="Arial"/>
              <a:buNone/>
            </a:pPr>
            <a:r>
              <a:rPr lang="en" sz="2000">
                <a:solidFill>
                  <a:schemeClr val="dk1"/>
                </a:solidFill>
                <a:latin typeface="Georgia"/>
                <a:ea typeface="Georgia"/>
                <a:cs typeface="Georgia"/>
                <a:sym typeface="Georgia"/>
              </a:rPr>
              <a:t>3D graphs from trials (found dead spots near left side of Flying Arena, seen in % error graph) </a:t>
            </a:r>
            <a:endParaRPr sz="2000">
              <a:solidFill>
                <a:schemeClr val="dk1"/>
              </a:solidFill>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pic>
        <p:nvPicPr>
          <p:cNvPr id="224" name="Google Shape;224;p28"/>
          <p:cNvPicPr preferRelativeResize="0"/>
          <p:nvPr/>
        </p:nvPicPr>
        <p:blipFill>
          <a:blip r:embed="rId3">
            <a:alphaModFix/>
          </a:blip>
          <a:stretch>
            <a:fillRect/>
          </a:stretch>
        </p:blipFill>
        <p:spPr>
          <a:xfrm>
            <a:off x="491225" y="700225"/>
            <a:ext cx="3802226" cy="2851700"/>
          </a:xfrm>
          <a:prstGeom prst="rect">
            <a:avLst/>
          </a:prstGeom>
          <a:noFill/>
          <a:ln>
            <a:noFill/>
          </a:ln>
        </p:spPr>
      </p:pic>
      <p:pic>
        <p:nvPicPr>
          <p:cNvPr id="225" name="Google Shape;225;p28"/>
          <p:cNvPicPr preferRelativeResize="0"/>
          <p:nvPr/>
        </p:nvPicPr>
        <p:blipFill rotWithShape="1">
          <a:blip r:embed="rId4">
            <a:alphaModFix/>
          </a:blip>
          <a:srcRect b="7706" l="0" r="7706" t="0"/>
          <a:stretch/>
        </p:blipFill>
        <p:spPr>
          <a:xfrm>
            <a:off x="4614125" y="636725"/>
            <a:ext cx="3802226" cy="2851642"/>
          </a:xfrm>
          <a:prstGeom prst="rect">
            <a:avLst/>
          </a:prstGeom>
          <a:noFill/>
          <a:ln>
            <a:noFill/>
          </a:ln>
        </p:spPr>
      </p:pic>
      <p:sp>
        <p:nvSpPr>
          <p:cNvPr id="226" name="Google Shape;226;p28"/>
          <p:cNvSpPr txBox="1"/>
          <p:nvPr>
            <p:ph type="title"/>
          </p:nvPr>
        </p:nvSpPr>
        <p:spPr>
          <a:xfrm>
            <a:off x="83100" y="6175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Demo Results (A)</a:t>
            </a:r>
            <a:endParaRPr sz="600">
              <a:latin typeface="Georgia"/>
              <a:ea typeface="Georgia"/>
              <a:cs typeface="Georgia"/>
              <a:sym typeface="Georgia"/>
            </a:endParaRPr>
          </a:p>
        </p:txBody>
      </p:sp>
      <p:sp>
        <p:nvSpPr>
          <p:cNvPr id="227" name="Google Shape;227;p28"/>
          <p:cNvSpPr txBox="1"/>
          <p:nvPr/>
        </p:nvSpPr>
        <p:spPr>
          <a:xfrm>
            <a:off x="8658425" y="61750"/>
            <a:ext cx="4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15</a:t>
            </a:r>
            <a:endParaRPr sz="1800">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idx="1" type="body"/>
          </p:nvPr>
        </p:nvSpPr>
        <p:spPr>
          <a:xfrm>
            <a:off x="175491" y="2046908"/>
            <a:ext cx="8358900" cy="417300"/>
          </a:xfrm>
          <a:prstGeom prst="rect">
            <a:avLst/>
          </a:prstGeom>
        </p:spPr>
        <p:txBody>
          <a:bodyPr anchorCtr="0" anchor="t" bIns="30250" lIns="60500" spcFirstLastPara="1" rIns="60500" wrap="square" tIns="30250">
            <a:noAutofit/>
          </a:bodyPr>
          <a:lstStyle/>
          <a:p>
            <a:pPr indent="0" lvl="0" marL="0" rtl="0" algn="l">
              <a:spcBef>
                <a:spcPts val="600"/>
              </a:spcBef>
              <a:spcAft>
                <a:spcPts val="0"/>
              </a:spcAft>
              <a:buNone/>
            </a:pPr>
            <a:r>
              <a:rPr lang="en" sz="5600"/>
              <a:t>Challenges and Conclusions</a:t>
            </a:r>
            <a:endParaRPr sz="5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type="title"/>
          </p:nvPr>
        </p:nvSpPr>
        <p:spPr>
          <a:xfrm>
            <a:off x="76200" y="15177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latin typeface="Georgia"/>
                <a:ea typeface="Georgia"/>
                <a:cs typeface="Georgia"/>
                <a:sym typeface="Georgia"/>
              </a:rPr>
              <a:t>Introduction (J) </a:t>
            </a:r>
            <a:endParaRPr sz="200">
              <a:latin typeface="Georgia"/>
              <a:ea typeface="Georgia"/>
              <a:cs typeface="Georgia"/>
              <a:sym typeface="Georgia"/>
            </a:endParaRPr>
          </a:p>
        </p:txBody>
      </p:sp>
      <p:sp>
        <p:nvSpPr>
          <p:cNvPr id="61" name="Google Shape;61;p12"/>
          <p:cNvSpPr txBox="1"/>
          <p:nvPr>
            <p:ph idx="1" type="body"/>
          </p:nvPr>
        </p:nvSpPr>
        <p:spPr>
          <a:xfrm>
            <a:off x="304800" y="699800"/>
            <a:ext cx="4572000" cy="3346500"/>
          </a:xfrm>
          <a:prstGeom prst="rect">
            <a:avLst/>
          </a:prstGeom>
        </p:spPr>
        <p:txBody>
          <a:bodyPr anchorCtr="0" anchor="t" bIns="91425" lIns="91425" spcFirstLastPara="1" rIns="91425" wrap="square" tIns="91425">
            <a:noAutofit/>
          </a:bodyPr>
          <a:lstStyle/>
          <a:p>
            <a:pPr indent="-342900" lvl="0" marL="4572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Intelligent Robotics Lab </a:t>
            </a:r>
            <a:endParaRPr sz="1800">
              <a:solidFill>
                <a:schemeClr val="dk1"/>
              </a:solidFill>
              <a:latin typeface="Georgia"/>
              <a:ea typeface="Georgia"/>
              <a:cs typeface="Georgia"/>
              <a:sym typeface="Georgia"/>
            </a:endParaRPr>
          </a:p>
          <a:p>
            <a:pPr indent="-336550" lvl="1" marL="914400" rtl="0" algn="l">
              <a:lnSpc>
                <a:spcPct val="98181"/>
              </a:lnSpc>
              <a:spcBef>
                <a:spcPts val="100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What goes on in the lab</a:t>
            </a:r>
            <a:endParaRPr sz="1700">
              <a:solidFill>
                <a:schemeClr val="dk1"/>
              </a:solidFill>
              <a:latin typeface="Georgia"/>
              <a:ea typeface="Georgia"/>
              <a:cs typeface="Georgia"/>
              <a:sym typeface="Georgia"/>
            </a:endParaRPr>
          </a:p>
          <a:p>
            <a:pPr indent="-336550" lvl="1" marL="914400" rtl="0" algn="l">
              <a:lnSpc>
                <a:spcPct val="98181"/>
              </a:lnSpc>
              <a:spcBef>
                <a:spcPts val="100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Special thanks to John Hart</a:t>
            </a:r>
            <a:endParaRPr sz="1700">
              <a:solidFill>
                <a:schemeClr val="dk1"/>
              </a:solidFill>
              <a:latin typeface="Georgia"/>
              <a:ea typeface="Georgia"/>
              <a:cs typeface="Georgia"/>
              <a:sym typeface="Georgia"/>
            </a:endParaRPr>
          </a:p>
          <a:p>
            <a:pPr indent="0" lvl="0" marL="0" rtl="0" algn="l">
              <a:lnSpc>
                <a:spcPct val="98181"/>
              </a:lnSpc>
              <a:spcBef>
                <a:spcPts val="1000"/>
              </a:spcBef>
              <a:spcAft>
                <a:spcPts val="0"/>
              </a:spcAft>
              <a:buNone/>
            </a:pPr>
            <a:r>
              <a:t/>
            </a:r>
            <a:endParaRPr sz="1700">
              <a:solidFill>
                <a:schemeClr val="dk1"/>
              </a:solidFill>
              <a:latin typeface="Georgia"/>
              <a:ea typeface="Georgia"/>
              <a:cs typeface="Georgia"/>
              <a:sym typeface="Georgia"/>
            </a:endParaRPr>
          </a:p>
          <a:p>
            <a:pPr indent="-342900" lvl="0" marL="4572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Vicon Tracker 3 Software and Cameras</a:t>
            </a:r>
            <a:endParaRPr sz="1800">
              <a:solidFill>
                <a:schemeClr val="dk1"/>
              </a:solidFill>
              <a:latin typeface="Georgia"/>
              <a:ea typeface="Georgia"/>
              <a:cs typeface="Georgia"/>
              <a:sym typeface="Georgia"/>
            </a:endParaRPr>
          </a:p>
          <a:p>
            <a:pPr indent="-336550" lvl="1" marL="914400" rtl="0" algn="l">
              <a:lnSpc>
                <a:spcPct val="98181"/>
              </a:lnSpc>
              <a:spcBef>
                <a:spcPts val="100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9 Near-infrared cameras at the top</a:t>
            </a:r>
            <a:endParaRPr sz="1700">
              <a:solidFill>
                <a:schemeClr val="dk1"/>
              </a:solidFill>
              <a:latin typeface="Georgia"/>
              <a:ea typeface="Georgia"/>
              <a:cs typeface="Georgia"/>
              <a:sym typeface="Georgia"/>
            </a:endParaRPr>
          </a:p>
          <a:p>
            <a:pPr indent="0" lvl="0" marL="914400" rtl="0" algn="l">
              <a:lnSpc>
                <a:spcPct val="98181"/>
              </a:lnSpc>
              <a:spcBef>
                <a:spcPts val="0"/>
              </a:spcBef>
              <a:spcAft>
                <a:spcPts val="0"/>
              </a:spcAft>
              <a:buNone/>
            </a:pPr>
            <a:r>
              <a:rPr lang="en" sz="1700">
                <a:solidFill>
                  <a:schemeClr val="dk1"/>
                </a:solidFill>
                <a:latin typeface="Georgia"/>
                <a:ea typeface="Georgia"/>
                <a:cs typeface="Georgia"/>
                <a:sym typeface="Georgia"/>
              </a:rPr>
              <a:t>of the arena</a:t>
            </a:r>
            <a:endParaRPr sz="1700">
              <a:solidFill>
                <a:schemeClr val="dk1"/>
              </a:solidFill>
              <a:latin typeface="Georgia"/>
              <a:ea typeface="Georgia"/>
              <a:cs typeface="Georgia"/>
              <a:sym typeface="Georgia"/>
            </a:endParaRPr>
          </a:p>
          <a:p>
            <a:pPr indent="-336550" lvl="1" marL="914400" rtl="0" algn="l">
              <a:lnSpc>
                <a:spcPct val="98181"/>
              </a:lnSpc>
              <a:spcBef>
                <a:spcPts val="100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370 points of data per second</a:t>
            </a:r>
            <a:endParaRPr sz="1700">
              <a:solidFill>
                <a:schemeClr val="dk1"/>
              </a:solidFill>
              <a:latin typeface="Georgia"/>
              <a:ea typeface="Georgia"/>
              <a:cs typeface="Georgia"/>
              <a:sym typeface="Georgia"/>
            </a:endParaRPr>
          </a:p>
          <a:p>
            <a:pPr indent="-336550" lvl="1" marL="914400" rtl="0" algn="l">
              <a:lnSpc>
                <a:spcPct val="98181"/>
              </a:lnSpc>
              <a:spcBef>
                <a:spcPts val="100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Current Model accurate within 1 mm to true location</a:t>
            </a:r>
            <a:endParaRPr sz="1700">
              <a:solidFill>
                <a:schemeClr val="dk1"/>
              </a:solidFill>
              <a:latin typeface="Georgia"/>
              <a:ea typeface="Georgia"/>
              <a:cs typeface="Georgia"/>
              <a:sym typeface="Georgia"/>
            </a:endParaRPr>
          </a:p>
          <a:p>
            <a:pPr indent="0" lvl="0" marL="0" rtl="0" algn="l">
              <a:lnSpc>
                <a:spcPct val="98181"/>
              </a:lnSpc>
              <a:spcBef>
                <a:spcPts val="1000"/>
              </a:spcBef>
              <a:spcAft>
                <a:spcPts val="0"/>
              </a:spcAft>
              <a:buNone/>
            </a:pPr>
            <a:r>
              <a:t/>
            </a:r>
            <a:endParaRPr sz="1800">
              <a:solidFill>
                <a:schemeClr val="dk1"/>
              </a:solidFill>
              <a:latin typeface="Georgia"/>
              <a:ea typeface="Georgia"/>
              <a:cs typeface="Georgia"/>
              <a:sym typeface="Georgia"/>
            </a:endParaRPr>
          </a:p>
          <a:p>
            <a:pPr indent="0" lvl="0" marL="0" rtl="0" algn="l">
              <a:lnSpc>
                <a:spcPct val="98181"/>
              </a:lnSpc>
              <a:spcBef>
                <a:spcPts val="0"/>
              </a:spcBef>
              <a:spcAft>
                <a:spcPts val="0"/>
              </a:spcAft>
              <a:buNone/>
            </a:pPr>
            <a:r>
              <a:t/>
            </a:r>
            <a:endParaRPr sz="1700">
              <a:solidFill>
                <a:schemeClr val="dk1"/>
              </a:solidFill>
              <a:latin typeface="Georgia"/>
              <a:ea typeface="Georgia"/>
              <a:cs typeface="Georgia"/>
              <a:sym typeface="Georgia"/>
            </a:endParaRPr>
          </a:p>
          <a:p>
            <a:pPr indent="0" lvl="0" marL="0" rtl="0" algn="l">
              <a:spcBef>
                <a:spcPts val="0"/>
              </a:spcBef>
              <a:spcAft>
                <a:spcPts val="0"/>
              </a:spcAft>
              <a:buNone/>
            </a:pPr>
            <a:r>
              <a:t/>
            </a:r>
            <a:endParaRPr sz="1200"/>
          </a:p>
        </p:txBody>
      </p:sp>
      <p:pic>
        <p:nvPicPr>
          <p:cNvPr id="62" name="Google Shape;62;p12"/>
          <p:cNvPicPr preferRelativeResize="0"/>
          <p:nvPr/>
        </p:nvPicPr>
        <p:blipFill rotWithShape="1">
          <a:blip r:embed="rId3">
            <a:alphaModFix/>
          </a:blip>
          <a:srcRect b="0" l="0" r="25777" t="0"/>
          <a:stretch/>
        </p:blipFill>
        <p:spPr>
          <a:xfrm>
            <a:off x="4914175" y="724475"/>
            <a:ext cx="4079825" cy="3092475"/>
          </a:xfrm>
          <a:prstGeom prst="rect">
            <a:avLst/>
          </a:prstGeom>
          <a:noFill/>
          <a:ln>
            <a:noFill/>
          </a:ln>
        </p:spPr>
      </p:pic>
      <p:sp>
        <p:nvSpPr>
          <p:cNvPr id="63" name="Google Shape;63;p12"/>
          <p:cNvSpPr txBox="1"/>
          <p:nvPr/>
        </p:nvSpPr>
        <p:spPr>
          <a:xfrm>
            <a:off x="8793600" y="617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a:t>
            </a:r>
            <a:endParaRPr sz="1800">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83100" y="6175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Software Tolerances</a:t>
            </a:r>
            <a:r>
              <a:rPr lang="en" sz="3600">
                <a:latin typeface="Georgia"/>
                <a:ea typeface="Georgia"/>
                <a:cs typeface="Georgia"/>
                <a:sym typeface="Georgia"/>
              </a:rPr>
              <a:t> (A)</a:t>
            </a:r>
            <a:endParaRPr sz="600">
              <a:latin typeface="Georgia"/>
              <a:ea typeface="Georgia"/>
              <a:cs typeface="Georgia"/>
              <a:sym typeface="Georgia"/>
            </a:endParaRPr>
          </a:p>
        </p:txBody>
      </p:sp>
      <p:sp>
        <p:nvSpPr>
          <p:cNvPr id="238" name="Google Shape;238;p30"/>
          <p:cNvSpPr txBox="1"/>
          <p:nvPr/>
        </p:nvSpPr>
        <p:spPr>
          <a:xfrm>
            <a:off x="8658425" y="61750"/>
            <a:ext cx="4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16</a:t>
            </a:r>
            <a:endParaRPr sz="1800">
              <a:latin typeface="Georgia"/>
              <a:ea typeface="Georgia"/>
              <a:cs typeface="Georgia"/>
              <a:sym typeface="Georgia"/>
            </a:endParaRPr>
          </a:p>
        </p:txBody>
      </p:sp>
      <p:graphicFrame>
        <p:nvGraphicFramePr>
          <p:cNvPr id="239" name="Google Shape;239;p30"/>
          <p:cNvGraphicFramePr/>
          <p:nvPr/>
        </p:nvGraphicFramePr>
        <p:xfrm>
          <a:off x="906375" y="1421150"/>
          <a:ext cx="3000000" cy="3000000"/>
        </p:xfrm>
        <a:graphic>
          <a:graphicData uri="http://schemas.openxmlformats.org/drawingml/2006/table">
            <a:tbl>
              <a:tblPr>
                <a:noFill/>
                <a:tableStyleId>{BBCFC79B-D1A5-49D9-AD05-386BD59462A0}</a:tableStyleId>
              </a:tblPr>
              <a:tblGrid>
                <a:gridCol w="3665625"/>
                <a:gridCol w="3665625"/>
              </a:tblGrid>
              <a:tr h="381000">
                <a:tc>
                  <a:txBody>
                    <a:bodyPr/>
                    <a:lstStyle/>
                    <a:p>
                      <a:pPr indent="0" lvl="0" marL="0" rtl="0" algn="l">
                        <a:spcBef>
                          <a:spcPts val="0"/>
                        </a:spcBef>
                        <a:spcAft>
                          <a:spcPts val="0"/>
                        </a:spcAft>
                        <a:buNone/>
                      </a:pPr>
                      <a:r>
                        <a:rPr lang="en">
                          <a:latin typeface="Georgia"/>
                          <a:ea typeface="Georgia"/>
                          <a:cs typeface="Georgia"/>
                          <a:sym typeface="Georgia"/>
                        </a:rPr>
                        <a:t>Trial #</a:t>
                      </a:r>
                      <a:endParaRPr>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latin typeface="Georgia"/>
                          <a:ea typeface="Georgia"/>
                          <a:cs typeface="Georgia"/>
                          <a:sym typeface="Georgia"/>
                        </a:rPr>
                        <a:t>Median Percent Error</a:t>
                      </a:r>
                      <a:endParaRPr>
                        <a:latin typeface="Georgia"/>
                        <a:ea typeface="Georgia"/>
                        <a:cs typeface="Georgia"/>
                        <a:sym typeface="Georgia"/>
                      </a:endParaRPr>
                    </a:p>
                  </a:txBody>
                  <a:tcPr marT="91425" marB="91425" marR="91425" marL="91425"/>
                </a:tc>
              </a:tr>
              <a:tr h="381000">
                <a:tc>
                  <a:txBody>
                    <a:bodyPr/>
                    <a:lstStyle/>
                    <a:p>
                      <a:pPr indent="0" lvl="0" marL="0" rtl="0" algn="l">
                        <a:spcBef>
                          <a:spcPts val="0"/>
                        </a:spcBef>
                        <a:spcAft>
                          <a:spcPts val="0"/>
                        </a:spcAft>
                        <a:buNone/>
                      </a:pPr>
                      <a:r>
                        <a:rPr lang="en">
                          <a:latin typeface="Georgia"/>
                          <a:ea typeface="Georgia"/>
                          <a:cs typeface="Georgia"/>
                          <a:sym typeface="Georgia"/>
                        </a:rPr>
                        <a:t>1</a:t>
                      </a:r>
                      <a:endParaRPr>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latin typeface="Georgia"/>
                          <a:ea typeface="Georgia"/>
                          <a:cs typeface="Georgia"/>
                          <a:sym typeface="Georgia"/>
                        </a:rPr>
                        <a:t>1.5141</a:t>
                      </a:r>
                      <a:endParaRPr>
                        <a:latin typeface="Georgia"/>
                        <a:ea typeface="Georgia"/>
                        <a:cs typeface="Georgia"/>
                        <a:sym typeface="Georgia"/>
                      </a:endParaRPr>
                    </a:p>
                  </a:txBody>
                  <a:tcPr marT="91425" marB="91425" marR="91425" marL="91425"/>
                </a:tc>
              </a:tr>
              <a:tr h="381000">
                <a:tc>
                  <a:txBody>
                    <a:bodyPr/>
                    <a:lstStyle/>
                    <a:p>
                      <a:pPr indent="0" lvl="0" marL="0" rtl="0" algn="l">
                        <a:spcBef>
                          <a:spcPts val="0"/>
                        </a:spcBef>
                        <a:spcAft>
                          <a:spcPts val="0"/>
                        </a:spcAft>
                        <a:buNone/>
                      </a:pPr>
                      <a:r>
                        <a:rPr lang="en">
                          <a:latin typeface="Georgia"/>
                          <a:ea typeface="Georgia"/>
                          <a:cs typeface="Georgia"/>
                          <a:sym typeface="Georgia"/>
                        </a:rPr>
                        <a:t>2</a:t>
                      </a:r>
                      <a:endParaRPr>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latin typeface="Georgia"/>
                          <a:ea typeface="Georgia"/>
                          <a:cs typeface="Georgia"/>
                          <a:sym typeface="Georgia"/>
                        </a:rPr>
                        <a:t>0.5050</a:t>
                      </a:r>
                      <a:endParaRPr>
                        <a:latin typeface="Georgia"/>
                        <a:ea typeface="Georgia"/>
                        <a:cs typeface="Georgia"/>
                        <a:sym typeface="Georgia"/>
                      </a:endParaRPr>
                    </a:p>
                  </a:txBody>
                  <a:tcPr marT="91425" marB="91425" marR="91425" marL="91425"/>
                </a:tc>
              </a:tr>
              <a:tr h="381000">
                <a:tc>
                  <a:txBody>
                    <a:bodyPr/>
                    <a:lstStyle/>
                    <a:p>
                      <a:pPr indent="0" lvl="0" marL="0" rtl="0" algn="l">
                        <a:spcBef>
                          <a:spcPts val="0"/>
                        </a:spcBef>
                        <a:spcAft>
                          <a:spcPts val="0"/>
                        </a:spcAft>
                        <a:buNone/>
                      </a:pPr>
                      <a:r>
                        <a:rPr lang="en">
                          <a:latin typeface="Georgia"/>
                          <a:ea typeface="Georgia"/>
                          <a:cs typeface="Georgia"/>
                          <a:sym typeface="Georgia"/>
                        </a:rPr>
                        <a:t>3</a:t>
                      </a:r>
                      <a:endParaRPr>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latin typeface="Georgia"/>
                          <a:ea typeface="Georgia"/>
                          <a:cs typeface="Georgia"/>
                          <a:sym typeface="Georgia"/>
                        </a:rPr>
                        <a:t>0.5052</a:t>
                      </a:r>
                      <a:endParaRPr>
                        <a:latin typeface="Georgia"/>
                        <a:ea typeface="Georgia"/>
                        <a:cs typeface="Georgia"/>
                        <a:sym typeface="Georgia"/>
                      </a:endParaRPr>
                    </a:p>
                  </a:txBody>
                  <a:tcPr marT="91425" marB="91425" marR="91425" marL="91425"/>
                </a:tc>
              </a:tr>
              <a:tr h="381000">
                <a:tc>
                  <a:txBody>
                    <a:bodyPr/>
                    <a:lstStyle/>
                    <a:p>
                      <a:pPr indent="0" lvl="0" marL="0" rtl="0" algn="l">
                        <a:spcBef>
                          <a:spcPts val="0"/>
                        </a:spcBef>
                        <a:spcAft>
                          <a:spcPts val="0"/>
                        </a:spcAft>
                        <a:buNone/>
                      </a:pPr>
                      <a:r>
                        <a:rPr lang="en">
                          <a:latin typeface="Georgia"/>
                          <a:ea typeface="Georgia"/>
                          <a:cs typeface="Georgia"/>
                          <a:sym typeface="Georgia"/>
                        </a:rPr>
                        <a:t>4</a:t>
                      </a:r>
                      <a:endParaRPr>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latin typeface="Georgia"/>
                          <a:ea typeface="Georgia"/>
                          <a:cs typeface="Georgia"/>
                          <a:sym typeface="Georgia"/>
                        </a:rPr>
                        <a:t>0.6054</a:t>
                      </a:r>
                      <a:endParaRPr>
                        <a:latin typeface="Georgia"/>
                        <a:ea typeface="Georgia"/>
                        <a:cs typeface="Georgia"/>
                        <a:sym typeface="Georgia"/>
                      </a:endParaRPr>
                    </a:p>
                  </a:txBody>
                  <a:tcPr marT="91425" marB="91425" marR="91425" marL="91425"/>
                </a:tc>
              </a:tr>
              <a:tr h="381000">
                <a:tc>
                  <a:txBody>
                    <a:bodyPr/>
                    <a:lstStyle/>
                    <a:p>
                      <a:pPr indent="0" lvl="0" marL="0" rtl="0" algn="l">
                        <a:spcBef>
                          <a:spcPts val="0"/>
                        </a:spcBef>
                        <a:spcAft>
                          <a:spcPts val="0"/>
                        </a:spcAft>
                        <a:buNone/>
                      </a:pPr>
                      <a:r>
                        <a:rPr lang="en">
                          <a:latin typeface="Georgia"/>
                          <a:ea typeface="Georgia"/>
                          <a:cs typeface="Georgia"/>
                          <a:sym typeface="Georgia"/>
                        </a:rPr>
                        <a:t>5</a:t>
                      </a:r>
                      <a:endParaRPr>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latin typeface="Georgia"/>
                          <a:ea typeface="Georgia"/>
                          <a:cs typeface="Georgia"/>
                          <a:sym typeface="Georgia"/>
                        </a:rPr>
                        <a:t>0.3411</a:t>
                      </a:r>
                      <a:endParaRPr>
                        <a:latin typeface="Georgia"/>
                        <a:ea typeface="Georgia"/>
                        <a:cs typeface="Georgia"/>
                        <a:sym typeface="Georgia"/>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1"/>
          <p:cNvSpPr txBox="1"/>
          <p:nvPr>
            <p:ph type="title"/>
          </p:nvPr>
        </p:nvSpPr>
        <p:spPr>
          <a:xfrm>
            <a:off x="210025" y="185900"/>
            <a:ext cx="76887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Hardware Tolerances (J) </a:t>
            </a:r>
            <a:endParaRPr sz="3600">
              <a:latin typeface="Georgia"/>
              <a:ea typeface="Georgia"/>
              <a:cs typeface="Georgia"/>
              <a:sym typeface="Georgia"/>
            </a:endParaRPr>
          </a:p>
        </p:txBody>
      </p:sp>
      <p:sp>
        <p:nvSpPr>
          <p:cNvPr id="245" name="Google Shape;245;p31"/>
          <p:cNvSpPr txBox="1"/>
          <p:nvPr>
            <p:ph idx="1" type="body"/>
          </p:nvPr>
        </p:nvSpPr>
        <p:spPr>
          <a:xfrm>
            <a:off x="0" y="721100"/>
            <a:ext cx="3935400" cy="2928000"/>
          </a:xfrm>
          <a:prstGeom prst="rect">
            <a:avLst/>
          </a:prstGeom>
        </p:spPr>
        <p:txBody>
          <a:bodyPr anchorCtr="0" anchor="ctr" bIns="91425" lIns="91425" spcFirstLastPara="1" rIns="91425" wrap="square" tIns="91425">
            <a:noAutofit/>
          </a:bodyPr>
          <a:lstStyle/>
          <a:p>
            <a:pPr indent="0" lvl="0" marL="0" rtl="0" algn="l">
              <a:lnSpc>
                <a:spcPct val="98181"/>
              </a:lnSpc>
              <a:spcBef>
                <a:spcPts val="1000"/>
              </a:spcBef>
              <a:spcAft>
                <a:spcPts val="0"/>
              </a:spcAft>
              <a:buNone/>
            </a:pPr>
            <a:r>
              <a:rPr lang="en" sz="2600">
                <a:solidFill>
                  <a:schemeClr val="dk1"/>
                </a:solidFill>
                <a:latin typeface="Georgia"/>
                <a:ea typeface="Georgia"/>
                <a:cs typeface="Georgia"/>
                <a:sym typeface="Georgia"/>
              </a:rPr>
              <a:t>Tested:</a:t>
            </a:r>
            <a:endParaRPr sz="2600">
              <a:solidFill>
                <a:schemeClr val="dk1"/>
              </a:solidFill>
              <a:latin typeface="Georgia"/>
              <a:ea typeface="Georgia"/>
              <a:cs typeface="Georgia"/>
              <a:sym typeface="Georgia"/>
            </a:endParaRPr>
          </a:p>
          <a:p>
            <a:pPr indent="-381000" lvl="0" marL="457200" rtl="0" algn="l">
              <a:lnSpc>
                <a:spcPct val="98181"/>
              </a:lnSpc>
              <a:spcBef>
                <a:spcPts val="10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Voltage regulator</a:t>
            </a:r>
            <a:endParaRPr sz="2400">
              <a:solidFill>
                <a:schemeClr val="dk1"/>
              </a:solidFill>
              <a:latin typeface="Georgia"/>
              <a:ea typeface="Georgia"/>
              <a:cs typeface="Georgia"/>
              <a:sym typeface="Georgia"/>
            </a:endParaRPr>
          </a:p>
          <a:p>
            <a:pPr indent="-381000" lvl="0" marL="457200" rtl="0" algn="l">
              <a:lnSpc>
                <a:spcPct val="98181"/>
              </a:lnSpc>
              <a:spcBef>
                <a:spcPts val="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Near-IR LEDs (Von=2v)</a:t>
            </a:r>
            <a:endParaRPr sz="2400">
              <a:solidFill>
                <a:schemeClr val="dk1"/>
              </a:solidFill>
              <a:latin typeface="Georgia"/>
              <a:ea typeface="Georgia"/>
              <a:cs typeface="Georgia"/>
              <a:sym typeface="Georgia"/>
            </a:endParaRPr>
          </a:p>
          <a:p>
            <a:pPr indent="-374650" lvl="1" marL="914400" rtl="0" algn="l">
              <a:lnSpc>
                <a:spcPct val="98181"/>
              </a:lnSpc>
              <a:spcBef>
                <a:spcPts val="0"/>
              </a:spcBef>
              <a:spcAft>
                <a:spcPts val="0"/>
              </a:spcAft>
              <a:buClr>
                <a:schemeClr val="dk1"/>
              </a:buClr>
              <a:buSzPts val="2300"/>
              <a:buFont typeface="Georgia"/>
              <a:buChar char="○"/>
            </a:pPr>
            <a:r>
              <a:rPr lang="en" sz="2300">
                <a:solidFill>
                  <a:schemeClr val="dk1"/>
                </a:solidFill>
                <a:latin typeface="Georgia"/>
                <a:ea typeface="Georgia"/>
                <a:cs typeface="Georgia"/>
                <a:sym typeface="Georgia"/>
              </a:rPr>
              <a:t>Each cost $11</a:t>
            </a:r>
            <a:endParaRPr sz="2300">
              <a:solidFill>
                <a:schemeClr val="dk1"/>
              </a:solidFill>
              <a:latin typeface="Georgia"/>
              <a:ea typeface="Georgia"/>
              <a:cs typeface="Georgia"/>
              <a:sym typeface="Georgia"/>
            </a:endParaRPr>
          </a:p>
          <a:p>
            <a:pPr indent="-381000" lvl="0" marL="457200" rtl="0" algn="l">
              <a:lnSpc>
                <a:spcPct val="98181"/>
              </a:lnSpc>
              <a:spcBef>
                <a:spcPts val="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ATmega (Vout=5v )</a:t>
            </a:r>
            <a:endParaRPr sz="2400">
              <a:latin typeface="Georgia"/>
              <a:ea typeface="Georgia"/>
              <a:cs typeface="Georgia"/>
              <a:sym typeface="Georgia"/>
            </a:endParaRPr>
          </a:p>
        </p:txBody>
      </p:sp>
      <p:pic>
        <p:nvPicPr>
          <p:cNvPr id="246" name="Google Shape;246;p31"/>
          <p:cNvPicPr preferRelativeResize="0"/>
          <p:nvPr/>
        </p:nvPicPr>
        <p:blipFill>
          <a:blip r:embed="rId3">
            <a:alphaModFix/>
          </a:blip>
          <a:stretch>
            <a:fillRect/>
          </a:stretch>
        </p:blipFill>
        <p:spPr>
          <a:xfrm>
            <a:off x="3843200" y="1037875"/>
            <a:ext cx="5300800" cy="2494600"/>
          </a:xfrm>
          <a:prstGeom prst="rect">
            <a:avLst/>
          </a:prstGeom>
          <a:noFill/>
          <a:ln>
            <a:noFill/>
          </a:ln>
        </p:spPr>
      </p:pic>
      <p:sp>
        <p:nvSpPr>
          <p:cNvPr id="247" name="Google Shape;247;p31"/>
          <p:cNvSpPr txBox="1"/>
          <p:nvPr/>
        </p:nvSpPr>
        <p:spPr>
          <a:xfrm>
            <a:off x="3843200" y="3649100"/>
            <a:ext cx="477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Georgia"/>
                <a:ea typeface="Georgia"/>
                <a:cs typeface="Georgia"/>
                <a:sym typeface="Georgia"/>
              </a:rPr>
              <a:t>Thermal stress analysis:</a:t>
            </a:r>
            <a:endParaRPr b="1">
              <a:latin typeface="Georgia"/>
              <a:ea typeface="Georgia"/>
              <a:cs typeface="Georgia"/>
              <a:sym typeface="Georgia"/>
            </a:endParaRPr>
          </a:p>
          <a:p>
            <a:pPr indent="0" lvl="0" marL="0" rtl="0" algn="l">
              <a:spcBef>
                <a:spcPts val="0"/>
              </a:spcBef>
              <a:spcAft>
                <a:spcPts val="0"/>
              </a:spcAft>
              <a:buNone/>
            </a:pPr>
            <a:r>
              <a:rPr lang="en">
                <a:latin typeface="Georgia"/>
                <a:ea typeface="Georgia"/>
                <a:cs typeface="Georgia"/>
                <a:sym typeface="Georgia"/>
              </a:rPr>
              <a:t>Kirchoffs: V=IR			         Law of cooling: </a:t>
            </a:r>
            <a:r>
              <a:rPr lang="en">
                <a:latin typeface="Georgia"/>
                <a:ea typeface="Georgia"/>
                <a:cs typeface="Georgia"/>
                <a:sym typeface="Georgia"/>
              </a:rPr>
              <a:t>ΔT= kQ</a:t>
            </a:r>
            <a:r>
              <a:rPr lang="en" sz="1200">
                <a:latin typeface="Georgia"/>
                <a:ea typeface="Georgia"/>
                <a:cs typeface="Georgia"/>
                <a:sym typeface="Georgia"/>
              </a:rPr>
              <a:t> </a:t>
            </a:r>
            <a:r>
              <a:rPr lang="en">
                <a:latin typeface="Georgia"/>
                <a:ea typeface="Georgia"/>
                <a:cs typeface="Georgia"/>
                <a:sym typeface="Georgia"/>
              </a:rPr>
              <a:t> </a:t>
            </a:r>
            <a:endParaRPr>
              <a:latin typeface="Georgia"/>
              <a:ea typeface="Georgia"/>
              <a:cs typeface="Georgia"/>
              <a:sym typeface="Georgia"/>
            </a:endParaRPr>
          </a:p>
        </p:txBody>
      </p:sp>
      <p:sp>
        <p:nvSpPr>
          <p:cNvPr id="248" name="Google Shape;248;p31"/>
          <p:cNvSpPr txBox="1"/>
          <p:nvPr/>
        </p:nvSpPr>
        <p:spPr>
          <a:xfrm>
            <a:off x="8658425" y="61750"/>
            <a:ext cx="4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17</a:t>
            </a:r>
            <a:endParaRPr sz="1800">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18575" y="109700"/>
            <a:ext cx="88551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Interference Between Reflective Balls and LEDs (B)</a:t>
            </a:r>
            <a:endParaRPr sz="3000">
              <a:latin typeface="Georgia"/>
              <a:ea typeface="Georgia"/>
              <a:cs typeface="Georgia"/>
              <a:sym typeface="Georgia"/>
            </a:endParaRPr>
          </a:p>
        </p:txBody>
      </p:sp>
      <p:sp>
        <p:nvSpPr>
          <p:cNvPr id="254" name="Google Shape;254;p32"/>
          <p:cNvSpPr txBox="1"/>
          <p:nvPr/>
        </p:nvSpPr>
        <p:spPr>
          <a:xfrm>
            <a:off x="8658425" y="61750"/>
            <a:ext cx="4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18</a:t>
            </a:r>
            <a:endParaRPr sz="1800">
              <a:latin typeface="Georgia"/>
              <a:ea typeface="Georgia"/>
              <a:cs typeface="Georgia"/>
              <a:sym typeface="Georgia"/>
            </a:endParaRPr>
          </a:p>
        </p:txBody>
      </p:sp>
      <p:pic>
        <p:nvPicPr>
          <p:cNvPr id="255" name="Google Shape;255;p32"/>
          <p:cNvPicPr preferRelativeResize="0"/>
          <p:nvPr/>
        </p:nvPicPr>
        <p:blipFill rotWithShape="1">
          <a:blip r:embed="rId3">
            <a:alphaModFix/>
          </a:blip>
          <a:srcRect b="29727" l="0" r="0" t="27057"/>
          <a:stretch/>
        </p:blipFill>
        <p:spPr>
          <a:xfrm>
            <a:off x="172700" y="996525"/>
            <a:ext cx="3249134" cy="2887173"/>
          </a:xfrm>
          <a:prstGeom prst="rect">
            <a:avLst/>
          </a:prstGeom>
          <a:noFill/>
          <a:ln>
            <a:noFill/>
          </a:ln>
        </p:spPr>
      </p:pic>
      <p:cxnSp>
        <p:nvCxnSpPr>
          <p:cNvPr id="256" name="Google Shape;256;p32"/>
          <p:cNvCxnSpPr/>
          <p:nvPr/>
        </p:nvCxnSpPr>
        <p:spPr>
          <a:xfrm flipH="1">
            <a:off x="2858506" y="1423291"/>
            <a:ext cx="192900" cy="192000"/>
          </a:xfrm>
          <a:prstGeom prst="straightConnector1">
            <a:avLst/>
          </a:prstGeom>
          <a:noFill/>
          <a:ln cap="flat" cmpd="sng" w="76200">
            <a:solidFill>
              <a:srgbClr val="FF0000"/>
            </a:solidFill>
            <a:prstDash val="solid"/>
            <a:round/>
            <a:headEnd len="med" w="med" type="none"/>
            <a:tailEnd len="med" w="med" type="none"/>
          </a:ln>
        </p:spPr>
      </p:cxnSp>
      <p:cxnSp>
        <p:nvCxnSpPr>
          <p:cNvPr id="257" name="Google Shape;257;p32"/>
          <p:cNvCxnSpPr/>
          <p:nvPr/>
        </p:nvCxnSpPr>
        <p:spPr>
          <a:xfrm rot="10800000">
            <a:off x="3077275" y="1577260"/>
            <a:ext cx="475200" cy="347100"/>
          </a:xfrm>
          <a:prstGeom prst="straightConnector1">
            <a:avLst/>
          </a:prstGeom>
          <a:noFill/>
          <a:ln cap="flat" cmpd="sng" w="38100">
            <a:solidFill>
              <a:srgbClr val="FF0000"/>
            </a:solidFill>
            <a:prstDash val="solid"/>
            <a:round/>
            <a:headEnd len="med" w="med" type="none"/>
            <a:tailEnd len="med" w="med" type="triangle"/>
          </a:ln>
        </p:spPr>
      </p:cxnSp>
      <p:pic>
        <p:nvPicPr>
          <p:cNvPr id="258" name="Google Shape;258;p32"/>
          <p:cNvPicPr preferRelativeResize="0"/>
          <p:nvPr/>
        </p:nvPicPr>
        <p:blipFill>
          <a:blip r:embed="rId4">
            <a:alphaModFix/>
          </a:blip>
          <a:stretch>
            <a:fillRect/>
          </a:stretch>
        </p:blipFill>
        <p:spPr>
          <a:xfrm>
            <a:off x="3859225" y="644888"/>
            <a:ext cx="2812853" cy="3924198"/>
          </a:xfrm>
          <a:prstGeom prst="rect">
            <a:avLst/>
          </a:prstGeom>
          <a:noFill/>
          <a:ln>
            <a:noFill/>
          </a:ln>
        </p:spPr>
      </p:pic>
      <p:sp>
        <p:nvSpPr>
          <p:cNvPr id="259" name="Google Shape;259;p32"/>
          <p:cNvSpPr txBox="1"/>
          <p:nvPr/>
        </p:nvSpPr>
        <p:spPr>
          <a:xfrm>
            <a:off x="6758825" y="1516563"/>
            <a:ext cx="2349300" cy="184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Georgia"/>
                <a:ea typeface="Georgia"/>
                <a:cs typeface="Georgia"/>
                <a:sym typeface="Georgia"/>
              </a:rPr>
              <a:t>Not able to test the multiple configurations without manually moving the LEDs and Reflective Balls</a:t>
            </a:r>
            <a:endParaRPr sz="1800">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idx="1" type="body"/>
          </p:nvPr>
        </p:nvSpPr>
        <p:spPr>
          <a:xfrm>
            <a:off x="311700" y="771475"/>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Font typeface="Georgia"/>
              <a:buChar char="●"/>
            </a:pPr>
            <a:r>
              <a:rPr lang="en" sz="1700">
                <a:latin typeface="Georgia"/>
                <a:ea typeface="Georgia"/>
                <a:cs typeface="Georgia"/>
                <a:sym typeface="Georgia"/>
              </a:rPr>
              <a:t>“</a:t>
            </a:r>
            <a:r>
              <a:rPr lang="en" sz="1700">
                <a:latin typeface="Georgia"/>
                <a:ea typeface="Georgia"/>
                <a:cs typeface="Georgia"/>
                <a:sym typeface="Georgia"/>
              </a:rPr>
              <a:t>Deadzones” around the back left corner of the arena (possibly due to windows or many objects).</a:t>
            </a:r>
            <a:endParaRPr sz="1700">
              <a:latin typeface="Georgia"/>
              <a:ea typeface="Georgia"/>
              <a:cs typeface="Georgia"/>
              <a:sym typeface="Georgia"/>
            </a:endParaRPr>
          </a:p>
          <a:p>
            <a:pPr indent="-336550" lvl="0" marL="457200" rtl="0" algn="l">
              <a:spcBef>
                <a:spcPts val="0"/>
              </a:spcBef>
              <a:spcAft>
                <a:spcPts val="0"/>
              </a:spcAft>
              <a:buSzPts val="1700"/>
              <a:buFont typeface="Georgia"/>
              <a:buChar char="●"/>
            </a:pPr>
            <a:r>
              <a:rPr lang="en" sz="1700">
                <a:latin typeface="Georgia"/>
                <a:ea typeface="Georgia"/>
                <a:cs typeface="Georgia"/>
                <a:sym typeface="Georgia"/>
              </a:rPr>
              <a:t>Calibrate cameras to make the origin of the Vicon Software closer to this corner.</a:t>
            </a:r>
            <a:endParaRPr sz="1700">
              <a:latin typeface="Georgia"/>
              <a:ea typeface="Georgia"/>
              <a:cs typeface="Georgia"/>
              <a:sym typeface="Georgia"/>
            </a:endParaRPr>
          </a:p>
          <a:p>
            <a:pPr indent="-336550" lvl="0" marL="457200" rtl="0" algn="l">
              <a:spcBef>
                <a:spcPts val="0"/>
              </a:spcBef>
              <a:spcAft>
                <a:spcPts val="0"/>
              </a:spcAft>
              <a:buSzPts val="1700"/>
              <a:buFont typeface="Georgia"/>
              <a:buChar char="●"/>
            </a:pPr>
            <a:r>
              <a:rPr lang="en" sz="1700">
                <a:latin typeface="Georgia"/>
                <a:ea typeface="Georgia"/>
                <a:cs typeface="Georgia"/>
                <a:sym typeface="Georgia"/>
              </a:rPr>
              <a:t>Repeat testing until the percent error is more even throughout the arena.</a:t>
            </a:r>
            <a:endParaRPr sz="1700">
              <a:latin typeface="Georgia"/>
              <a:ea typeface="Georgia"/>
              <a:cs typeface="Georgia"/>
              <a:sym typeface="Georgia"/>
            </a:endParaRPr>
          </a:p>
        </p:txBody>
      </p:sp>
      <p:sp>
        <p:nvSpPr>
          <p:cNvPr id="265" name="Google Shape;265;p33"/>
          <p:cNvSpPr txBox="1"/>
          <p:nvPr>
            <p:ph type="title"/>
          </p:nvPr>
        </p:nvSpPr>
        <p:spPr>
          <a:xfrm>
            <a:off x="210025" y="185900"/>
            <a:ext cx="76887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latin typeface="Georgia"/>
                <a:ea typeface="Georgia"/>
                <a:cs typeface="Georgia"/>
                <a:sym typeface="Georgia"/>
              </a:rPr>
              <a:t>“Deadzones” and Camera Calibration</a:t>
            </a:r>
            <a:r>
              <a:rPr lang="en" sz="3100">
                <a:latin typeface="Georgia"/>
                <a:ea typeface="Georgia"/>
                <a:cs typeface="Georgia"/>
                <a:sym typeface="Georgia"/>
              </a:rPr>
              <a:t> (B)</a:t>
            </a:r>
            <a:r>
              <a:rPr lang="en" sz="3600">
                <a:latin typeface="Georgia"/>
                <a:ea typeface="Georgia"/>
                <a:cs typeface="Georgia"/>
                <a:sym typeface="Georgia"/>
              </a:rPr>
              <a:t> </a:t>
            </a:r>
            <a:endParaRPr sz="3600">
              <a:latin typeface="Georgia"/>
              <a:ea typeface="Georgia"/>
              <a:cs typeface="Georgia"/>
              <a:sym typeface="Georgia"/>
            </a:endParaRPr>
          </a:p>
        </p:txBody>
      </p:sp>
      <p:sp>
        <p:nvSpPr>
          <p:cNvPr id="266" name="Google Shape;266;p33"/>
          <p:cNvSpPr txBox="1"/>
          <p:nvPr/>
        </p:nvSpPr>
        <p:spPr>
          <a:xfrm>
            <a:off x="8658425" y="61750"/>
            <a:ext cx="44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19</a:t>
            </a:r>
            <a:endParaRPr sz="1800">
              <a:latin typeface="Georgia"/>
              <a:ea typeface="Georgia"/>
              <a:cs typeface="Georgia"/>
              <a:sym typeface="Georgia"/>
            </a:endParaRPr>
          </a:p>
        </p:txBody>
      </p:sp>
      <p:pic>
        <p:nvPicPr>
          <p:cNvPr id="267" name="Google Shape;267;p33"/>
          <p:cNvPicPr preferRelativeResize="0"/>
          <p:nvPr/>
        </p:nvPicPr>
        <p:blipFill rotWithShape="1">
          <a:blip r:embed="rId3">
            <a:alphaModFix/>
          </a:blip>
          <a:srcRect b="7706" l="0" r="7706" t="0"/>
          <a:stretch/>
        </p:blipFill>
        <p:spPr>
          <a:xfrm>
            <a:off x="604425" y="2128749"/>
            <a:ext cx="3174454" cy="2380825"/>
          </a:xfrm>
          <a:prstGeom prst="rect">
            <a:avLst/>
          </a:prstGeom>
          <a:noFill/>
          <a:ln>
            <a:noFill/>
          </a:ln>
        </p:spPr>
      </p:pic>
      <p:pic>
        <p:nvPicPr>
          <p:cNvPr id="268" name="Google Shape;268;p33"/>
          <p:cNvPicPr preferRelativeResize="0"/>
          <p:nvPr/>
        </p:nvPicPr>
        <p:blipFill rotWithShape="1">
          <a:blip r:embed="rId4">
            <a:alphaModFix/>
          </a:blip>
          <a:srcRect b="0" l="0" r="25777" t="0"/>
          <a:stretch/>
        </p:blipFill>
        <p:spPr>
          <a:xfrm>
            <a:off x="4846600" y="2150525"/>
            <a:ext cx="3083500" cy="2337275"/>
          </a:xfrm>
          <a:prstGeom prst="rect">
            <a:avLst/>
          </a:prstGeom>
          <a:noFill/>
          <a:ln>
            <a:noFill/>
          </a:ln>
        </p:spPr>
      </p:pic>
      <p:sp>
        <p:nvSpPr>
          <p:cNvPr id="269" name="Google Shape;269;p33"/>
          <p:cNvSpPr/>
          <p:nvPr/>
        </p:nvSpPr>
        <p:spPr>
          <a:xfrm>
            <a:off x="1855500" y="3095275"/>
            <a:ext cx="630900" cy="630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0" name="Google Shape;270;p33"/>
          <p:cNvCxnSpPr/>
          <p:nvPr/>
        </p:nvCxnSpPr>
        <p:spPr>
          <a:xfrm>
            <a:off x="3778879" y="3319161"/>
            <a:ext cx="907500" cy="9000"/>
          </a:xfrm>
          <a:prstGeom prst="straightConnector1">
            <a:avLst/>
          </a:prstGeom>
          <a:noFill/>
          <a:ln cap="flat" cmpd="sng" w="9525">
            <a:solidFill>
              <a:schemeClr val="dk2"/>
            </a:solidFill>
            <a:prstDash val="solid"/>
            <a:round/>
            <a:headEnd len="med" w="med" type="none"/>
            <a:tailEnd len="med" w="med" type="triangle"/>
          </a:ln>
        </p:spPr>
      </p:cxnSp>
      <p:sp>
        <p:nvSpPr>
          <p:cNvPr id="271" name="Google Shape;271;p33"/>
          <p:cNvSpPr/>
          <p:nvPr/>
        </p:nvSpPr>
        <p:spPr>
          <a:xfrm>
            <a:off x="4763625" y="2459250"/>
            <a:ext cx="981300" cy="981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84325" y="78525"/>
            <a:ext cx="87651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Conclusion: Project Continuation (J) </a:t>
            </a:r>
            <a:endParaRPr sz="600">
              <a:latin typeface="Georgia"/>
              <a:ea typeface="Georgia"/>
              <a:cs typeface="Georgia"/>
              <a:sym typeface="Georgia"/>
            </a:endParaRPr>
          </a:p>
        </p:txBody>
      </p:sp>
      <p:sp>
        <p:nvSpPr>
          <p:cNvPr id="277" name="Google Shape;277;p34"/>
          <p:cNvSpPr txBox="1"/>
          <p:nvPr>
            <p:ph idx="1" type="body"/>
          </p:nvPr>
        </p:nvSpPr>
        <p:spPr>
          <a:xfrm>
            <a:off x="622525" y="758950"/>
            <a:ext cx="7688700" cy="3098700"/>
          </a:xfrm>
          <a:prstGeom prst="rect">
            <a:avLst/>
          </a:prstGeom>
        </p:spPr>
        <p:txBody>
          <a:bodyPr anchorCtr="0" anchor="ctr" bIns="91425" lIns="91425" spcFirstLastPara="1" rIns="91425" wrap="square" tIns="91425">
            <a:noAutofit/>
          </a:bodyPr>
          <a:lstStyle/>
          <a:p>
            <a:pPr indent="-381000" lvl="0" marL="457200" rtl="0" algn="l">
              <a:lnSpc>
                <a:spcPct val="98181"/>
              </a:lnSpc>
              <a:spcBef>
                <a:spcPts val="10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New PCB design for the led interfering with the  reflective ball.</a:t>
            </a:r>
            <a:endParaRPr sz="2400">
              <a:solidFill>
                <a:schemeClr val="dk1"/>
              </a:solidFill>
              <a:latin typeface="Georgia"/>
              <a:ea typeface="Georgia"/>
              <a:cs typeface="Georgia"/>
              <a:sym typeface="Georgia"/>
            </a:endParaRPr>
          </a:p>
          <a:p>
            <a:pPr indent="-381000" lvl="0" marL="457200" rtl="0" algn="l">
              <a:lnSpc>
                <a:spcPct val="98181"/>
              </a:lnSpc>
              <a:spcBef>
                <a:spcPts val="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Measuring the minimum distance to avoid interference.</a:t>
            </a:r>
            <a:endParaRPr sz="2400">
              <a:solidFill>
                <a:schemeClr val="dk1"/>
              </a:solidFill>
              <a:latin typeface="Georgia"/>
              <a:ea typeface="Georgia"/>
              <a:cs typeface="Georgia"/>
              <a:sym typeface="Georgia"/>
            </a:endParaRPr>
          </a:p>
          <a:p>
            <a:pPr indent="-381000" lvl="0" marL="457200" rtl="0" algn="l">
              <a:lnSpc>
                <a:spcPct val="98181"/>
              </a:lnSpc>
              <a:spcBef>
                <a:spcPts val="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Calculating how increasing the PCB wing lengths affects the stress.</a:t>
            </a:r>
            <a:endParaRPr sz="2400">
              <a:solidFill>
                <a:schemeClr val="dk1"/>
              </a:solidFill>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sp>
        <p:nvSpPr>
          <p:cNvPr id="278" name="Google Shape;278;p34"/>
          <p:cNvSpPr txBox="1"/>
          <p:nvPr/>
        </p:nvSpPr>
        <p:spPr>
          <a:xfrm>
            <a:off x="8538300" y="61750"/>
            <a:ext cx="56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20</a:t>
            </a:r>
            <a:endParaRPr sz="18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title"/>
          </p:nvPr>
        </p:nvSpPr>
        <p:spPr>
          <a:xfrm>
            <a:off x="159300" y="64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chemeClr val="dk1"/>
                </a:solidFill>
                <a:latin typeface="Georgia"/>
                <a:ea typeface="Georgia"/>
                <a:cs typeface="Georgia"/>
                <a:sym typeface="Georgia"/>
              </a:rPr>
              <a:t>Problem</a:t>
            </a:r>
            <a:r>
              <a:rPr lang="en" sz="3400">
                <a:solidFill>
                  <a:schemeClr val="dk1"/>
                </a:solidFill>
                <a:latin typeface="Georgia"/>
                <a:ea typeface="Georgia"/>
                <a:cs typeface="Georgia"/>
                <a:sym typeface="Georgia"/>
              </a:rPr>
              <a:t> (J) </a:t>
            </a:r>
            <a:endParaRPr/>
          </a:p>
        </p:txBody>
      </p:sp>
      <p:sp>
        <p:nvSpPr>
          <p:cNvPr id="69" name="Google Shape;69;p13"/>
          <p:cNvSpPr txBox="1"/>
          <p:nvPr>
            <p:ph idx="1" type="body"/>
          </p:nvPr>
        </p:nvSpPr>
        <p:spPr>
          <a:xfrm>
            <a:off x="-39050" y="971750"/>
            <a:ext cx="8520600" cy="3416400"/>
          </a:xfrm>
          <a:prstGeom prst="rect">
            <a:avLst/>
          </a:prstGeom>
        </p:spPr>
        <p:txBody>
          <a:bodyPr anchorCtr="0" anchor="t" bIns="91425" lIns="91425" spcFirstLastPara="1" rIns="91425" wrap="square" tIns="91425">
            <a:noAutofit/>
          </a:bodyPr>
          <a:lstStyle/>
          <a:p>
            <a:pPr indent="-342900" lvl="0" marL="4572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To track flying objects, usually drones, the lab</a:t>
            </a:r>
            <a:endParaRPr sz="1800">
              <a:solidFill>
                <a:schemeClr val="dk1"/>
              </a:solidFill>
              <a:latin typeface="Georgia"/>
              <a:ea typeface="Georgia"/>
              <a:cs typeface="Georgia"/>
              <a:sym typeface="Georgia"/>
            </a:endParaRPr>
          </a:p>
          <a:p>
            <a:pPr indent="0" lvl="0" marL="457200" rtl="0" algn="l">
              <a:lnSpc>
                <a:spcPct val="98181"/>
              </a:lnSpc>
              <a:spcBef>
                <a:spcPts val="0"/>
              </a:spcBef>
              <a:spcAft>
                <a:spcPts val="0"/>
              </a:spcAft>
              <a:buNone/>
            </a:pPr>
            <a:r>
              <a:rPr lang="en" sz="1800">
                <a:solidFill>
                  <a:schemeClr val="dk1"/>
                </a:solidFill>
                <a:latin typeface="Georgia"/>
                <a:ea typeface="Georgia"/>
                <a:cs typeface="Georgia"/>
                <a:sym typeface="Georgia"/>
              </a:rPr>
              <a:t>u</a:t>
            </a:r>
            <a:r>
              <a:rPr lang="en" sz="1800">
                <a:solidFill>
                  <a:schemeClr val="dk1"/>
                </a:solidFill>
                <a:latin typeface="Georgia"/>
                <a:ea typeface="Georgia"/>
                <a:cs typeface="Georgia"/>
                <a:sym typeface="Georgia"/>
              </a:rPr>
              <a:t>tilizes reflective balls.</a:t>
            </a:r>
            <a:endParaRPr sz="1800">
              <a:solidFill>
                <a:schemeClr val="dk1"/>
              </a:solidFill>
              <a:latin typeface="Georgia"/>
              <a:ea typeface="Georgia"/>
              <a:cs typeface="Georgia"/>
              <a:sym typeface="Georgia"/>
            </a:endParaRPr>
          </a:p>
          <a:p>
            <a:pPr indent="-330200" lvl="1" marL="914400" rtl="0" algn="l">
              <a:lnSpc>
                <a:spcPct val="98181"/>
              </a:lnSpc>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Styrofoam balls painted with reflective</a:t>
            </a:r>
            <a:endParaRPr sz="1600">
              <a:solidFill>
                <a:schemeClr val="dk1"/>
              </a:solidFill>
              <a:latin typeface="Georgia"/>
              <a:ea typeface="Georgia"/>
              <a:cs typeface="Georgia"/>
              <a:sym typeface="Georgia"/>
            </a:endParaRPr>
          </a:p>
          <a:p>
            <a:pPr indent="0" lvl="0" marL="914400" rtl="0" algn="l">
              <a:lnSpc>
                <a:spcPct val="98181"/>
              </a:lnSpc>
              <a:spcBef>
                <a:spcPts val="0"/>
              </a:spcBef>
              <a:spcAft>
                <a:spcPts val="0"/>
              </a:spcAft>
              <a:buNone/>
            </a:pPr>
            <a:r>
              <a:rPr lang="en" sz="1600">
                <a:solidFill>
                  <a:schemeClr val="dk1"/>
                </a:solidFill>
                <a:latin typeface="Georgia"/>
                <a:ea typeface="Georgia"/>
                <a:cs typeface="Georgia"/>
                <a:sym typeface="Georgia"/>
              </a:rPr>
              <a:t>paint.</a:t>
            </a:r>
            <a:endParaRPr sz="1600">
              <a:solidFill>
                <a:schemeClr val="dk1"/>
              </a:solidFill>
              <a:latin typeface="Georgia"/>
              <a:ea typeface="Georgia"/>
              <a:cs typeface="Georgia"/>
              <a:sym typeface="Georgia"/>
            </a:endParaRPr>
          </a:p>
          <a:p>
            <a:pPr indent="0" lvl="0" marL="0" rtl="0" algn="l">
              <a:lnSpc>
                <a:spcPct val="98181"/>
              </a:lnSpc>
              <a:spcBef>
                <a:spcPts val="0"/>
              </a:spcBef>
              <a:spcAft>
                <a:spcPts val="0"/>
              </a:spcAft>
              <a:buNone/>
            </a:pPr>
            <a:r>
              <a:t/>
            </a:r>
            <a:endParaRPr sz="1800">
              <a:solidFill>
                <a:schemeClr val="dk1"/>
              </a:solidFill>
              <a:latin typeface="Georgia"/>
              <a:ea typeface="Georgia"/>
              <a:cs typeface="Georgia"/>
              <a:sym typeface="Georgia"/>
            </a:endParaRPr>
          </a:p>
          <a:p>
            <a:pPr indent="-342900" lvl="0" marL="4572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Vicon Manual States that accuracy to true </a:t>
            </a:r>
            <a:endParaRPr sz="1800">
              <a:solidFill>
                <a:schemeClr val="dk1"/>
              </a:solidFill>
              <a:latin typeface="Georgia"/>
              <a:ea typeface="Georgia"/>
              <a:cs typeface="Georgia"/>
              <a:sym typeface="Georgia"/>
            </a:endParaRPr>
          </a:p>
          <a:p>
            <a:pPr indent="0" lvl="0" marL="457200" rtl="0" algn="l">
              <a:lnSpc>
                <a:spcPct val="98181"/>
              </a:lnSpc>
              <a:spcBef>
                <a:spcPts val="0"/>
              </a:spcBef>
              <a:spcAft>
                <a:spcPts val="0"/>
              </a:spcAft>
              <a:buNone/>
            </a:pPr>
            <a:r>
              <a:rPr lang="en" sz="1800">
                <a:solidFill>
                  <a:schemeClr val="dk1"/>
                </a:solidFill>
                <a:latin typeface="Georgia"/>
                <a:ea typeface="Georgia"/>
                <a:cs typeface="Georgia"/>
                <a:sym typeface="Georgia"/>
              </a:rPr>
              <a:t>location is within 1 mm. </a:t>
            </a:r>
            <a:endParaRPr sz="1800">
              <a:solidFill>
                <a:schemeClr val="dk1"/>
              </a:solidFill>
              <a:latin typeface="Georgia"/>
              <a:ea typeface="Georgia"/>
              <a:cs typeface="Georgia"/>
              <a:sym typeface="Georgia"/>
            </a:endParaRPr>
          </a:p>
          <a:p>
            <a:pPr indent="-330200" lvl="1" marL="914400" rtl="0" algn="l">
              <a:lnSpc>
                <a:spcPct val="98181"/>
              </a:lnSpc>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Is this accurate at all places throughout the</a:t>
            </a:r>
            <a:endParaRPr sz="1600">
              <a:solidFill>
                <a:schemeClr val="dk1"/>
              </a:solidFill>
              <a:latin typeface="Georgia"/>
              <a:ea typeface="Georgia"/>
              <a:cs typeface="Georgia"/>
              <a:sym typeface="Georgia"/>
            </a:endParaRPr>
          </a:p>
          <a:p>
            <a:pPr indent="0" lvl="0" marL="914400" rtl="0" algn="l">
              <a:lnSpc>
                <a:spcPct val="98181"/>
              </a:lnSpc>
              <a:spcBef>
                <a:spcPts val="0"/>
              </a:spcBef>
              <a:spcAft>
                <a:spcPts val="0"/>
              </a:spcAft>
              <a:buNone/>
            </a:pPr>
            <a:r>
              <a:rPr lang="en" sz="1600">
                <a:solidFill>
                  <a:schemeClr val="dk1"/>
                </a:solidFill>
                <a:latin typeface="Georgia"/>
                <a:ea typeface="Georgia"/>
                <a:cs typeface="Georgia"/>
                <a:sym typeface="Georgia"/>
              </a:rPr>
              <a:t>arena? </a:t>
            </a:r>
            <a:endParaRPr sz="1600">
              <a:solidFill>
                <a:schemeClr val="dk1"/>
              </a:solidFill>
              <a:latin typeface="Georgia"/>
              <a:ea typeface="Georgia"/>
              <a:cs typeface="Georgia"/>
              <a:sym typeface="Georgia"/>
            </a:endParaRPr>
          </a:p>
          <a:p>
            <a:pPr indent="-330200" lvl="1" marL="914400" rtl="0" algn="l">
              <a:lnSpc>
                <a:spcPct val="98181"/>
              </a:lnSpc>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Re-calibrate cameras to better survey the arena.</a:t>
            </a:r>
            <a:endParaRPr sz="1600">
              <a:solidFill>
                <a:schemeClr val="dk1"/>
              </a:solidFill>
              <a:latin typeface="Georgia"/>
              <a:ea typeface="Georgia"/>
              <a:cs typeface="Georgia"/>
              <a:sym typeface="Georgia"/>
            </a:endParaRPr>
          </a:p>
          <a:p>
            <a:pPr indent="0" lvl="0" marL="0" rtl="0" algn="l">
              <a:lnSpc>
                <a:spcPct val="98181"/>
              </a:lnSpc>
              <a:spcBef>
                <a:spcPts val="0"/>
              </a:spcBef>
              <a:spcAft>
                <a:spcPts val="0"/>
              </a:spcAft>
              <a:buNone/>
            </a:pPr>
            <a:r>
              <a:t/>
            </a:r>
            <a:endParaRPr/>
          </a:p>
        </p:txBody>
      </p:sp>
      <p:pic>
        <p:nvPicPr>
          <p:cNvPr id="70" name="Google Shape;70;p13"/>
          <p:cNvPicPr preferRelativeResize="0"/>
          <p:nvPr/>
        </p:nvPicPr>
        <p:blipFill>
          <a:blip r:embed="rId3">
            <a:alphaModFix/>
          </a:blip>
          <a:stretch>
            <a:fillRect/>
          </a:stretch>
        </p:blipFill>
        <p:spPr>
          <a:xfrm>
            <a:off x="5387375" y="863551"/>
            <a:ext cx="3670174" cy="2865224"/>
          </a:xfrm>
          <a:prstGeom prst="rect">
            <a:avLst/>
          </a:prstGeom>
          <a:noFill/>
          <a:ln>
            <a:noFill/>
          </a:ln>
        </p:spPr>
      </p:pic>
      <p:sp>
        <p:nvSpPr>
          <p:cNvPr id="71" name="Google Shape;71;p13"/>
          <p:cNvSpPr txBox="1"/>
          <p:nvPr/>
        </p:nvSpPr>
        <p:spPr>
          <a:xfrm>
            <a:off x="8793600" y="617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2</a:t>
            </a:r>
            <a:endParaRPr sz="180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26250" y="45125"/>
            <a:ext cx="76887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Solution (hardware and Vicon)(B)</a:t>
            </a:r>
            <a:endParaRPr sz="600">
              <a:latin typeface="Georgia"/>
              <a:ea typeface="Georgia"/>
              <a:cs typeface="Georgia"/>
              <a:sym typeface="Georgia"/>
            </a:endParaRPr>
          </a:p>
        </p:txBody>
      </p:sp>
      <p:sp>
        <p:nvSpPr>
          <p:cNvPr id="77" name="Google Shape;77;p14"/>
          <p:cNvSpPr txBox="1"/>
          <p:nvPr>
            <p:ph idx="1" type="body"/>
          </p:nvPr>
        </p:nvSpPr>
        <p:spPr>
          <a:xfrm>
            <a:off x="364100" y="872300"/>
            <a:ext cx="8239500" cy="2997300"/>
          </a:xfrm>
          <a:prstGeom prst="rect">
            <a:avLst/>
          </a:prstGeom>
        </p:spPr>
        <p:txBody>
          <a:bodyPr anchorCtr="0" anchor="ctr" bIns="91425" lIns="91425" spcFirstLastPara="1" rIns="91425" wrap="square" tIns="91425">
            <a:noAutofit/>
          </a:bodyPr>
          <a:lstStyle/>
          <a:p>
            <a:pPr indent="-355600" lvl="0" marL="457200" rtl="0" algn="l">
              <a:lnSpc>
                <a:spcPct val="98181"/>
              </a:lnSpc>
              <a:spcBef>
                <a:spcPts val="0"/>
              </a:spcBef>
              <a:spcAft>
                <a:spcPts val="0"/>
              </a:spcAft>
              <a:buClr>
                <a:schemeClr val="dk1"/>
              </a:buClr>
              <a:buSzPts val="2000"/>
              <a:buFont typeface="Georgia"/>
              <a:buChar char="●"/>
            </a:pPr>
            <a:r>
              <a:rPr lang="en" sz="2000">
                <a:solidFill>
                  <a:schemeClr val="dk1"/>
                </a:solidFill>
                <a:latin typeface="Georgia"/>
                <a:ea typeface="Georgia"/>
                <a:cs typeface="Georgia"/>
                <a:sym typeface="Georgia"/>
              </a:rPr>
              <a:t>PCB allows for c</a:t>
            </a:r>
            <a:r>
              <a:rPr lang="en" sz="2000">
                <a:solidFill>
                  <a:schemeClr val="dk1"/>
                </a:solidFill>
                <a:latin typeface="Georgia"/>
                <a:ea typeface="Georgia"/>
                <a:cs typeface="Georgia"/>
                <a:sym typeface="Georgia"/>
              </a:rPr>
              <a:t>omparison between LEDs and Reflective Balls</a:t>
            </a:r>
            <a:endParaRPr sz="2000">
              <a:solidFill>
                <a:schemeClr val="dk1"/>
              </a:solidFill>
              <a:latin typeface="Georgia"/>
              <a:ea typeface="Georgia"/>
              <a:cs typeface="Georgia"/>
              <a:sym typeface="Georgia"/>
            </a:endParaRPr>
          </a:p>
          <a:p>
            <a:pPr indent="-342900" lvl="1" marL="9144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Near-IR LEDs (780nm): Active Marker, </a:t>
            </a:r>
            <a:r>
              <a:rPr b="1" lang="en" sz="1800">
                <a:solidFill>
                  <a:schemeClr val="dk1"/>
                </a:solidFill>
                <a:latin typeface="Georgia"/>
                <a:ea typeface="Georgia"/>
                <a:cs typeface="Georgia"/>
                <a:sym typeface="Georgia"/>
              </a:rPr>
              <a:t>“TRUE” LOCATION</a:t>
            </a:r>
            <a:endParaRPr b="1" sz="1800">
              <a:solidFill>
                <a:schemeClr val="dk1"/>
              </a:solidFill>
              <a:latin typeface="Georgia"/>
              <a:ea typeface="Georgia"/>
              <a:cs typeface="Georgia"/>
              <a:sym typeface="Georgia"/>
            </a:endParaRPr>
          </a:p>
          <a:p>
            <a:pPr indent="-342900" lvl="1" marL="9144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Reflective Balls: Passive Marker, </a:t>
            </a:r>
            <a:r>
              <a:rPr b="1" lang="en" sz="1800">
                <a:solidFill>
                  <a:schemeClr val="dk1"/>
                </a:solidFill>
                <a:latin typeface="Georgia"/>
                <a:ea typeface="Georgia"/>
                <a:cs typeface="Georgia"/>
                <a:sym typeface="Georgia"/>
              </a:rPr>
              <a:t>“OBSERVED” LOCATION</a:t>
            </a:r>
            <a:endParaRPr sz="1800">
              <a:solidFill>
                <a:schemeClr val="dk1"/>
              </a:solidFill>
              <a:latin typeface="Georgia"/>
              <a:ea typeface="Georgia"/>
              <a:cs typeface="Georgia"/>
              <a:sym typeface="Georgia"/>
            </a:endParaRPr>
          </a:p>
          <a:p>
            <a:pPr indent="-342900" lvl="1" marL="9144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ATmega328-P microcontroller to illuminate the LEDs in different configurations</a:t>
            </a:r>
            <a:endParaRPr sz="1800">
              <a:solidFill>
                <a:schemeClr val="dk1"/>
              </a:solidFill>
              <a:latin typeface="Georgia"/>
              <a:ea typeface="Georgia"/>
              <a:cs typeface="Georgia"/>
              <a:sym typeface="Georgia"/>
            </a:endParaRPr>
          </a:p>
          <a:p>
            <a:pPr indent="-355600" lvl="0" marL="457200" rtl="0" algn="l">
              <a:lnSpc>
                <a:spcPct val="98181"/>
              </a:lnSpc>
              <a:spcBef>
                <a:spcPts val="1000"/>
              </a:spcBef>
              <a:spcAft>
                <a:spcPts val="0"/>
              </a:spcAft>
              <a:buClr>
                <a:schemeClr val="dk1"/>
              </a:buClr>
              <a:buSzPts val="2000"/>
              <a:buFont typeface="Georgia"/>
              <a:buChar char="●"/>
            </a:pPr>
            <a:r>
              <a:rPr lang="en" sz="2000">
                <a:solidFill>
                  <a:schemeClr val="dk1"/>
                </a:solidFill>
                <a:latin typeface="Georgia"/>
                <a:ea typeface="Georgia"/>
                <a:cs typeface="Georgia"/>
                <a:sym typeface="Georgia"/>
              </a:rPr>
              <a:t>Vicon tracker 3 Software communication</a:t>
            </a:r>
            <a:endParaRPr sz="2000">
              <a:solidFill>
                <a:schemeClr val="dk1"/>
              </a:solidFill>
              <a:latin typeface="Georgia"/>
              <a:ea typeface="Georgia"/>
              <a:cs typeface="Georgia"/>
              <a:sym typeface="Georgia"/>
            </a:endParaRPr>
          </a:p>
          <a:p>
            <a:pPr indent="-342900" lvl="1" marL="9144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Define 2 separate objects sharing the same center point</a:t>
            </a:r>
            <a:endParaRPr sz="1800">
              <a:solidFill>
                <a:schemeClr val="dk1"/>
              </a:solidFill>
              <a:latin typeface="Georgia"/>
              <a:ea typeface="Georgia"/>
              <a:cs typeface="Georgia"/>
              <a:sym typeface="Georgia"/>
            </a:endParaRPr>
          </a:p>
          <a:p>
            <a:pPr indent="-342900" lvl="1" marL="9144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Object 1: 780 nm LEDs </a:t>
            </a:r>
            <a:endParaRPr sz="1800">
              <a:solidFill>
                <a:schemeClr val="dk1"/>
              </a:solidFill>
              <a:latin typeface="Georgia"/>
              <a:ea typeface="Georgia"/>
              <a:cs typeface="Georgia"/>
              <a:sym typeface="Georgia"/>
            </a:endParaRPr>
          </a:p>
          <a:p>
            <a:pPr indent="-342900" lvl="1" marL="9144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Object 2: Reflective Balls</a:t>
            </a:r>
            <a:endParaRPr sz="1800">
              <a:solidFill>
                <a:schemeClr val="dk1"/>
              </a:solidFill>
              <a:latin typeface="Georgia"/>
              <a:ea typeface="Georgia"/>
              <a:cs typeface="Georgia"/>
              <a:sym typeface="Georgia"/>
            </a:endParaRPr>
          </a:p>
          <a:p>
            <a:pPr indent="-342900" lvl="1" marL="914400" rtl="0" algn="l">
              <a:lnSpc>
                <a:spcPct val="98181"/>
              </a:lnSpc>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Minimize percent error as much as possible in the construction</a:t>
            </a:r>
            <a:endParaRPr sz="2800">
              <a:solidFill>
                <a:schemeClr val="dk1"/>
              </a:solidFill>
            </a:endParaRPr>
          </a:p>
          <a:p>
            <a:pPr indent="0" lvl="0" marL="0" rtl="0" algn="l">
              <a:spcBef>
                <a:spcPts val="0"/>
              </a:spcBef>
              <a:spcAft>
                <a:spcPts val="0"/>
              </a:spcAft>
              <a:buNone/>
            </a:pPr>
            <a:r>
              <a:t/>
            </a:r>
            <a:endParaRPr sz="1100"/>
          </a:p>
        </p:txBody>
      </p:sp>
      <p:sp>
        <p:nvSpPr>
          <p:cNvPr id="78" name="Google Shape;78;p14"/>
          <p:cNvSpPr txBox="1"/>
          <p:nvPr/>
        </p:nvSpPr>
        <p:spPr>
          <a:xfrm>
            <a:off x="8793600" y="617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3</a:t>
            </a:r>
            <a:endParaRPr sz="180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159300" y="1402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Solution (software process)(A)</a:t>
            </a:r>
            <a:endParaRPr sz="600">
              <a:latin typeface="Georgia"/>
              <a:ea typeface="Georgia"/>
              <a:cs typeface="Georgia"/>
              <a:sym typeface="Georgia"/>
            </a:endParaRPr>
          </a:p>
        </p:txBody>
      </p:sp>
      <p:sp>
        <p:nvSpPr>
          <p:cNvPr id="84" name="Google Shape;84;p15"/>
          <p:cNvSpPr txBox="1"/>
          <p:nvPr>
            <p:ph idx="1" type="body"/>
          </p:nvPr>
        </p:nvSpPr>
        <p:spPr>
          <a:xfrm>
            <a:off x="692700" y="926175"/>
            <a:ext cx="7688700" cy="2261100"/>
          </a:xfrm>
          <a:prstGeom prst="rect">
            <a:avLst/>
          </a:prstGeom>
        </p:spPr>
        <p:txBody>
          <a:bodyPr anchorCtr="0" anchor="ctr" bIns="91425" lIns="91425" spcFirstLastPara="1" rIns="91425" wrap="square" tIns="91425">
            <a:noAutofit/>
          </a:bodyPr>
          <a:lstStyle/>
          <a:p>
            <a:pPr indent="0" lvl="0" marL="0" rtl="0" algn="l">
              <a:lnSpc>
                <a:spcPct val="98181"/>
              </a:lnSpc>
              <a:spcBef>
                <a:spcPts val="1000"/>
              </a:spcBef>
              <a:spcAft>
                <a:spcPts val="0"/>
              </a:spcAft>
              <a:buClr>
                <a:schemeClr val="dk1"/>
              </a:buClr>
              <a:buSzPts val="1100"/>
              <a:buFont typeface="Arial"/>
              <a:buNone/>
            </a:pPr>
            <a:r>
              <a:rPr lang="en" sz="2000">
                <a:solidFill>
                  <a:schemeClr val="dk1"/>
                </a:solidFill>
                <a:latin typeface="Georgia"/>
                <a:ea typeface="Georgia"/>
                <a:cs typeface="Georgia"/>
                <a:sym typeface="Georgia"/>
              </a:rPr>
              <a:t>Software needed to accomplish 3 main goals to analyze the data</a:t>
            </a:r>
            <a:endParaRPr sz="2000">
              <a:solidFill>
                <a:schemeClr val="dk1"/>
              </a:solidFill>
              <a:latin typeface="Georgia"/>
              <a:ea typeface="Georgia"/>
              <a:cs typeface="Georgia"/>
              <a:sym typeface="Georgia"/>
            </a:endParaRPr>
          </a:p>
          <a:p>
            <a:pPr indent="-342900" lvl="0" marL="457200" rtl="0" algn="l">
              <a:lnSpc>
                <a:spcPct val="98181"/>
              </a:lnSpc>
              <a:spcBef>
                <a:spcPts val="1000"/>
              </a:spcBef>
              <a:spcAft>
                <a:spcPts val="0"/>
              </a:spcAft>
              <a:buClr>
                <a:schemeClr val="dk1"/>
              </a:buClr>
              <a:buSzPts val="1800"/>
              <a:buFont typeface="Georgia"/>
              <a:buAutoNum type="arabicPeriod"/>
            </a:pPr>
            <a:r>
              <a:rPr b="1" lang="en" sz="1800">
                <a:solidFill>
                  <a:schemeClr val="dk1"/>
                </a:solidFill>
                <a:latin typeface="Georgia"/>
                <a:ea typeface="Georgia"/>
                <a:cs typeface="Georgia"/>
                <a:sym typeface="Georgia"/>
              </a:rPr>
              <a:t>Parse and clean the .csv file</a:t>
            </a:r>
            <a:r>
              <a:rPr lang="en" sz="1800">
                <a:solidFill>
                  <a:schemeClr val="dk1"/>
                </a:solidFill>
                <a:latin typeface="Georgia"/>
                <a:ea typeface="Georgia"/>
                <a:cs typeface="Georgia"/>
                <a:sym typeface="Georgia"/>
              </a:rPr>
              <a:t> output by the Vicon Tracker Software to be analyzed.</a:t>
            </a:r>
            <a:endParaRPr sz="1800">
              <a:solidFill>
                <a:schemeClr val="dk1"/>
              </a:solidFill>
              <a:latin typeface="Georgia"/>
              <a:ea typeface="Georgia"/>
              <a:cs typeface="Georgia"/>
              <a:sym typeface="Georgia"/>
            </a:endParaRPr>
          </a:p>
          <a:p>
            <a:pPr indent="-342900" lvl="0" marL="457200" rtl="0" algn="l">
              <a:lnSpc>
                <a:spcPct val="98181"/>
              </a:lnSpc>
              <a:spcBef>
                <a:spcPts val="1000"/>
              </a:spcBef>
              <a:spcAft>
                <a:spcPts val="0"/>
              </a:spcAft>
              <a:buClr>
                <a:schemeClr val="dk1"/>
              </a:buClr>
              <a:buSzPts val="1800"/>
              <a:buFont typeface="Georgia"/>
              <a:buAutoNum type="arabicPeriod"/>
            </a:pPr>
            <a:r>
              <a:rPr b="1" lang="en" sz="1800">
                <a:solidFill>
                  <a:schemeClr val="dk1"/>
                </a:solidFill>
                <a:latin typeface="Georgia"/>
                <a:ea typeface="Georgia"/>
                <a:cs typeface="Georgia"/>
                <a:sym typeface="Georgia"/>
              </a:rPr>
              <a:t>Calculate the percent error</a:t>
            </a:r>
            <a:r>
              <a:rPr lang="en" sz="1800">
                <a:solidFill>
                  <a:schemeClr val="dk1"/>
                </a:solidFill>
                <a:latin typeface="Georgia"/>
                <a:ea typeface="Georgia"/>
                <a:cs typeface="Georgia"/>
                <a:sym typeface="Georgia"/>
              </a:rPr>
              <a:t> between the LED’s and reflective balls at every frame.</a:t>
            </a:r>
            <a:endParaRPr sz="1800">
              <a:solidFill>
                <a:schemeClr val="dk1"/>
              </a:solidFill>
              <a:latin typeface="Georgia"/>
              <a:ea typeface="Georgia"/>
              <a:cs typeface="Georgia"/>
              <a:sym typeface="Georgia"/>
            </a:endParaRPr>
          </a:p>
          <a:p>
            <a:pPr indent="-342900" lvl="0" marL="457200" rtl="0" algn="l">
              <a:lnSpc>
                <a:spcPct val="98181"/>
              </a:lnSpc>
              <a:spcBef>
                <a:spcPts val="1000"/>
              </a:spcBef>
              <a:spcAft>
                <a:spcPts val="0"/>
              </a:spcAft>
              <a:buClr>
                <a:schemeClr val="dk1"/>
              </a:buClr>
              <a:buSzPts val="1800"/>
              <a:buFont typeface="Georgia"/>
              <a:buAutoNum type="arabicPeriod"/>
            </a:pPr>
            <a:r>
              <a:rPr lang="en" sz="1800">
                <a:solidFill>
                  <a:schemeClr val="dk1"/>
                </a:solidFill>
                <a:latin typeface="Georgia"/>
                <a:ea typeface="Georgia"/>
                <a:cs typeface="Georgia"/>
                <a:sym typeface="Georgia"/>
              </a:rPr>
              <a:t>Use the </a:t>
            </a:r>
            <a:r>
              <a:rPr b="1" lang="en" sz="1800">
                <a:solidFill>
                  <a:schemeClr val="dk1"/>
                </a:solidFill>
                <a:latin typeface="Georgia"/>
                <a:ea typeface="Georgia"/>
                <a:cs typeface="Georgia"/>
                <a:sym typeface="Georgia"/>
              </a:rPr>
              <a:t>percent errors</a:t>
            </a:r>
            <a:r>
              <a:rPr lang="en" sz="1800">
                <a:solidFill>
                  <a:schemeClr val="dk1"/>
                </a:solidFill>
                <a:latin typeface="Georgia"/>
                <a:ea typeface="Georgia"/>
                <a:cs typeface="Georgia"/>
                <a:sym typeface="Georgia"/>
              </a:rPr>
              <a:t> and </a:t>
            </a:r>
            <a:r>
              <a:rPr b="1" lang="en" sz="1800">
                <a:solidFill>
                  <a:schemeClr val="dk1"/>
                </a:solidFill>
                <a:latin typeface="Georgia"/>
                <a:ea typeface="Georgia"/>
                <a:cs typeface="Georgia"/>
                <a:sym typeface="Georgia"/>
              </a:rPr>
              <a:t>positional data to create graphs</a:t>
            </a:r>
            <a:r>
              <a:rPr lang="en" sz="1800">
                <a:solidFill>
                  <a:schemeClr val="dk1"/>
                </a:solidFill>
                <a:latin typeface="Georgia"/>
                <a:ea typeface="Georgia"/>
                <a:cs typeface="Georgia"/>
                <a:sym typeface="Georgia"/>
              </a:rPr>
              <a:t> to determine the accuracy of the LEDs</a:t>
            </a:r>
            <a:endParaRPr sz="1600">
              <a:latin typeface="Georgia"/>
              <a:ea typeface="Georgia"/>
              <a:cs typeface="Georgia"/>
              <a:sym typeface="Georgia"/>
            </a:endParaRPr>
          </a:p>
        </p:txBody>
      </p:sp>
      <p:sp>
        <p:nvSpPr>
          <p:cNvPr id="85" name="Google Shape;85;p15"/>
          <p:cNvSpPr txBox="1"/>
          <p:nvPr/>
        </p:nvSpPr>
        <p:spPr>
          <a:xfrm>
            <a:off x="8793600" y="617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4</a:t>
            </a:r>
            <a:endParaRPr sz="18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idx="1" type="body"/>
          </p:nvPr>
        </p:nvSpPr>
        <p:spPr>
          <a:xfrm>
            <a:off x="697341" y="2058308"/>
            <a:ext cx="8358900" cy="417300"/>
          </a:xfrm>
          <a:prstGeom prst="rect">
            <a:avLst/>
          </a:prstGeom>
        </p:spPr>
        <p:txBody>
          <a:bodyPr anchorCtr="0" anchor="t" bIns="30250" lIns="60500" spcFirstLastPara="1" rIns="60500" wrap="square" tIns="30250">
            <a:noAutofit/>
          </a:bodyPr>
          <a:lstStyle/>
          <a:p>
            <a:pPr indent="0" lvl="0" marL="0" rtl="0" algn="l">
              <a:spcBef>
                <a:spcPts val="600"/>
              </a:spcBef>
              <a:spcAft>
                <a:spcPts val="0"/>
              </a:spcAft>
              <a:buNone/>
            </a:pPr>
            <a:r>
              <a:rPr lang="en" sz="5600"/>
              <a:t>Subsystems</a:t>
            </a:r>
            <a:endParaRPr sz="5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536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Georgia"/>
                <a:ea typeface="Georgia"/>
                <a:cs typeface="Georgia"/>
                <a:sym typeface="Georgia"/>
              </a:rPr>
              <a:t>Block</a:t>
            </a:r>
            <a:r>
              <a:rPr lang="en" sz="4400">
                <a:latin typeface="Georgia"/>
                <a:ea typeface="Georgia"/>
                <a:cs typeface="Georgia"/>
                <a:sym typeface="Georgia"/>
              </a:rPr>
              <a:t> </a:t>
            </a:r>
            <a:r>
              <a:rPr lang="en" sz="3600">
                <a:latin typeface="Georgia"/>
                <a:ea typeface="Georgia"/>
                <a:cs typeface="Georgia"/>
                <a:sym typeface="Georgia"/>
              </a:rPr>
              <a:t>Diagram</a:t>
            </a:r>
            <a:r>
              <a:rPr lang="en" sz="4400">
                <a:latin typeface="Georgia"/>
                <a:ea typeface="Georgia"/>
                <a:cs typeface="Georgia"/>
                <a:sym typeface="Georgia"/>
              </a:rPr>
              <a:t>(B) </a:t>
            </a:r>
            <a:endParaRPr>
              <a:latin typeface="Georgia"/>
              <a:ea typeface="Georgia"/>
              <a:cs typeface="Georgia"/>
              <a:sym typeface="Georgia"/>
            </a:endParaRPr>
          </a:p>
        </p:txBody>
      </p:sp>
      <p:pic>
        <p:nvPicPr>
          <p:cNvPr id="96" name="Google Shape;96;p17"/>
          <p:cNvPicPr preferRelativeResize="0"/>
          <p:nvPr/>
        </p:nvPicPr>
        <p:blipFill>
          <a:blip r:embed="rId3">
            <a:alphaModFix/>
          </a:blip>
          <a:stretch>
            <a:fillRect/>
          </a:stretch>
        </p:blipFill>
        <p:spPr>
          <a:xfrm>
            <a:off x="1047000" y="573450"/>
            <a:ext cx="7049998" cy="3996600"/>
          </a:xfrm>
          <a:prstGeom prst="rect">
            <a:avLst/>
          </a:prstGeom>
          <a:noFill/>
          <a:ln>
            <a:noFill/>
          </a:ln>
        </p:spPr>
      </p:pic>
      <p:sp>
        <p:nvSpPr>
          <p:cNvPr id="97" name="Google Shape;97;p17"/>
          <p:cNvSpPr txBox="1"/>
          <p:nvPr/>
        </p:nvSpPr>
        <p:spPr>
          <a:xfrm>
            <a:off x="8793600" y="617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5</a:t>
            </a:r>
            <a:endParaRPr sz="1800">
              <a:latin typeface="Georgia"/>
              <a:ea typeface="Georgia"/>
              <a:cs typeface="Georgia"/>
              <a:sym typeface="Georgia"/>
            </a:endParaRPr>
          </a:p>
        </p:txBody>
      </p:sp>
      <p:sp>
        <p:nvSpPr>
          <p:cNvPr id="98" name="Google Shape;98;p17"/>
          <p:cNvSpPr txBox="1"/>
          <p:nvPr/>
        </p:nvSpPr>
        <p:spPr>
          <a:xfrm>
            <a:off x="1189450" y="965025"/>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latin typeface="Georgia"/>
                <a:ea typeface="Georgia"/>
                <a:cs typeface="Georgia"/>
                <a:sym typeface="Georgia"/>
              </a:rPr>
              <a:t>3</a:t>
            </a:r>
            <a:endParaRPr sz="1800">
              <a:solidFill>
                <a:srgbClr val="FF0000"/>
              </a:solidFill>
              <a:latin typeface="Georgia"/>
              <a:ea typeface="Georgia"/>
              <a:cs typeface="Georgia"/>
              <a:sym typeface="Georgia"/>
            </a:endParaRPr>
          </a:p>
        </p:txBody>
      </p:sp>
      <p:sp>
        <p:nvSpPr>
          <p:cNvPr id="99" name="Google Shape;99;p17"/>
          <p:cNvSpPr txBox="1"/>
          <p:nvPr/>
        </p:nvSpPr>
        <p:spPr>
          <a:xfrm>
            <a:off x="7348850" y="21100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latin typeface="Georgia"/>
                <a:ea typeface="Georgia"/>
                <a:cs typeface="Georgia"/>
                <a:sym typeface="Georgia"/>
              </a:rPr>
              <a:t>1</a:t>
            </a:r>
            <a:endParaRPr sz="1800">
              <a:solidFill>
                <a:srgbClr val="FF0000"/>
              </a:solidFill>
              <a:latin typeface="Georgia"/>
              <a:ea typeface="Georgia"/>
              <a:cs typeface="Georgia"/>
              <a:sym typeface="Georgia"/>
            </a:endParaRPr>
          </a:p>
        </p:txBody>
      </p:sp>
      <p:sp>
        <p:nvSpPr>
          <p:cNvPr id="100" name="Google Shape;100;p17"/>
          <p:cNvSpPr txBox="1"/>
          <p:nvPr/>
        </p:nvSpPr>
        <p:spPr>
          <a:xfrm>
            <a:off x="6953100" y="1472575"/>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latin typeface="Georgia"/>
                <a:ea typeface="Georgia"/>
                <a:cs typeface="Georgia"/>
                <a:sym typeface="Georgia"/>
              </a:rPr>
              <a:t>2</a:t>
            </a:r>
            <a:endParaRPr sz="1800">
              <a:solidFill>
                <a:srgbClr val="FF0000"/>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7275" y="98625"/>
            <a:ext cx="76887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Subsystem 1 (PCB)(B)</a:t>
            </a:r>
            <a:endParaRPr sz="600">
              <a:latin typeface="Georgia"/>
              <a:ea typeface="Georgia"/>
              <a:cs typeface="Georgia"/>
              <a:sym typeface="Georgia"/>
            </a:endParaRPr>
          </a:p>
        </p:txBody>
      </p:sp>
      <p:sp>
        <p:nvSpPr>
          <p:cNvPr id="106" name="Google Shape;106;p18"/>
          <p:cNvSpPr txBox="1"/>
          <p:nvPr>
            <p:ph idx="1" type="body"/>
          </p:nvPr>
        </p:nvSpPr>
        <p:spPr>
          <a:xfrm>
            <a:off x="152400" y="570800"/>
            <a:ext cx="5262300" cy="3081600"/>
          </a:xfrm>
          <a:prstGeom prst="rect">
            <a:avLst/>
          </a:prstGeom>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lang="en" sz="1800">
                <a:solidFill>
                  <a:schemeClr val="dk1"/>
                </a:solidFill>
                <a:latin typeface="Georgia"/>
                <a:ea typeface="Georgia"/>
                <a:cs typeface="Georgia"/>
                <a:sym typeface="Georgia"/>
              </a:rPr>
              <a:t>Elements of PCB</a:t>
            </a:r>
            <a:endParaRPr sz="1800">
              <a:solidFill>
                <a:schemeClr val="dk1"/>
              </a:solidFill>
              <a:latin typeface="Georgia"/>
              <a:ea typeface="Georgia"/>
              <a:cs typeface="Georgia"/>
              <a:sym typeface="Georgia"/>
            </a:endParaRPr>
          </a:p>
          <a:p>
            <a:pPr indent="-336550" lvl="0" marL="914400" rtl="0" algn="l">
              <a:lnSpc>
                <a:spcPct val="98181"/>
              </a:lnSpc>
              <a:spcBef>
                <a:spcPts val="100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8 LEDs (780 nm)</a:t>
            </a:r>
            <a:endParaRPr sz="1700">
              <a:solidFill>
                <a:schemeClr val="dk1"/>
              </a:solidFill>
              <a:latin typeface="Georgia"/>
              <a:ea typeface="Georgia"/>
              <a:cs typeface="Georgia"/>
              <a:sym typeface="Georgia"/>
            </a:endParaRPr>
          </a:p>
          <a:p>
            <a:pPr indent="-381000" lvl="1" marL="1428750" rtl="0" algn="l">
              <a:lnSpc>
                <a:spcPct val="98181"/>
              </a:lnSpc>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3 different configurations</a:t>
            </a:r>
            <a:endParaRPr sz="1500">
              <a:solidFill>
                <a:schemeClr val="dk1"/>
              </a:solidFill>
              <a:latin typeface="Georgia"/>
              <a:ea typeface="Georgia"/>
              <a:cs typeface="Georgia"/>
              <a:sym typeface="Georgia"/>
            </a:endParaRPr>
          </a:p>
          <a:p>
            <a:pPr indent="-336550" lvl="0" marL="914400" rtl="0" algn="l">
              <a:lnSpc>
                <a:spcPct val="98181"/>
              </a:lnSpc>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8 Mounting Holes</a:t>
            </a:r>
            <a:endParaRPr sz="1700">
              <a:solidFill>
                <a:schemeClr val="dk1"/>
              </a:solidFill>
              <a:latin typeface="Georgia"/>
              <a:ea typeface="Georgia"/>
              <a:cs typeface="Georgia"/>
              <a:sym typeface="Georgia"/>
            </a:endParaRPr>
          </a:p>
          <a:p>
            <a:pPr indent="-381000" lvl="1" marL="1428750" rtl="0" algn="l">
              <a:lnSpc>
                <a:spcPct val="98181"/>
              </a:lnSpc>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3 different configurations of reflective balls</a:t>
            </a:r>
            <a:endParaRPr sz="1500">
              <a:solidFill>
                <a:schemeClr val="dk1"/>
              </a:solidFill>
              <a:latin typeface="Georgia"/>
              <a:ea typeface="Georgia"/>
              <a:cs typeface="Georgia"/>
              <a:sym typeface="Georgia"/>
            </a:endParaRPr>
          </a:p>
          <a:p>
            <a:pPr indent="-336550" lvl="0" marL="914400" rtl="0" algn="l">
              <a:lnSpc>
                <a:spcPct val="98181"/>
              </a:lnSpc>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Two Switches</a:t>
            </a:r>
            <a:endParaRPr sz="1700">
              <a:solidFill>
                <a:schemeClr val="dk1"/>
              </a:solidFill>
              <a:latin typeface="Georgia"/>
              <a:ea typeface="Georgia"/>
              <a:cs typeface="Georgia"/>
              <a:sym typeface="Georgia"/>
            </a:endParaRPr>
          </a:p>
          <a:p>
            <a:pPr indent="-381000" lvl="1" marL="1428750" rtl="0" algn="l">
              <a:lnSpc>
                <a:spcPct val="98181"/>
              </a:lnSpc>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All off, half on (4 LEDs), or all on (8 LEDs)</a:t>
            </a:r>
            <a:endParaRPr sz="1500">
              <a:solidFill>
                <a:schemeClr val="dk1"/>
              </a:solidFill>
              <a:latin typeface="Georgia"/>
              <a:ea typeface="Georgia"/>
              <a:cs typeface="Georgia"/>
              <a:sym typeface="Georgia"/>
            </a:endParaRPr>
          </a:p>
          <a:p>
            <a:pPr indent="-336550" lvl="0" marL="914400" rtl="0" algn="l">
              <a:lnSpc>
                <a:spcPct val="98181"/>
              </a:lnSpc>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ATmega328-P</a:t>
            </a:r>
            <a:endParaRPr sz="1700">
              <a:solidFill>
                <a:schemeClr val="dk1"/>
              </a:solidFill>
              <a:latin typeface="Georgia"/>
              <a:ea typeface="Georgia"/>
              <a:cs typeface="Georgia"/>
              <a:sym typeface="Georgia"/>
            </a:endParaRPr>
          </a:p>
          <a:p>
            <a:pPr indent="-381000" lvl="1" marL="1428750" rtl="0" algn="l">
              <a:lnSpc>
                <a:spcPct val="98181"/>
              </a:lnSpc>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28 I/O pins, SPI programming</a:t>
            </a:r>
            <a:endParaRPr sz="1500">
              <a:solidFill>
                <a:schemeClr val="dk1"/>
              </a:solidFill>
              <a:latin typeface="Georgia"/>
              <a:ea typeface="Georgia"/>
              <a:cs typeface="Georgia"/>
              <a:sym typeface="Georgia"/>
            </a:endParaRPr>
          </a:p>
          <a:p>
            <a:pPr indent="-336550" lvl="0" marL="914400" rtl="0" algn="l">
              <a:lnSpc>
                <a:spcPct val="98181"/>
              </a:lnSpc>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Voltage Regulator </a:t>
            </a:r>
            <a:endParaRPr sz="1700">
              <a:solidFill>
                <a:schemeClr val="dk1"/>
              </a:solidFill>
              <a:latin typeface="Georgia"/>
              <a:ea typeface="Georgia"/>
              <a:cs typeface="Georgia"/>
              <a:sym typeface="Georgia"/>
            </a:endParaRPr>
          </a:p>
          <a:p>
            <a:pPr indent="-381000" lvl="1" marL="1428750" rtl="0" algn="l">
              <a:lnSpc>
                <a:spcPct val="98181"/>
              </a:lnSpc>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Step down to 5 V from 9 V battery</a:t>
            </a:r>
            <a:endParaRPr sz="1500">
              <a:solidFill>
                <a:schemeClr val="dk1"/>
              </a:solidFill>
              <a:latin typeface="Georgia"/>
              <a:ea typeface="Georgia"/>
              <a:cs typeface="Georgia"/>
              <a:sym typeface="Georgia"/>
            </a:endParaRPr>
          </a:p>
          <a:p>
            <a:pPr indent="-336550" lvl="0" marL="914400" rtl="0" algn="l">
              <a:lnSpc>
                <a:spcPct val="98181"/>
              </a:lnSpc>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16 MHz Oscillating Crystal</a:t>
            </a:r>
            <a:endParaRPr sz="1700">
              <a:solidFill>
                <a:schemeClr val="dk1"/>
              </a:solidFill>
              <a:latin typeface="Georgia"/>
              <a:ea typeface="Georgia"/>
              <a:cs typeface="Georgia"/>
              <a:sym typeface="Georgia"/>
            </a:endParaRPr>
          </a:p>
          <a:p>
            <a:pPr indent="-336550" lvl="0" marL="914400" rtl="0" algn="l">
              <a:lnSpc>
                <a:spcPct val="98181"/>
              </a:lnSpc>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Various Capacitors and Resistors</a:t>
            </a:r>
            <a:endParaRPr sz="1700">
              <a:solidFill>
                <a:schemeClr val="dk1"/>
              </a:solidFill>
              <a:latin typeface="Georgia"/>
              <a:ea typeface="Georgia"/>
              <a:cs typeface="Georgia"/>
              <a:sym typeface="Georgia"/>
            </a:endParaRPr>
          </a:p>
        </p:txBody>
      </p:sp>
      <p:pic>
        <p:nvPicPr>
          <p:cNvPr id="107" name="Google Shape;107;p18"/>
          <p:cNvPicPr preferRelativeResize="0"/>
          <p:nvPr/>
        </p:nvPicPr>
        <p:blipFill>
          <a:blip r:embed="rId3">
            <a:alphaModFix/>
          </a:blip>
          <a:stretch>
            <a:fillRect/>
          </a:stretch>
        </p:blipFill>
        <p:spPr>
          <a:xfrm>
            <a:off x="5464475" y="892548"/>
            <a:ext cx="3639199" cy="3358400"/>
          </a:xfrm>
          <a:prstGeom prst="rect">
            <a:avLst/>
          </a:prstGeom>
          <a:noFill/>
          <a:ln>
            <a:noFill/>
          </a:ln>
        </p:spPr>
      </p:pic>
      <p:sp>
        <p:nvSpPr>
          <p:cNvPr id="108" name="Google Shape;108;p18"/>
          <p:cNvSpPr txBox="1"/>
          <p:nvPr/>
        </p:nvSpPr>
        <p:spPr>
          <a:xfrm>
            <a:off x="8793600" y="617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6</a:t>
            </a:r>
            <a:endParaRPr sz="18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7275" y="98625"/>
            <a:ext cx="76887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Final Product PCB </a:t>
            </a:r>
            <a:r>
              <a:rPr lang="en" sz="3600">
                <a:latin typeface="Georgia"/>
                <a:ea typeface="Georgia"/>
                <a:cs typeface="Georgia"/>
                <a:sym typeface="Georgia"/>
              </a:rPr>
              <a:t>(B)</a:t>
            </a:r>
            <a:endParaRPr sz="600">
              <a:latin typeface="Georgia"/>
              <a:ea typeface="Georgia"/>
              <a:cs typeface="Georgia"/>
              <a:sym typeface="Georgia"/>
            </a:endParaRPr>
          </a:p>
        </p:txBody>
      </p:sp>
      <p:pic>
        <p:nvPicPr>
          <p:cNvPr id="114" name="Google Shape;114;p19"/>
          <p:cNvPicPr preferRelativeResize="0"/>
          <p:nvPr/>
        </p:nvPicPr>
        <p:blipFill rotWithShape="1">
          <a:blip r:embed="rId3">
            <a:alphaModFix/>
          </a:blip>
          <a:srcRect b="29727" l="0" r="0" t="27057"/>
          <a:stretch/>
        </p:blipFill>
        <p:spPr>
          <a:xfrm>
            <a:off x="0" y="1440100"/>
            <a:ext cx="2876699" cy="2556227"/>
          </a:xfrm>
          <a:prstGeom prst="rect">
            <a:avLst/>
          </a:prstGeom>
          <a:noFill/>
          <a:ln>
            <a:noFill/>
          </a:ln>
        </p:spPr>
      </p:pic>
      <p:pic>
        <p:nvPicPr>
          <p:cNvPr id="115" name="Google Shape;115;p19"/>
          <p:cNvPicPr preferRelativeResize="0"/>
          <p:nvPr/>
        </p:nvPicPr>
        <p:blipFill rotWithShape="1">
          <a:blip r:embed="rId3">
            <a:alphaModFix/>
          </a:blip>
          <a:srcRect b="29727" l="0" r="0" t="27057"/>
          <a:stretch/>
        </p:blipFill>
        <p:spPr>
          <a:xfrm>
            <a:off x="3133650" y="1440098"/>
            <a:ext cx="2876699" cy="2556227"/>
          </a:xfrm>
          <a:prstGeom prst="rect">
            <a:avLst/>
          </a:prstGeom>
          <a:noFill/>
          <a:ln>
            <a:noFill/>
          </a:ln>
        </p:spPr>
      </p:pic>
      <p:pic>
        <p:nvPicPr>
          <p:cNvPr id="116" name="Google Shape;116;p19"/>
          <p:cNvPicPr preferRelativeResize="0"/>
          <p:nvPr/>
        </p:nvPicPr>
        <p:blipFill rotWithShape="1">
          <a:blip r:embed="rId3">
            <a:alphaModFix/>
          </a:blip>
          <a:srcRect b="29727" l="0" r="0" t="27057"/>
          <a:stretch/>
        </p:blipFill>
        <p:spPr>
          <a:xfrm>
            <a:off x="6267300" y="1440098"/>
            <a:ext cx="2876699" cy="2556227"/>
          </a:xfrm>
          <a:prstGeom prst="rect">
            <a:avLst/>
          </a:prstGeom>
          <a:noFill/>
          <a:ln>
            <a:noFill/>
          </a:ln>
        </p:spPr>
      </p:pic>
      <p:sp>
        <p:nvSpPr>
          <p:cNvPr id="117" name="Google Shape;117;p19"/>
          <p:cNvSpPr/>
          <p:nvPr/>
        </p:nvSpPr>
        <p:spPr>
          <a:xfrm>
            <a:off x="639075" y="16414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2372750" y="35133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418275" y="3380438"/>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a:off x="2372750" y="16716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5165475" y="314461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3924025" y="3042638"/>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5165463" y="19792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4063625" y="19792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8304500" y="31755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8642300" y="35133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6690850" y="3380438"/>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7068525" y="3042638"/>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8304500" y="19792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8642300" y="16414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7202825" y="19792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6919750" y="1641463"/>
            <a:ext cx="337800" cy="337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nvSpPr>
        <p:spPr>
          <a:xfrm>
            <a:off x="346225" y="940275"/>
            <a:ext cx="21474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Georgia"/>
                <a:ea typeface="Georgia"/>
                <a:cs typeface="Georgia"/>
                <a:sym typeface="Georgia"/>
              </a:rPr>
              <a:t>Configuration 1</a:t>
            </a:r>
            <a:endParaRPr sz="1800">
              <a:latin typeface="Georgia"/>
              <a:ea typeface="Georgia"/>
              <a:cs typeface="Georgia"/>
              <a:sym typeface="Georgia"/>
            </a:endParaRPr>
          </a:p>
        </p:txBody>
      </p:sp>
      <p:sp>
        <p:nvSpPr>
          <p:cNvPr id="134" name="Google Shape;134;p19"/>
          <p:cNvSpPr txBox="1"/>
          <p:nvPr/>
        </p:nvSpPr>
        <p:spPr>
          <a:xfrm>
            <a:off x="3498300" y="940275"/>
            <a:ext cx="21474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Georgia"/>
                <a:ea typeface="Georgia"/>
                <a:cs typeface="Georgia"/>
                <a:sym typeface="Georgia"/>
              </a:rPr>
              <a:t>Configuration 2</a:t>
            </a:r>
            <a:endParaRPr sz="1800">
              <a:latin typeface="Georgia"/>
              <a:ea typeface="Georgia"/>
              <a:cs typeface="Georgia"/>
              <a:sym typeface="Georgia"/>
            </a:endParaRPr>
          </a:p>
        </p:txBody>
      </p:sp>
      <p:sp>
        <p:nvSpPr>
          <p:cNvPr id="135" name="Google Shape;135;p19"/>
          <p:cNvSpPr txBox="1"/>
          <p:nvPr/>
        </p:nvSpPr>
        <p:spPr>
          <a:xfrm>
            <a:off x="6650375" y="940275"/>
            <a:ext cx="21474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Georgia"/>
                <a:ea typeface="Georgia"/>
                <a:cs typeface="Georgia"/>
                <a:sym typeface="Georgia"/>
              </a:rPr>
              <a:t>Configuration 3</a:t>
            </a:r>
            <a:endParaRPr sz="1800">
              <a:latin typeface="Georgia"/>
              <a:ea typeface="Georgia"/>
              <a:cs typeface="Georgia"/>
              <a:sym typeface="Georgia"/>
            </a:endParaRPr>
          </a:p>
        </p:txBody>
      </p:sp>
      <p:cxnSp>
        <p:nvCxnSpPr>
          <p:cNvPr id="136" name="Google Shape;136;p19"/>
          <p:cNvCxnSpPr/>
          <p:nvPr/>
        </p:nvCxnSpPr>
        <p:spPr>
          <a:xfrm flipH="1" rot="10800000">
            <a:off x="1374925" y="3384050"/>
            <a:ext cx="15000" cy="330600"/>
          </a:xfrm>
          <a:prstGeom prst="straightConnector1">
            <a:avLst/>
          </a:prstGeom>
          <a:noFill/>
          <a:ln cap="flat" cmpd="sng" w="38100">
            <a:solidFill>
              <a:srgbClr val="FF0000"/>
            </a:solidFill>
            <a:prstDash val="solid"/>
            <a:round/>
            <a:headEnd len="med" w="med" type="none"/>
            <a:tailEnd len="med" w="med" type="triangle"/>
          </a:ln>
        </p:spPr>
      </p:cxnSp>
      <p:cxnSp>
        <p:nvCxnSpPr>
          <p:cNvPr id="137" name="Google Shape;137;p19"/>
          <p:cNvCxnSpPr/>
          <p:nvPr/>
        </p:nvCxnSpPr>
        <p:spPr>
          <a:xfrm flipH="1" rot="10800000">
            <a:off x="4564500" y="3384050"/>
            <a:ext cx="15000" cy="330600"/>
          </a:xfrm>
          <a:prstGeom prst="straightConnector1">
            <a:avLst/>
          </a:prstGeom>
          <a:noFill/>
          <a:ln cap="flat" cmpd="sng" w="38100">
            <a:solidFill>
              <a:srgbClr val="FF0000"/>
            </a:solidFill>
            <a:prstDash val="solid"/>
            <a:round/>
            <a:headEnd len="med" w="med" type="none"/>
            <a:tailEnd len="med" w="med" type="triangle"/>
          </a:ln>
        </p:spPr>
      </p:cxnSp>
      <p:cxnSp>
        <p:nvCxnSpPr>
          <p:cNvPr id="138" name="Google Shape;138;p19"/>
          <p:cNvCxnSpPr/>
          <p:nvPr/>
        </p:nvCxnSpPr>
        <p:spPr>
          <a:xfrm flipH="1" rot="10800000">
            <a:off x="7706725" y="3387650"/>
            <a:ext cx="15000" cy="330600"/>
          </a:xfrm>
          <a:prstGeom prst="straightConnector1">
            <a:avLst/>
          </a:prstGeom>
          <a:noFill/>
          <a:ln cap="flat" cmpd="sng" w="28575">
            <a:solidFill>
              <a:srgbClr val="FF0000"/>
            </a:solidFill>
            <a:prstDash val="solid"/>
            <a:round/>
            <a:headEnd len="med" w="med" type="none"/>
            <a:tailEnd len="med" w="med" type="triangle"/>
          </a:ln>
        </p:spPr>
      </p:cxnSp>
      <p:cxnSp>
        <p:nvCxnSpPr>
          <p:cNvPr id="139" name="Google Shape;139;p19"/>
          <p:cNvCxnSpPr/>
          <p:nvPr/>
        </p:nvCxnSpPr>
        <p:spPr>
          <a:xfrm flipH="1" rot="10800000">
            <a:off x="7611425" y="3387650"/>
            <a:ext cx="15000" cy="330600"/>
          </a:xfrm>
          <a:prstGeom prst="straightConnector1">
            <a:avLst/>
          </a:prstGeom>
          <a:noFill/>
          <a:ln cap="flat" cmpd="sng" w="28575">
            <a:solidFill>
              <a:srgbClr val="FF0000"/>
            </a:solidFill>
            <a:prstDash val="solid"/>
            <a:round/>
            <a:headEnd len="med" w="med" type="none"/>
            <a:tailEnd len="med" w="med" type="triangle"/>
          </a:ln>
        </p:spPr>
      </p:cxnSp>
      <p:sp>
        <p:nvSpPr>
          <p:cNvPr id="140" name="Google Shape;140;p19"/>
          <p:cNvSpPr txBox="1"/>
          <p:nvPr/>
        </p:nvSpPr>
        <p:spPr>
          <a:xfrm>
            <a:off x="8793600" y="61750"/>
            <a:ext cx="31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7</a:t>
            </a:r>
            <a:endParaRPr sz="18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Slides - Blue Tex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