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64E16F9-5CD1-4622-A75B-38503F8BB295}">
  <a:tblStyle styleId="{D64E16F9-5CD1-4622-A75B-38503F8BB295}"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6fd0d3558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6fd0d3558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6fd0d3558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6fd0d3558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fd0d3558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6fd0d3558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6fd0d355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6fd0d355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6fd0d3558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6fd0d3558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6fd0d3558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6fd0d3558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cfec2fc3cb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cfec2fc3cb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cfec2fc3c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cfec2fc3c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cfec2fc3cb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cfec2fc3cb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fec2fc3c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cfec2fc3c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d0d1bc3593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d0d1bc3593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cfec2fc3c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cfec2fc3c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cfec2fc3c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cfec2fc3c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cfec2fc3cb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cfec2fc3c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cfec2fc3c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cfec2fc3c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cfec2fc3c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cfec2fc3c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cfec2fc3c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cfec2fc3c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d0d1bc3593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d0d1bc3593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d0d1bc3593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d0d1bc3593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d0d1bc359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d0d1bc359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d1162c794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d1162c794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cfe485b03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cfe485b03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cfec2fc3cb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cfec2fc3cb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d0d1bc3593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d0d1bc3593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cfec2fc3cb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cfec2fc3cb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cfe485b036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cfe485b03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cfe485b036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cfe485b036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cfec2fc3cb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cfec2fc3cb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hsph.harvard.edu/nutritionsource/vitamin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Smart Vitamins</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Andrew, Horace, Dhruv</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 Physical</a:t>
            </a:r>
            <a:endParaRPr/>
          </a:p>
        </p:txBody>
      </p:sp>
      <p:pic>
        <p:nvPicPr>
          <p:cNvPr id="148" name="Google Shape;148;p22"/>
          <p:cNvPicPr preferRelativeResize="0"/>
          <p:nvPr/>
        </p:nvPicPr>
        <p:blipFill>
          <a:blip r:embed="rId3">
            <a:alphaModFix/>
          </a:blip>
          <a:stretch>
            <a:fillRect/>
          </a:stretch>
        </p:blipFill>
        <p:spPr>
          <a:xfrm>
            <a:off x="500575" y="1103700"/>
            <a:ext cx="3319676" cy="3414999"/>
          </a:xfrm>
          <a:prstGeom prst="rect">
            <a:avLst/>
          </a:prstGeom>
          <a:noFill/>
          <a:ln>
            <a:noFill/>
          </a:ln>
        </p:spPr>
      </p:pic>
      <p:pic>
        <p:nvPicPr>
          <p:cNvPr id="149" name="Google Shape;149;p22"/>
          <p:cNvPicPr preferRelativeResize="0"/>
          <p:nvPr/>
        </p:nvPicPr>
        <p:blipFill>
          <a:blip r:embed="rId4">
            <a:alphaModFix/>
          </a:blip>
          <a:stretch>
            <a:fillRect/>
          </a:stretch>
        </p:blipFill>
        <p:spPr>
          <a:xfrm>
            <a:off x="4075351" y="530600"/>
            <a:ext cx="4810674" cy="2008919"/>
          </a:xfrm>
          <a:prstGeom prst="rect">
            <a:avLst/>
          </a:prstGeom>
          <a:noFill/>
          <a:ln>
            <a:noFill/>
          </a:ln>
        </p:spPr>
      </p:pic>
      <p:pic>
        <p:nvPicPr>
          <p:cNvPr id="150" name="Google Shape;150;p22"/>
          <p:cNvPicPr preferRelativeResize="0"/>
          <p:nvPr/>
        </p:nvPicPr>
        <p:blipFill>
          <a:blip r:embed="rId5">
            <a:alphaModFix/>
          </a:blip>
          <a:stretch>
            <a:fillRect/>
          </a:stretch>
        </p:blipFill>
        <p:spPr>
          <a:xfrm>
            <a:off x="5222025" y="2686524"/>
            <a:ext cx="3663999" cy="2251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a:t>
            </a:r>
            <a:r>
              <a:rPr lang="en"/>
              <a:t> - </a:t>
            </a:r>
            <a:r>
              <a:rPr lang="en"/>
              <a:t>ESP32 </a:t>
            </a:r>
            <a:endParaRPr/>
          </a:p>
        </p:txBody>
      </p:sp>
      <p:pic>
        <p:nvPicPr>
          <p:cNvPr id="156" name="Google Shape;156;p23"/>
          <p:cNvPicPr preferRelativeResize="0"/>
          <p:nvPr/>
        </p:nvPicPr>
        <p:blipFill>
          <a:blip r:embed="rId3">
            <a:alphaModFix/>
          </a:blip>
          <a:stretch>
            <a:fillRect/>
          </a:stretch>
        </p:blipFill>
        <p:spPr>
          <a:xfrm>
            <a:off x="818363" y="1017725"/>
            <a:ext cx="7507276" cy="4030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a:t>
            </a:r>
            <a:r>
              <a:rPr lang="en"/>
              <a:t> - </a:t>
            </a:r>
            <a:r>
              <a:rPr lang="en"/>
              <a:t>Weight Sensor </a:t>
            </a:r>
            <a:endParaRPr/>
          </a:p>
        </p:txBody>
      </p:sp>
      <p:pic>
        <p:nvPicPr>
          <p:cNvPr id="162" name="Google Shape;162;p24"/>
          <p:cNvPicPr preferRelativeResize="0"/>
          <p:nvPr/>
        </p:nvPicPr>
        <p:blipFill>
          <a:blip r:embed="rId3">
            <a:alphaModFix/>
          </a:blip>
          <a:stretch>
            <a:fillRect/>
          </a:stretch>
        </p:blipFill>
        <p:spPr>
          <a:xfrm>
            <a:off x="274350" y="1017725"/>
            <a:ext cx="8595285" cy="38209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a:t>
            </a:r>
            <a:r>
              <a:rPr lang="en"/>
              <a:t> - </a:t>
            </a:r>
            <a:r>
              <a:rPr lang="en"/>
              <a:t>Power </a:t>
            </a:r>
            <a:endParaRPr/>
          </a:p>
        </p:txBody>
      </p:sp>
      <p:pic>
        <p:nvPicPr>
          <p:cNvPr id="168" name="Google Shape;168;p25"/>
          <p:cNvPicPr preferRelativeResize="0"/>
          <p:nvPr/>
        </p:nvPicPr>
        <p:blipFill>
          <a:blip r:embed="rId3">
            <a:alphaModFix/>
          </a:blip>
          <a:stretch>
            <a:fillRect/>
          </a:stretch>
        </p:blipFill>
        <p:spPr>
          <a:xfrm>
            <a:off x="1589675" y="1017725"/>
            <a:ext cx="5964649" cy="4060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 PCB Version 1</a:t>
            </a:r>
            <a:endParaRPr/>
          </a:p>
        </p:txBody>
      </p:sp>
      <p:pic>
        <p:nvPicPr>
          <p:cNvPr id="174" name="Google Shape;174;p26"/>
          <p:cNvPicPr preferRelativeResize="0"/>
          <p:nvPr/>
        </p:nvPicPr>
        <p:blipFill>
          <a:blip r:embed="rId3">
            <a:alphaModFix/>
          </a:blip>
          <a:stretch>
            <a:fillRect/>
          </a:stretch>
        </p:blipFill>
        <p:spPr>
          <a:xfrm rot="5400000">
            <a:off x="2760850" y="412986"/>
            <a:ext cx="3622299" cy="48317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a:t>
            </a:r>
            <a:r>
              <a:rPr lang="en"/>
              <a:t> - PCB Version 2</a:t>
            </a:r>
            <a:endParaRPr/>
          </a:p>
        </p:txBody>
      </p:sp>
      <p:pic>
        <p:nvPicPr>
          <p:cNvPr id="180" name="Google Shape;180;p27"/>
          <p:cNvPicPr preferRelativeResize="0"/>
          <p:nvPr/>
        </p:nvPicPr>
        <p:blipFill>
          <a:blip r:embed="rId3">
            <a:alphaModFix/>
          </a:blip>
          <a:stretch>
            <a:fillRect/>
          </a:stretch>
        </p:blipFill>
        <p:spPr>
          <a:xfrm rot="5400000">
            <a:off x="2574111" y="894288"/>
            <a:ext cx="3995774" cy="42426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RV - Mobile Integration</a:t>
            </a:r>
            <a:endParaRPr/>
          </a:p>
        </p:txBody>
      </p:sp>
      <p:graphicFrame>
        <p:nvGraphicFramePr>
          <p:cNvPr id="186" name="Google Shape;186;p28"/>
          <p:cNvGraphicFramePr/>
          <p:nvPr/>
        </p:nvGraphicFramePr>
        <p:xfrm>
          <a:off x="311700" y="1017725"/>
          <a:ext cx="3000000" cy="3000000"/>
        </p:xfrm>
        <a:graphic>
          <a:graphicData uri="http://schemas.openxmlformats.org/drawingml/2006/table">
            <a:tbl>
              <a:tblPr>
                <a:noFill/>
                <a:tableStyleId>{D64E16F9-5CD1-4622-A75B-38503F8BB295}</a:tableStyleId>
              </a:tblPr>
              <a:tblGrid>
                <a:gridCol w="4260300"/>
                <a:gridCol w="4260300"/>
              </a:tblGrid>
              <a:tr h="333775">
                <a:tc>
                  <a:txBody>
                    <a:bodyPr/>
                    <a:lstStyle/>
                    <a:p>
                      <a:pPr indent="0" lvl="0" marL="0" rtl="0" algn="ctr">
                        <a:spcBef>
                          <a:spcPts val="0"/>
                        </a:spcBef>
                        <a:spcAft>
                          <a:spcPts val="0"/>
                        </a:spcAft>
                        <a:buNone/>
                      </a:pPr>
                      <a:r>
                        <a:rPr lang="en" sz="1200">
                          <a:solidFill>
                            <a:schemeClr val="lt2"/>
                          </a:solidFill>
                        </a:rPr>
                        <a:t>Requirements</a:t>
                      </a:r>
                      <a:endParaRPr sz="1200">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rtl="0" algn="ctr">
                        <a:spcBef>
                          <a:spcPts val="0"/>
                        </a:spcBef>
                        <a:spcAft>
                          <a:spcPts val="0"/>
                        </a:spcAft>
                        <a:buNone/>
                      </a:pPr>
                      <a:r>
                        <a:rPr lang="en" sz="1200">
                          <a:solidFill>
                            <a:schemeClr val="lt2"/>
                          </a:solidFill>
                        </a:rPr>
                        <a:t>Verification</a:t>
                      </a:r>
                      <a:endParaRPr sz="1200">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3657500">
                <a:tc>
                  <a:txBody>
                    <a:bodyPr/>
                    <a:lstStyle/>
                    <a:p>
                      <a:pPr indent="0" lvl="0" marL="0" rtl="0" algn="l">
                        <a:spcBef>
                          <a:spcPts val="0"/>
                        </a:spcBef>
                        <a:spcAft>
                          <a:spcPts val="0"/>
                        </a:spcAft>
                        <a:buNone/>
                      </a:pPr>
                      <a:r>
                        <a:rPr lang="en" sz="1200">
                          <a:solidFill>
                            <a:schemeClr val="lt2"/>
                          </a:solidFill>
                        </a:rPr>
                        <a:t>When prompted with an input food item, the database must return:</a:t>
                      </a:r>
                      <a:endParaRPr sz="1200">
                        <a:solidFill>
                          <a:schemeClr val="lt2"/>
                        </a:solidFill>
                      </a:endParaRPr>
                    </a:p>
                    <a:p>
                      <a:pPr indent="0" lvl="0" marL="0" rtl="0" algn="l">
                        <a:spcBef>
                          <a:spcPts val="0"/>
                        </a:spcBef>
                        <a:spcAft>
                          <a:spcPts val="0"/>
                        </a:spcAft>
                        <a:buNone/>
                      </a:pPr>
                      <a:r>
                        <a:t/>
                      </a:r>
                      <a:endParaRPr sz="1200">
                        <a:solidFill>
                          <a:schemeClr val="lt2"/>
                        </a:solidFill>
                      </a:endParaRPr>
                    </a:p>
                    <a:p>
                      <a:pPr indent="0" lvl="0" marL="0" rtl="0" algn="l">
                        <a:spcBef>
                          <a:spcPts val="0"/>
                        </a:spcBef>
                        <a:spcAft>
                          <a:spcPts val="0"/>
                        </a:spcAft>
                        <a:buNone/>
                      </a:pPr>
                      <a:r>
                        <a:rPr lang="en" sz="1200">
                          <a:solidFill>
                            <a:schemeClr val="lt2"/>
                          </a:solidFill>
                        </a:rPr>
                        <a:t>1 JSON File</a:t>
                      </a:r>
                      <a:endParaRPr sz="1200">
                        <a:solidFill>
                          <a:schemeClr val="lt2"/>
                        </a:solidFill>
                      </a:endParaRPr>
                    </a:p>
                    <a:p>
                      <a:pPr indent="0" lvl="0" marL="0" rtl="0" algn="l">
                        <a:spcBef>
                          <a:spcPts val="0"/>
                        </a:spcBef>
                        <a:spcAft>
                          <a:spcPts val="0"/>
                        </a:spcAft>
                        <a:buNone/>
                      </a:pPr>
                      <a:r>
                        <a:t/>
                      </a:r>
                      <a:endParaRPr sz="1200">
                        <a:solidFill>
                          <a:schemeClr val="lt2"/>
                        </a:solidFill>
                      </a:endParaRPr>
                    </a:p>
                    <a:p>
                      <a:pPr indent="0" lvl="0" marL="0" rtl="0" algn="l">
                        <a:spcBef>
                          <a:spcPts val="0"/>
                        </a:spcBef>
                        <a:spcAft>
                          <a:spcPts val="0"/>
                        </a:spcAft>
                        <a:buNone/>
                      </a:pPr>
                      <a:r>
                        <a:rPr lang="en" sz="1200">
                          <a:solidFill>
                            <a:schemeClr val="lt2"/>
                          </a:solidFill>
                        </a:rPr>
                        <a:t>*Micronutrients Present (units in IU and mg)</a:t>
                      </a:r>
                      <a:endParaRPr sz="1200">
                        <a:solidFill>
                          <a:schemeClr val="lt2"/>
                        </a:solidFill>
                      </a:endParaRPr>
                    </a:p>
                    <a:p>
                      <a:pPr indent="-285750" lvl="0" marL="457200" rtl="0" algn="l">
                        <a:lnSpc>
                          <a:spcPct val="115000"/>
                        </a:lnSpc>
                        <a:spcBef>
                          <a:spcPts val="0"/>
                        </a:spcBef>
                        <a:spcAft>
                          <a:spcPts val="0"/>
                        </a:spcAft>
                        <a:buSzPts val="900"/>
                        <a:buFont typeface="Times New Roman"/>
                        <a:buChar char="-"/>
                      </a:pPr>
                      <a:r>
                        <a:rPr lang="en" sz="1200">
                          <a:solidFill>
                            <a:schemeClr val="lt2"/>
                          </a:solidFill>
                        </a:rPr>
                        <a:t>Vitamin C</a:t>
                      </a:r>
                      <a:endParaRPr sz="1200">
                        <a:solidFill>
                          <a:schemeClr val="lt2"/>
                        </a:solidFill>
                      </a:endParaRPr>
                    </a:p>
                    <a:p>
                      <a:pPr indent="-285750" lvl="0" marL="457200" rtl="0" algn="l">
                        <a:lnSpc>
                          <a:spcPct val="115000"/>
                        </a:lnSpc>
                        <a:spcBef>
                          <a:spcPts val="0"/>
                        </a:spcBef>
                        <a:spcAft>
                          <a:spcPts val="0"/>
                        </a:spcAft>
                        <a:buSzPts val="900"/>
                        <a:buFont typeface="Times New Roman"/>
                        <a:buChar char="-"/>
                      </a:pPr>
                      <a:r>
                        <a:rPr lang="en" sz="1200">
                          <a:solidFill>
                            <a:schemeClr val="lt2"/>
                          </a:solidFill>
                        </a:rPr>
                        <a:t>Vitamin B3</a:t>
                      </a:r>
                      <a:endParaRPr sz="1200">
                        <a:solidFill>
                          <a:schemeClr val="lt2"/>
                        </a:solidFill>
                      </a:endParaRPr>
                    </a:p>
                    <a:p>
                      <a:pPr indent="-285750" lvl="0" marL="457200" rtl="0" algn="l">
                        <a:lnSpc>
                          <a:spcPct val="115000"/>
                        </a:lnSpc>
                        <a:spcBef>
                          <a:spcPts val="0"/>
                        </a:spcBef>
                        <a:spcAft>
                          <a:spcPts val="0"/>
                        </a:spcAft>
                        <a:buSzPts val="900"/>
                        <a:buFont typeface="Times New Roman"/>
                        <a:buChar char="-"/>
                      </a:pPr>
                      <a:r>
                        <a:rPr lang="en" sz="1200">
                          <a:solidFill>
                            <a:schemeClr val="lt2"/>
                          </a:solidFill>
                        </a:rPr>
                        <a:t>Vitamin B6</a:t>
                      </a:r>
                      <a:endParaRPr sz="1200">
                        <a:solidFill>
                          <a:schemeClr val="lt2"/>
                        </a:solidFill>
                      </a:endParaRPr>
                    </a:p>
                    <a:p>
                      <a:pPr indent="0" lvl="0" marL="0" rtl="0" algn="l">
                        <a:spcBef>
                          <a:spcPts val="0"/>
                        </a:spcBef>
                        <a:spcAft>
                          <a:spcPts val="0"/>
                        </a:spcAft>
                        <a:buNone/>
                      </a:pPr>
                      <a:r>
                        <a:t/>
                      </a:r>
                      <a:endParaRPr sz="1200">
                        <a:solidFill>
                          <a:schemeClr val="lt2"/>
                        </a:solidFill>
                      </a:endParaRPr>
                    </a:p>
                    <a:p>
                      <a:pPr indent="0" lvl="0" marL="0" rtl="0" algn="l">
                        <a:spcBef>
                          <a:spcPts val="0"/>
                        </a:spcBef>
                        <a:spcAft>
                          <a:spcPts val="0"/>
                        </a:spcAft>
                        <a:buNone/>
                      </a:pPr>
                      <a:r>
                        <a:rPr lang="en" sz="1200">
                          <a:solidFill>
                            <a:schemeClr val="lt2"/>
                          </a:solidFill>
                        </a:rPr>
                        <a:t>Macronutrients Present</a:t>
                      </a:r>
                      <a:endParaRPr sz="1200">
                        <a:solidFill>
                          <a:schemeClr val="lt2"/>
                        </a:solidFill>
                      </a:endParaRPr>
                    </a:p>
                    <a:p>
                      <a:pPr indent="-298450" lvl="0" marL="457200" rtl="0" algn="l">
                        <a:spcBef>
                          <a:spcPts val="0"/>
                        </a:spcBef>
                        <a:spcAft>
                          <a:spcPts val="0"/>
                        </a:spcAft>
                        <a:buSzPts val="1100"/>
                        <a:buFont typeface="Times New Roman"/>
                        <a:buChar char="-"/>
                      </a:pPr>
                      <a:r>
                        <a:rPr lang="en" sz="1200">
                          <a:solidFill>
                            <a:schemeClr val="lt2"/>
                          </a:solidFill>
                        </a:rPr>
                        <a:t>Protein (grams)</a:t>
                      </a:r>
                      <a:endParaRPr sz="1200">
                        <a:solidFill>
                          <a:schemeClr val="lt2"/>
                        </a:solidFill>
                      </a:endParaRPr>
                    </a:p>
                    <a:p>
                      <a:pPr indent="-298450" lvl="0" marL="457200" rtl="0" algn="l">
                        <a:spcBef>
                          <a:spcPts val="0"/>
                        </a:spcBef>
                        <a:spcAft>
                          <a:spcPts val="0"/>
                        </a:spcAft>
                        <a:buSzPts val="1100"/>
                        <a:buFont typeface="Times New Roman"/>
                        <a:buChar char="-"/>
                      </a:pPr>
                      <a:r>
                        <a:rPr lang="en" sz="1200">
                          <a:solidFill>
                            <a:schemeClr val="lt2"/>
                          </a:solidFill>
                        </a:rPr>
                        <a:t>Carbohydrates (grams)</a:t>
                      </a:r>
                      <a:endParaRPr sz="1200">
                        <a:solidFill>
                          <a:schemeClr val="lt2"/>
                        </a:solidFill>
                      </a:endParaRPr>
                    </a:p>
                    <a:p>
                      <a:pPr indent="-298450" lvl="0" marL="457200" rtl="0" algn="l">
                        <a:spcBef>
                          <a:spcPts val="0"/>
                        </a:spcBef>
                        <a:spcAft>
                          <a:spcPts val="0"/>
                        </a:spcAft>
                        <a:buSzPts val="1100"/>
                        <a:buFont typeface="Times New Roman"/>
                        <a:buChar char="-"/>
                      </a:pPr>
                      <a:r>
                        <a:rPr lang="en" sz="1200">
                          <a:solidFill>
                            <a:schemeClr val="lt2"/>
                          </a:solidFill>
                        </a:rPr>
                        <a:t>Fat (grams)</a:t>
                      </a:r>
                      <a:endParaRPr sz="1200">
                        <a:solidFill>
                          <a:schemeClr val="lt2"/>
                        </a:solidFill>
                      </a:endParaRPr>
                    </a:p>
                    <a:p>
                      <a:pPr indent="-298450" lvl="0" marL="457200" rtl="0" algn="l">
                        <a:spcBef>
                          <a:spcPts val="0"/>
                        </a:spcBef>
                        <a:spcAft>
                          <a:spcPts val="0"/>
                        </a:spcAft>
                        <a:buSzPts val="1100"/>
                        <a:buFont typeface="Times New Roman"/>
                        <a:buChar char="-"/>
                      </a:pPr>
                      <a:r>
                        <a:rPr lang="en" sz="1200">
                          <a:solidFill>
                            <a:schemeClr val="lt2"/>
                          </a:solidFill>
                        </a:rPr>
                        <a:t>Calories (kCals)</a:t>
                      </a:r>
                      <a:endParaRPr sz="1200">
                        <a:solidFill>
                          <a:schemeClr val="lt2"/>
                        </a:solidFill>
                      </a:endParaRPr>
                    </a:p>
                    <a:p>
                      <a:pPr indent="0" lvl="0" marL="0" rtl="0" algn="l">
                        <a:spcBef>
                          <a:spcPts val="0"/>
                        </a:spcBef>
                        <a:spcAft>
                          <a:spcPts val="0"/>
                        </a:spcAft>
                        <a:buNone/>
                      </a:pPr>
                      <a:r>
                        <a:rPr lang="en" sz="1200">
                          <a:solidFill>
                            <a:schemeClr val="lt2"/>
                          </a:solidFill>
                        </a:rPr>
                        <a:t>With a success rate of 90%</a:t>
                      </a:r>
                      <a:endParaRPr sz="1200">
                        <a:solidFill>
                          <a:schemeClr val="lt2"/>
                        </a:solidFill>
                      </a:endParaRPr>
                    </a:p>
                    <a:p>
                      <a:pPr indent="0" lvl="0" marL="0" rtl="0" algn="l">
                        <a:spcBef>
                          <a:spcPts val="0"/>
                        </a:spcBef>
                        <a:spcAft>
                          <a:spcPts val="0"/>
                        </a:spcAft>
                        <a:buNone/>
                      </a:pPr>
                      <a:r>
                        <a:rPr lang="en" sz="1200">
                          <a:solidFill>
                            <a:schemeClr val="lt2"/>
                          </a:solidFill>
                        </a:rPr>
                        <a:t>*Specific micronutrients chosen for MVP for higher daily upper limits</a:t>
                      </a:r>
                      <a:endParaRPr sz="1200">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Using the mobile app, submit a meal (i.e. pasta, chicken, etc.)</a:t>
                      </a:r>
                      <a:endParaRPr>
                        <a:solidFill>
                          <a:schemeClr val="lt2"/>
                        </a:solidFill>
                      </a:endParaRPr>
                    </a:p>
                    <a:p>
                      <a:pPr indent="0" lvl="0" marL="9144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Verify that the app returns the macro and micronutrients of the meal</a:t>
                      </a:r>
                      <a:endParaRPr>
                        <a:solidFill>
                          <a:schemeClr val="lt2"/>
                        </a:solidFill>
                      </a:endParaRPr>
                    </a:p>
                    <a:p>
                      <a:pPr indent="0" lvl="0" marL="9144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Repeat for all foods stored in the database</a:t>
                      </a:r>
                      <a:endParaRPr>
                        <a:solidFill>
                          <a:schemeClr val="lt2"/>
                        </a:solidFill>
                      </a:endParaRPr>
                    </a:p>
                    <a:p>
                      <a:pPr indent="0" lvl="0" marL="9144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Verify that 90% of the foods requested returned a valid JSON file</a:t>
                      </a:r>
                      <a:endParaRPr sz="1200">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RV - Mobile Integration</a:t>
            </a:r>
            <a:endParaRPr/>
          </a:p>
        </p:txBody>
      </p:sp>
      <p:graphicFrame>
        <p:nvGraphicFramePr>
          <p:cNvPr id="192" name="Google Shape;192;p29"/>
          <p:cNvGraphicFramePr/>
          <p:nvPr/>
        </p:nvGraphicFramePr>
        <p:xfrm>
          <a:off x="394550" y="1183925"/>
          <a:ext cx="3000000" cy="3000000"/>
        </p:xfrm>
        <a:graphic>
          <a:graphicData uri="http://schemas.openxmlformats.org/drawingml/2006/table">
            <a:tbl>
              <a:tblPr>
                <a:noFill/>
                <a:tableStyleId>{D64E16F9-5CD1-4622-A75B-38503F8BB295}</a:tableStyleId>
              </a:tblPr>
              <a:tblGrid>
                <a:gridCol w="4218875"/>
                <a:gridCol w="4218875"/>
              </a:tblGrid>
              <a:tr h="528775">
                <a:tc>
                  <a:txBody>
                    <a:bodyPr/>
                    <a:lstStyle/>
                    <a:p>
                      <a:pPr indent="0" lvl="0" marL="0" marR="0" rtl="0" algn="ctr">
                        <a:lnSpc>
                          <a:spcPct val="100000"/>
                        </a:lnSpc>
                        <a:spcBef>
                          <a:spcPts val="0"/>
                        </a:spcBef>
                        <a:spcAft>
                          <a:spcPts val="0"/>
                        </a:spcAft>
                        <a:buNone/>
                      </a:pPr>
                      <a:r>
                        <a:rPr lang="en">
                          <a:solidFill>
                            <a:schemeClr val="lt2"/>
                          </a:solidFill>
                        </a:rPr>
                        <a:t>Requirements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ctr">
                        <a:lnSpc>
                          <a:spcPct val="100000"/>
                        </a:lnSpc>
                        <a:spcBef>
                          <a:spcPts val="0"/>
                        </a:spcBef>
                        <a:spcAft>
                          <a:spcPts val="0"/>
                        </a:spcAft>
                        <a:buNone/>
                      </a:pPr>
                      <a:r>
                        <a:rPr lang="en">
                          <a:solidFill>
                            <a:schemeClr val="lt2"/>
                          </a:solidFill>
                        </a:rPr>
                        <a:t>Verification</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2958750">
                <a:tc>
                  <a:txBody>
                    <a:bodyPr/>
                    <a:lstStyle/>
                    <a:p>
                      <a:pPr indent="0" lvl="0" marL="0" marR="0" rtl="0" algn="l">
                        <a:lnSpc>
                          <a:spcPct val="100000"/>
                        </a:lnSpc>
                        <a:spcBef>
                          <a:spcPts val="0"/>
                        </a:spcBef>
                        <a:spcAft>
                          <a:spcPts val="0"/>
                        </a:spcAft>
                        <a:buNone/>
                      </a:pPr>
                      <a:r>
                        <a:rPr lang="en">
                          <a:solidFill>
                            <a:schemeClr val="lt2"/>
                          </a:solidFill>
                        </a:rPr>
                        <a:t>When prompted to make a drink, the system must be able to accurately recommend a list of supplements based on what the user is lacking in their diet with an 80% success rate. </a:t>
                      </a:r>
                      <a:endParaRPr>
                        <a:solidFill>
                          <a:schemeClr val="lt2"/>
                        </a:solidFill>
                      </a:endParaRPr>
                    </a:p>
                    <a:p>
                      <a:pPr indent="0" lvl="0" marL="0" marR="0" rtl="0" algn="l">
                        <a:lnSpc>
                          <a:spcPct val="100000"/>
                        </a:lnSpc>
                        <a:spcBef>
                          <a:spcPts val="0"/>
                        </a:spcBef>
                        <a:spcAft>
                          <a:spcPts val="0"/>
                        </a:spcAft>
                        <a:buNone/>
                      </a:pPr>
                      <a:r>
                        <a:t/>
                      </a:r>
                      <a:endParaRPr>
                        <a:solidFill>
                          <a:schemeClr val="lt2"/>
                        </a:solidFill>
                      </a:endParaRPr>
                    </a:p>
                    <a:p>
                      <a:pPr indent="0" lvl="0" marL="0" marR="0" rtl="0" algn="l">
                        <a:lnSpc>
                          <a:spcPct val="100000"/>
                        </a:lnSpc>
                        <a:spcBef>
                          <a:spcPts val="0"/>
                        </a:spcBef>
                        <a:spcAft>
                          <a:spcPts val="0"/>
                        </a:spcAft>
                        <a:buNone/>
                      </a:pPr>
                      <a:r>
                        <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Using the mobile app, submit 2 sample meals </a:t>
                      </a:r>
                      <a:endParaRPr>
                        <a:solidFill>
                          <a:schemeClr val="lt2"/>
                        </a:solidFill>
                      </a:endParaRPr>
                    </a:p>
                    <a:p>
                      <a:pPr indent="0" lvl="0" marL="4572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Request today’s drink mix</a:t>
                      </a:r>
                      <a:endParaRPr>
                        <a:solidFill>
                          <a:schemeClr val="lt2"/>
                        </a:solidFill>
                      </a:endParaRPr>
                    </a:p>
                    <a:p>
                      <a:pPr indent="0" lvl="0" marL="4572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Verify that the app analyzes today’s meals and returns the vitamins and minerals that weren’t present in today’s meals</a:t>
                      </a:r>
                      <a:endParaRPr>
                        <a:solidFill>
                          <a:schemeClr val="lt2"/>
                        </a:solidFill>
                      </a:endParaRPr>
                    </a:p>
                    <a:p>
                      <a:pPr indent="0" lvl="0" marL="4572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Verify that the app returns a blend that supplement what the user was lacking </a:t>
                      </a:r>
                      <a:endParaRPr>
                        <a:solidFill>
                          <a:schemeClr val="lt2"/>
                        </a:solidFill>
                      </a:endParaRPr>
                    </a:p>
                    <a:p>
                      <a:pPr indent="0" lvl="0" marL="4572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Repeat 10 times and verify that step 4 held true 8 out of the 10 times.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RV - Mobile Integration</a:t>
            </a:r>
            <a:endParaRPr/>
          </a:p>
        </p:txBody>
      </p:sp>
      <p:graphicFrame>
        <p:nvGraphicFramePr>
          <p:cNvPr id="198" name="Google Shape;198;p30"/>
          <p:cNvGraphicFramePr/>
          <p:nvPr/>
        </p:nvGraphicFramePr>
        <p:xfrm>
          <a:off x="311700" y="1017725"/>
          <a:ext cx="3000000" cy="3000000"/>
        </p:xfrm>
        <a:graphic>
          <a:graphicData uri="http://schemas.openxmlformats.org/drawingml/2006/table">
            <a:tbl>
              <a:tblPr>
                <a:noFill/>
                <a:tableStyleId>{D64E16F9-5CD1-4622-A75B-38503F8BB295}</a:tableStyleId>
              </a:tblPr>
              <a:tblGrid>
                <a:gridCol w="4260300"/>
                <a:gridCol w="4260300"/>
              </a:tblGrid>
              <a:tr h="500675">
                <a:tc>
                  <a:txBody>
                    <a:bodyPr/>
                    <a:lstStyle/>
                    <a:p>
                      <a:pPr indent="0" lvl="0" marL="0" rtl="0" algn="ctr">
                        <a:spcBef>
                          <a:spcPts val="0"/>
                        </a:spcBef>
                        <a:spcAft>
                          <a:spcPts val="0"/>
                        </a:spcAft>
                        <a:buNone/>
                      </a:pPr>
                      <a:r>
                        <a:rPr lang="en">
                          <a:solidFill>
                            <a:schemeClr val="lt2"/>
                          </a:solidFill>
                        </a:rPr>
                        <a:t>Requirements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rtl="0" algn="ctr">
                        <a:spcBef>
                          <a:spcPts val="0"/>
                        </a:spcBef>
                        <a:spcAft>
                          <a:spcPts val="0"/>
                        </a:spcAft>
                        <a:buNone/>
                      </a:pPr>
                      <a:r>
                        <a:rPr lang="en">
                          <a:solidFill>
                            <a:schemeClr val="lt2"/>
                          </a:solidFill>
                        </a:rPr>
                        <a:t>Verification</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3185325">
                <a:tc>
                  <a:txBody>
                    <a:bodyPr/>
                    <a:lstStyle/>
                    <a:p>
                      <a:pPr indent="0" lvl="0" marL="0" rtl="0" algn="l">
                        <a:spcBef>
                          <a:spcPts val="0"/>
                        </a:spcBef>
                        <a:spcAft>
                          <a:spcPts val="0"/>
                        </a:spcAft>
                        <a:buNone/>
                      </a:pPr>
                      <a:r>
                        <a:rPr lang="en">
                          <a:solidFill>
                            <a:schemeClr val="lt2"/>
                          </a:solidFill>
                        </a:rPr>
                        <a:t>When a drink order has been confirmed in the mobile app, the software must be able to communicate with the hardware by sending control signals over wifi with an 80% success rate</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Verify that the app is paired with the device </a:t>
                      </a:r>
                      <a:endParaRPr>
                        <a:solidFill>
                          <a:schemeClr val="lt2"/>
                        </a:solidFill>
                      </a:endParaRPr>
                    </a:p>
                    <a:p>
                      <a:pPr indent="0" lvl="0" marL="457200" rtl="0" algn="l">
                        <a:spcBef>
                          <a:spcPts val="0"/>
                        </a:spcBef>
                        <a:spcAft>
                          <a:spcPts val="0"/>
                        </a:spcAft>
                        <a:buNone/>
                      </a:pPr>
                      <a:r>
                        <a:t/>
                      </a:r>
                      <a:endParaRPr>
                        <a:solidFill>
                          <a:schemeClr val="lt2"/>
                        </a:solidFill>
                      </a:endParaRPr>
                    </a:p>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Request today’s drink mix</a:t>
                      </a:r>
                      <a:endParaRPr>
                        <a:solidFill>
                          <a:schemeClr val="lt2"/>
                        </a:solidFill>
                      </a:endParaRPr>
                    </a:p>
                    <a:p>
                      <a:pPr indent="0" lvl="0" marL="457200" rtl="0" algn="l">
                        <a:spcBef>
                          <a:spcPts val="0"/>
                        </a:spcBef>
                        <a:spcAft>
                          <a:spcPts val="0"/>
                        </a:spcAft>
                        <a:buNone/>
                      </a:pPr>
                      <a:r>
                        <a:t/>
                      </a:r>
                      <a:endParaRPr>
                        <a:solidFill>
                          <a:schemeClr val="lt2"/>
                        </a:solidFill>
                      </a:endParaRPr>
                    </a:p>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Verify the doses are accurate and within the safe range</a:t>
                      </a:r>
                      <a:endParaRPr>
                        <a:solidFill>
                          <a:schemeClr val="lt2"/>
                        </a:solidFill>
                      </a:endParaRPr>
                    </a:p>
                    <a:p>
                      <a:pPr indent="0" lvl="0" marL="457200" rtl="0" algn="l">
                        <a:spcBef>
                          <a:spcPts val="0"/>
                        </a:spcBef>
                        <a:spcAft>
                          <a:spcPts val="0"/>
                        </a:spcAft>
                        <a:buNone/>
                      </a:pPr>
                      <a:r>
                        <a:t/>
                      </a:r>
                      <a:endParaRPr>
                        <a:solidFill>
                          <a:schemeClr val="lt2"/>
                        </a:solidFill>
                      </a:endParaRPr>
                    </a:p>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Confirm and request the drink</a:t>
                      </a:r>
                      <a:endParaRPr>
                        <a:solidFill>
                          <a:schemeClr val="lt2"/>
                        </a:solidFill>
                      </a:endParaRPr>
                    </a:p>
                    <a:p>
                      <a:pPr indent="0" lvl="0" marL="457200" rtl="0" algn="l">
                        <a:spcBef>
                          <a:spcPts val="0"/>
                        </a:spcBef>
                        <a:spcAft>
                          <a:spcPts val="0"/>
                        </a:spcAft>
                        <a:buNone/>
                      </a:pPr>
                      <a:r>
                        <a:t/>
                      </a:r>
                      <a:endParaRPr>
                        <a:solidFill>
                          <a:schemeClr val="lt2"/>
                        </a:solidFill>
                      </a:endParaRPr>
                    </a:p>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Verify that the device processes the request and dispenses a drink</a:t>
                      </a:r>
                      <a:endParaRPr>
                        <a:solidFill>
                          <a:schemeClr val="lt2"/>
                        </a:solidFill>
                      </a:endParaRPr>
                    </a:p>
                    <a:p>
                      <a:pPr indent="0" lvl="0" marL="457200" rtl="0" algn="l">
                        <a:spcBef>
                          <a:spcPts val="0"/>
                        </a:spcBef>
                        <a:spcAft>
                          <a:spcPts val="0"/>
                        </a:spcAft>
                        <a:buNone/>
                      </a:pPr>
                      <a:r>
                        <a:t/>
                      </a:r>
                      <a:endParaRPr>
                        <a:solidFill>
                          <a:schemeClr val="lt2"/>
                        </a:solidFill>
                      </a:endParaRPr>
                    </a:p>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Repeat 10 times and verify that step 5 held true 8 out of the 10 times.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RV - Storage</a:t>
            </a:r>
            <a:endParaRPr/>
          </a:p>
        </p:txBody>
      </p:sp>
      <p:graphicFrame>
        <p:nvGraphicFramePr>
          <p:cNvPr id="204" name="Google Shape;204;p31"/>
          <p:cNvGraphicFramePr/>
          <p:nvPr/>
        </p:nvGraphicFramePr>
        <p:xfrm>
          <a:off x="311700" y="1017725"/>
          <a:ext cx="3000000" cy="3000000"/>
        </p:xfrm>
        <a:graphic>
          <a:graphicData uri="http://schemas.openxmlformats.org/drawingml/2006/table">
            <a:tbl>
              <a:tblPr>
                <a:noFill/>
                <a:tableStyleId>{D64E16F9-5CD1-4622-A75B-38503F8BB295}</a:tableStyleId>
              </a:tblPr>
              <a:tblGrid>
                <a:gridCol w="4260300"/>
                <a:gridCol w="4260300"/>
              </a:tblGrid>
              <a:tr h="467400">
                <a:tc>
                  <a:txBody>
                    <a:bodyPr/>
                    <a:lstStyle/>
                    <a:p>
                      <a:pPr indent="0" lvl="0" marL="0" marR="0" rtl="0" algn="ctr">
                        <a:lnSpc>
                          <a:spcPct val="100000"/>
                        </a:lnSpc>
                        <a:spcBef>
                          <a:spcPts val="0"/>
                        </a:spcBef>
                        <a:spcAft>
                          <a:spcPts val="0"/>
                        </a:spcAft>
                        <a:buNone/>
                      </a:pPr>
                      <a:r>
                        <a:rPr lang="en">
                          <a:solidFill>
                            <a:schemeClr val="lt2"/>
                          </a:solidFill>
                        </a:rPr>
                        <a:t>Requirements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ctr">
                        <a:lnSpc>
                          <a:spcPct val="100000"/>
                        </a:lnSpc>
                        <a:spcBef>
                          <a:spcPts val="0"/>
                        </a:spcBef>
                        <a:spcAft>
                          <a:spcPts val="0"/>
                        </a:spcAft>
                        <a:buNone/>
                      </a:pPr>
                      <a:r>
                        <a:rPr lang="en">
                          <a:solidFill>
                            <a:schemeClr val="lt2"/>
                          </a:solidFill>
                        </a:rPr>
                        <a:t>Verification</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3152425">
                <a:tc>
                  <a:txBody>
                    <a:bodyPr/>
                    <a:lstStyle/>
                    <a:p>
                      <a:pPr indent="0" lvl="0" marL="0" marR="0" rtl="0" algn="l">
                        <a:lnSpc>
                          <a:spcPct val="100000"/>
                        </a:lnSpc>
                        <a:spcBef>
                          <a:spcPts val="0"/>
                        </a:spcBef>
                        <a:spcAft>
                          <a:spcPts val="0"/>
                        </a:spcAft>
                        <a:buNone/>
                      </a:pPr>
                      <a:r>
                        <a:rPr lang="en">
                          <a:solidFill>
                            <a:schemeClr val="lt2"/>
                          </a:solidFill>
                        </a:rPr>
                        <a:t>System must be able to recognize when a compartment has reached 15% of its capacity</a:t>
                      </a:r>
                      <a:endParaRPr>
                        <a:solidFill>
                          <a:schemeClr val="lt2"/>
                        </a:solidFill>
                      </a:endParaRPr>
                    </a:p>
                    <a:p>
                      <a:pPr indent="0" lvl="0" marL="0" marR="0" rtl="0" algn="ctr">
                        <a:lnSpc>
                          <a:spcPct val="100000"/>
                        </a:lnSpc>
                        <a:spcBef>
                          <a:spcPts val="0"/>
                        </a:spcBef>
                        <a:spcAft>
                          <a:spcPts val="0"/>
                        </a:spcAft>
                        <a:buNone/>
                      </a:pPr>
                      <a:r>
                        <a:t/>
                      </a:r>
                      <a:endParaRPr>
                        <a:solidFill>
                          <a:schemeClr val="lt2"/>
                        </a:solidFill>
                      </a:endParaRPr>
                    </a:p>
                    <a:p>
                      <a:pPr indent="0" lvl="0" marL="0" marR="0" rtl="0" algn="ctr">
                        <a:lnSpc>
                          <a:spcPct val="100000"/>
                        </a:lnSpc>
                        <a:spcBef>
                          <a:spcPts val="0"/>
                        </a:spcBef>
                        <a:spcAft>
                          <a:spcPts val="0"/>
                        </a:spcAft>
                        <a:buNone/>
                      </a:pPr>
                      <a:r>
                        <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Put excess amount of powder (well over 15% of compartment capacity) into the storage compartment</a:t>
                      </a:r>
                      <a:endParaRPr>
                        <a:solidFill>
                          <a:schemeClr val="lt2"/>
                        </a:solidFill>
                      </a:endParaRPr>
                    </a:p>
                    <a:p>
                      <a:pPr indent="0" lvl="0" marL="4572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Check log for verification that the sensor registers powder as above threshold.</a:t>
                      </a:r>
                      <a:endParaRPr>
                        <a:solidFill>
                          <a:schemeClr val="lt2"/>
                        </a:solidFill>
                      </a:endParaRPr>
                    </a:p>
                    <a:p>
                      <a:pPr indent="0" lvl="0" marL="4572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Remove powder until it is below 15% of compartment volume.</a:t>
                      </a:r>
                      <a:endParaRPr>
                        <a:solidFill>
                          <a:schemeClr val="lt2"/>
                        </a:solidFill>
                      </a:endParaRPr>
                    </a:p>
                    <a:p>
                      <a:pPr indent="0" lvl="0" marL="4572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Check log for verification that the sensor doesn’t register any powder as above threshold.</a:t>
                      </a:r>
                      <a:endParaRPr>
                        <a:solidFill>
                          <a:schemeClr val="lt2"/>
                        </a:solidFill>
                      </a:endParaRPr>
                    </a:p>
                    <a:p>
                      <a:pPr indent="0" lvl="0" marL="4572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Repeat for any remaining compartments.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Problem?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RV - Storage</a:t>
            </a:r>
            <a:endParaRPr/>
          </a:p>
        </p:txBody>
      </p:sp>
      <p:graphicFrame>
        <p:nvGraphicFramePr>
          <p:cNvPr id="210" name="Google Shape;210;p32"/>
          <p:cNvGraphicFramePr/>
          <p:nvPr/>
        </p:nvGraphicFramePr>
        <p:xfrm>
          <a:off x="311700" y="1017713"/>
          <a:ext cx="3000000" cy="3000000"/>
        </p:xfrm>
        <a:graphic>
          <a:graphicData uri="http://schemas.openxmlformats.org/drawingml/2006/table">
            <a:tbl>
              <a:tblPr>
                <a:noFill/>
                <a:tableStyleId>{D64E16F9-5CD1-4622-A75B-38503F8BB295}</a:tableStyleId>
              </a:tblPr>
              <a:tblGrid>
                <a:gridCol w="4260300"/>
                <a:gridCol w="4260300"/>
              </a:tblGrid>
              <a:tr h="541775">
                <a:tc>
                  <a:txBody>
                    <a:bodyPr/>
                    <a:lstStyle/>
                    <a:p>
                      <a:pPr indent="0" lvl="0" marL="0" rtl="0" algn="ctr">
                        <a:spcBef>
                          <a:spcPts val="0"/>
                        </a:spcBef>
                        <a:spcAft>
                          <a:spcPts val="0"/>
                        </a:spcAft>
                        <a:buNone/>
                      </a:pPr>
                      <a:r>
                        <a:rPr lang="en">
                          <a:solidFill>
                            <a:schemeClr val="lt2"/>
                          </a:solidFill>
                        </a:rPr>
                        <a:t>Requirements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rtl="0" algn="ctr">
                        <a:spcBef>
                          <a:spcPts val="0"/>
                        </a:spcBef>
                        <a:spcAft>
                          <a:spcPts val="0"/>
                        </a:spcAft>
                        <a:buNone/>
                      </a:pPr>
                      <a:r>
                        <a:rPr lang="en">
                          <a:solidFill>
                            <a:schemeClr val="lt2"/>
                          </a:solidFill>
                        </a:rPr>
                        <a:t>Verification</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2865975">
                <a:tc>
                  <a:txBody>
                    <a:bodyPr/>
                    <a:lstStyle/>
                    <a:p>
                      <a:pPr indent="0" lvl="0" marL="0" rtl="0" algn="l">
                        <a:spcBef>
                          <a:spcPts val="0"/>
                        </a:spcBef>
                        <a:spcAft>
                          <a:spcPts val="0"/>
                        </a:spcAft>
                        <a:buNone/>
                      </a:pPr>
                      <a:r>
                        <a:rPr lang="en">
                          <a:solidFill>
                            <a:schemeClr val="lt2"/>
                          </a:solidFill>
                        </a:rPr>
                        <a:t>System must be able to correctly identify when a container is running low 80% of the time</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Repeat Requirement 1’s verification procedure steps 1-4 10 times.</a:t>
                      </a:r>
                      <a:endParaRPr>
                        <a:solidFill>
                          <a:schemeClr val="lt2"/>
                        </a:solidFill>
                      </a:endParaRPr>
                    </a:p>
                    <a:p>
                      <a:pPr indent="0" lvl="0" marL="457200" rtl="0" algn="l">
                        <a:spcBef>
                          <a:spcPts val="0"/>
                        </a:spcBef>
                        <a:spcAft>
                          <a:spcPts val="0"/>
                        </a:spcAft>
                        <a:buNone/>
                      </a:pPr>
                      <a:r>
                        <a:t/>
                      </a:r>
                      <a:endParaRPr>
                        <a:solidFill>
                          <a:schemeClr val="lt2"/>
                        </a:solidFill>
                      </a:endParaRPr>
                    </a:p>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Verify that 8 of the 10 tests were successful.</a:t>
                      </a:r>
                      <a:endParaRPr>
                        <a:solidFill>
                          <a:schemeClr val="lt2"/>
                        </a:solidFill>
                      </a:endParaRPr>
                    </a:p>
                    <a:p>
                      <a:pPr indent="0" lvl="0" marL="457200" rtl="0" algn="l">
                        <a:spcBef>
                          <a:spcPts val="0"/>
                        </a:spcBef>
                        <a:spcAft>
                          <a:spcPts val="0"/>
                        </a:spcAft>
                        <a:buNone/>
                      </a:pPr>
                      <a:r>
                        <a:t/>
                      </a:r>
                      <a:endParaRPr>
                        <a:solidFill>
                          <a:schemeClr val="lt2"/>
                        </a:solidFill>
                      </a:endParaRPr>
                    </a:p>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Repeat steps 1-2 for any remaining compartments.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RV - Dispenser</a:t>
            </a:r>
            <a:endParaRPr/>
          </a:p>
        </p:txBody>
      </p:sp>
      <p:graphicFrame>
        <p:nvGraphicFramePr>
          <p:cNvPr id="216" name="Google Shape;216;p33"/>
          <p:cNvGraphicFramePr/>
          <p:nvPr/>
        </p:nvGraphicFramePr>
        <p:xfrm>
          <a:off x="311700" y="1017713"/>
          <a:ext cx="3000000" cy="3000000"/>
        </p:xfrm>
        <a:graphic>
          <a:graphicData uri="http://schemas.openxmlformats.org/drawingml/2006/table">
            <a:tbl>
              <a:tblPr>
                <a:noFill/>
                <a:tableStyleId>{D64E16F9-5CD1-4622-A75B-38503F8BB295}</a:tableStyleId>
              </a:tblPr>
              <a:tblGrid>
                <a:gridCol w="4260300"/>
                <a:gridCol w="4260300"/>
              </a:tblGrid>
              <a:tr h="329225">
                <a:tc>
                  <a:txBody>
                    <a:bodyPr/>
                    <a:lstStyle/>
                    <a:p>
                      <a:pPr indent="0" lvl="0" marL="0" rtl="0" algn="ctr">
                        <a:spcBef>
                          <a:spcPts val="0"/>
                        </a:spcBef>
                        <a:spcAft>
                          <a:spcPts val="0"/>
                        </a:spcAft>
                        <a:buNone/>
                      </a:pPr>
                      <a:r>
                        <a:rPr lang="en">
                          <a:solidFill>
                            <a:schemeClr val="lt2"/>
                          </a:solidFill>
                        </a:rPr>
                        <a:t>Requirements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rtl="0" algn="ctr">
                        <a:spcBef>
                          <a:spcPts val="0"/>
                        </a:spcBef>
                        <a:spcAft>
                          <a:spcPts val="0"/>
                        </a:spcAft>
                        <a:buNone/>
                      </a:pPr>
                      <a:r>
                        <a:rPr lang="en">
                          <a:solidFill>
                            <a:schemeClr val="lt2"/>
                          </a:solidFill>
                        </a:rPr>
                        <a:t>Verification</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3702375">
                <a:tc>
                  <a:txBody>
                    <a:bodyPr/>
                    <a:lstStyle/>
                    <a:p>
                      <a:pPr indent="0" lvl="0" marL="0" rtl="0" algn="l">
                        <a:spcBef>
                          <a:spcPts val="0"/>
                        </a:spcBef>
                        <a:spcAft>
                          <a:spcPts val="0"/>
                        </a:spcAft>
                        <a:buNone/>
                      </a:pPr>
                      <a:r>
                        <a:rPr lang="en">
                          <a:solidFill>
                            <a:schemeClr val="lt2"/>
                          </a:solidFill>
                        </a:rPr>
                        <a:t>System must be able to dispense each powder within a 15 mg tolerance</a:t>
                      </a:r>
                      <a:endParaRPr>
                        <a:solidFill>
                          <a:schemeClr val="lt2"/>
                        </a:solidFill>
                      </a:endParaRPr>
                    </a:p>
                    <a:p>
                      <a:pPr indent="0" lvl="0" marL="0" rtl="0" algn="l">
                        <a:spcBef>
                          <a:spcPts val="0"/>
                        </a:spcBef>
                        <a:spcAft>
                          <a:spcPts val="0"/>
                        </a:spcAft>
                        <a:buNone/>
                      </a:pPr>
                      <a:r>
                        <a:t/>
                      </a:r>
                      <a:endParaRPr>
                        <a:solidFill>
                          <a:schemeClr val="lt2"/>
                        </a:solidFill>
                      </a:endParaRPr>
                    </a:p>
                    <a:p>
                      <a:pPr indent="0" lvl="0" marL="0" rtl="0" algn="l">
                        <a:spcBef>
                          <a:spcPts val="0"/>
                        </a:spcBef>
                        <a:spcAft>
                          <a:spcPts val="0"/>
                        </a:spcAft>
                        <a:buNone/>
                      </a:pPr>
                      <a:r>
                        <a:rPr lang="en">
                          <a:solidFill>
                            <a:schemeClr val="lt2"/>
                          </a:solidFill>
                        </a:rPr>
                        <a:t>*This was first written early in the design process. We later found that it was much more feasible dispensing 250 mg of powder to test this. We are also verifying this with an external scale that we have brought.</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Send a signal to dispense 30mg of powder from the desired storage compartment. </a:t>
                      </a:r>
                      <a:endParaRPr>
                        <a:solidFill>
                          <a:schemeClr val="lt2"/>
                        </a:solidFill>
                      </a:endParaRPr>
                    </a:p>
                    <a:p>
                      <a:pPr indent="0" lvl="0" marL="457200" rtl="0" algn="l">
                        <a:spcBef>
                          <a:spcPts val="0"/>
                        </a:spcBef>
                        <a:spcAft>
                          <a:spcPts val="0"/>
                        </a:spcAft>
                        <a:buNone/>
                      </a:pPr>
                      <a:r>
                        <a:t/>
                      </a:r>
                      <a:endParaRPr>
                        <a:solidFill>
                          <a:schemeClr val="lt2"/>
                        </a:solidFill>
                      </a:endParaRPr>
                    </a:p>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Let the dispensing process reach completion.</a:t>
                      </a:r>
                      <a:endParaRPr>
                        <a:solidFill>
                          <a:schemeClr val="lt2"/>
                        </a:solidFill>
                      </a:endParaRPr>
                    </a:p>
                    <a:p>
                      <a:pPr indent="0" lvl="0" marL="457200" rtl="0" algn="l">
                        <a:spcBef>
                          <a:spcPts val="0"/>
                        </a:spcBef>
                        <a:spcAft>
                          <a:spcPts val="0"/>
                        </a:spcAft>
                        <a:buNone/>
                      </a:pPr>
                      <a:r>
                        <a:t/>
                      </a:r>
                      <a:endParaRPr>
                        <a:solidFill>
                          <a:schemeClr val="lt2"/>
                        </a:solidFill>
                      </a:endParaRPr>
                    </a:p>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Check log for weight sensor and note down change in weight from before and after dispensing process.</a:t>
                      </a:r>
                      <a:endParaRPr>
                        <a:solidFill>
                          <a:schemeClr val="lt2"/>
                        </a:solidFill>
                      </a:endParaRPr>
                    </a:p>
                    <a:p>
                      <a:pPr indent="0" lvl="0" marL="457200" rtl="0" algn="l">
                        <a:spcBef>
                          <a:spcPts val="0"/>
                        </a:spcBef>
                        <a:spcAft>
                          <a:spcPts val="0"/>
                        </a:spcAft>
                        <a:buNone/>
                      </a:pPr>
                      <a:r>
                        <a:t/>
                      </a:r>
                      <a:endParaRPr>
                        <a:solidFill>
                          <a:schemeClr val="lt2"/>
                        </a:solidFill>
                      </a:endParaRPr>
                    </a:p>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Check the difference from 30mg and the value noted in step 3 and ensure said difference is within our desired 15mg tolerance.</a:t>
                      </a:r>
                      <a:endParaRPr>
                        <a:solidFill>
                          <a:schemeClr val="lt2"/>
                        </a:solidFill>
                      </a:endParaRPr>
                    </a:p>
                    <a:p>
                      <a:pPr indent="0" lvl="0" marL="457200" rtl="0" algn="l">
                        <a:spcBef>
                          <a:spcPts val="0"/>
                        </a:spcBef>
                        <a:spcAft>
                          <a:spcPts val="0"/>
                        </a:spcAft>
                        <a:buNone/>
                      </a:pPr>
                      <a:r>
                        <a:t/>
                      </a:r>
                      <a:endParaRPr>
                        <a:solidFill>
                          <a:schemeClr val="lt2"/>
                        </a:solidFill>
                      </a:endParaRPr>
                    </a:p>
                    <a:p>
                      <a:pPr indent="-323850" lvl="0" marL="457200" rtl="0" algn="l">
                        <a:spcBef>
                          <a:spcPts val="0"/>
                        </a:spcBef>
                        <a:spcAft>
                          <a:spcPts val="0"/>
                        </a:spcAft>
                        <a:buClr>
                          <a:schemeClr val="lt2"/>
                        </a:buClr>
                        <a:buSzPts val="1500"/>
                        <a:buFont typeface="Times New Roman"/>
                        <a:buAutoNum type="arabicPeriod"/>
                      </a:pPr>
                      <a:r>
                        <a:rPr lang="en">
                          <a:solidFill>
                            <a:schemeClr val="lt2"/>
                          </a:solidFill>
                        </a:rPr>
                        <a:t>Repeat steps 1-4 for remaining storage compartments.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RV - Dispenser</a:t>
            </a:r>
            <a:endParaRPr/>
          </a:p>
        </p:txBody>
      </p:sp>
      <p:graphicFrame>
        <p:nvGraphicFramePr>
          <p:cNvPr id="222" name="Google Shape;222;p34"/>
          <p:cNvGraphicFramePr/>
          <p:nvPr/>
        </p:nvGraphicFramePr>
        <p:xfrm>
          <a:off x="311700" y="1123775"/>
          <a:ext cx="3000000" cy="3000000"/>
        </p:xfrm>
        <a:graphic>
          <a:graphicData uri="http://schemas.openxmlformats.org/drawingml/2006/table">
            <a:tbl>
              <a:tblPr>
                <a:noFill/>
                <a:tableStyleId>{D64E16F9-5CD1-4622-A75B-38503F8BB295}</a:tableStyleId>
              </a:tblPr>
              <a:tblGrid>
                <a:gridCol w="4260300"/>
                <a:gridCol w="4260300"/>
              </a:tblGrid>
              <a:tr h="544725">
                <a:tc>
                  <a:txBody>
                    <a:bodyPr/>
                    <a:lstStyle/>
                    <a:p>
                      <a:pPr indent="0" lvl="0" marL="0" marR="0" rtl="0" algn="ctr">
                        <a:lnSpc>
                          <a:spcPct val="100000"/>
                        </a:lnSpc>
                        <a:spcBef>
                          <a:spcPts val="0"/>
                        </a:spcBef>
                        <a:spcAft>
                          <a:spcPts val="0"/>
                        </a:spcAft>
                        <a:buNone/>
                      </a:pPr>
                      <a:r>
                        <a:rPr lang="en">
                          <a:solidFill>
                            <a:schemeClr val="lt2"/>
                          </a:solidFill>
                        </a:rPr>
                        <a:t>Requirements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ctr">
                        <a:lnSpc>
                          <a:spcPct val="100000"/>
                        </a:lnSpc>
                        <a:spcBef>
                          <a:spcPts val="0"/>
                        </a:spcBef>
                        <a:spcAft>
                          <a:spcPts val="0"/>
                        </a:spcAft>
                        <a:buNone/>
                      </a:pPr>
                      <a:r>
                        <a:rPr lang="en">
                          <a:solidFill>
                            <a:schemeClr val="lt2"/>
                          </a:solidFill>
                        </a:rPr>
                        <a:t>Verification</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3048050">
                <a:tc>
                  <a:txBody>
                    <a:bodyPr/>
                    <a:lstStyle/>
                    <a:p>
                      <a:pPr indent="0" lvl="0" marL="0" marR="0" rtl="0" algn="l">
                        <a:lnSpc>
                          <a:spcPct val="100000"/>
                        </a:lnSpc>
                        <a:spcBef>
                          <a:spcPts val="0"/>
                        </a:spcBef>
                        <a:spcAft>
                          <a:spcPts val="0"/>
                        </a:spcAft>
                        <a:buNone/>
                      </a:pPr>
                      <a:r>
                        <a:rPr lang="en">
                          <a:solidFill>
                            <a:schemeClr val="lt2"/>
                          </a:solidFill>
                        </a:rPr>
                        <a:t>System must be able to rotate and align onto the correct storage compartment.</a:t>
                      </a:r>
                      <a:endParaRPr>
                        <a:solidFill>
                          <a:schemeClr val="lt2"/>
                        </a:solidFill>
                      </a:endParaRPr>
                    </a:p>
                    <a:p>
                      <a:pPr indent="0" lvl="0" marL="0" marR="0" rtl="0" algn="l">
                        <a:lnSpc>
                          <a:spcPct val="100000"/>
                        </a:lnSpc>
                        <a:spcBef>
                          <a:spcPts val="0"/>
                        </a:spcBef>
                        <a:spcAft>
                          <a:spcPts val="0"/>
                        </a:spcAft>
                        <a:buNone/>
                      </a:pPr>
                      <a:r>
                        <a:t/>
                      </a:r>
                      <a:endParaRPr>
                        <a:solidFill>
                          <a:schemeClr val="lt2"/>
                        </a:solidFill>
                      </a:endParaRPr>
                    </a:p>
                    <a:p>
                      <a:pPr indent="0" lvl="0" marL="0" marR="0" rtl="0" algn="l">
                        <a:lnSpc>
                          <a:spcPct val="100000"/>
                        </a:lnSpc>
                        <a:spcBef>
                          <a:spcPts val="0"/>
                        </a:spcBef>
                        <a:spcAft>
                          <a:spcPts val="0"/>
                        </a:spcAft>
                        <a:buNone/>
                      </a:pPr>
                      <a:r>
                        <a:rPr lang="en">
                          <a:solidFill>
                            <a:schemeClr val="lt2"/>
                          </a:solidFill>
                        </a:rPr>
                        <a:t>*We were unable to get the color sensor to consistently display correct RGB values, and to remedy this, we decided to do away with the color sensor and just rotate the servo to preset degrees which provides the same functionality.</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Send a signal to dispense powder from the desired storage compartment.</a:t>
                      </a:r>
                      <a:endParaRPr>
                        <a:solidFill>
                          <a:schemeClr val="lt2"/>
                        </a:solidFill>
                      </a:endParaRPr>
                    </a:p>
                    <a:p>
                      <a:pPr indent="0" lvl="0" marL="4572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Let the machine rotate until reaching full stop.</a:t>
                      </a:r>
                      <a:endParaRPr>
                        <a:solidFill>
                          <a:schemeClr val="lt2"/>
                        </a:solidFill>
                      </a:endParaRPr>
                    </a:p>
                    <a:p>
                      <a:pPr indent="0" lvl="0" marL="4572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Check log for color sensor and make sure it is within 10% of RGB value for the LED’s intended RGB value.</a:t>
                      </a:r>
                      <a:endParaRPr>
                        <a:solidFill>
                          <a:schemeClr val="lt2"/>
                        </a:solidFill>
                      </a:endParaRPr>
                    </a:p>
                    <a:p>
                      <a:pPr indent="0" lvl="0" marL="4572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Repeat steps 1-3 for all containers with different start positions for turn mechanism  and different external lighting factors.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RV - Power</a:t>
            </a:r>
            <a:endParaRPr/>
          </a:p>
        </p:txBody>
      </p:sp>
      <p:graphicFrame>
        <p:nvGraphicFramePr>
          <p:cNvPr id="228" name="Google Shape;228;p35"/>
          <p:cNvGraphicFramePr/>
          <p:nvPr/>
        </p:nvGraphicFramePr>
        <p:xfrm>
          <a:off x="311675" y="1149338"/>
          <a:ext cx="3000000" cy="3000000"/>
        </p:xfrm>
        <a:graphic>
          <a:graphicData uri="http://schemas.openxmlformats.org/drawingml/2006/table">
            <a:tbl>
              <a:tblPr>
                <a:noFill/>
                <a:tableStyleId>{D64E16F9-5CD1-4622-A75B-38503F8BB295}</a:tableStyleId>
              </a:tblPr>
              <a:tblGrid>
                <a:gridCol w="4260300"/>
                <a:gridCol w="4260300"/>
              </a:tblGrid>
              <a:tr h="605675">
                <a:tc>
                  <a:txBody>
                    <a:bodyPr/>
                    <a:lstStyle/>
                    <a:p>
                      <a:pPr indent="0" lvl="0" marL="0" marR="0" rtl="0" algn="ctr">
                        <a:lnSpc>
                          <a:spcPct val="100000"/>
                        </a:lnSpc>
                        <a:spcBef>
                          <a:spcPts val="0"/>
                        </a:spcBef>
                        <a:spcAft>
                          <a:spcPts val="0"/>
                        </a:spcAft>
                        <a:buNone/>
                      </a:pPr>
                      <a:r>
                        <a:rPr lang="en">
                          <a:solidFill>
                            <a:schemeClr val="lt2"/>
                          </a:solidFill>
                        </a:rPr>
                        <a:t>Requirements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ctr">
                        <a:lnSpc>
                          <a:spcPct val="100000"/>
                        </a:lnSpc>
                        <a:spcBef>
                          <a:spcPts val="0"/>
                        </a:spcBef>
                        <a:spcAft>
                          <a:spcPts val="0"/>
                        </a:spcAft>
                        <a:buNone/>
                      </a:pPr>
                      <a:r>
                        <a:rPr lang="en">
                          <a:solidFill>
                            <a:schemeClr val="lt2"/>
                          </a:solidFill>
                        </a:rPr>
                        <a:t>Verification</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3041225">
                <a:tc>
                  <a:txBody>
                    <a:bodyPr/>
                    <a:lstStyle/>
                    <a:p>
                      <a:pPr indent="0" lvl="0" marL="0" marR="0" rtl="0" algn="l">
                        <a:lnSpc>
                          <a:spcPct val="100000"/>
                        </a:lnSpc>
                        <a:spcBef>
                          <a:spcPts val="0"/>
                        </a:spcBef>
                        <a:spcAft>
                          <a:spcPts val="0"/>
                        </a:spcAft>
                        <a:buNone/>
                      </a:pPr>
                      <a:r>
                        <a:rPr lang="en">
                          <a:solidFill>
                            <a:schemeClr val="lt2"/>
                          </a:solidFill>
                        </a:rPr>
                        <a:t>System must be able to supply 5VDC +/- 5% and 3.3VDC +/- 5%</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Hook up power output of buck and LDO to digital multimeter and test voltage ratings.</a:t>
                      </a:r>
                      <a:endParaRPr>
                        <a:solidFill>
                          <a:schemeClr val="lt2"/>
                        </a:solidFill>
                      </a:endParaRPr>
                    </a:p>
                    <a:p>
                      <a:pPr indent="0" lvl="0" marL="4572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Verify that from the buck converter output the voltage is between the range of 3.465~3.135 volts using an oscilloscope.</a:t>
                      </a:r>
                      <a:endParaRPr>
                        <a:solidFill>
                          <a:schemeClr val="lt2"/>
                        </a:solidFill>
                      </a:endParaRPr>
                    </a:p>
                    <a:p>
                      <a:pPr indent="0" lvl="0" marL="457200" marR="0" rtl="0" algn="l">
                        <a:lnSpc>
                          <a:spcPct val="100000"/>
                        </a:lnSpc>
                        <a:spcBef>
                          <a:spcPts val="0"/>
                        </a:spcBef>
                        <a:spcAft>
                          <a:spcPts val="0"/>
                        </a:spcAft>
                        <a:buNone/>
                      </a:pPr>
                      <a:r>
                        <a:t/>
                      </a:r>
                      <a:endParaRPr>
                        <a:solidFill>
                          <a:schemeClr val="lt2"/>
                        </a:solidFill>
                      </a:endParaRPr>
                    </a:p>
                    <a:p>
                      <a:pPr indent="-317500" lvl="0" marL="457200" marR="0" rtl="0" algn="l">
                        <a:lnSpc>
                          <a:spcPct val="100000"/>
                        </a:lnSpc>
                        <a:spcBef>
                          <a:spcPts val="0"/>
                        </a:spcBef>
                        <a:spcAft>
                          <a:spcPts val="0"/>
                        </a:spcAft>
                        <a:buClr>
                          <a:schemeClr val="lt2"/>
                        </a:buClr>
                        <a:buSzPts val="1400"/>
                        <a:buAutoNum type="arabicPeriod"/>
                      </a:pPr>
                      <a:r>
                        <a:rPr lang="en">
                          <a:solidFill>
                            <a:schemeClr val="lt2"/>
                          </a:solidFill>
                        </a:rPr>
                        <a:t>Verify that the linear regulator output voltage is between the range of 5.25~4.75 volts using an oscilloscope.</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Power Scope Caps</a:t>
            </a:r>
            <a:endParaRPr/>
          </a:p>
        </p:txBody>
      </p:sp>
      <p:pic>
        <p:nvPicPr>
          <p:cNvPr id="234" name="Google Shape;234;p36"/>
          <p:cNvPicPr preferRelativeResize="0"/>
          <p:nvPr/>
        </p:nvPicPr>
        <p:blipFill rotWithShape="1">
          <a:blip r:embed="rId3">
            <a:alphaModFix/>
          </a:blip>
          <a:srcRect b="36609" l="5206" r="27267" t="23988"/>
          <a:stretch/>
        </p:blipFill>
        <p:spPr>
          <a:xfrm>
            <a:off x="4784350" y="1789950"/>
            <a:ext cx="3992656" cy="1746200"/>
          </a:xfrm>
          <a:prstGeom prst="rect">
            <a:avLst/>
          </a:prstGeom>
          <a:noFill/>
          <a:ln>
            <a:noFill/>
          </a:ln>
        </p:spPr>
      </p:pic>
      <p:pic>
        <p:nvPicPr>
          <p:cNvPr id="235" name="Google Shape;235;p36"/>
          <p:cNvPicPr preferRelativeResize="0"/>
          <p:nvPr/>
        </p:nvPicPr>
        <p:blipFill rotWithShape="1">
          <a:blip r:embed="rId4">
            <a:alphaModFix/>
          </a:blip>
          <a:srcRect b="36931" l="15411" r="24293" t="26436"/>
          <a:stretch/>
        </p:blipFill>
        <p:spPr>
          <a:xfrm>
            <a:off x="367000" y="1789950"/>
            <a:ext cx="3825894" cy="1746200"/>
          </a:xfrm>
          <a:prstGeom prst="rect">
            <a:avLst/>
          </a:prstGeom>
          <a:noFill/>
          <a:ln>
            <a:noFill/>
          </a:ln>
        </p:spPr>
      </p:pic>
      <p:sp>
        <p:nvSpPr>
          <p:cNvPr id="236" name="Google Shape;236;p36"/>
          <p:cNvSpPr txBox="1"/>
          <p:nvPr/>
        </p:nvSpPr>
        <p:spPr>
          <a:xfrm>
            <a:off x="1584097" y="3536150"/>
            <a:ext cx="1391700" cy="2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3V3 Output</a:t>
            </a:r>
            <a:endParaRPr sz="1800">
              <a:solidFill>
                <a:schemeClr val="lt2"/>
              </a:solidFill>
            </a:endParaRPr>
          </a:p>
        </p:txBody>
      </p:sp>
      <p:sp>
        <p:nvSpPr>
          <p:cNvPr id="237" name="Google Shape;237;p36"/>
          <p:cNvSpPr txBox="1"/>
          <p:nvPr/>
        </p:nvSpPr>
        <p:spPr>
          <a:xfrm>
            <a:off x="6155778" y="3536150"/>
            <a:ext cx="1249800" cy="2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5V Output</a:t>
            </a:r>
            <a:endParaRPr sz="1800">
              <a:solidFill>
                <a:schemeClr val="lt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RV - Power</a:t>
            </a:r>
            <a:endParaRPr/>
          </a:p>
        </p:txBody>
      </p:sp>
      <p:graphicFrame>
        <p:nvGraphicFramePr>
          <p:cNvPr id="243" name="Google Shape;243;p37"/>
          <p:cNvGraphicFramePr/>
          <p:nvPr/>
        </p:nvGraphicFramePr>
        <p:xfrm>
          <a:off x="311700" y="1017725"/>
          <a:ext cx="3000000" cy="3000000"/>
        </p:xfrm>
        <a:graphic>
          <a:graphicData uri="http://schemas.openxmlformats.org/drawingml/2006/table">
            <a:tbl>
              <a:tblPr>
                <a:noFill/>
                <a:tableStyleId>{D64E16F9-5CD1-4622-A75B-38503F8BB295}</a:tableStyleId>
              </a:tblPr>
              <a:tblGrid>
                <a:gridCol w="4260300"/>
                <a:gridCol w="4260300"/>
              </a:tblGrid>
              <a:tr h="640825">
                <a:tc>
                  <a:txBody>
                    <a:bodyPr/>
                    <a:lstStyle/>
                    <a:p>
                      <a:pPr indent="0" lvl="0" marL="0" marR="0" rtl="0" algn="ctr">
                        <a:lnSpc>
                          <a:spcPct val="100000"/>
                        </a:lnSpc>
                        <a:spcBef>
                          <a:spcPts val="0"/>
                        </a:spcBef>
                        <a:spcAft>
                          <a:spcPts val="0"/>
                        </a:spcAft>
                        <a:buNone/>
                      </a:pPr>
                      <a:r>
                        <a:rPr lang="en">
                          <a:solidFill>
                            <a:schemeClr val="lt2"/>
                          </a:solidFill>
                        </a:rPr>
                        <a:t>Requirements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ctr">
                        <a:lnSpc>
                          <a:spcPct val="100000"/>
                        </a:lnSpc>
                        <a:spcBef>
                          <a:spcPts val="0"/>
                        </a:spcBef>
                        <a:spcAft>
                          <a:spcPts val="0"/>
                        </a:spcAft>
                        <a:buNone/>
                      </a:pPr>
                      <a:r>
                        <a:rPr lang="en">
                          <a:solidFill>
                            <a:schemeClr val="lt2"/>
                          </a:solidFill>
                        </a:rPr>
                        <a:t>Verification</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2849675">
                <a:tc>
                  <a:txBody>
                    <a:bodyPr/>
                    <a:lstStyle/>
                    <a:p>
                      <a:pPr indent="0" lvl="0" marL="0" marR="0" rtl="0" algn="l">
                        <a:lnSpc>
                          <a:spcPct val="100000"/>
                        </a:lnSpc>
                        <a:spcBef>
                          <a:spcPts val="0"/>
                        </a:spcBef>
                        <a:spcAft>
                          <a:spcPts val="0"/>
                        </a:spcAft>
                        <a:buNone/>
                      </a:pPr>
                      <a:r>
                        <a:rPr lang="en">
                          <a:solidFill>
                            <a:schemeClr val="lt2"/>
                          </a:solidFill>
                        </a:rPr>
                        <a:t>System must be able to provide up to 1.5A of current while maintaining 12V </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Place a 8 ohm resistance across the 12V rail and ground and measure the voltage across the resistor</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Achievements</a:t>
            </a:r>
            <a:endParaRPr/>
          </a:p>
        </p:txBody>
      </p:sp>
      <p:sp>
        <p:nvSpPr>
          <p:cNvPr id="249" name="Google Shape;249;p38"/>
          <p:cNvSpPr/>
          <p:nvPr/>
        </p:nvSpPr>
        <p:spPr>
          <a:xfrm>
            <a:off x="311700" y="1375350"/>
            <a:ext cx="2392800" cy="2392800"/>
          </a:xfrm>
          <a:prstGeom prst="roundRect">
            <a:avLst>
              <a:gd fmla="val 16667" name="adj"/>
            </a:avLst>
          </a:prstGeom>
          <a:solidFill>
            <a:srgbClr val="0C343D"/>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en">
                <a:solidFill>
                  <a:schemeClr val="lt2"/>
                </a:solidFill>
              </a:rPr>
              <a:t>The supplement mix maker should be able to make the correct mix with a 15 mg margin for each ingredient.</a:t>
            </a:r>
            <a:endParaRPr>
              <a:solidFill>
                <a:schemeClr val="lt2"/>
              </a:solidFill>
            </a:endParaRPr>
          </a:p>
        </p:txBody>
      </p:sp>
      <p:sp>
        <p:nvSpPr>
          <p:cNvPr id="250" name="Google Shape;250;p38"/>
          <p:cNvSpPr/>
          <p:nvPr/>
        </p:nvSpPr>
        <p:spPr>
          <a:xfrm>
            <a:off x="3375600" y="1375350"/>
            <a:ext cx="2392800" cy="2392800"/>
          </a:xfrm>
          <a:prstGeom prst="roundRect">
            <a:avLst>
              <a:gd fmla="val 16667" name="adj"/>
            </a:avLst>
          </a:prstGeom>
          <a:solidFill>
            <a:srgbClr val="0C343D"/>
          </a:solid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The mix maker should be able to wirelessly interface with applications on other devices and should receive the correct mix recipes 80% recipes.</a:t>
            </a:r>
            <a:endParaRPr>
              <a:solidFill>
                <a:schemeClr val="lt2"/>
              </a:solidFill>
            </a:endParaRPr>
          </a:p>
        </p:txBody>
      </p:sp>
      <p:sp>
        <p:nvSpPr>
          <p:cNvPr id="251" name="Google Shape;251;p38"/>
          <p:cNvSpPr/>
          <p:nvPr/>
        </p:nvSpPr>
        <p:spPr>
          <a:xfrm>
            <a:off x="6439500" y="1375350"/>
            <a:ext cx="2392800" cy="2392800"/>
          </a:xfrm>
          <a:prstGeom prst="roundRect">
            <a:avLst>
              <a:gd fmla="val 16667" name="adj"/>
            </a:avLst>
          </a:prstGeom>
          <a:solidFill>
            <a:srgbClr val="0C343D"/>
          </a:solid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The user will be notified when any storage compartment is below 15% of capacity. </a:t>
            </a:r>
            <a:endParaRPr>
              <a:solidFill>
                <a:schemeClr val="lt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Issues Encountered</a:t>
            </a:r>
            <a:endParaRPr/>
          </a:p>
        </p:txBody>
      </p:sp>
      <p:sp>
        <p:nvSpPr>
          <p:cNvPr id="257" name="Google Shape;257;p39"/>
          <p:cNvSpPr/>
          <p:nvPr/>
        </p:nvSpPr>
        <p:spPr>
          <a:xfrm>
            <a:off x="311700" y="1316231"/>
            <a:ext cx="2392800" cy="2392800"/>
          </a:xfrm>
          <a:prstGeom prst="roundRect">
            <a:avLst>
              <a:gd fmla="val 16667" name="adj"/>
            </a:avLst>
          </a:prstGeom>
          <a:solidFill>
            <a:srgbClr val="0C343D"/>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en" sz="3000">
                <a:solidFill>
                  <a:schemeClr val="lt2"/>
                </a:solidFill>
              </a:rPr>
              <a:t>PCB</a:t>
            </a:r>
            <a:endParaRPr sz="3000">
              <a:solidFill>
                <a:schemeClr val="lt2"/>
              </a:solidFill>
            </a:endParaRPr>
          </a:p>
        </p:txBody>
      </p:sp>
      <p:sp>
        <p:nvSpPr>
          <p:cNvPr id="258" name="Google Shape;258;p39"/>
          <p:cNvSpPr/>
          <p:nvPr/>
        </p:nvSpPr>
        <p:spPr>
          <a:xfrm>
            <a:off x="3375600" y="1316231"/>
            <a:ext cx="2392800" cy="23928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None/>
            </a:pPr>
            <a:r>
              <a:rPr lang="en" sz="3000">
                <a:solidFill>
                  <a:schemeClr val="lt2"/>
                </a:solidFill>
              </a:rPr>
              <a:t>Servos</a:t>
            </a:r>
            <a:endParaRPr sz="3000">
              <a:solidFill>
                <a:schemeClr val="lt2"/>
              </a:solidFill>
            </a:endParaRPr>
          </a:p>
        </p:txBody>
      </p:sp>
      <p:sp>
        <p:nvSpPr>
          <p:cNvPr id="259" name="Google Shape;259;p39"/>
          <p:cNvSpPr/>
          <p:nvPr/>
        </p:nvSpPr>
        <p:spPr>
          <a:xfrm>
            <a:off x="6439500" y="1316231"/>
            <a:ext cx="2392800" cy="23928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None/>
            </a:pPr>
            <a:r>
              <a:rPr lang="en" sz="3000">
                <a:solidFill>
                  <a:schemeClr val="lt2"/>
                </a:solidFill>
              </a:rPr>
              <a:t>Load Cell</a:t>
            </a:r>
            <a:endParaRPr sz="3000">
              <a:solidFill>
                <a:schemeClr val="lt2"/>
              </a:solidFill>
            </a:endParaRPr>
          </a:p>
        </p:txBody>
      </p:sp>
      <p:sp>
        <p:nvSpPr>
          <p:cNvPr id="260" name="Google Shape;260;p39"/>
          <p:cNvSpPr/>
          <p:nvPr/>
        </p:nvSpPr>
        <p:spPr>
          <a:xfrm>
            <a:off x="311700" y="1316231"/>
            <a:ext cx="2392800" cy="2392800"/>
          </a:xfrm>
          <a:prstGeom prst="roundRect">
            <a:avLst>
              <a:gd fmla="val 16667" name="adj"/>
            </a:avLst>
          </a:prstGeom>
          <a:solidFill>
            <a:srgbClr val="0C343D"/>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lt2"/>
                </a:solidFill>
              </a:rPr>
              <a:t>Buck Converter enable pin</a:t>
            </a:r>
            <a:endParaRPr sz="1500">
              <a:solidFill>
                <a:schemeClr val="lt2"/>
              </a:solidFill>
            </a:endParaRPr>
          </a:p>
          <a:p>
            <a:pPr indent="0" lvl="0" marL="0" rtl="0" algn="ctr">
              <a:lnSpc>
                <a:spcPct val="115000"/>
              </a:lnSpc>
              <a:spcBef>
                <a:spcPts val="1200"/>
              </a:spcBef>
              <a:spcAft>
                <a:spcPts val="1200"/>
              </a:spcAft>
              <a:buNone/>
            </a:pPr>
            <a:r>
              <a:rPr lang="en" sz="1500">
                <a:solidFill>
                  <a:schemeClr val="lt2"/>
                </a:solidFill>
              </a:rPr>
              <a:t>Insufficient Current</a:t>
            </a:r>
            <a:endParaRPr sz="1500">
              <a:solidFill>
                <a:schemeClr val="lt2"/>
              </a:solidFill>
            </a:endParaRPr>
          </a:p>
        </p:txBody>
      </p:sp>
      <p:sp>
        <p:nvSpPr>
          <p:cNvPr id="261" name="Google Shape;261;p39"/>
          <p:cNvSpPr/>
          <p:nvPr/>
        </p:nvSpPr>
        <p:spPr>
          <a:xfrm>
            <a:off x="3375600" y="1316231"/>
            <a:ext cx="2392800" cy="2392800"/>
          </a:xfrm>
          <a:prstGeom prst="roundRect">
            <a:avLst>
              <a:gd fmla="val 16667" name="adj"/>
            </a:avLst>
          </a:prstGeom>
          <a:solidFill>
            <a:srgbClr val="0C343D"/>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en" sz="1500">
                <a:solidFill>
                  <a:schemeClr val="lt2"/>
                </a:solidFill>
              </a:rPr>
              <a:t>Unreliable position tracking</a:t>
            </a:r>
            <a:endParaRPr sz="1500">
              <a:solidFill>
                <a:schemeClr val="lt2"/>
              </a:solidFill>
            </a:endParaRPr>
          </a:p>
        </p:txBody>
      </p:sp>
      <p:sp>
        <p:nvSpPr>
          <p:cNvPr id="262" name="Google Shape;262;p39"/>
          <p:cNvSpPr/>
          <p:nvPr/>
        </p:nvSpPr>
        <p:spPr>
          <a:xfrm>
            <a:off x="6439500" y="1316231"/>
            <a:ext cx="2392800" cy="2392800"/>
          </a:xfrm>
          <a:prstGeom prst="roundRect">
            <a:avLst>
              <a:gd fmla="val 16667" name="adj"/>
            </a:avLst>
          </a:prstGeom>
          <a:solidFill>
            <a:srgbClr val="0C343D"/>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en" sz="1500">
                <a:solidFill>
                  <a:schemeClr val="lt2"/>
                </a:solidFill>
              </a:rPr>
              <a:t>Too much variance in output</a:t>
            </a:r>
            <a:endParaRPr sz="15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6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6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Next Steps</a:t>
            </a:r>
            <a:endParaRPr/>
          </a:p>
        </p:txBody>
      </p:sp>
      <p:sp>
        <p:nvSpPr>
          <p:cNvPr id="268" name="Google Shape;268;p40"/>
          <p:cNvSpPr/>
          <p:nvPr/>
        </p:nvSpPr>
        <p:spPr>
          <a:xfrm>
            <a:off x="311700" y="1375350"/>
            <a:ext cx="2392800" cy="23928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Debug dispensing subsystem code</a:t>
            </a:r>
            <a:endParaRPr>
              <a:solidFill>
                <a:schemeClr val="lt2"/>
              </a:solidFill>
            </a:endParaRPr>
          </a:p>
        </p:txBody>
      </p:sp>
      <p:sp>
        <p:nvSpPr>
          <p:cNvPr id="269" name="Google Shape;269;p40"/>
          <p:cNvSpPr/>
          <p:nvPr/>
        </p:nvSpPr>
        <p:spPr>
          <a:xfrm>
            <a:off x="3375600" y="1375350"/>
            <a:ext cx="2392800" cy="23928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Optimize dispenser to fall in 10% tolerance range</a:t>
            </a:r>
            <a:endParaRPr>
              <a:solidFill>
                <a:schemeClr val="lt2"/>
              </a:solidFill>
            </a:endParaRPr>
          </a:p>
        </p:txBody>
      </p:sp>
      <p:sp>
        <p:nvSpPr>
          <p:cNvPr id="270" name="Google Shape;270;p40"/>
          <p:cNvSpPr/>
          <p:nvPr/>
        </p:nvSpPr>
        <p:spPr>
          <a:xfrm>
            <a:off x="6439500" y="1375350"/>
            <a:ext cx="2392800" cy="23928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Rework power topology to support 1.5A of current</a:t>
            </a:r>
            <a:endParaRPr>
              <a:solidFill>
                <a:schemeClr val="lt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1"/>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Solution</a:t>
            </a:r>
            <a:endParaRPr/>
          </a:p>
        </p:txBody>
      </p:sp>
      <p:pic>
        <p:nvPicPr>
          <p:cNvPr id="66" name="Google Shape;66;p15"/>
          <p:cNvPicPr preferRelativeResize="0"/>
          <p:nvPr/>
        </p:nvPicPr>
        <p:blipFill>
          <a:blip r:embed="rId3">
            <a:alphaModFix/>
          </a:blip>
          <a:stretch>
            <a:fillRect/>
          </a:stretch>
        </p:blipFill>
        <p:spPr>
          <a:xfrm>
            <a:off x="311700" y="1017725"/>
            <a:ext cx="2789236" cy="3820974"/>
          </a:xfrm>
          <a:prstGeom prst="rect">
            <a:avLst/>
          </a:prstGeom>
          <a:noFill/>
          <a:ln>
            <a:noFill/>
          </a:ln>
        </p:spPr>
      </p:pic>
      <p:pic>
        <p:nvPicPr>
          <p:cNvPr id="67" name="Google Shape;67;p15"/>
          <p:cNvPicPr preferRelativeResize="0"/>
          <p:nvPr/>
        </p:nvPicPr>
        <p:blipFill>
          <a:blip r:embed="rId4">
            <a:alphaModFix/>
          </a:blip>
          <a:stretch>
            <a:fillRect/>
          </a:stretch>
        </p:blipFill>
        <p:spPr>
          <a:xfrm>
            <a:off x="6971925" y="1017725"/>
            <a:ext cx="1735452" cy="3820975"/>
          </a:xfrm>
          <a:prstGeom prst="rect">
            <a:avLst/>
          </a:prstGeom>
          <a:noFill/>
          <a:ln>
            <a:noFill/>
          </a:ln>
        </p:spPr>
      </p:pic>
      <p:sp>
        <p:nvSpPr>
          <p:cNvPr id="68" name="Google Shape;68;p15"/>
          <p:cNvSpPr/>
          <p:nvPr/>
        </p:nvSpPr>
        <p:spPr>
          <a:xfrm>
            <a:off x="3519025" y="1117525"/>
            <a:ext cx="2208300" cy="11364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App: Tracks lacking micronutrients based off of daily diet</a:t>
            </a:r>
            <a:endParaRPr>
              <a:solidFill>
                <a:schemeClr val="lt2"/>
              </a:solidFill>
            </a:endParaRPr>
          </a:p>
        </p:txBody>
      </p:sp>
      <p:cxnSp>
        <p:nvCxnSpPr>
          <p:cNvPr id="69" name="Google Shape;69;p15"/>
          <p:cNvCxnSpPr>
            <a:stCxn id="68" idx="3"/>
            <a:endCxn id="67" idx="1"/>
          </p:cNvCxnSpPr>
          <p:nvPr/>
        </p:nvCxnSpPr>
        <p:spPr>
          <a:xfrm>
            <a:off x="5727325" y="1685725"/>
            <a:ext cx="1244700" cy="1242600"/>
          </a:xfrm>
          <a:prstGeom prst="straightConnector1">
            <a:avLst/>
          </a:prstGeom>
          <a:noFill/>
          <a:ln cap="flat" cmpd="sng" w="38100">
            <a:solidFill>
              <a:schemeClr val="dk1"/>
            </a:solidFill>
            <a:prstDash val="solid"/>
            <a:round/>
            <a:headEnd len="med" w="med" type="none"/>
            <a:tailEnd len="med" w="med" type="triangle"/>
          </a:ln>
        </p:spPr>
      </p:cxnSp>
      <p:sp>
        <p:nvSpPr>
          <p:cNvPr id="70" name="Google Shape;70;p15"/>
          <p:cNvSpPr/>
          <p:nvPr/>
        </p:nvSpPr>
        <p:spPr>
          <a:xfrm>
            <a:off x="4160625" y="2711250"/>
            <a:ext cx="2283600" cy="12426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en">
                <a:solidFill>
                  <a:schemeClr val="lt2"/>
                </a:solidFill>
              </a:rPr>
              <a:t>Device: Makes powder mix based off information from the app</a:t>
            </a:r>
            <a:endParaRPr sz="1000"/>
          </a:p>
        </p:txBody>
      </p:sp>
      <p:cxnSp>
        <p:nvCxnSpPr>
          <p:cNvPr id="71" name="Google Shape;71;p15"/>
          <p:cNvCxnSpPr>
            <a:stCxn id="70" idx="1"/>
            <a:endCxn id="66" idx="3"/>
          </p:cNvCxnSpPr>
          <p:nvPr/>
        </p:nvCxnSpPr>
        <p:spPr>
          <a:xfrm rot="10800000">
            <a:off x="3101025" y="2928150"/>
            <a:ext cx="1059600" cy="4044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High-Level Requirements</a:t>
            </a:r>
            <a:endParaRPr/>
          </a:p>
        </p:txBody>
      </p:sp>
      <p:sp>
        <p:nvSpPr>
          <p:cNvPr id="77" name="Google Shape;77;p16"/>
          <p:cNvSpPr/>
          <p:nvPr/>
        </p:nvSpPr>
        <p:spPr>
          <a:xfrm>
            <a:off x="311700" y="1375350"/>
            <a:ext cx="2392800" cy="23928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en">
                <a:solidFill>
                  <a:schemeClr val="lt2"/>
                </a:solidFill>
              </a:rPr>
              <a:t>The supplement mix maker should be able to make the correct mix with a 15 mg margin for each ingredient.</a:t>
            </a:r>
            <a:endParaRPr sz="1000"/>
          </a:p>
        </p:txBody>
      </p:sp>
      <p:sp>
        <p:nvSpPr>
          <p:cNvPr id="78" name="Google Shape;78;p16"/>
          <p:cNvSpPr/>
          <p:nvPr/>
        </p:nvSpPr>
        <p:spPr>
          <a:xfrm>
            <a:off x="3375600" y="1375350"/>
            <a:ext cx="2392800" cy="23928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The </a:t>
            </a:r>
            <a:r>
              <a:rPr lang="en">
                <a:solidFill>
                  <a:schemeClr val="lt2"/>
                </a:solidFill>
              </a:rPr>
              <a:t>mix maker should be able to wirelessly interface with applications on other devices and should receive the correct mix recipes 80% recipes.</a:t>
            </a:r>
            <a:endParaRPr>
              <a:solidFill>
                <a:schemeClr val="lt2"/>
              </a:solidFill>
            </a:endParaRPr>
          </a:p>
        </p:txBody>
      </p:sp>
      <p:sp>
        <p:nvSpPr>
          <p:cNvPr id="79" name="Google Shape;79;p16"/>
          <p:cNvSpPr/>
          <p:nvPr/>
        </p:nvSpPr>
        <p:spPr>
          <a:xfrm>
            <a:off x="6439500" y="1375350"/>
            <a:ext cx="2392800" cy="23928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The user will be notified when any storage compartment is below 15% of capacity. </a:t>
            </a:r>
            <a:endParaRPr>
              <a:solidFill>
                <a:schemeClr val="l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 Components</a:t>
            </a:r>
            <a:endParaRPr/>
          </a:p>
        </p:txBody>
      </p:sp>
      <p:pic>
        <p:nvPicPr>
          <p:cNvPr id="85" name="Google Shape;85;p17"/>
          <p:cNvPicPr preferRelativeResize="0"/>
          <p:nvPr/>
        </p:nvPicPr>
        <p:blipFill>
          <a:blip r:embed="rId3">
            <a:alphaModFix/>
          </a:blip>
          <a:stretch>
            <a:fillRect/>
          </a:stretch>
        </p:blipFill>
        <p:spPr>
          <a:xfrm>
            <a:off x="673800" y="1017725"/>
            <a:ext cx="2789236" cy="3820974"/>
          </a:xfrm>
          <a:prstGeom prst="rect">
            <a:avLst/>
          </a:prstGeom>
          <a:noFill/>
          <a:ln>
            <a:noFill/>
          </a:ln>
        </p:spPr>
      </p:pic>
      <p:grpSp>
        <p:nvGrpSpPr>
          <p:cNvPr id="86" name="Google Shape;86;p17"/>
          <p:cNvGrpSpPr/>
          <p:nvPr/>
        </p:nvGrpSpPr>
        <p:grpSpPr>
          <a:xfrm>
            <a:off x="1049300" y="1679362"/>
            <a:ext cx="7091750" cy="463800"/>
            <a:chOff x="1049300" y="1679362"/>
            <a:chExt cx="7091750" cy="463800"/>
          </a:xfrm>
        </p:grpSpPr>
        <p:cxnSp>
          <p:nvCxnSpPr>
            <p:cNvPr id="87" name="Google Shape;87;p17"/>
            <p:cNvCxnSpPr>
              <a:stCxn id="88" idx="1"/>
            </p:cNvCxnSpPr>
            <p:nvPr/>
          </p:nvCxnSpPr>
          <p:spPr>
            <a:xfrm flipH="1">
              <a:off x="1049300" y="1874362"/>
              <a:ext cx="3227100" cy="224400"/>
            </a:xfrm>
            <a:prstGeom prst="straightConnector1">
              <a:avLst/>
            </a:prstGeom>
            <a:noFill/>
            <a:ln cap="flat" cmpd="sng" w="28575">
              <a:solidFill>
                <a:srgbClr val="00FF00"/>
              </a:solidFill>
              <a:prstDash val="solid"/>
              <a:round/>
              <a:headEnd len="med" w="med" type="none"/>
              <a:tailEnd len="med" w="med" type="triangle"/>
            </a:ln>
          </p:spPr>
        </p:cxnSp>
        <p:cxnSp>
          <p:nvCxnSpPr>
            <p:cNvPr id="89" name="Google Shape;89;p17"/>
            <p:cNvCxnSpPr>
              <a:stCxn id="88" idx="1"/>
            </p:cNvCxnSpPr>
            <p:nvPr/>
          </p:nvCxnSpPr>
          <p:spPr>
            <a:xfrm flipH="1">
              <a:off x="3044600" y="1874362"/>
              <a:ext cx="1231800" cy="268800"/>
            </a:xfrm>
            <a:prstGeom prst="straightConnector1">
              <a:avLst/>
            </a:prstGeom>
            <a:noFill/>
            <a:ln cap="flat" cmpd="sng" w="28575">
              <a:solidFill>
                <a:srgbClr val="00FF00"/>
              </a:solidFill>
              <a:prstDash val="solid"/>
              <a:round/>
              <a:headEnd len="med" w="med" type="none"/>
              <a:tailEnd len="med" w="med" type="triangle"/>
            </a:ln>
          </p:spPr>
        </p:cxnSp>
        <p:sp>
          <p:nvSpPr>
            <p:cNvPr id="88" name="Google Shape;88;p17"/>
            <p:cNvSpPr/>
            <p:nvPr/>
          </p:nvSpPr>
          <p:spPr>
            <a:xfrm>
              <a:off x="4276400" y="1679362"/>
              <a:ext cx="1657800" cy="3900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180° Servo</a:t>
              </a:r>
              <a:endParaRPr>
                <a:solidFill>
                  <a:schemeClr val="lt2"/>
                </a:solidFill>
              </a:endParaRPr>
            </a:p>
          </p:txBody>
        </p:sp>
        <p:sp>
          <p:nvSpPr>
            <p:cNvPr id="90" name="Google Shape;90;p17"/>
            <p:cNvSpPr/>
            <p:nvPr/>
          </p:nvSpPr>
          <p:spPr>
            <a:xfrm>
              <a:off x="6483250" y="1679362"/>
              <a:ext cx="1657800" cy="3900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Three</a:t>
              </a:r>
              <a:endParaRPr>
                <a:solidFill>
                  <a:schemeClr val="lt2"/>
                </a:solidFill>
              </a:endParaRPr>
            </a:p>
          </p:txBody>
        </p:sp>
        <p:cxnSp>
          <p:nvCxnSpPr>
            <p:cNvPr id="91" name="Google Shape;91;p17"/>
            <p:cNvCxnSpPr>
              <a:stCxn id="88" idx="3"/>
              <a:endCxn id="90" idx="1"/>
            </p:cNvCxnSpPr>
            <p:nvPr/>
          </p:nvCxnSpPr>
          <p:spPr>
            <a:xfrm>
              <a:off x="5934200" y="1874362"/>
              <a:ext cx="549000" cy="0"/>
            </a:xfrm>
            <a:prstGeom prst="straightConnector1">
              <a:avLst/>
            </a:prstGeom>
            <a:noFill/>
            <a:ln cap="flat" cmpd="sng" w="38100">
              <a:solidFill>
                <a:schemeClr val="dk1"/>
              </a:solidFill>
              <a:prstDash val="solid"/>
              <a:round/>
              <a:headEnd len="med" w="med" type="none"/>
              <a:tailEnd len="med" w="med" type="none"/>
            </a:ln>
          </p:spPr>
        </p:cxnSp>
      </p:grpSp>
      <p:grpSp>
        <p:nvGrpSpPr>
          <p:cNvPr id="92" name="Google Shape;92;p17"/>
          <p:cNvGrpSpPr/>
          <p:nvPr/>
        </p:nvGrpSpPr>
        <p:grpSpPr>
          <a:xfrm>
            <a:off x="1426400" y="2206287"/>
            <a:ext cx="6714650" cy="390000"/>
            <a:chOff x="1426400" y="2206287"/>
            <a:chExt cx="6714650" cy="390000"/>
          </a:xfrm>
        </p:grpSpPr>
        <p:cxnSp>
          <p:nvCxnSpPr>
            <p:cNvPr id="93" name="Google Shape;93;p17"/>
            <p:cNvCxnSpPr>
              <a:stCxn id="94" idx="1"/>
            </p:cNvCxnSpPr>
            <p:nvPr/>
          </p:nvCxnSpPr>
          <p:spPr>
            <a:xfrm rot="10800000">
              <a:off x="2726900" y="2239287"/>
              <a:ext cx="1549500" cy="162000"/>
            </a:xfrm>
            <a:prstGeom prst="straightConnector1">
              <a:avLst/>
            </a:prstGeom>
            <a:noFill/>
            <a:ln cap="flat" cmpd="sng" w="28575">
              <a:solidFill>
                <a:srgbClr val="FFFF00"/>
              </a:solidFill>
              <a:prstDash val="solid"/>
              <a:round/>
              <a:headEnd len="med" w="med" type="none"/>
              <a:tailEnd len="med" w="med" type="triangle"/>
            </a:ln>
          </p:spPr>
        </p:cxnSp>
        <p:cxnSp>
          <p:nvCxnSpPr>
            <p:cNvPr id="95" name="Google Shape;95;p17"/>
            <p:cNvCxnSpPr>
              <a:stCxn id="94" idx="1"/>
            </p:cNvCxnSpPr>
            <p:nvPr/>
          </p:nvCxnSpPr>
          <p:spPr>
            <a:xfrm rot="10800000">
              <a:off x="1426400" y="2246487"/>
              <a:ext cx="2850000" cy="154800"/>
            </a:xfrm>
            <a:prstGeom prst="straightConnector1">
              <a:avLst/>
            </a:prstGeom>
            <a:noFill/>
            <a:ln cap="flat" cmpd="sng" w="28575">
              <a:solidFill>
                <a:srgbClr val="FFFF00"/>
              </a:solidFill>
              <a:prstDash val="solid"/>
              <a:round/>
              <a:headEnd len="med" w="med" type="none"/>
              <a:tailEnd len="med" w="med" type="triangle"/>
            </a:ln>
          </p:spPr>
        </p:cxnSp>
        <p:sp>
          <p:nvSpPr>
            <p:cNvPr id="94" name="Google Shape;94;p17"/>
            <p:cNvSpPr/>
            <p:nvPr/>
          </p:nvSpPr>
          <p:spPr>
            <a:xfrm>
              <a:off x="4276400" y="2206287"/>
              <a:ext cx="1657800" cy="3900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IR Sensors</a:t>
              </a:r>
              <a:endParaRPr>
                <a:solidFill>
                  <a:schemeClr val="lt2"/>
                </a:solidFill>
              </a:endParaRPr>
            </a:p>
          </p:txBody>
        </p:sp>
        <p:sp>
          <p:nvSpPr>
            <p:cNvPr id="96" name="Google Shape;96;p17"/>
            <p:cNvSpPr/>
            <p:nvPr/>
          </p:nvSpPr>
          <p:spPr>
            <a:xfrm>
              <a:off x="6483250" y="2206287"/>
              <a:ext cx="1657800" cy="3900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Three Pairs</a:t>
              </a:r>
              <a:endParaRPr>
                <a:solidFill>
                  <a:schemeClr val="lt2"/>
                </a:solidFill>
              </a:endParaRPr>
            </a:p>
          </p:txBody>
        </p:sp>
        <p:cxnSp>
          <p:nvCxnSpPr>
            <p:cNvPr id="97" name="Google Shape;97;p17"/>
            <p:cNvCxnSpPr>
              <a:stCxn id="94" idx="3"/>
              <a:endCxn id="96" idx="1"/>
            </p:cNvCxnSpPr>
            <p:nvPr/>
          </p:nvCxnSpPr>
          <p:spPr>
            <a:xfrm>
              <a:off x="5934200" y="2401287"/>
              <a:ext cx="549000" cy="0"/>
            </a:xfrm>
            <a:prstGeom prst="straightConnector1">
              <a:avLst/>
            </a:prstGeom>
            <a:noFill/>
            <a:ln cap="flat" cmpd="sng" w="38100">
              <a:solidFill>
                <a:schemeClr val="dk1"/>
              </a:solidFill>
              <a:prstDash val="solid"/>
              <a:round/>
              <a:headEnd len="med" w="med" type="none"/>
              <a:tailEnd len="med" w="med" type="none"/>
            </a:ln>
          </p:spPr>
        </p:cxnSp>
      </p:grpSp>
      <p:grpSp>
        <p:nvGrpSpPr>
          <p:cNvPr id="98" name="Google Shape;98;p17"/>
          <p:cNvGrpSpPr/>
          <p:nvPr/>
        </p:nvGrpSpPr>
        <p:grpSpPr>
          <a:xfrm>
            <a:off x="1744100" y="2187512"/>
            <a:ext cx="6396950" cy="935700"/>
            <a:chOff x="1744100" y="2187512"/>
            <a:chExt cx="6396950" cy="935700"/>
          </a:xfrm>
        </p:grpSpPr>
        <p:cxnSp>
          <p:nvCxnSpPr>
            <p:cNvPr id="99" name="Google Shape;99;p17"/>
            <p:cNvCxnSpPr>
              <a:stCxn id="100" idx="1"/>
            </p:cNvCxnSpPr>
            <p:nvPr/>
          </p:nvCxnSpPr>
          <p:spPr>
            <a:xfrm rot="10800000">
              <a:off x="1744100" y="2187512"/>
              <a:ext cx="2532300" cy="740700"/>
            </a:xfrm>
            <a:prstGeom prst="straightConnector1">
              <a:avLst/>
            </a:prstGeom>
            <a:noFill/>
            <a:ln cap="flat" cmpd="sng" w="28575">
              <a:solidFill>
                <a:srgbClr val="FF0000"/>
              </a:solidFill>
              <a:prstDash val="solid"/>
              <a:round/>
              <a:headEnd len="med" w="med" type="none"/>
              <a:tailEnd len="med" w="med" type="triangle"/>
            </a:ln>
          </p:spPr>
        </p:cxnSp>
        <p:sp>
          <p:nvSpPr>
            <p:cNvPr id="100" name="Google Shape;100;p17"/>
            <p:cNvSpPr/>
            <p:nvPr/>
          </p:nvSpPr>
          <p:spPr>
            <a:xfrm>
              <a:off x="4276400" y="2733212"/>
              <a:ext cx="1657800" cy="3900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Continuous Servo</a:t>
              </a:r>
              <a:endParaRPr>
                <a:solidFill>
                  <a:schemeClr val="lt2"/>
                </a:solidFill>
              </a:endParaRPr>
            </a:p>
          </p:txBody>
        </p:sp>
        <p:sp>
          <p:nvSpPr>
            <p:cNvPr id="101" name="Google Shape;101;p17"/>
            <p:cNvSpPr/>
            <p:nvPr/>
          </p:nvSpPr>
          <p:spPr>
            <a:xfrm>
              <a:off x="6483250" y="2733212"/>
              <a:ext cx="1657800" cy="3900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One </a:t>
              </a:r>
              <a:endParaRPr>
                <a:solidFill>
                  <a:schemeClr val="lt2"/>
                </a:solidFill>
              </a:endParaRPr>
            </a:p>
          </p:txBody>
        </p:sp>
        <p:cxnSp>
          <p:nvCxnSpPr>
            <p:cNvPr id="102" name="Google Shape;102;p17"/>
            <p:cNvCxnSpPr>
              <a:stCxn id="100" idx="3"/>
              <a:endCxn id="101" idx="1"/>
            </p:cNvCxnSpPr>
            <p:nvPr/>
          </p:nvCxnSpPr>
          <p:spPr>
            <a:xfrm>
              <a:off x="5934200" y="2928212"/>
              <a:ext cx="549000" cy="0"/>
            </a:xfrm>
            <a:prstGeom prst="straightConnector1">
              <a:avLst/>
            </a:prstGeom>
            <a:noFill/>
            <a:ln cap="flat" cmpd="sng" w="38100">
              <a:solidFill>
                <a:schemeClr val="dk1"/>
              </a:solidFill>
              <a:prstDash val="solid"/>
              <a:round/>
              <a:headEnd len="med" w="med" type="none"/>
              <a:tailEnd len="med" w="med" type="none"/>
            </a:ln>
          </p:spPr>
        </p:cxnSp>
      </p:grpSp>
      <p:grpSp>
        <p:nvGrpSpPr>
          <p:cNvPr id="103" name="Google Shape;103;p17"/>
          <p:cNvGrpSpPr/>
          <p:nvPr/>
        </p:nvGrpSpPr>
        <p:grpSpPr>
          <a:xfrm>
            <a:off x="2653100" y="3177637"/>
            <a:ext cx="5487950" cy="472500"/>
            <a:chOff x="2653100" y="3177637"/>
            <a:chExt cx="5487950" cy="472500"/>
          </a:xfrm>
        </p:grpSpPr>
        <p:cxnSp>
          <p:nvCxnSpPr>
            <p:cNvPr id="104" name="Google Shape;104;p17"/>
            <p:cNvCxnSpPr>
              <a:stCxn id="105" idx="1"/>
            </p:cNvCxnSpPr>
            <p:nvPr/>
          </p:nvCxnSpPr>
          <p:spPr>
            <a:xfrm rot="10800000">
              <a:off x="2653100" y="3177637"/>
              <a:ext cx="1623300" cy="277500"/>
            </a:xfrm>
            <a:prstGeom prst="straightConnector1">
              <a:avLst/>
            </a:prstGeom>
            <a:noFill/>
            <a:ln cap="flat" cmpd="sng" w="28575">
              <a:solidFill>
                <a:srgbClr val="FF9900"/>
              </a:solidFill>
              <a:prstDash val="solid"/>
              <a:round/>
              <a:headEnd len="med" w="med" type="none"/>
              <a:tailEnd len="med" w="med" type="triangle"/>
            </a:ln>
          </p:spPr>
        </p:cxnSp>
        <p:sp>
          <p:nvSpPr>
            <p:cNvPr id="105" name="Google Shape;105;p17"/>
            <p:cNvSpPr/>
            <p:nvPr/>
          </p:nvSpPr>
          <p:spPr>
            <a:xfrm>
              <a:off x="4276400" y="3260137"/>
              <a:ext cx="1657800" cy="3900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ADC Converter</a:t>
              </a:r>
              <a:endParaRPr>
                <a:solidFill>
                  <a:schemeClr val="lt2"/>
                </a:solidFill>
              </a:endParaRPr>
            </a:p>
          </p:txBody>
        </p:sp>
        <p:sp>
          <p:nvSpPr>
            <p:cNvPr id="106" name="Google Shape;106;p17"/>
            <p:cNvSpPr/>
            <p:nvPr/>
          </p:nvSpPr>
          <p:spPr>
            <a:xfrm>
              <a:off x="6483250" y="3260137"/>
              <a:ext cx="1657800" cy="3900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One</a:t>
              </a:r>
              <a:endParaRPr>
                <a:solidFill>
                  <a:schemeClr val="lt2"/>
                </a:solidFill>
              </a:endParaRPr>
            </a:p>
          </p:txBody>
        </p:sp>
        <p:cxnSp>
          <p:nvCxnSpPr>
            <p:cNvPr id="107" name="Google Shape;107;p17"/>
            <p:cNvCxnSpPr>
              <a:stCxn id="105" idx="3"/>
              <a:endCxn id="106" idx="1"/>
            </p:cNvCxnSpPr>
            <p:nvPr/>
          </p:nvCxnSpPr>
          <p:spPr>
            <a:xfrm>
              <a:off x="5934200" y="3455137"/>
              <a:ext cx="549000" cy="0"/>
            </a:xfrm>
            <a:prstGeom prst="straightConnector1">
              <a:avLst/>
            </a:prstGeom>
            <a:noFill/>
            <a:ln cap="flat" cmpd="sng" w="38100">
              <a:solidFill>
                <a:schemeClr val="dk1"/>
              </a:solidFill>
              <a:prstDash val="solid"/>
              <a:round/>
              <a:headEnd len="med" w="med" type="none"/>
              <a:tailEnd len="med" w="med" type="none"/>
            </a:ln>
          </p:spPr>
        </p:cxnSp>
      </p:grpSp>
      <p:grpSp>
        <p:nvGrpSpPr>
          <p:cNvPr id="108" name="Google Shape;108;p17"/>
          <p:cNvGrpSpPr/>
          <p:nvPr/>
        </p:nvGrpSpPr>
        <p:grpSpPr>
          <a:xfrm>
            <a:off x="1714400" y="3532362"/>
            <a:ext cx="6426650" cy="644700"/>
            <a:chOff x="1714400" y="3532362"/>
            <a:chExt cx="6426650" cy="644700"/>
          </a:xfrm>
        </p:grpSpPr>
        <p:cxnSp>
          <p:nvCxnSpPr>
            <p:cNvPr id="109" name="Google Shape;109;p17"/>
            <p:cNvCxnSpPr>
              <a:stCxn id="110" idx="1"/>
            </p:cNvCxnSpPr>
            <p:nvPr/>
          </p:nvCxnSpPr>
          <p:spPr>
            <a:xfrm rot="10800000">
              <a:off x="1714400" y="3532362"/>
              <a:ext cx="2562000" cy="449700"/>
            </a:xfrm>
            <a:prstGeom prst="straightConnector1">
              <a:avLst/>
            </a:prstGeom>
            <a:noFill/>
            <a:ln cap="flat" cmpd="sng" w="28575">
              <a:solidFill>
                <a:srgbClr val="980000"/>
              </a:solidFill>
              <a:prstDash val="solid"/>
              <a:round/>
              <a:headEnd len="med" w="med" type="none"/>
              <a:tailEnd len="med" w="med" type="triangle"/>
            </a:ln>
          </p:spPr>
        </p:cxnSp>
        <p:sp>
          <p:nvSpPr>
            <p:cNvPr id="110" name="Google Shape;110;p17"/>
            <p:cNvSpPr/>
            <p:nvPr/>
          </p:nvSpPr>
          <p:spPr>
            <a:xfrm>
              <a:off x="4276400" y="3787062"/>
              <a:ext cx="1657800" cy="3900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Load Cell</a:t>
              </a:r>
              <a:endParaRPr>
                <a:solidFill>
                  <a:schemeClr val="lt2"/>
                </a:solidFill>
              </a:endParaRPr>
            </a:p>
          </p:txBody>
        </p:sp>
        <p:sp>
          <p:nvSpPr>
            <p:cNvPr id="111" name="Google Shape;111;p17"/>
            <p:cNvSpPr/>
            <p:nvPr/>
          </p:nvSpPr>
          <p:spPr>
            <a:xfrm>
              <a:off x="6483250" y="3787062"/>
              <a:ext cx="1657800" cy="390000"/>
            </a:xfrm>
            <a:prstGeom prst="roundRect">
              <a:avLst>
                <a:gd fmla="val 16667" name="adj"/>
              </a:avLst>
            </a:prstGeom>
            <a:solidFill>
              <a:srgbClr val="0C343D"/>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None/>
              </a:pPr>
              <a:r>
                <a:rPr lang="en">
                  <a:solidFill>
                    <a:schemeClr val="lt2"/>
                  </a:solidFill>
                </a:rPr>
                <a:t>One</a:t>
              </a:r>
              <a:endParaRPr>
                <a:solidFill>
                  <a:schemeClr val="lt2"/>
                </a:solidFill>
              </a:endParaRPr>
            </a:p>
          </p:txBody>
        </p:sp>
        <p:cxnSp>
          <p:nvCxnSpPr>
            <p:cNvPr id="112" name="Google Shape;112;p17"/>
            <p:cNvCxnSpPr>
              <a:stCxn id="110" idx="3"/>
              <a:endCxn id="111" idx="1"/>
            </p:cNvCxnSpPr>
            <p:nvPr/>
          </p:nvCxnSpPr>
          <p:spPr>
            <a:xfrm>
              <a:off x="5934200" y="3982062"/>
              <a:ext cx="549000" cy="0"/>
            </a:xfrm>
            <a:prstGeom prst="straightConnector1">
              <a:avLst/>
            </a:prstGeom>
            <a:noFill/>
            <a:ln cap="flat" cmpd="sng" w="38100">
              <a:solidFill>
                <a:schemeClr val="dk1"/>
              </a:solidFill>
              <a:prstDash val="solid"/>
              <a:round/>
              <a:headEnd len="med" w="med" type="none"/>
              <a:tailEnd len="med" w="med"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 Block Diagram</a:t>
            </a:r>
            <a:endParaRPr/>
          </a:p>
          <a:p>
            <a:pPr indent="0" lvl="0" marL="0" rtl="0" algn="l">
              <a:spcBef>
                <a:spcPts val="0"/>
              </a:spcBef>
              <a:spcAft>
                <a:spcPts val="0"/>
              </a:spcAft>
              <a:buNone/>
            </a:pPr>
            <a:r>
              <a:t/>
            </a:r>
            <a:endParaRPr/>
          </a:p>
        </p:txBody>
      </p:sp>
      <p:pic>
        <p:nvPicPr>
          <p:cNvPr id="118" name="Google Shape;118;p18"/>
          <p:cNvPicPr preferRelativeResize="0"/>
          <p:nvPr/>
        </p:nvPicPr>
        <p:blipFill>
          <a:blip r:embed="rId3">
            <a:alphaModFix/>
          </a:blip>
          <a:stretch>
            <a:fillRect/>
          </a:stretch>
        </p:blipFill>
        <p:spPr>
          <a:xfrm>
            <a:off x="555900" y="1017725"/>
            <a:ext cx="8032200" cy="382300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 Safety Thresholds</a:t>
            </a:r>
            <a:endParaRPr/>
          </a:p>
          <a:p>
            <a:pPr indent="0" lvl="0" marL="0" rtl="0" algn="l">
              <a:spcBef>
                <a:spcPts val="0"/>
              </a:spcBef>
              <a:spcAft>
                <a:spcPts val="0"/>
              </a:spcAft>
              <a:buNone/>
            </a:pPr>
            <a:r>
              <a:t/>
            </a:r>
            <a:endParaRPr/>
          </a:p>
        </p:txBody>
      </p:sp>
      <p:sp>
        <p:nvSpPr>
          <p:cNvPr id="124" name="Google Shape;124;p19"/>
          <p:cNvSpPr txBox="1"/>
          <p:nvPr>
            <p:ph idx="1" type="body"/>
          </p:nvPr>
        </p:nvSpPr>
        <p:spPr>
          <a:xfrm>
            <a:off x="311700" y="1152475"/>
            <a:ext cx="5785800" cy="680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Identifying micronutrients that we can safely administer</a:t>
            </a:r>
            <a:endParaRPr/>
          </a:p>
        </p:txBody>
      </p:sp>
      <p:graphicFrame>
        <p:nvGraphicFramePr>
          <p:cNvPr id="125" name="Google Shape;125;p19"/>
          <p:cNvGraphicFramePr/>
          <p:nvPr/>
        </p:nvGraphicFramePr>
        <p:xfrm>
          <a:off x="739925" y="1721538"/>
          <a:ext cx="3000000" cy="3000000"/>
        </p:xfrm>
        <a:graphic>
          <a:graphicData uri="http://schemas.openxmlformats.org/drawingml/2006/table">
            <a:tbl>
              <a:tblPr>
                <a:noFill/>
                <a:tableStyleId>{D64E16F9-5CD1-4622-A75B-38503F8BB295}</a:tableStyleId>
              </a:tblPr>
              <a:tblGrid>
                <a:gridCol w="1847600"/>
                <a:gridCol w="1984450"/>
                <a:gridCol w="1916050"/>
                <a:gridCol w="1916050"/>
              </a:tblGrid>
              <a:tr h="646275">
                <a:tc>
                  <a:txBody>
                    <a:bodyPr/>
                    <a:lstStyle/>
                    <a:p>
                      <a:pPr indent="0" lvl="0" marL="0" marR="0" rtl="0" algn="l">
                        <a:lnSpc>
                          <a:spcPct val="100000"/>
                        </a:lnSpc>
                        <a:spcBef>
                          <a:spcPts val="0"/>
                        </a:spcBef>
                        <a:spcAft>
                          <a:spcPts val="0"/>
                        </a:spcAft>
                        <a:buNone/>
                      </a:pPr>
                      <a:r>
                        <a:rPr lang="en">
                          <a:solidFill>
                            <a:schemeClr val="lt2"/>
                          </a:solidFill>
                        </a:rPr>
                        <a:t>Vitamin/ Mineral</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Womens Recommended Intake</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Mens Recommended  Intake</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Upper Limit</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410475">
                <a:tc>
                  <a:txBody>
                    <a:bodyPr/>
                    <a:lstStyle/>
                    <a:p>
                      <a:pPr indent="0" lvl="0" marL="0" marR="0" rtl="0" algn="l">
                        <a:lnSpc>
                          <a:spcPct val="100000"/>
                        </a:lnSpc>
                        <a:spcBef>
                          <a:spcPts val="0"/>
                        </a:spcBef>
                        <a:spcAft>
                          <a:spcPts val="0"/>
                        </a:spcAft>
                        <a:buNone/>
                      </a:pPr>
                      <a:r>
                        <a:rPr lang="en">
                          <a:solidFill>
                            <a:schemeClr val="lt2"/>
                          </a:solidFill>
                        </a:rPr>
                        <a:t>Vitamin C</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75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90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2,000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410475">
                <a:tc>
                  <a:txBody>
                    <a:bodyPr/>
                    <a:lstStyle/>
                    <a:p>
                      <a:pPr indent="0" lvl="0" marL="0" marR="0" rtl="0" algn="l">
                        <a:lnSpc>
                          <a:spcPct val="100000"/>
                        </a:lnSpc>
                        <a:spcBef>
                          <a:spcPts val="0"/>
                        </a:spcBef>
                        <a:spcAft>
                          <a:spcPts val="0"/>
                        </a:spcAft>
                        <a:buNone/>
                      </a:pPr>
                      <a:r>
                        <a:rPr lang="en">
                          <a:solidFill>
                            <a:schemeClr val="lt2"/>
                          </a:solidFill>
                        </a:rPr>
                        <a:t>Choline</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425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550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3,500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411350">
                <a:tc>
                  <a:txBody>
                    <a:bodyPr/>
                    <a:lstStyle/>
                    <a:p>
                      <a:pPr indent="0" lvl="0" marL="0" marR="0" rtl="0" algn="l">
                        <a:lnSpc>
                          <a:spcPct val="100000"/>
                        </a:lnSpc>
                        <a:spcBef>
                          <a:spcPts val="0"/>
                        </a:spcBef>
                        <a:spcAft>
                          <a:spcPts val="0"/>
                        </a:spcAft>
                        <a:buNone/>
                      </a:pPr>
                      <a:r>
                        <a:rPr lang="en">
                          <a:solidFill>
                            <a:schemeClr val="lt2"/>
                          </a:solidFill>
                        </a:rPr>
                        <a:t>Calcium</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1,000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1,000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2,500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411350">
                <a:tc>
                  <a:txBody>
                    <a:bodyPr/>
                    <a:lstStyle/>
                    <a:p>
                      <a:pPr indent="0" lvl="0" marL="0" marR="0" rtl="0" algn="l">
                        <a:lnSpc>
                          <a:spcPct val="100000"/>
                        </a:lnSpc>
                        <a:spcBef>
                          <a:spcPts val="0"/>
                        </a:spcBef>
                        <a:spcAft>
                          <a:spcPts val="0"/>
                        </a:spcAft>
                        <a:buNone/>
                      </a:pPr>
                      <a:r>
                        <a:rPr lang="en">
                          <a:solidFill>
                            <a:schemeClr val="lt2"/>
                          </a:solidFill>
                        </a:rPr>
                        <a:t>Potassium</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2,600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3,400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Unknown</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r h="410475">
                <a:tc>
                  <a:txBody>
                    <a:bodyPr/>
                    <a:lstStyle/>
                    <a:p>
                      <a:pPr indent="0" lvl="0" marL="0" marR="0" rtl="0" algn="l">
                        <a:lnSpc>
                          <a:spcPct val="100000"/>
                        </a:lnSpc>
                        <a:spcBef>
                          <a:spcPts val="0"/>
                        </a:spcBef>
                        <a:spcAft>
                          <a:spcPts val="0"/>
                        </a:spcAft>
                        <a:buNone/>
                      </a:pPr>
                      <a:r>
                        <a:rPr lang="en">
                          <a:solidFill>
                            <a:schemeClr val="lt2"/>
                          </a:solidFill>
                        </a:rPr>
                        <a:t>Phosphorus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700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700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c>
                  <a:txBody>
                    <a:bodyPr/>
                    <a:lstStyle/>
                    <a:p>
                      <a:pPr indent="0" lvl="0" marL="0" marR="0" rtl="0" algn="l">
                        <a:lnSpc>
                          <a:spcPct val="100000"/>
                        </a:lnSpc>
                        <a:spcBef>
                          <a:spcPts val="0"/>
                        </a:spcBef>
                        <a:spcAft>
                          <a:spcPts val="0"/>
                        </a:spcAft>
                        <a:buNone/>
                      </a:pPr>
                      <a:r>
                        <a:rPr lang="en">
                          <a:solidFill>
                            <a:schemeClr val="lt2"/>
                          </a:solidFill>
                        </a:rPr>
                        <a:t>4,000 milligrams</a:t>
                      </a:r>
                      <a:endParaRPr>
                        <a:solidFill>
                          <a:schemeClr val="lt2"/>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0C343D"/>
                    </a:solidFill>
                  </a:tcPr>
                </a:tc>
              </a:tr>
            </a:tbl>
          </a:graphicData>
        </a:graphic>
      </p:graphicFrame>
      <p:sp>
        <p:nvSpPr>
          <p:cNvPr id="126" name="Google Shape;126;p19"/>
          <p:cNvSpPr txBox="1"/>
          <p:nvPr/>
        </p:nvSpPr>
        <p:spPr>
          <a:xfrm>
            <a:off x="4482650" y="4536675"/>
            <a:ext cx="4615200" cy="384900"/>
          </a:xfrm>
          <a:prstGeom prst="rect">
            <a:avLst/>
          </a:prstGeom>
          <a:noFill/>
          <a:ln>
            <a:noFill/>
          </a:ln>
        </p:spPr>
        <p:txBody>
          <a:bodyPr anchorCtr="0" anchor="t" bIns="91425" lIns="91425" spcFirstLastPara="1" rIns="91425" wrap="square" tIns="91425">
            <a:spAutoFit/>
          </a:bodyPr>
          <a:lstStyle/>
          <a:p>
            <a:pPr indent="-457200" lvl="0" marL="457200" rtl="0" algn="l">
              <a:lnSpc>
                <a:spcPct val="200000"/>
              </a:lnSpc>
              <a:spcBef>
                <a:spcPts val="1200"/>
              </a:spcBef>
              <a:spcAft>
                <a:spcPts val="1200"/>
              </a:spcAft>
              <a:buNone/>
            </a:pPr>
            <a:r>
              <a:rPr lang="en" sz="1300">
                <a:solidFill>
                  <a:schemeClr val="lt2"/>
                </a:solidFill>
                <a:uFill>
                  <a:noFill/>
                </a:uFill>
                <a:hlinkClick r:id="rId3">
                  <a:extLst>
                    <a:ext uri="{A12FA001-AC4F-418D-AE19-62706E023703}">
                      <ahyp:hlinkClr val="tx"/>
                    </a:ext>
                  </a:extLst>
                </a:hlinkClick>
              </a:rPr>
              <a:t>https://www.hsph.harvard.edu/nutritionsource/vitamins/ </a:t>
            </a:r>
            <a:endParaRPr sz="1300">
              <a:solidFill>
                <a:schemeClr val="l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 Software (Mobile Integration)</a:t>
            </a:r>
            <a:endParaRPr/>
          </a:p>
        </p:txBody>
      </p:sp>
      <p:pic>
        <p:nvPicPr>
          <p:cNvPr id="132" name="Google Shape;132;p20"/>
          <p:cNvPicPr preferRelativeResize="0"/>
          <p:nvPr/>
        </p:nvPicPr>
        <p:blipFill>
          <a:blip r:embed="rId3">
            <a:alphaModFix/>
          </a:blip>
          <a:stretch>
            <a:fillRect/>
          </a:stretch>
        </p:blipFill>
        <p:spPr>
          <a:xfrm>
            <a:off x="756850" y="1404525"/>
            <a:ext cx="1330082" cy="2928450"/>
          </a:xfrm>
          <a:prstGeom prst="rect">
            <a:avLst/>
          </a:prstGeom>
          <a:noFill/>
          <a:ln>
            <a:noFill/>
          </a:ln>
        </p:spPr>
      </p:pic>
      <p:sp>
        <p:nvSpPr>
          <p:cNvPr id="133" name="Google Shape;133;p20"/>
          <p:cNvSpPr/>
          <p:nvPr/>
        </p:nvSpPr>
        <p:spPr>
          <a:xfrm>
            <a:off x="3984575" y="2186400"/>
            <a:ext cx="1478400" cy="13647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highlight>
                  <a:schemeClr val="dk1"/>
                </a:highlight>
              </a:rPr>
              <a:t>Server</a:t>
            </a:r>
            <a:endParaRPr>
              <a:highlight>
                <a:schemeClr val="dk1"/>
              </a:highlight>
            </a:endParaRPr>
          </a:p>
        </p:txBody>
      </p:sp>
      <p:sp>
        <p:nvSpPr>
          <p:cNvPr id="134" name="Google Shape;134;p20"/>
          <p:cNvSpPr/>
          <p:nvPr/>
        </p:nvSpPr>
        <p:spPr>
          <a:xfrm>
            <a:off x="6988275" y="1575000"/>
            <a:ext cx="1386000" cy="2587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Hardware</a:t>
            </a:r>
            <a:endParaRPr/>
          </a:p>
        </p:txBody>
      </p:sp>
      <p:cxnSp>
        <p:nvCxnSpPr>
          <p:cNvPr id="135" name="Google Shape;135;p20"/>
          <p:cNvCxnSpPr>
            <a:stCxn id="132" idx="3"/>
            <a:endCxn id="133" idx="1"/>
          </p:cNvCxnSpPr>
          <p:nvPr/>
        </p:nvCxnSpPr>
        <p:spPr>
          <a:xfrm>
            <a:off x="2086932" y="2868750"/>
            <a:ext cx="1897500" cy="0"/>
          </a:xfrm>
          <a:prstGeom prst="straightConnector1">
            <a:avLst/>
          </a:prstGeom>
          <a:noFill/>
          <a:ln cap="flat" cmpd="sng" w="28575">
            <a:solidFill>
              <a:schemeClr val="dk1"/>
            </a:solidFill>
            <a:prstDash val="solid"/>
            <a:round/>
            <a:headEnd len="med" w="med" type="triangle"/>
            <a:tailEnd len="med" w="med" type="triangle"/>
          </a:ln>
        </p:spPr>
      </p:cxnSp>
      <p:cxnSp>
        <p:nvCxnSpPr>
          <p:cNvPr id="136" name="Google Shape;136;p20"/>
          <p:cNvCxnSpPr>
            <a:endCxn id="134" idx="1"/>
          </p:cNvCxnSpPr>
          <p:nvPr/>
        </p:nvCxnSpPr>
        <p:spPr>
          <a:xfrm>
            <a:off x="5467575" y="2868750"/>
            <a:ext cx="1520700" cy="0"/>
          </a:xfrm>
          <a:prstGeom prst="straightConnector1">
            <a:avLst/>
          </a:prstGeom>
          <a:noFill/>
          <a:ln cap="flat" cmpd="sng" w="28575">
            <a:solidFill>
              <a:schemeClr val="dk1"/>
            </a:solidFill>
            <a:prstDash val="solid"/>
            <a:round/>
            <a:headEnd len="med" w="med" type="triangl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 Software (Hardware)</a:t>
            </a:r>
            <a:endParaRPr/>
          </a:p>
        </p:txBody>
      </p:sp>
      <p:pic>
        <p:nvPicPr>
          <p:cNvPr id="142" name="Google Shape;142;p21"/>
          <p:cNvPicPr preferRelativeResize="0"/>
          <p:nvPr/>
        </p:nvPicPr>
        <p:blipFill>
          <a:blip r:embed="rId3">
            <a:alphaModFix/>
          </a:blip>
          <a:stretch>
            <a:fillRect/>
          </a:stretch>
        </p:blipFill>
        <p:spPr>
          <a:xfrm>
            <a:off x="1196800" y="1178125"/>
            <a:ext cx="6750389" cy="3820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