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G5HA+wZe7S8rW6hDl1z4sQVBy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F5A91A-D898-4FD2-AF6E-FB49A8C87B4D}">
  <a:tblStyle styleId="{D2F5A91A-D898-4FD2-AF6E-FB49A8C87B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f26965705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3af26965705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f1952d36f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af1952d36f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f1952d36f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af1952d36f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af1952d36f_3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af1952d36f_3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af1952d36f_0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af1952d36f_0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af1952d36f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af1952d36f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af1952d36f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af1952d36f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af1952d36f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af1952d36f_0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af1952d36f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af1952d36f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af1952d36f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af1952d36f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af1952d36f_3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3af1952d36f_3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af1952d36f_0_3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3af1952d36f_0_3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af1952d36f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af1952d36f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af1952d36f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3af1952d36f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af1952d36f_0_3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af1952d36f_0_3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af1952d36f_0_3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3af1952d36f_0_3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af1952d36f_2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g3af1952d36f_2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af52f3d99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g3af52f3d99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af52f3d99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g3af52f3d99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f1952d36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af1952d36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f1952d36f_2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af1952d36f_2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f1952d36f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af1952d36f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f1952d36f_3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af1952d36f_3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f1952d36f_3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af1952d36f_3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f1952d36f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af1952d36f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hyperlink" Target="http://www.youtube.com/watch?v=O1a539eG_tw" TargetMode="External"/><Relationship Id="rId6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/>
        </p:nvSpPr>
        <p:spPr>
          <a:xfrm>
            <a:off x="1134035" y="2553964"/>
            <a:ext cx="99240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Auto Guitar-Tuner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ECE 445: Team 25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Ritvik Patnala | Timothy Park | Daniel Cho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" name="Google Shape;83;p26"/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December 10, 2025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1004743"/>
            <a:ext cx="2909982" cy="75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Pitch Detection Algorithm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08" name="Google Shape;208;p7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09" name="Google Shape;209;p7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210" name="Google Shape;210;p7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1" name="Google Shape;211;p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12" name="Google Shape;212;p7"/>
          <p:cNvGraphicFramePr/>
          <p:nvPr/>
        </p:nvGraphicFramePr>
        <p:xfrm>
          <a:off x="609438" y="128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{D2F5A91A-D898-4FD2-AF6E-FB49A8C87B4D}</a:tableStyleId>
              </a:tblPr>
              <a:tblGrid>
                <a:gridCol w="3248050"/>
                <a:gridCol w="3248050"/>
              </a:tblGrid>
              <a:tr h="79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Autocorrelation Approach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FFT Approach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07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Finds periodicity even if harmonics dominate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Often locks onto harmonics instead of fundamental frequency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96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Robust against sharp transients.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Piezo spikes create broad spectral peaks and noise.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7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Determined by lag precision → frequency resolution is higher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Requires large number of samples to get accurate readings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7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Lower computation cost on ESP32.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High computation cost with complex FFT, windowing and magnitude calculation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3" name="Google Shape;213;p7" title="Screenshot 2025-12-10 at 12.00.1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8963" y="1711857"/>
            <a:ext cx="4781662" cy="343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2969" y="3683099"/>
            <a:ext cx="137600" cy="1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f26965705_0_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af26965705_0_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Pitch Detection Algorithm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3af2696570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af26965705_0_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23" name="Google Shape;223;g3af26965705_0_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24" name="Google Shape;224;g3af26965705_0_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25" name="Google Shape;225;g3af26965705_0_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6" name="Google Shape;226;g3af26965705_0_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7" name="Google Shape;227;g3af26965705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950" y="971778"/>
            <a:ext cx="8215800" cy="524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f1952d36f_0_130"/>
          <p:cNvSpPr txBox="1"/>
          <p:nvPr/>
        </p:nvSpPr>
        <p:spPr>
          <a:xfrm>
            <a:off x="904950" y="2968950"/>
            <a:ext cx="10382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Subsystem #2: Control &amp; Processing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g3af1952d36f_0_130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234" name="Google Shape;234;g3af1952d36f_0_130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5" name="Google Shape;235;g3af1952d36f_0_130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36" name="Google Shape;236;g3af1952d36f_0_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af1952d36f_0_13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38" name="Google Shape;238;g3af1952d36f_0_13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39" name="Google Shape;239;g3af1952d36f_0_130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40" name="Google Shape;240;g3af1952d36f_0_13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1" name="Google Shape;241;g3af1952d36f_0_13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f1952d36f_0_197"/>
          <p:cNvSpPr txBox="1"/>
          <p:nvPr/>
        </p:nvSpPr>
        <p:spPr>
          <a:xfrm>
            <a:off x="146927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af1952d36f_0_197"/>
          <p:cNvSpPr txBox="1"/>
          <p:nvPr/>
        </p:nvSpPr>
        <p:spPr>
          <a:xfrm>
            <a:off x="5131837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Functionality:</a:t>
            </a:r>
            <a:endParaRPr b="1" sz="2600">
              <a:solidFill>
                <a:srgbClr val="E84B3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Acts as an integration layer between analog, digital, and mechanical movement.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Implements real time pitch detection algorithm.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Generates PWM for high precision motor control.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Drives LCD Display using SPI bus.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Manages user inputs from the push buttons.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Accommodates</a:t>
            </a:r>
            <a:r>
              <a:rPr lang="en-US" sz="1800">
                <a:solidFill>
                  <a:schemeClr val="dk1"/>
                </a:solidFill>
              </a:rPr>
              <a:t> safety features such as </a:t>
            </a:r>
            <a:r>
              <a:rPr lang="en-US" sz="1800">
                <a:solidFill>
                  <a:schemeClr val="dk1"/>
                </a:solidFill>
              </a:rPr>
              <a:t>over rotation</a:t>
            </a:r>
            <a:r>
              <a:rPr lang="en-US" sz="1800">
                <a:solidFill>
                  <a:schemeClr val="dk1"/>
                </a:solidFill>
              </a:rPr>
              <a:t> on the motor.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E84B3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E84B36"/>
              </a:solidFill>
            </a:endParaRPr>
          </a:p>
        </p:txBody>
      </p:sp>
      <p:sp>
        <p:nvSpPr>
          <p:cNvPr id="248" name="Google Shape;248;g3af1952d36f_0_19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af1952d36f_0_197"/>
          <p:cNvSpPr txBox="1"/>
          <p:nvPr/>
        </p:nvSpPr>
        <p:spPr>
          <a:xfrm>
            <a:off x="376810" y="204051"/>
            <a:ext cx="1091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#2: Overview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50" name="Google Shape;250;g3af1952d36f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af1952d36f_0_19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52" name="Google Shape;252;g3af1952d36f_0_19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53" name="Google Shape;253;g3af1952d36f_0_19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54" name="Google Shape;254;g3af1952d36f_0_19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5" name="Google Shape;255;g3af1952d36f_0_19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6" name="Google Shape;256;g3af1952d36f_0_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25" y="2633775"/>
            <a:ext cx="4865950" cy="16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af1952d36f_3_7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af1952d36f_3_75"/>
          <p:cNvSpPr txBox="1"/>
          <p:nvPr/>
        </p:nvSpPr>
        <p:spPr>
          <a:xfrm>
            <a:off x="376810" y="204051"/>
            <a:ext cx="1091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#2: Overview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63" name="Google Shape;263;g3af1952d36f_3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af1952d36f_3_7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65" name="Google Shape;265;g3af1952d36f_3_7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66" name="Google Shape;266;g3af1952d36f_3_7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67" name="Google Shape;267;g3af1952d36f_3_7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8" name="Google Shape;268;g3af1952d36f_3_7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9" name="Google Shape;269;g3af1952d36f_3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8050" y="985525"/>
            <a:ext cx="7887592" cy="54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af1952d36f_0_32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3af1952d36f_0_320"/>
          <p:cNvSpPr txBox="1"/>
          <p:nvPr/>
        </p:nvSpPr>
        <p:spPr>
          <a:xfrm>
            <a:off x="376810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Requirements</a:t>
            </a:r>
            <a:endParaRPr b="1" sz="2000">
              <a:solidFill>
                <a:srgbClr val="E84B3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84B3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Pluck a guitar string and record ADC samples on the ESP32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Run pitch detection algorithm to compute fundamental frequency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Generate PWM output corresponding to the frequency error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Observe LCD updates during active tuning cycles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Perform repeated tuning cycles across different strings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6" name="Google Shape;276;g3af1952d36f_0_320"/>
          <p:cNvSpPr txBox="1"/>
          <p:nvPr/>
        </p:nvSpPr>
        <p:spPr>
          <a:xfrm>
            <a:off x="6158774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Verifications</a:t>
            </a:r>
            <a:endParaRPr b="1" i="0" sz="2000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Confirm ESP32 correctly detects the fundamental frequency of the string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Verify PWM signal duty cycle changes proportionally with pitch error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Ensure computed motor rotation converges toward the target pitch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Validate LCD displays correct string selection, tuning offset, and in-tune status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Confirm UI updates do not interrupt sensing or control execution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7" name="Google Shape;277;g3af1952d36f_0_32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#2: Requirements and Verifications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278" name="Google Shape;278;g3af1952d36f_0_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af1952d36f_0_32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80" name="Google Shape;280;g3af1952d36f_0_32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81" name="Google Shape;281;g3af1952d36f_0_320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82" name="Google Shape;282;g3af1952d36f_0_32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3" name="Google Shape;283;g3af1952d36f_0_32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af1952d36f_0_169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Subsystem #3: User Interface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g3af1952d36f_0_169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290" name="Google Shape;290;g3af1952d36f_0_169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" name="Google Shape;291;g3af1952d36f_0_169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92" name="Google Shape;292;g3af1952d36f_0_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af1952d36f_0_16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94" name="Google Shape;294;g3af1952d36f_0_16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95" name="Google Shape;295;g3af1952d36f_0_16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96" name="Google Shape;296;g3af1952d36f_0_16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7" name="Google Shape;297;g3af1952d36f_0_16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af1952d36f_0_239"/>
          <p:cNvSpPr txBox="1"/>
          <p:nvPr/>
        </p:nvSpPr>
        <p:spPr>
          <a:xfrm>
            <a:off x="146927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af1952d36f_0_239"/>
          <p:cNvSpPr txBox="1"/>
          <p:nvPr/>
        </p:nvSpPr>
        <p:spPr>
          <a:xfrm>
            <a:off x="5131837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Functionality:</a:t>
            </a:r>
            <a:endParaRPr b="1" sz="2600">
              <a:solidFill>
                <a:srgbClr val="E84B3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Button inputs → cycle through strings and tuning modes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Real-time display feedback on current pitch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Designed for simplicity and minimal user interaction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04" name="Google Shape;304;g3af1952d36f_0_23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3af1952d36f_0_23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#3: Overview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06" name="Google Shape;306;g3af1952d36f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af1952d36f_0_23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08" name="Google Shape;308;g3af1952d36f_0_23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09" name="Google Shape;309;g3af1952d36f_0_23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10" name="Google Shape;310;g3af1952d36f_0_23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1" name="Google Shape;311;g3af1952d36f_0_23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2" name="Google Shape;312;g3af1952d36f_0_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13" y="2191525"/>
            <a:ext cx="4276125" cy="25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af1952d36f_0_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0725" y="3713750"/>
            <a:ext cx="3772875" cy="27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af1952d36f_0_35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af1952d36f_0_359"/>
          <p:cNvSpPr txBox="1"/>
          <p:nvPr/>
        </p:nvSpPr>
        <p:spPr>
          <a:xfrm>
            <a:off x="376810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Press each user button repeatedly and record GPIO response timing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Measure button press latency using a logic analyzer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Cycle through string selections using the toggle button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Switch between tuning modes during active system operation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Observe LCD behavior during sensing and tuning cycles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0" name="Google Shape;320;g3af1952d36f_0_359"/>
          <p:cNvSpPr txBox="1"/>
          <p:nvPr/>
        </p:nvSpPr>
        <p:spPr>
          <a:xfrm>
            <a:off x="6158774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Verifications</a:t>
            </a:r>
            <a:endParaRPr b="1" i="0" sz="2000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Confirm button presses are registered within 200 ms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Verify LCD updates correctly to reflect current string selection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Ensure displayed target frequency changes when tuning mode is switched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Validate UI responsiveness does not interfere with pitch detection or control logic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Confirm system provides clear real-time feedback during tuning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1" name="Google Shape;321;g3af1952d36f_0_35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#3: Requirements and Verifications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22" name="Google Shape;322;g3af1952d36f_0_3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3af1952d36f_0_35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24" name="Google Shape;324;g3af1952d36f_0_35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25" name="Google Shape;325;g3af1952d36f_0_35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26" name="Google Shape;326;g3af1952d36f_0_35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7" name="Google Shape;327;g3af1952d36f_0_35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af1952d36f_0_156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Subsystem #4: Power Unit</a:t>
            </a:r>
            <a:endParaRPr b="0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g3af1952d36f_0_156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334" name="Google Shape;334;g3af1952d36f_0_156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5" name="Google Shape;335;g3af1952d36f_0_156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36" name="Google Shape;336;g3af1952d36f_0_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3af1952d36f_0_15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38" name="Google Shape;338;g3af1952d36f_0_15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39" name="Google Shape;339;g3af1952d36f_0_156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40" name="Google Shape;340;g3af1952d36f_0_15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1" name="Google Shape;341;g3af1952d36f_0_15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/>
        </p:nvSpPr>
        <p:spPr>
          <a:xfrm>
            <a:off x="2206906" y="1491040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Problem Statement</a:t>
            </a:r>
            <a:endParaRPr b="1" sz="6000">
              <a:solidFill>
                <a:schemeClr val="lt1"/>
              </a:solidFill>
            </a:endParaRPr>
          </a:p>
        </p:txBody>
      </p:sp>
      <p:sp>
        <p:nvSpPr>
          <p:cNvPr id="90" name="Google Shape;90;p27"/>
          <p:cNvSpPr txBox="1"/>
          <p:nvPr/>
        </p:nvSpPr>
        <p:spPr>
          <a:xfrm>
            <a:off x="1441528" y="3232230"/>
            <a:ext cx="93090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Manual guitar tuning is time-consuming and error-prone, especially for beginners</a:t>
            </a:r>
            <a:endParaRPr sz="28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800">
                <a:solidFill>
                  <a:schemeClr val="lt1"/>
                </a:solidFill>
              </a:rPr>
              <a:t>Existing tuners only provide feedback but still require precise manual adjustment</a:t>
            </a:r>
            <a:br>
              <a:rPr lang="en-US" sz="2800">
                <a:solidFill>
                  <a:schemeClr val="lt1"/>
                </a:solidFill>
              </a:rPr>
            </a:br>
            <a:endParaRPr sz="2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27"/>
          <p:cNvGrpSpPr/>
          <p:nvPr/>
        </p:nvGrpSpPr>
        <p:grpSpPr>
          <a:xfrm>
            <a:off x="3943790" y="2676939"/>
            <a:ext cx="3861740" cy="322845"/>
            <a:chOff x="3943790" y="2676939"/>
            <a:chExt cx="3861740" cy="322845"/>
          </a:xfrm>
        </p:grpSpPr>
        <p:cxnSp>
          <p:nvCxnSpPr>
            <p:cNvPr id="92" name="Google Shape;92;p27"/>
            <p:cNvCxnSpPr/>
            <p:nvPr/>
          </p:nvCxnSpPr>
          <p:spPr>
            <a:xfrm>
              <a:off x="4426226" y="2676939"/>
              <a:ext cx="3379304" cy="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27"/>
            <p:cNvCxnSpPr/>
            <p:nvPr/>
          </p:nvCxnSpPr>
          <p:spPr>
            <a:xfrm flipH="1" rot="10800000">
              <a:off x="3943790" y="2676939"/>
              <a:ext cx="482436" cy="322845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94" name="Google Shape;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6" name="Google Shape;96;p27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97" name="Google Shape;97;p27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98" name="Google Shape;98;p27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" name="Google Shape;99;p2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af1952d36f_0_225"/>
          <p:cNvSpPr txBox="1"/>
          <p:nvPr/>
        </p:nvSpPr>
        <p:spPr>
          <a:xfrm>
            <a:off x="5135100" y="1503938"/>
            <a:ext cx="64224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Original Design incorporate Li-ion battery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Li-ion battery voltage sags (4.7V) below required voltage for rails.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Converts 9V battery input into stable 5V and 3.3V rails.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Uses two buck switching regulators (1.5A continuous output).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5V Rail Powers: Motor, Micro USB-B Receptacle, Amplifier IC.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3.3V Rail Powers: ESP32, LCD Screen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47" name="Google Shape;347;g3af1952d36f_0_22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3af1952d36f_0_22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#4: Overview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49" name="Google Shape;349;g3af1952d36f_0_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3af1952d36f_0_22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51" name="Google Shape;351;g3af1952d36f_0_22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52" name="Google Shape;352;g3af1952d36f_0_22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53" name="Google Shape;353;g3af1952d36f_0_22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4" name="Google Shape;354;g3af1952d36f_0_22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5" name="Google Shape;355;g3af1952d36f_0_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573" y="3984851"/>
            <a:ext cx="3899900" cy="23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3af1952d36f_0_225" title="Screenshot 2025-12-09 at 9.46.52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763" y="1224600"/>
            <a:ext cx="4407126" cy="2403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3af1952d36f_0_225"/>
          <p:cNvSpPr txBox="1"/>
          <p:nvPr/>
        </p:nvSpPr>
        <p:spPr>
          <a:xfrm>
            <a:off x="1845075" y="988600"/>
            <a:ext cx="15027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</a:rPr>
              <a:t>Original Design</a:t>
            </a:r>
            <a:endParaRPr i="1" sz="1500">
              <a:solidFill>
                <a:schemeClr val="dk1"/>
              </a:solidFill>
            </a:endParaRPr>
          </a:p>
        </p:txBody>
      </p:sp>
      <p:sp>
        <p:nvSpPr>
          <p:cNvPr id="358" name="Google Shape;358;g3af1952d36f_0_225"/>
          <p:cNvSpPr txBox="1"/>
          <p:nvPr/>
        </p:nvSpPr>
        <p:spPr>
          <a:xfrm>
            <a:off x="1927600" y="3591375"/>
            <a:ext cx="13740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300">
                <a:solidFill>
                  <a:schemeClr val="dk1"/>
                </a:solidFill>
              </a:rPr>
              <a:t>Revised</a:t>
            </a:r>
            <a:r>
              <a:rPr i="1" lang="en-US" sz="1300">
                <a:solidFill>
                  <a:schemeClr val="dk1"/>
                </a:solidFill>
              </a:rPr>
              <a:t> Design</a:t>
            </a:r>
            <a:endParaRPr i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f1952d36f_3_5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af1952d36f_3_5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#4: Circuit Diagram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65" name="Google Shape;365;g3af1952d36f_3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3af1952d36f_3_5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67" name="Google Shape;367;g3af1952d36f_3_5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68" name="Google Shape;368;g3af1952d36f_3_5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69" name="Google Shape;369;g3af1952d36f_3_5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0" name="Google Shape;370;g3af1952d36f_3_5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1" name="Google Shape;371;g3af1952d36f_3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6150" y="1161750"/>
            <a:ext cx="7991399" cy="52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af1952d36f_0_34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3af1952d36f_0_346"/>
          <p:cNvSpPr txBox="1"/>
          <p:nvPr/>
        </p:nvSpPr>
        <p:spPr>
          <a:xfrm>
            <a:off x="376810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Power the system from the battery input under normal operating conditions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Measure steady-state 3.3 V and 5V rails using an oscilloscope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Monitor rail voltages during motor start and stall events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8" name="Google Shape;378;g3af1952d36f_0_346"/>
          <p:cNvSpPr txBox="1"/>
          <p:nvPr/>
        </p:nvSpPr>
        <p:spPr>
          <a:xfrm>
            <a:off x="6158774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Verifications</a:t>
            </a:r>
            <a:endParaRPr b="1" i="0" sz="2000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Confirm 3.3 V rail remains within ±5% of nominal during steady operation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Confirm 5 V rail remains within ±5% of nominal during steady operation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Validate power isolation prevents motor noise from affecting logic rails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9" name="Google Shape;379;g3af1952d36f_0_34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#4: Requirements and Verifications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80" name="Google Shape;380;g3af1952d36f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3af1952d36f_0_34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82" name="Google Shape;382;g3af1952d36f_0_34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83" name="Google Shape;383;g3af1952d36f_0_346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84" name="Google Shape;384;g3af1952d36f_0_34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5" name="Google Shape;385;g3af1952d36f_0_34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6" name="Google Shape;386;g3af1952d36f_0_346" title="IMG_95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227" y="4430050"/>
            <a:ext cx="2170526" cy="178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3af1952d36f_0_346" title="IMG_953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9049" y="4368400"/>
            <a:ext cx="2402449" cy="191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af1952d36f_0_143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Subsystem #5: Motor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g3af1952d36f_0_143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394" name="Google Shape;394;g3af1952d36f_0_143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5" name="Google Shape;395;g3af1952d36f_0_143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96" name="Google Shape;396;g3af1952d36f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3af1952d36f_0_14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98" name="Google Shape;398;g3af1952d36f_0_14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99" name="Google Shape;399;g3af1952d36f_0_14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00" name="Google Shape;400;g3af1952d36f_0_14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1" name="Google Shape;401;g3af1952d36f_0_14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af1952d36f_0_211"/>
          <p:cNvSpPr txBox="1"/>
          <p:nvPr/>
        </p:nvSpPr>
        <p:spPr>
          <a:xfrm>
            <a:off x="146927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af1952d36f_0_211"/>
          <p:cNvSpPr txBox="1"/>
          <p:nvPr/>
        </p:nvSpPr>
        <p:spPr>
          <a:xfrm>
            <a:off x="5131837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3af1952d36f_0_21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3af1952d36f_0_21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#5: Overview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410" name="Google Shape;410;g3af1952d36f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3af1952d36f_0_21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12" name="Google Shape;412;g3af1952d36f_0_21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13" name="Google Shape;413;g3af1952d36f_0_211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14" name="Google Shape;414;g3af1952d36f_0_21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5" name="Google Shape;415;g3af1952d36f_0_21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g3af1952d36f_0_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63" y="2517774"/>
            <a:ext cx="4505020" cy="23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3af1952d36f_0_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7625" y="1774225"/>
            <a:ext cx="5390800" cy="40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af1952d36f_0_33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3af1952d36f_0_333"/>
          <p:cNvSpPr txBox="1"/>
          <p:nvPr/>
        </p:nvSpPr>
        <p:spPr>
          <a:xfrm>
            <a:off x="376810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Command the servo motor to move to a series of small, incremental angular positions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Apply varying PWM duty cycles generated by the ESP32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Measure actual shaft movement using an external reference such as angle markings or encoder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Observe motor behavior while tuning under real string tension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4" name="Google Shape;424;g3af1952d36f_0_33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#5: Requirements and Verifications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425" name="Google Shape;425;g3af1952d36f_0_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3af1952d36f_0_33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27" name="Google Shape;427;g3af1952d36f_0_33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28" name="Google Shape;428;g3af1952d36f_0_33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29" name="Google Shape;429;g3af1952d36f_0_33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0" name="Google Shape;430;g3af1952d36f_0_33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g3af1952d36f_0_333"/>
          <p:cNvSpPr txBox="1"/>
          <p:nvPr/>
        </p:nvSpPr>
        <p:spPr>
          <a:xfrm>
            <a:off x="6312935" y="13243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Verifications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Confirm servo achieves approximately 1° angular resolution per command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Verify that commanded PWM pulse widths map consistently to physical rotation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Ensure motor response is smooth and repeatable without overshoot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Validate that motor adjustments correspond to pitch corrections of approximately 5–7 cents per step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af1952d36f_0_388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Demonstration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g3af1952d36f_0_388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438" name="Google Shape;438;g3af1952d36f_0_388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9" name="Google Shape;439;g3af1952d36f_0_388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440" name="Google Shape;440;g3af1952d36f_0_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3af1952d36f_0_38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42" name="Google Shape;442;g3af1952d36f_0_38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43" name="Google Shape;443;g3af1952d36f_0_388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44" name="Google Shape;444;g3af1952d36f_0_38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5" name="Google Shape;445;g3af1952d36f_0_38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6" name="Google Shape;446;g3af1952d36f_0_388" title="ECE 445 T25 Extra Credit Vide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6262" y="3997299"/>
            <a:ext cx="3619500" cy="20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af1952d36f_2_27"/>
          <p:cNvSpPr txBox="1"/>
          <p:nvPr>
            <p:ph idx="1" type="body"/>
          </p:nvPr>
        </p:nvSpPr>
        <p:spPr>
          <a:xfrm>
            <a:off x="376800" y="1334275"/>
            <a:ext cx="11177400" cy="47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Ethics:</a:t>
            </a:r>
            <a:b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We prioritized user safety and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instrument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(property) integrity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Mechanical safety guarantee from servo motor limits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Precise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tuning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with incremental steps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3af1952d36f_2_2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3af1952d36f_2_2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Ethical Considerations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g3af1952d36f_2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g3af1952d36f_2_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56" name="Google Shape;456;g3af1952d36f_2_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57" name="Google Shape;457;g3af1952d36f_2_2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58" name="Google Shape;458;g3af1952d36f_2_2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9" name="Google Shape;459;g3af1952d36f_2_2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af52f3d996_0_13"/>
          <p:cNvSpPr txBox="1"/>
          <p:nvPr>
            <p:ph idx="1" type="body"/>
          </p:nvPr>
        </p:nvSpPr>
        <p:spPr>
          <a:xfrm>
            <a:off x="376800" y="1334275"/>
            <a:ext cx="11177400" cy="47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did you learn?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PCB Design.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Organizing a project from inception to delivery.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Embedded Signal Processing + Real Time Embedded Programming.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Working with sensors, motors, and mechanical design.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Hardware + Software Integration.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Power System Design.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af52f3d996_0_1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3af52f3d996_0_1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Conclusions from the Project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g3af52f3d996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3af52f3d996_0_1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69" name="Google Shape;469;g3af52f3d996_0_1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70" name="Google Shape;470;g3af52f3d996_0_1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71" name="Google Shape;471;g3af52f3d996_0_1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2" name="Google Shape;472;g3af52f3d996_0_1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af52f3d996_0_0"/>
          <p:cNvSpPr txBox="1"/>
          <p:nvPr>
            <p:ph idx="1" type="body"/>
          </p:nvPr>
        </p:nvSpPr>
        <p:spPr>
          <a:xfrm>
            <a:off x="376800" y="1334275"/>
            <a:ext cx="11177400" cy="47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What would you do differently if you redesigned your project?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Formal power and noise planning.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More emphasis on mechanical design.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Reconfigure power routing and ground on PCB.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Have a better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mechanical provision for attached in the piezo sensor to the guitar.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Add an input resettable fuse and better power connectors so a short or stray wire can’t destroy the buck converter.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3af52f3d996_0_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3af52f3d996_0_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Conclusions from the Project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g3af52f3d99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3af52f3d996_0_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82" name="Google Shape;482;g3af52f3d996_0_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83" name="Google Shape;483;g3af52f3d996_0_0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84" name="Google Shape;484;g3af52f3d996_0_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5" name="Google Shape;485;g3af52f3d996_0_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f1952d36f_0_3"/>
          <p:cNvSpPr txBox="1"/>
          <p:nvPr/>
        </p:nvSpPr>
        <p:spPr>
          <a:xfrm>
            <a:off x="2206906" y="1491040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Problem Statement</a:t>
            </a:r>
            <a:endParaRPr b="1" sz="6000">
              <a:solidFill>
                <a:schemeClr val="lt1"/>
              </a:solidFill>
            </a:endParaRPr>
          </a:p>
        </p:txBody>
      </p:sp>
      <p:sp>
        <p:nvSpPr>
          <p:cNvPr id="105" name="Google Shape;105;g3af1952d36f_0_3"/>
          <p:cNvSpPr txBox="1"/>
          <p:nvPr/>
        </p:nvSpPr>
        <p:spPr>
          <a:xfrm>
            <a:off x="1441528" y="3232230"/>
            <a:ext cx="93090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chemeClr val="lt1"/>
                </a:solidFill>
              </a:rPr>
              <a:t>Objective: Design a high-accuracy auto guitar tuner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AutoNum type="arabicPeriod"/>
            </a:pPr>
            <a:r>
              <a:rPr lang="en-US" sz="2300">
                <a:solidFill>
                  <a:schemeClr val="lt1"/>
                </a:solidFill>
              </a:rPr>
              <a:t>Design a system that can accurately recognize a guitar </a:t>
            </a:r>
            <a:r>
              <a:rPr lang="en-US" sz="2300">
                <a:solidFill>
                  <a:schemeClr val="lt1"/>
                </a:solidFill>
              </a:rPr>
              <a:t>string</a:t>
            </a:r>
            <a:r>
              <a:rPr lang="en-US" sz="2300">
                <a:solidFill>
                  <a:schemeClr val="lt1"/>
                </a:solidFill>
              </a:rPr>
              <a:t> pitch</a:t>
            </a:r>
            <a:endParaRPr sz="23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AutoNum type="arabicPeriod"/>
            </a:pPr>
            <a:r>
              <a:rPr lang="en-US" sz="2300">
                <a:solidFill>
                  <a:schemeClr val="lt1"/>
                </a:solidFill>
              </a:rPr>
              <a:t>Achieve tuning accuracy within ±12 cents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AutoNum type="arabicPeriod"/>
            </a:pPr>
            <a:r>
              <a:rPr lang="en-US" sz="2300">
                <a:solidFill>
                  <a:schemeClr val="lt1"/>
                </a:solidFill>
              </a:rPr>
              <a:t>Develop a friendly UI that allows a user to easily choose tuning standards</a:t>
            </a:r>
            <a:br>
              <a:rPr lang="en-US" sz="2300">
                <a:solidFill>
                  <a:schemeClr val="lt1"/>
                </a:solidFill>
              </a:rPr>
            </a:br>
            <a:endParaRPr sz="23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g3af1952d36f_0_3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107" name="Google Shape;107;g3af1952d36f_0_3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g3af1952d36f_0_3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09" name="Google Shape;109;g3af1952d36f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af1952d36f_0_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11" name="Google Shape;111;g3af1952d36f_0_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12" name="Google Shape;112;g3af1952d36f_0_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13" name="Google Shape;113;g3af1952d36f_0_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4" name="Google Shape;114;g3af1952d36f_0_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"/>
          <p:cNvSpPr txBox="1"/>
          <p:nvPr>
            <p:ph idx="1" type="body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AutoNum type="arabicPeriod"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Replace servo with encoder-based continuous rotation motor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AutoNum type="arabicPeriod"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Reduce PCB and enclosure size</a:t>
            </a:r>
            <a:b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AutoNum type="arabicPeriod"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Faster tuning using adaptive control steps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AutoNum type="arabicPeriod"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Wireless or app-based interface for tuning profiles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AutoNum type="arabicPeriod"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Different tuning sockets that support multiple guitar types</a:t>
            </a:r>
            <a:b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9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Recommendation for Future Work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9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95" name="Google Shape;495;p29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96" name="Google Shape;496;p29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497" name="Google Shape;497;p29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98" name="Google Shape;498;p29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/>
          <p:cNvSpPr txBox="1"/>
          <p:nvPr/>
        </p:nvSpPr>
        <p:spPr>
          <a:xfrm>
            <a:off x="1412100" y="1767275"/>
            <a:ext cx="9367800" cy="4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Ritvik Patnala: patnala3@illinois.edu | Tim Park: twpark2@illinois.edu | Daniel Cho: hc55@illinois.edu</a:t>
            </a:r>
            <a:endParaRPr i="0" sz="1500" u="none" cap="none" strike="noStrike">
              <a:solidFill>
                <a:schemeClr val="lt1"/>
              </a:solidFill>
            </a:endParaRPr>
          </a:p>
        </p:txBody>
      </p:sp>
      <p:pic>
        <p:nvPicPr>
          <p:cNvPr id="504" name="Google Shape;50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506" name="Google Shape;506;p37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507" name="Google Shape;507;p37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508" name="Google Shape;508;p37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9" name="Google Shape;509;p3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9350" y="2791508"/>
            <a:ext cx="5414193" cy="127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Block Diagram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5264B"/>
                </a:solidFill>
              </a:rPr>
              <a:t>Overview of subsystems</a:t>
            </a:r>
            <a:endParaRPr b="0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28"/>
          <p:cNvGrpSpPr/>
          <p:nvPr/>
        </p:nvGrpSpPr>
        <p:grpSpPr>
          <a:xfrm>
            <a:off x="3943790" y="2676939"/>
            <a:ext cx="3861740" cy="322845"/>
            <a:chOff x="3943790" y="2676939"/>
            <a:chExt cx="3861740" cy="322845"/>
          </a:xfrm>
        </p:grpSpPr>
        <p:cxnSp>
          <p:nvCxnSpPr>
            <p:cNvPr id="121" name="Google Shape;121;p28"/>
            <p:cNvCxnSpPr/>
            <p:nvPr/>
          </p:nvCxnSpPr>
          <p:spPr>
            <a:xfrm>
              <a:off x="4426226" y="2676939"/>
              <a:ext cx="3379304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28"/>
            <p:cNvCxnSpPr/>
            <p:nvPr/>
          </p:nvCxnSpPr>
          <p:spPr>
            <a:xfrm flipH="1" rot="10800000">
              <a:off x="3943790" y="2676939"/>
              <a:ext cx="482436" cy="322845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23" name="Google Shape;12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8" cy="389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25" name="Google Shape;125;p28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26" name="Google Shape;126;p28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127" name="Google Shape;127;p28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8" name="Google Shape;128;p28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f1952d36f_2_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af1952d36f_2_7"/>
          <p:cNvSpPr txBox="1"/>
          <p:nvPr/>
        </p:nvSpPr>
        <p:spPr>
          <a:xfrm>
            <a:off x="376810" y="204051"/>
            <a:ext cx="1091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Revised Block Diagram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35" name="Google Shape;135;g3af1952d36f_2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af1952d36f_2_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37" name="Google Shape;137;g3af1952d36f_2_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38" name="Google Shape;138;g3af1952d36f_2_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39" name="Google Shape;139;g3af1952d36f_2_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0" name="Google Shape;140;g3af1952d36f_2_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" name="Google Shape;141;g3af1952d36f_2_7" title="Screenshot 2025-12-09 at 5.23.0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0775" y="947563"/>
            <a:ext cx="8242143" cy="5497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f1952d36f_0_52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Subsystem #1: Vibration</a:t>
            </a:r>
            <a:endParaRPr b="0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g3af1952d36f_0_52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148" name="Google Shape;148;g3af1952d36f_0_52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g3af1952d36f_0_52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50" name="Google Shape;150;g3af1952d36f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af1952d36f_0_5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52" name="Google Shape;152;g3af1952d36f_0_5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53" name="Google Shape;153;g3af1952d36f_0_52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54" name="Google Shape;154;g3af1952d36f_0_5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5" name="Google Shape;155;g3af1952d36f_0_5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f1952d36f_3_30"/>
          <p:cNvSpPr txBox="1"/>
          <p:nvPr/>
        </p:nvSpPr>
        <p:spPr>
          <a:xfrm>
            <a:off x="146927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af1952d36f_3_30"/>
          <p:cNvSpPr txBox="1"/>
          <p:nvPr/>
        </p:nvSpPr>
        <p:spPr>
          <a:xfrm>
            <a:off x="5131837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2" name="Google Shape;162;g3af1952d36f_3_3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af1952d36f_3_30"/>
          <p:cNvSpPr txBox="1"/>
          <p:nvPr/>
        </p:nvSpPr>
        <p:spPr>
          <a:xfrm>
            <a:off x="376810" y="204051"/>
            <a:ext cx="1091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#1: Overview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64" name="Google Shape;164;g3af1952d36f_3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af1952d36f_3_3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66" name="Google Shape;166;g3af1952d36f_3_3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67" name="Google Shape;167;g3af1952d36f_3_30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68" name="Google Shape;168;g3af1952d36f_3_3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9" name="Google Shape;169;g3af1952d36f_3_3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g3af1952d36f_3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88" y="2378200"/>
            <a:ext cx="4961775" cy="22035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171" name="Google Shape;171;g3af1952d36f_3_30"/>
          <p:cNvPicPr preferRelativeResize="0"/>
          <p:nvPr/>
        </p:nvPicPr>
        <p:blipFill rotWithShape="1">
          <a:blip r:embed="rId5">
            <a:alphaModFix/>
          </a:blip>
          <a:srcRect b="30365" l="0" r="2647" t="21320"/>
          <a:stretch/>
        </p:blipFill>
        <p:spPr>
          <a:xfrm>
            <a:off x="5724527" y="1606825"/>
            <a:ext cx="5507401" cy="364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f1952d36f_3_44"/>
          <p:cNvSpPr txBox="1"/>
          <p:nvPr/>
        </p:nvSpPr>
        <p:spPr>
          <a:xfrm>
            <a:off x="1469276" y="3493224"/>
            <a:ext cx="228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af1952d36f_3_4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af1952d36f_3_44"/>
          <p:cNvSpPr txBox="1"/>
          <p:nvPr/>
        </p:nvSpPr>
        <p:spPr>
          <a:xfrm>
            <a:off x="376810" y="204051"/>
            <a:ext cx="1091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#1: Overview</a:t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79" name="Google Shape;179;g3af1952d36f_3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af1952d36f_3_4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81" name="Google Shape;181;g3af1952d36f_3_4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82" name="Google Shape;182;g3af1952d36f_3_4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83" name="Google Shape;183;g3af1952d36f_3_4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4" name="Google Shape;184;g3af1952d36f_3_4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g3af1952d36f_3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3275" y="1033562"/>
            <a:ext cx="8097175" cy="52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f1952d36f_0_26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af1952d36f_0_266"/>
          <p:cNvSpPr txBox="1"/>
          <p:nvPr/>
        </p:nvSpPr>
        <p:spPr>
          <a:xfrm>
            <a:off x="376810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Requirements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Pluck individual guitar strings to generate vibration signals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Measure raw piezo disc output voltage during string excitation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Measure current draw from the LM386 during active operation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2" name="Google Shape;192;g3af1952d36f_0_266"/>
          <p:cNvSpPr txBox="1"/>
          <p:nvPr/>
        </p:nvSpPr>
        <p:spPr>
          <a:xfrm>
            <a:off x="6158774" y="1334279"/>
            <a:ext cx="5442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84B36"/>
                </a:solidFill>
              </a:rPr>
              <a:t>Verifications</a:t>
            </a:r>
            <a:endParaRPr b="1" i="0" sz="2000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Confirm piezo input signal amplitude is ≥ 10 mV during normal string vibration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Verify amplifier output amplitude is approximately 50× the piezo input amplitude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Ensure LM386 current draw from the 5V rail remains below 4 mA</a:t>
            </a:r>
            <a:endParaRPr sz="1800"/>
          </a:p>
        </p:txBody>
      </p:sp>
      <p:sp>
        <p:nvSpPr>
          <p:cNvPr id="193" name="Google Shape;193;g3af1952d36f_0_26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Subsystem #1: Requirements and Verifications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94" name="Google Shape;194;g3af1952d36f_0_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af1952d36f_0_26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96" name="Google Shape;196;g3af1952d36f_0_26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97" name="Google Shape;197;g3af1952d36f_0_266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98" name="Google Shape;198;g3af1952d36f_0_26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9" name="Google Shape;199;g3af1952d36f_0_26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2019-01-14T22:06:33Z</dcterms:created>
  <dc:creator>Nielsen, Joshua</dc:creator>
</cp:coreProperties>
</file>