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gfQi+BwAWQMWDgxDLDlFdeSZoh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Picovoice/speech-to-text-benchmark"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3c62f669d8_3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Andrew</a:t>
            </a:r>
            <a:endParaRPr/>
          </a:p>
        </p:txBody>
      </p:sp>
      <p:sp>
        <p:nvSpPr>
          <p:cNvPr id="181" name="Google Shape;181;g23c62f669d8_3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b23d75494_2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3b23d75494_2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b162dea9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Andrew</a:t>
            </a:r>
            <a:endParaRPr/>
          </a:p>
        </p:txBody>
      </p:sp>
      <p:sp>
        <p:nvSpPr>
          <p:cNvPr id="205" name="Google Shape;205;g23b162dea9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b23d75494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Brahmteg</a:t>
            </a:r>
            <a:endParaRPr/>
          </a:p>
          <a:p>
            <a:pPr indent="0" lvl="0" marL="0" rtl="0" algn="l">
              <a:lnSpc>
                <a:spcPct val="100000"/>
              </a:lnSpc>
              <a:spcBef>
                <a:spcPts val="0"/>
              </a:spcBef>
              <a:spcAft>
                <a:spcPts val="0"/>
              </a:spcAft>
              <a:buSzPts val="1400"/>
              <a:buNone/>
            </a:pPr>
            <a:r>
              <a:rPr lang="en-US" u="sng">
                <a:solidFill>
                  <a:schemeClr val="hlink"/>
                </a:solidFill>
                <a:hlinkClick r:id="rId2"/>
              </a:rPr>
              <a:t>https://github.com/Picovoice/speech-to-text-benchmark</a:t>
            </a:r>
            <a:endParaRPr/>
          </a:p>
          <a:p>
            <a:pPr indent="0" lvl="0" marL="0" rtl="0" algn="l">
              <a:lnSpc>
                <a:spcPct val="100000"/>
              </a:lnSpc>
              <a:spcBef>
                <a:spcPts val="0"/>
              </a:spcBef>
              <a:spcAft>
                <a:spcPts val="0"/>
              </a:spcAft>
              <a:buSzPts val="1400"/>
              <a:buNone/>
            </a:pPr>
            <a:r>
              <a:rPr lang="en-US"/>
              <a:t>Important thing of note: since we allow similar words to also count as Hey Aiden (Hayden, Haydn, etc), it can actually be wrong and still recognize properly. That means that our system should have better than the average 20.46%</a:t>
            </a:r>
            <a:endParaRPr/>
          </a:p>
        </p:txBody>
      </p:sp>
      <p:sp>
        <p:nvSpPr>
          <p:cNvPr id="217" name="Google Shape;217;g23b23d75494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3b23d7549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Brahmteg</a:t>
            </a:r>
            <a:endParaRPr/>
          </a:p>
        </p:txBody>
      </p:sp>
      <p:sp>
        <p:nvSpPr>
          <p:cNvPr id="233" name="Google Shape;233;g23b23d7549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3c62f669d8_1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Brahmteg</a:t>
            </a:r>
            <a:endParaRPr/>
          </a:p>
        </p:txBody>
      </p:sp>
      <p:sp>
        <p:nvSpPr>
          <p:cNvPr id="247" name="Google Shape;247;g23c62f669d8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3c62f669d8_1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Brahmteg</a:t>
            </a:r>
            <a:endParaRPr/>
          </a:p>
        </p:txBody>
      </p:sp>
      <p:sp>
        <p:nvSpPr>
          <p:cNvPr id="260" name="Google Shape;260;g23c62f669d8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3b23d75494_2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23b23d75494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3b23d75494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Andrew</a:t>
            </a:r>
            <a:endParaRPr/>
          </a:p>
        </p:txBody>
      </p:sp>
      <p:sp>
        <p:nvSpPr>
          <p:cNvPr id="283" name="Google Shape;283;g23b23d75494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c62f669d8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Brahmteg</a:t>
            </a:r>
            <a:endParaRPr/>
          </a:p>
        </p:txBody>
      </p:sp>
      <p:sp>
        <p:nvSpPr>
          <p:cNvPr id="295" name="Google Shape;295;g23c62f669d8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3b23d75494_1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23b23d75494_1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3b23d75494_2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Andrew</a:t>
            </a:r>
            <a:endParaRPr/>
          </a:p>
          <a:p>
            <a:pPr indent="0" lvl="0" marL="0" rtl="0" algn="l">
              <a:spcBef>
                <a:spcPts val="0"/>
              </a:spcBef>
              <a:spcAft>
                <a:spcPts val="0"/>
              </a:spcAft>
              <a:buNone/>
            </a:pPr>
            <a:r>
              <a:rPr lang="en-US"/>
              <a:t>graph basically just shows that you can get tts working on the order of tens of millions of cycles on an arm processor, which is single digit seconds or less (they used 200 mhz arm processors)</a:t>
            </a:r>
            <a:endParaRPr/>
          </a:p>
        </p:txBody>
      </p:sp>
      <p:sp>
        <p:nvSpPr>
          <p:cNvPr id="306" name="Google Shape;306;g23b23d75494_2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3b23d75494_2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Andrew</a:t>
            </a:r>
            <a:endParaRPr/>
          </a:p>
        </p:txBody>
      </p:sp>
      <p:sp>
        <p:nvSpPr>
          <p:cNvPr id="321" name="Google Shape;321;g23b23d75494_2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3b23d75494_2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Andrew</a:t>
            </a:r>
            <a:endParaRPr/>
          </a:p>
        </p:txBody>
      </p:sp>
      <p:sp>
        <p:nvSpPr>
          <p:cNvPr id="335" name="Google Shape;335;g23b23d75494_2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3b23d75494_2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Andrew</a:t>
            </a:r>
            <a:endParaRPr/>
          </a:p>
        </p:txBody>
      </p:sp>
      <p:sp>
        <p:nvSpPr>
          <p:cNvPr id="349" name="Google Shape;349;g23b23d75494_2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Leo</a:t>
            </a:r>
            <a:endParaRPr/>
          </a:p>
        </p:txBody>
      </p:sp>
      <p:sp>
        <p:nvSpPr>
          <p:cNvPr id="100" name="Google Shape;10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3b23d75494_2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Leo</a:t>
            </a:r>
            <a:endParaRPr/>
          </a:p>
        </p:txBody>
      </p:sp>
      <p:sp>
        <p:nvSpPr>
          <p:cNvPr id="112" name="Google Shape;112;g23b23d75494_2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b23d75494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Brahmteg</a:t>
            </a:r>
            <a:endParaRPr/>
          </a:p>
        </p:txBody>
      </p:sp>
      <p:sp>
        <p:nvSpPr>
          <p:cNvPr id="124" name="Google Shape;124;g23b23d7549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b23d75494_2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23b23d75494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3b162ded55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leo</a:t>
            </a:r>
            <a:endParaRPr/>
          </a:p>
        </p:txBody>
      </p:sp>
      <p:sp>
        <p:nvSpPr>
          <p:cNvPr id="147" name="Google Shape;147;g23b162ded55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b23d7549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Leo</a:t>
            </a:r>
            <a:endParaRPr/>
          </a:p>
        </p:txBody>
      </p:sp>
      <p:sp>
        <p:nvSpPr>
          <p:cNvPr id="158" name="Google Shape;158;g23b23d7549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3c62f669d8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Andrew</a:t>
            </a:r>
            <a:endParaRPr/>
          </a:p>
        </p:txBody>
      </p:sp>
      <p:sp>
        <p:nvSpPr>
          <p:cNvPr id="170" name="Google Shape;170;g23c62f669d8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p:nvPr>
            <p:ph idx="2" type="pic"/>
          </p:nvPr>
        </p:nvSpPr>
        <p:spPr>
          <a:xfrm>
            <a:off x="5183188" y="987425"/>
            <a:ext cx="6172200" cy="4873625"/>
          </a:xfrm>
          <a:prstGeom prst="rect">
            <a:avLst/>
          </a:prstGeom>
          <a:noFill/>
          <a:ln>
            <a:noFill/>
          </a:ln>
        </p:spPr>
      </p:sp>
      <p:sp>
        <p:nvSpPr>
          <p:cNvPr id="62" name="Google Shape;62;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8.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drive.google.com/file/d/1TRu5NY1pd9SP3dz-lI2DdveIJS0nVJBA/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6"/>
          <p:cNvSpPr/>
          <p:nvPr/>
        </p:nvSpPr>
        <p:spPr>
          <a:xfrm flipH="1" rot="10800000">
            <a:off x="-1" y="0"/>
            <a:ext cx="12192000" cy="6866164"/>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83" name="Google Shape;83;p26"/>
          <p:cNvPicPr preferRelativeResize="0"/>
          <p:nvPr/>
        </p:nvPicPr>
        <p:blipFill rotWithShape="1">
          <a:blip r:embed="rId3">
            <a:alphaModFix amt="25000"/>
          </a:blip>
          <a:srcRect b="0" l="0" r="0" t="0"/>
          <a:stretch/>
        </p:blipFill>
        <p:spPr>
          <a:xfrm>
            <a:off x="-2" y="8165"/>
            <a:ext cx="12192000" cy="6858000"/>
          </a:xfrm>
          <a:prstGeom prst="rect">
            <a:avLst/>
          </a:prstGeom>
          <a:noFill/>
          <a:ln>
            <a:noFill/>
          </a:ln>
        </p:spPr>
      </p:pic>
      <p:sp>
        <p:nvSpPr>
          <p:cNvPr id="84" name="Google Shape;84;p26"/>
          <p:cNvSpPr txBox="1"/>
          <p:nvPr/>
        </p:nvSpPr>
        <p:spPr>
          <a:xfrm>
            <a:off x="1134035" y="2553964"/>
            <a:ext cx="9924000" cy="1954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0"/>
              </a:spcBef>
              <a:spcAft>
                <a:spcPts val="0"/>
              </a:spcAft>
              <a:buClr>
                <a:srgbClr val="000000"/>
              </a:buClr>
              <a:buSzPts val="4500"/>
              <a:buFont typeface="Arial"/>
              <a:buNone/>
            </a:pPr>
            <a:r>
              <a:rPr b="1" lang="en-US" sz="4500">
                <a:solidFill>
                  <a:schemeClr val="lt1"/>
                </a:solidFill>
              </a:rPr>
              <a:t>A.I.Dan</a:t>
            </a:r>
            <a:endParaRPr b="0" i="0" sz="45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None/>
            </a:pPr>
            <a:r>
              <a:rPr lang="en-US" sz="2500">
                <a:solidFill>
                  <a:schemeClr val="lt1"/>
                </a:solidFill>
              </a:rPr>
              <a:t>A ChatGPT Integrated Virtual Assistant</a:t>
            </a:r>
            <a:endParaRPr/>
          </a:p>
          <a:p>
            <a:pPr indent="0" lvl="0" marL="0" marR="0" rtl="0" algn="ctr">
              <a:lnSpc>
                <a:spcPct val="100000"/>
              </a:lnSpc>
              <a:spcBef>
                <a:spcPts val="60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600"/>
              </a:spcBef>
              <a:spcAft>
                <a:spcPts val="0"/>
              </a:spcAft>
              <a:buNone/>
            </a:pPr>
            <a:r>
              <a:rPr lang="en-US" sz="1800">
                <a:solidFill>
                  <a:schemeClr val="lt1"/>
                </a:solidFill>
              </a:rPr>
              <a:t>Team 25: Brahmteg Minhas, Andrew Scott, Leonardo Garcia</a:t>
            </a:r>
            <a:endParaRPr b="0" i="0" sz="1800" u="none" cap="none" strike="noStrike">
              <a:solidFill>
                <a:srgbClr val="000000"/>
              </a:solidFill>
              <a:latin typeface="Arial"/>
              <a:ea typeface="Arial"/>
              <a:cs typeface="Arial"/>
              <a:sym typeface="Arial"/>
            </a:endParaRPr>
          </a:p>
        </p:txBody>
      </p:sp>
      <p:pic>
        <p:nvPicPr>
          <p:cNvPr descr="A picture containing drawing&#10;&#10;Description automatically generated" id="85" name="Google Shape;85;p26"/>
          <p:cNvPicPr preferRelativeResize="0"/>
          <p:nvPr/>
        </p:nvPicPr>
        <p:blipFill rotWithShape="1">
          <a:blip r:embed="rId4">
            <a:alphaModFix/>
          </a:blip>
          <a:srcRect b="0" l="0" r="0" t="0"/>
          <a:stretch/>
        </p:blipFill>
        <p:spPr>
          <a:xfrm>
            <a:off x="4641007" y="852965"/>
            <a:ext cx="2909982" cy="754082"/>
          </a:xfrm>
          <a:prstGeom prst="rect">
            <a:avLst/>
          </a:prstGeom>
          <a:noFill/>
          <a:ln>
            <a:noFill/>
          </a:ln>
        </p:spPr>
      </p:pic>
      <p:sp>
        <p:nvSpPr>
          <p:cNvPr id="86" name="Google Shape;86;p26"/>
          <p:cNvSpPr txBox="1"/>
          <p:nvPr/>
        </p:nvSpPr>
        <p:spPr>
          <a:xfrm>
            <a:off x="3922059" y="5413888"/>
            <a:ext cx="4347882"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3c62f669d8_3_3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84" name="Google Shape;184;g23c62f669d8_3_3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85" name="Google Shape;185;g23c62f669d8_3_3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pic>
        <p:nvPicPr>
          <p:cNvPr descr="A close up of a logo&#10;&#10;Description automatically generated" id="186" name="Google Shape;186;g23c62f669d8_3_3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87" name="Google Shape;187;g23c62f669d8_3_3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PCB Design</a:t>
            </a:r>
            <a:endParaRPr b="0" i="0" sz="2400" u="none" cap="none" strike="noStrike">
              <a:solidFill>
                <a:schemeClr val="lt1"/>
              </a:solidFill>
              <a:latin typeface="Arial"/>
              <a:ea typeface="Arial"/>
              <a:cs typeface="Arial"/>
              <a:sym typeface="Arial"/>
            </a:endParaRPr>
          </a:p>
        </p:txBody>
      </p:sp>
      <p:sp>
        <p:nvSpPr>
          <p:cNvPr id="188" name="Google Shape;188;g23c62f669d8_3_3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89" name="Google Shape;189;g23c62f669d8_3_35"/>
          <p:cNvPicPr preferRelativeResize="0"/>
          <p:nvPr/>
        </p:nvPicPr>
        <p:blipFill>
          <a:blip r:embed="rId4">
            <a:alphaModFix/>
          </a:blip>
          <a:stretch>
            <a:fillRect/>
          </a:stretch>
        </p:blipFill>
        <p:spPr>
          <a:xfrm>
            <a:off x="4500325" y="1020626"/>
            <a:ext cx="7078882" cy="5264075"/>
          </a:xfrm>
          <a:prstGeom prst="rect">
            <a:avLst/>
          </a:prstGeom>
          <a:noFill/>
          <a:ln>
            <a:noFill/>
          </a:ln>
        </p:spPr>
      </p:pic>
      <p:pic>
        <p:nvPicPr>
          <p:cNvPr id="190" name="Google Shape;190;g23c62f669d8_3_35"/>
          <p:cNvPicPr preferRelativeResize="0"/>
          <p:nvPr/>
        </p:nvPicPr>
        <p:blipFill>
          <a:blip r:embed="rId5">
            <a:alphaModFix/>
          </a:blip>
          <a:stretch>
            <a:fillRect/>
          </a:stretch>
        </p:blipFill>
        <p:spPr>
          <a:xfrm>
            <a:off x="152400" y="1020623"/>
            <a:ext cx="4185275" cy="3066251"/>
          </a:xfrm>
          <a:prstGeom prst="rect">
            <a:avLst/>
          </a:prstGeom>
          <a:noFill/>
          <a:ln>
            <a:noFill/>
          </a:ln>
        </p:spPr>
      </p:pic>
      <p:pic>
        <p:nvPicPr>
          <p:cNvPr id="191" name="Google Shape;191;g23c62f669d8_3_35"/>
          <p:cNvPicPr preferRelativeResize="0"/>
          <p:nvPr/>
        </p:nvPicPr>
        <p:blipFill>
          <a:blip r:embed="rId6">
            <a:alphaModFix/>
          </a:blip>
          <a:stretch>
            <a:fillRect/>
          </a:stretch>
        </p:blipFill>
        <p:spPr>
          <a:xfrm>
            <a:off x="152400" y="4239275"/>
            <a:ext cx="4192487" cy="204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3b23d75494_2_20"/>
          <p:cNvSpPr/>
          <p:nvPr/>
        </p:nvSpPr>
        <p:spPr>
          <a:xfrm flipH="1" rot="10800000">
            <a:off x="-1" y="64"/>
            <a:ext cx="12192000" cy="68661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197" name="Google Shape;197;g23b23d75494_2_20"/>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198" name="Google Shape;198;g23b23d75494_2_2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99" name="Google Shape;199;g23b23d75494_2_20"/>
          <p:cNvSpPr txBox="1"/>
          <p:nvPr/>
        </p:nvSpPr>
        <p:spPr>
          <a:xfrm>
            <a:off x="1295400" y="2948490"/>
            <a:ext cx="9601200" cy="2031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chemeClr val="lt1"/>
                </a:solidFill>
              </a:rPr>
              <a:t>Description of Build and Functional Results</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0" name="Google Shape;200;g23b23d75494_2_20"/>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g23b23d75494_2_2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02" name="Google Shape;202;g23b23d75494_2_2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3b162dea9c_0_1"/>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08" name="Google Shape;208;g23b162dea9c_0_1"/>
          <p:cNvSpPr txBox="1"/>
          <p:nvPr/>
        </p:nvSpPr>
        <p:spPr>
          <a:xfrm>
            <a:off x="376800" y="1334275"/>
            <a:ext cx="6963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PCB</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sz="2200"/>
          </a:p>
          <a:p>
            <a:pPr indent="0" lvl="0" marL="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t/>
            </a:r>
            <a:endParaRPr sz="2000"/>
          </a:p>
          <a:p>
            <a:pPr indent="-355600" lvl="0" marL="457200" marR="0" rtl="0" algn="l">
              <a:lnSpc>
                <a:spcPct val="100000"/>
              </a:lnSpc>
              <a:spcBef>
                <a:spcPts val="0"/>
              </a:spcBef>
              <a:spcAft>
                <a:spcPts val="0"/>
              </a:spcAft>
              <a:buSzPts val="2000"/>
              <a:buChar char="●"/>
            </a:pPr>
            <a:r>
              <a:rPr lang="en-US" sz="2000"/>
              <a:t>Following successful testing, the PCB became undetectable through the USB Interface.</a:t>
            </a:r>
            <a:endParaRPr sz="2000"/>
          </a:p>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2000">
              <a:solidFill>
                <a:srgbClr val="15264B"/>
              </a:solidFill>
            </a:endParaRPr>
          </a:p>
          <a:p>
            <a:pPr indent="0" lvl="0" marL="0" marR="0" rtl="0" algn="l">
              <a:lnSpc>
                <a:spcPct val="100000"/>
              </a:lnSpc>
              <a:spcBef>
                <a:spcPts val="0"/>
              </a:spcBef>
              <a:spcAft>
                <a:spcPts val="0"/>
              </a:spcAft>
              <a:buNone/>
            </a:pPr>
            <a:r>
              <a:t/>
            </a:r>
            <a:endParaRPr sz="2000">
              <a:solidFill>
                <a:srgbClr val="15264B"/>
              </a:solidFill>
            </a:endParaRPr>
          </a:p>
          <a:p>
            <a:pPr indent="-355600" lvl="0" marL="457200" marR="0" rtl="0" algn="l">
              <a:lnSpc>
                <a:spcPct val="100000"/>
              </a:lnSpc>
              <a:spcBef>
                <a:spcPts val="0"/>
              </a:spcBef>
              <a:spcAft>
                <a:spcPts val="0"/>
              </a:spcAft>
              <a:buClr>
                <a:srgbClr val="15264B"/>
              </a:buClr>
              <a:buSzPts val="2000"/>
              <a:buChar char="●"/>
            </a:pPr>
            <a:r>
              <a:rPr lang="en-US" sz="2000">
                <a:solidFill>
                  <a:srgbClr val="15264B"/>
                </a:solidFill>
              </a:rPr>
              <a:t>Currently, the board is not incorporated into the final project.</a:t>
            </a:r>
            <a:endParaRPr sz="2000">
              <a:solidFill>
                <a:srgbClr val="15264B"/>
              </a:solidFill>
            </a:endParaRPr>
          </a:p>
          <a:p>
            <a:pPr indent="0" lvl="0" marL="0" marR="0" rtl="0" algn="l">
              <a:lnSpc>
                <a:spcPct val="100000"/>
              </a:lnSpc>
              <a:spcBef>
                <a:spcPts val="0"/>
              </a:spcBef>
              <a:spcAft>
                <a:spcPts val="0"/>
              </a:spcAft>
              <a:buNone/>
            </a:pPr>
            <a:r>
              <a:t/>
            </a:r>
            <a:endParaRPr sz="2000">
              <a:solidFill>
                <a:srgbClr val="15264B"/>
              </a:solidFill>
            </a:endParaRPr>
          </a:p>
          <a:p>
            <a:pPr indent="0" lvl="0" marL="0" marR="0" rtl="0" algn="l">
              <a:lnSpc>
                <a:spcPct val="100000"/>
              </a:lnSpc>
              <a:spcBef>
                <a:spcPts val="0"/>
              </a:spcBef>
              <a:spcAft>
                <a:spcPts val="0"/>
              </a:spcAft>
              <a:buNone/>
            </a:pPr>
            <a:r>
              <a:t/>
            </a:r>
            <a:endParaRPr sz="2000">
              <a:solidFill>
                <a:srgbClr val="15264B"/>
              </a:solidFill>
            </a:endParaRPr>
          </a:p>
          <a:p>
            <a:pPr indent="0" lvl="0" marL="0" marR="0" rtl="0" algn="l">
              <a:lnSpc>
                <a:spcPct val="100000"/>
              </a:lnSpc>
              <a:spcBef>
                <a:spcPts val="0"/>
              </a:spcBef>
              <a:spcAft>
                <a:spcPts val="0"/>
              </a:spcAft>
              <a:buNone/>
            </a:pPr>
            <a:r>
              <a:t/>
            </a:r>
            <a:endParaRPr sz="2000">
              <a:solidFill>
                <a:srgbClr val="15264B"/>
              </a:solidFill>
            </a:endParaRPr>
          </a:p>
          <a:p>
            <a:pPr indent="0" lvl="0" marL="0" marR="0" rtl="0" algn="l">
              <a:lnSpc>
                <a:spcPct val="100000"/>
              </a:lnSpc>
              <a:spcBef>
                <a:spcPts val="0"/>
              </a:spcBef>
              <a:spcAft>
                <a:spcPts val="0"/>
              </a:spcAft>
              <a:buNone/>
            </a:pPr>
            <a:r>
              <a:t/>
            </a:r>
            <a:endParaRPr sz="2000">
              <a:solidFill>
                <a:srgbClr val="15264B"/>
              </a:solidFill>
            </a:endParaRPr>
          </a:p>
          <a:p>
            <a:pPr indent="0" lvl="0" marL="0" marR="0" rtl="0" algn="l">
              <a:lnSpc>
                <a:spcPct val="100000"/>
              </a:lnSpc>
              <a:spcBef>
                <a:spcPts val="0"/>
              </a:spcBef>
              <a:spcAft>
                <a:spcPts val="0"/>
              </a:spcAft>
              <a:buNone/>
            </a:pPr>
            <a:r>
              <a:t/>
            </a:r>
            <a:endParaRPr sz="2000">
              <a:solidFill>
                <a:srgbClr val="15264B"/>
              </a:solidFill>
            </a:endParaRPr>
          </a:p>
          <a:p>
            <a:pPr indent="0" lvl="0" marL="0" marR="0" rtl="0" algn="l">
              <a:lnSpc>
                <a:spcPct val="100000"/>
              </a:lnSpc>
              <a:spcBef>
                <a:spcPts val="0"/>
              </a:spcBef>
              <a:spcAft>
                <a:spcPts val="0"/>
              </a:spcAft>
              <a:buNone/>
            </a:pPr>
            <a:r>
              <a:t/>
            </a:r>
            <a:endParaRPr sz="2000">
              <a:solidFill>
                <a:srgbClr val="15264B"/>
              </a:solidFill>
            </a:endParaRPr>
          </a:p>
        </p:txBody>
      </p:sp>
      <p:sp>
        <p:nvSpPr>
          <p:cNvPr id="209" name="Google Shape;209;g23b162dea9c_0_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10" name="Google Shape;210;g23b162dea9c_0_1"/>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2000" u="none" cap="none" strike="noStrike">
              <a:solidFill>
                <a:srgbClr val="13294B"/>
              </a:solidFill>
              <a:latin typeface="Calibri"/>
              <a:ea typeface="Calibri"/>
              <a:cs typeface="Calibri"/>
              <a:sym typeface="Calibri"/>
            </a:endParaRPr>
          </a:p>
        </p:txBody>
      </p:sp>
      <p:pic>
        <p:nvPicPr>
          <p:cNvPr descr="A close up of a logo&#10;&#10;Description automatically generated" id="211" name="Google Shape;211;g23b162dea9c_0_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12" name="Google Shape;212;g23b162dea9c_0_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Hardware Results</a:t>
            </a:r>
            <a:endParaRPr b="0" i="0" sz="2400" u="none" cap="none" strike="noStrike">
              <a:solidFill>
                <a:schemeClr val="lt1"/>
              </a:solidFill>
              <a:latin typeface="Arial"/>
              <a:ea typeface="Arial"/>
              <a:cs typeface="Arial"/>
              <a:sym typeface="Arial"/>
            </a:endParaRPr>
          </a:p>
        </p:txBody>
      </p:sp>
      <p:sp>
        <p:nvSpPr>
          <p:cNvPr id="213" name="Google Shape;213;g23b162dea9c_0_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14" name="Google Shape;214;g23b162dea9c_0_1"/>
          <p:cNvPicPr preferRelativeResize="0"/>
          <p:nvPr/>
        </p:nvPicPr>
        <p:blipFill>
          <a:blip r:embed="rId4">
            <a:alphaModFix/>
          </a:blip>
          <a:stretch>
            <a:fillRect/>
          </a:stretch>
        </p:blipFill>
        <p:spPr>
          <a:xfrm>
            <a:off x="7884058" y="1020620"/>
            <a:ext cx="3948061" cy="52640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3b23d75494_0_48"/>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20" name="Google Shape;220;g23b23d75494_0_48"/>
          <p:cNvSpPr txBox="1"/>
          <p:nvPr/>
        </p:nvSpPr>
        <p:spPr>
          <a:xfrm>
            <a:off x="583914" y="5464730"/>
            <a:ext cx="11024100" cy="6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t/>
            </a:r>
            <a:endParaRPr b="0" i="0" sz="1600" u="none" cap="none" strike="noStrike">
              <a:solidFill>
                <a:srgbClr val="000000"/>
              </a:solidFill>
              <a:latin typeface="Arial"/>
              <a:ea typeface="Arial"/>
              <a:cs typeface="Arial"/>
              <a:sym typeface="Arial"/>
            </a:endParaRPr>
          </a:p>
        </p:txBody>
      </p:sp>
      <p:sp>
        <p:nvSpPr>
          <p:cNvPr id="221" name="Google Shape;221;g23b23d75494_0_4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22" name="Google Shape;222;g23b23d75494_0_48"/>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23" name="Google Shape;223;g23b23d75494_0_4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24" name="Google Shape;224;g23b23d75494_0_48"/>
          <p:cNvSpPr txBox="1"/>
          <p:nvPr/>
        </p:nvSpPr>
        <p:spPr>
          <a:xfrm>
            <a:off x="376810" y="204051"/>
            <a:ext cx="10910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Software Decisions</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225" name="Google Shape;225;g23b23d75494_0_4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226" name="Google Shape;226;g23b23d75494_0_48"/>
          <p:cNvSpPr txBox="1"/>
          <p:nvPr/>
        </p:nvSpPr>
        <p:spPr>
          <a:xfrm>
            <a:off x="376800" y="1324850"/>
            <a:ext cx="5463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t>Speech-to-Text</a:t>
            </a:r>
            <a:endParaRPr b="1" sz="2400"/>
          </a:p>
        </p:txBody>
      </p:sp>
      <p:sp>
        <p:nvSpPr>
          <p:cNvPr id="227" name="Google Shape;227;g23b23d75494_0_48"/>
          <p:cNvSpPr txBox="1"/>
          <p:nvPr/>
        </p:nvSpPr>
        <p:spPr>
          <a:xfrm>
            <a:off x="6368525" y="1324850"/>
            <a:ext cx="5463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t>Text-to-Speech</a:t>
            </a:r>
            <a:endParaRPr b="1" sz="2400"/>
          </a:p>
        </p:txBody>
      </p:sp>
      <p:pic>
        <p:nvPicPr>
          <p:cNvPr id="228" name="Google Shape;228;g23b23d75494_0_48"/>
          <p:cNvPicPr preferRelativeResize="0"/>
          <p:nvPr/>
        </p:nvPicPr>
        <p:blipFill>
          <a:blip r:embed="rId4">
            <a:alphaModFix/>
          </a:blip>
          <a:stretch>
            <a:fillRect/>
          </a:stretch>
        </p:blipFill>
        <p:spPr>
          <a:xfrm>
            <a:off x="781225" y="1878950"/>
            <a:ext cx="5112222" cy="4239774"/>
          </a:xfrm>
          <a:prstGeom prst="rect">
            <a:avLst/>
          </a:prstGeom>
          <a:noFill/>
          <a:ln>
            <a:noFill/>
          </a:ln>
        </p:spPr>
      </p:pic>
      <p:sp>
        <p:nvSpPr>
          <p:cNvPr id="229" name="Google Shape;229;g23b23d75494_0_48"/>
          <p:cNvSpPr/>
          <p:nvPr/>
        </p:nvSpPr>
        <p:spPr>
          <a:xfrm>
            <a:off x="3843525" y="3103800"/>
            <a:ext cx="522350" cy="2771850"/>
          </a:xfrm>
          <a:prstGeom prst="flowChartProcess">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highlight>
                <a:srgbClr val="FF0000"/>
              </a:highlight>
            </a:endParaRPr>
          </a:p>
        </p:txBody>
      </p:sp>
      <p:pic>
        <p:nvPicPr>
          <p:cNvPr id="230" name="Google Shape;230;g23b23d75494_0_48"/>
          <p:cNvPicPr preferRelativeResize="0"/>
          <p:nvPr/>
        </p:nvPicPr>
        <p:blipFill>
          <a:blip r:embed="rId5">
            <a:alphaModFix/>
          </a:blip>
          <a:stretch>
            <a:fillRect/>
          </a:stretch>
        </p:blipFill>
        <p:spPr>
          <a:xfrm>
            <a:off x="6833853" y="2973425"/>
            <a:ext cx="4532947" cy="259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3b23d75494_0_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36" name="Google Shape;236;g23b23d75494_0_0"/>
          <p:cNvSpPr txBox="1"/>
          <p:nvPr/>
        </p:nvSpPr>
        <p:spPr>
          <a:xfrm>
            <a:off x="829500" y="1258450"/>
            <a:ext cx="10004700" cy="86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400">
                <a:solidFill>
                  <a:srgbClr val="E84B36"/>
                </a:solidFill>
              </a:rPr>
              <a:t>OpenAI has models of varying capabilities for different use cases.</a:t>
            </a:r>
            <a:endParaRPr b="1" sz="2400">
              <a:solidFill>
                <a:srgbClr val="E84B36"/>
              </a:solidFill>
            </a:endParaRPr>
          </a:p>
          <a:p>
            <a:pPr indent="0" lvl="0" marL="0" marR="0" rtl="0" algn="l">
              <a:lnSpc>
                <a:spcPct val="100000"/>
              </a:lnSpc>
              <a:spcBef>
                <a:spcPts val="0"/>
              </a:spcBef>
              <a:spcAft>
                <a:spcPts val="0"/>
              </a:spcAft>
              <a:buNone/>
            </a:pPr>
            <a:r>
              <a:t/>
            </a:r>
            <a:endParaRPr b="1" sz="2400">
              <a:solidFill>
                <a:srgbClr val="E84B36"/>
              </a:solidFill>
            </a:endParaRPr>
          </a:p>
        </p:txBody>
      </p:sp>
      <p:sp>
        <p:nvSpPr>
          <p:cNvPr id="237" name="Google Shape;237;g23b23d75494_0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38" name="Google Shape;238;g23b23d75494_0_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39" name="Google Shape;239;g23b23d75494_0_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40" name="Google Shape;240;g23b23d75494_0_0"/>
          <p:cNvSpPr txBox="1"/>
          <p:nvPr/>
        </p:nvSpPr>
        <p:spPr>
          <a:xfrm>
            <a:off x="376810" y="204051"/>
            <a:ext cx="10910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API Speed</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241" name="Google Shape;241;g23b23d75494_0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42" name="Google Shape;242;g23b23d75494_0_0" title="Chart"/>
          <p:cNvPicPr preferRelativeResize="0"/>
          <p:nvPr/>
        </p:nvPicPr>
        <p:blipFill>
          <a:blip r:embed="rId4">
            <a:alphaModFix/>
          </a:blip>
          <a:stretch>
            <a:fillRect/>
          </a:stretch>
        </p:blipFill>
        <p:spPr>
          <a:xfrm>
            <a:off x="2731412" y="2126648"/>
            <a:ext cx="6200865" cy="3834226"/>
          </a:xfrm>
          <a:prstGeom prst="rect">
            <a:avLst/>
          </a:prstGeom>
          <a:noFill/>
          <a:ln>
            <a:noFill/>
          </a:ln>
        </p:spPr>
      </p:pic>
      <p:sp>
        <p:nvSpPr>
          <p:cNvPr id="243" name="Google Shape;243;g23b23d75494_0_0"/>
          <p:cNvSpPr txBox="1"/>
          <p:nvPr/>
        </p:nvSpPr>
        <p:spPr>
          <a:xfrm>
            <a:off x="3570150" y="5960875"/>
            <a:ext cx="452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t>Models are listed in order from least to most powerful</a:t>
            </a:r>
            <a:endParaRPr i="1"/>
          </a:p>
        </p:txBody>
      </p:sp>
      <p:sp>
        <p:nvSpPr>
          <p:cNvPr id="244" name="Google Shape;244;g23b23d75494_0_0"/>
          <p:cNvSpPr txBox="1"/>
          <p:nvPr/>
        </p:nvSpPr>
        <p:spPr>
          <a:xfrm>
            <a:off x="966550" y="1726450"/>
            <a:ext cx="58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t>For demonstration purposes, gpt-3.5-turbo was chosen</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3c62f669d8_1_26"/>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50" name="Google Shape;250;g23c62f669d8_1_2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51" name="Google Shape;251;g23c62f669d8_1_26"/>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52" name="Google Shape;252;g23c62f669d8_1_2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53" name="Google Shape;253;g23c62f669d8_1_26"/>
          <p:cNvSpPr txBox="1"/>
          <p:nvPr/>
        </p:nvSpPr>
        <p:spPr>
          <a:xfrm>
            <a:off x="376810" y="204051"/>
            <a:ext cx="10910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PC Subsystem Requirements and Verification</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254" name="Google Shape;254;g23c62f669d8_1_2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55" name="Google Shape;255;g23c62f669d8_1_26"/>
          <p:cNvPicPr preferRelativeResize="0"/>
          <p:nvPr/>
        </p:nvPicPr>
        <p:blipFill>
          <a:blip r:embed="rId4">
            <a:alphaModFix/>
          </a:blip>
          <a:stretch>
            <a:fillRect/>
          </a:stretch>
        </p:blipFill>
        <p:spPr>
          <a:xfrm>
            <a:off x="376800" y="1035051"/>
            <a:ext cx="4189302" cy="5097250"/>
          </a:xfrm>
          <a:prstGeom prst="rect">
            <a:avLst/>
          </a:prstGeom>
          <a:noFill/>
          <a:ln>
            <a:noFill/>
          </a:ln>
        </p:spPr>
      </p:pic>
      <p:pic>
        <p:nvPicPr>
          <p:cNvPr id="256" name="Google Shape;256;g23c62f669d8_1_26"/>
          <p:cNvPicPr preferRelativeResize="0"/>
          <p:nvPr/>
        </p:nvPicPr>
        <p:blipFill>
          <a:blip r:embed="rId5">
            <a:alphaModFix/>
          </a:blip>
          <a:stretch>
            <a:fillRect/>
          </a:stretch>
        </p:blipFill>
        <p:spPr>
          <a:xfrm>
            <a:off x="4693225" y="1035050"/>
            <a:ext cx="5738674" cy="3433524"/>
          </a:xfrm>
          <a:prstGeom prst="rect">
            <a:avLst/>
          </a:prstGeom>
          <a:noFill/>
          <a:ln>
            <a:noFill/>
          </a:ln>
        </p:spPr>
      </p:pic>
      <p:pic>
        <p:nvPicPr>
          <p:cNvPr id="257" name="Google Shape;257;g23c62f669d8_1_26"/>
          <p:cNvPicPr preferRelativeResize="0"/>
          <p:nvPr/>
        </p:nvPicPr>
        <p:blipFill>
          <a:blip r:embed="rId6">
            <a:alphaModFix/>
          </a:blip>
          <a:stretch>
            <a:fillRect/>
          </a:stretch>
        </p:blipFill>
        <p:spPr>
          <a:xfrm>
            <a:off x="4693227" y="4536724"/>
            <a:ext cx="4978572" cy="1663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3c62f669d8_1_47"/>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63" name="Google Shape;263;g23c62f669d8_1_4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64" name="Google Shape;264;g23c62f669d8_1_47"/>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65" name="Google Shape;265;g23c62f669d8_1_4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66" name="Google Shape;266;g23c62f669d8_1_47"/>
          <p:cNvSpPr txBox="1"/>
          <p:nvPr/>
        </p:nvSpPr>
        <p:spPr>
          <a:xfrm>
            <a:off x="376810" y="204051"/>
            <a:ext cx="10910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Onboard Subsystem Requirements and Verification</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267" name="Google Shape;267;g23c62f669d8_1_4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68" name="Google Shape;268;g23c62f669d8_1_47"/>
          <p:cNvPicPr preferRelativeResize="0"/>
          <p:nvPr/>
        </p:nvPicPr>
        <p:blipFill>
          <a:blip r:embed="rId4">
            <a:alphaModFix/>
          </a:blip>
          <a:stretch>
            <a:fillRect/>
          </a:stretch>
        </p:blipFill>
        <p:spPr>
          <a:xfrm>
            <a:off x="376800" y="1234063"/>
            <a:ext cx="7560600" cy="1909050"/>
          </a:xfrm>
          <a:prstGeom prst="rect">
            <a:avLst/>
          </a:prstGeom>
          <a:noFill/>
          <a:ln>
            <a:noFill/>
          </a:ln>
        </p:spPr>
      </p:pic>
      <p:pic>
        <p:nvPicPr>
          <p:cNvPr id="269" name="Google Shape;269;g23c62f669d8_1_47"/>
          <p:cNvPicPr preferRelativeResize="0"/>
          <p:nvPr/>
        </p:nvPicPr>
        <p:blipFill>
          <a:blip r:embed="rId5">
            <a:alphaModFix/>
          </a:blip>
          <a:stretch>
            <a:fillRect/>
          </a:stretch>
        </p:blipFill>
        <p:spPr>
          <a:xfrm>
            <a:off x="4077075" y="3508950"/>
            <a:ext cx="7477125" cy="2114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3b23d75494_2_30"/>
          <p:cNvSpPr/>
          <p:nvPr/>
        </p:nvSpPr>
        <p:spPr>
          <a:xfrm flipH="1" rot="10800000">
            <a:off x="-1" y="64"/>
            <a:ext cx="12192000" cy="68661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275" name="Google Shape;275;g23b23d75494_2_30"/>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276" name="Google Shape;276;g23b23d75494_2_3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277" name="Google Shape;277;g23b23d75494_2_30"/>
          <p:cNvSpPr txBox="1"/>
          <p:nvPr/>
        </p:nvSpPr>
        <p:spPr>
          <a:xfrm>
            <a:off x="1295400" y="2948490"/>
            <a:ext cx="9601200" cy="1339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chemeClr val="lt1"/>
                </a:solidFill>
              </a:rPr>
              <a:t>Successes and Challenges</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8" name="Google Shape;278;g23b23d75494_2_30"/>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g23b23d75494_2_3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80" name="Google Shape;280;g23b23d75494_2_3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3b23d75494_1_22"/>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86" name="Google Shape;286;g23b23d75494_1_2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87" name="Google Shape;287;g23b23d75494_1_22"/>
          <p:cNvSpPr txBox="1"/>
          <p:nvPr/>
        </p:nvSpPr>
        <p:spPr>
          <a:xfrm>
            <a:off x="376810" y="1334279"/>
            <a:ext cx="5442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chemeClr val="dk1"/>
                </a:solidFill>
              </a:rPr>
              <a:t>PCB </a:t>
            </a:r>
            <a:endParaRPr b="1" sz="2000">
              <a:solidFill>
                <a:schemeClr val="dk1"/>
              </a:solidFill>
            </a:endParaRPr>
          </a:p>
          <a:p>
            <a:pPr indent="-355600" lvl="0" marL="457200" marR="0" rtl="0" algn="l">
              <a:lnSpc>
                <a:spcPct val="150000"/>
              </a:lnSpc>
              <a:spcBef>
                <a:spcPts val="0"/>
              </a:spcBef>
              <a:spcAft>
                <a:spcPts val="0"/>
              </a:spcAft>
              <a:buClr>
                <a:schemeClr val="dk1"/>
              </a:buClr>
              <a:buSzPts val="2000"/>
              <a:buChar char="➔"/>
            </a:pPr>
            <a:r>
              <a:rPr b="1" lang="en-US" sz="2000">
                <a:solidFill>
                  <a:schemeClr val="dk1"/>
                </a:solidFill>
              </a:rPr>
              <a:t>Didn’t end up working</a:t>
            </a:r>
            <a:endParaRPr b="1" sz="2000">
              <a:solidFill>
                <a:schemeClr val="dk1"/>
              </a:solidFill>
            </a:endParaRPr>
          </a:p>
          <a:p>
            <a:pPr indent="-355600" lvl="0" marL="457200" marR="0" rtl="0" algn="l">
              <a:lnSpc>
                <a:spcPct val="150000"/>
              </a:lnSpc>
              <a:spcBef>
                <a:spcPts val="0"/>
              </a:spcBef>
              <a:spcAft>
                <a:spcPts val="0"/>
              </a:spcAft>
              <a:buClr>
                <a:schemeClr val="dk1"/>
              </a:buClr>
              <a:buSzPts val="2000"/>
              <a:buChar char="➔"/>
            </a:pPr>
            <a:r>
              <a:rPr b="1" lang="en-US" sz="2000">
                <a:solidFill>
                  <a:schemeClr val="dk1"/>
                </a:solidFill>
              </a:rPr>
              <a:t>Likely due to a short somewhere on board</a:t>
            </a:r>
            <a:endParaRPr b="1" sz="2000">
              <a:solidFill>
                <a:schemeClr val="dk1"/>
              </a:solidFill>
            </a:endParaRPr>
          </a:p>
          <a:p>
            <a:pPr indent="-355600" lvl="0" marL="457200" marR="0" rtl="0" algn="l">
              <a:lnSpc>
                <a:spcPct val="150000"/>
              </a:lnSpc>
              <a:spcBef>
                <a:spcPts val="0"/>
              </a:spcBef>
              <a:spcAft>
                <a:spcPts val="0"/>
              </a:spcAft>
              <a:buClr>
                <a:schemeClr val="dk1"/>
              </a:buClr>
              <a:buSzPts val="2000"/>
              <a:buChar char="➔"/>
            </a:pPr>
            <a:r>
              <a:rPr b="1" lang="en-US" sz="2000">
                <a:solidFill>
                  <a:schemeClr val="dk1"/>
                </a:solidFill>
              </a:rPr>
              <a:t>Creative soldering required to achieve original goal</a:t>
            </a:r>
            <a:endParaRPr b="1" sz="2000">
              <a:solidFill>
                <a:schemeClr val="dk1"/>
              </a:solidFill>
            </a:endParaRPr>
          </a:p>
          <a:p>
            <a:pPr indent="0" lvl="0" marL="0" marR="0" rtl="0" algn="l">
              <a:lnSpc>
                <a:spcPct val="150000"/>
              </a:lnSpc>
              <a:spcBef>
                <a:spcPts val="0"/>
              </a:spcBef>
              <a:spcAft>
                <a:spcPts val="0"/>
              </a:spcAft>
              <a:buNone/>
            </a:pPr>
            <a:r>
              <a:rPr b="1" lang="en-US" sz="2000">
                <a:solidFill>
                  <a:schemeClr val="dk1"/>
                </a:solidFill>
              </a:rPr>
              <a:t>Screen</a:t>
            </a:r>
            <a:endParaRPr b="1" sz="2000">
              <a:solidFill>
                <a:schemeClr val="dk1"/>
              </a:solidFill>
            </a:endParaRPr>
          </a:p>
          <a:p>
            <a:pPr indent="-355600" lvl="0" marL="457200" marR="0" rtl="0" algn="l">
              <a:lnSpc>
                <a:spcPct val="150000"/>
              </a:lnSpc>
              <a:spcBef>
                <a:spcPts val="0"/>
              </a:spcBef>
              <a:spcAft>
                <a:spcPts val="0"/>
              </a:spcAft>
              <a:buClr>
                <a:schemeClr val="dk1"/>
              </a:buClr>
              <a:buSzPts val="2000"/>
              <a:buChar char="➔"/>
            </a:pPr>
            <a:r>
              <a:rPr b="1" lang="en-US" sz="2000">
                <a:solidFill>
                  <a:schemeClr val="dk1"/>
                </a:solidFill>
              </a:rPr>
              <a:t>too small for use case - </a:t>
            </a:r>
            <a:r>
              <a:rPr b="1" lang="en-US" sz="2000">
                <a:solidFill>
                  <a:schemeClr val="dk1"/>
                </a:solidFill>
              </a:rPr>
              <a:t>Standard GPT-3 Turbo responses 4096 tokens long</a:t>
            </a:r>
            <a:endParaRPr b="1" sz="2600">
              <a:solidFill>
                <a:srgbClr val="E84B36"/>
              </a:solidFill>
            </a:endParaRPr>
          </a:p>
          <a:p>
            <a:pPr indent="0" lvl="0" marL="0" marR="0" rtl="0" algn="l">
              <a:lnSpc>
                <a:spcPct val="100000"/>
              </a:lnSpc>
              <a:spcBef>
                <a:spcPts val="0"/>
              </a:spcBef>
              <a:spcAft>
                <a:spcPts val="0"/>
              </a:spcAft>
              <a:buNone/>
            </a:pPr>
            <a:r>
              <a:t/>
            </a:r>
            <a:endParaRPr b="1" sz="2600">
              <a:solidFill>
                <a:srgbClr val="E84B36"/>
              </a:solidFill>
            </a:endParaRPr>
          </a:p>
        </p:txBody>
      </p:sp>
      <p:sp>
        <p:nvSpPr>
          <p:cNvPr id="288" name="Google Shape;288;g23b23d75494_1_2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pic>
        <p:nvPicPr>
          <p:cNvPr descr="A close up of a logo&#10;&#10;Description automatically generated" id="289" name="Google Shape;289;g23b23d75494_1_2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90" name="Google Shape;290;g23b23d75494_1_2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Hardware - Successes and Challenges</a:t>
            </a:r>
            <a:endParaRPr b="0" i="0" sz="2400" u="none" cap="none" strike="noStrike">
              <a:solidFill>
                <a:schemeClr val="lt1"/>
              </a:solidFill>
              <a:latin typeface="Arial"/>
              <a:ea typeface="Arial"/>
              <a:cs typeface="Arial"/>
              <a:sym typeface="Arial"/>
            </a:endParaRPr>
          </a:p>
        </p:txBody>
      </p:sp>
      <p:sp>
        <p:nvSpPr>
          <p:cNvPr id="291" name="Google Shape;291;g23b23d75494_1_2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92" name="Google Shape;292;g23b23d75494_1_22"/>
          <p:cNvPicPr preferRelativeResize="0"/>
          <p:nvPr/>
        </p:nvPicPr>
        <p:blipFill>
          <a:blip r:embed="rId4">
            <a:alphaModFix/>
          </a:blip>
          <a:stretch>
            <a:fillRect/>
          </a:stretch>
        </p:blipFill>
        <p:spPr>
          <a:xfrm>
            <a:off x="5971210" y="1020620"/>
            <a:ext cx="6068393" cy="45512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3c62f669d8_1_4"/>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98" name="Google Shape;298;g23c62f669d8_1_4"/>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99" name="Google Shape;299;g23c62f669d8_1_4"/>
          <p:cNvSpPr txBox="1"/>
          <p:nvPr/>
        </p:nvSpPr>
        <p:spPr>
          <a:xfrm>
            <a:off x="376799" y="1184567"/>
            <a:ext cx="5442000" cy="482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000">
                <a:solidFill>
                  <a:schemeClr val="dk1"/>
                </a:solidFill>
              </a:rPr>
              <a:t>Chat Completion API:</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355600" lvl="0" marL="457200" rtl="0" algn="l">
              <a:spcBef>
                <a:spcPts val="0"/>
              </a:spcBef>
              <a:spcAft>
                <a:spcPts val="0"/>
              </a:spcAft>
              <a:buClr>
                <a:schemeClr val="dk1"/>
              </a:buClr>
              <a:buSzPts val="2000"/>
              <a:buChar char="➔"/>
            </a:pPr>
            <a:r>
              <a:rPr b="1" lang="en-US" sz="2000">
                <a:solidFill>
                  <a:schemeClr val="dk1"/>
                </a:solidFill>
              </a:rPr>
              <a:t> c</a:t>
            </a:r>
            <a:r>
              <a:rPr b="1" lang="en-US" sz="2000">
                <a:solidFill>
                  <a:schemeClr val="dk1"/>
                </a:solidFill>
              </a:rPr>
              <a:t>hatgpt-3.5-turbo is slower than ideal</a:t>
            </a:r>
            <a:endParaRPr b="1"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Clr>
                <a:schemeClr val="dk1"/>
              </a:buClr>
              <a:buFont typeface="Arial"/>
              <a:buNone/>
            </a:pPr>
            <a:r>
              <a:rPr b="1" lang="en-US" sz="2000">
                <a:solidFill>
                  <a:schemeClr val="dk1"/>
                </a:solidFill>
              </a:rPr>
              <a:t>User QOL Improvements</a:t>
            </a:r>
            <a:endParaRPr b="1" sz="2000">
              <a:solidFill>
                <a:schemeClr val="dk1"/>
              </a:solidFill>
            </a:endParaRPr>
          </a:p>
          <a:p>
            <a:pPr indent="0" lvl="0" marL="0" rtl="0" algn="l">
              <a:spcBef>
                <a:spcPts val="0"/>
              </a:spcBef>
              <a:spcAft>
                <a:spcPts val="0"/>
              </a:spcAft>
              <a:buClr>
                <a:schemeClr val="dk1"/>
              </a:buClr>
              <a:buFont typeface="Arial"/>
              <a:buNone/>
            </a:pPr>
            <a:r>
              <a:t/>
            </a:r>
            <a:endParaRPr b="1" sz="2000">
              <a:solidFill>
                <a:schemeClr val="dk1"/>
              </a:solidFill>
            </a:endParaRPr>
          </a:p>
          <a:p>
            <a:pPr indent="-355600" lvl="0" marL="457200" rtl="0" algn="l">
              <a:spcBef>
                <a:spcPts val="0"/>
              </a:spcBef>
              <a:spcAft>
                <a:spcPts val="0"/>
              </a:spcAft>
              <a:buClr>
                <a:schemeClr val="dk1"/>
              </a:buClr>
              <a:buSzPts val="2000"/>
              <a:buChar char="➔"/>
            </a:pPr>
            <a:r>
              <a:rPr b="1" lang="en-US" sz="2000">
                <a:solidFill>
                  <a:schemeClr val="dk1"/>
                </a:solidFill>
              </a:rPr>
              <a:t>omnidirectional audio</a:t>
            </a:r>
            <a:endParaRPr b="1" sz="2000">
              <a:solidFill>
                <a:schemeClr val="dk1"/>
              </a:solidFill>
            </a:endParaRPr>
          </a:p>
          <a:p>
            <a:pPr indent="0" lvl="0" marL="457200" rtl="0" algn="l">
              <a:spcBef>
                <a:spcPts val="0"/>
              </a:spcBef>
              <a:spcAft>
                <a:spcPts val="0"/>
              </a:spcAft>
              <a:buNone/>
            </a:pPr>
            <a:r>
              <a:rPr lang="en-US" sz="2000">
                <a:solidFill>
                  <a:schemeClr val="dk1"/>
                </a:solidFill>
              </a:rPr>
              <a:t> </a:t>
            </a:r>
            <a:endParaRPr sz="2000">
              <a:solidFill>
                <a:schemeClr val="dk1"/>
              </a:solidFill>
            </a:endParaRPr>
          </a:p>
          <a:p>
            <a:pPr indent="-355600" lvl="0" marL="457200" rtl="0" algn="l">
              <a:spcBef>
                <a:spcPts val="0"/>
              </a:spcBef>
              <a:spcAft>
                <a:spcPts val="0"/>
              </a:spcAft>
              <a:buClr>
                <a:schemeClr val="dk1"/>
              </a:buClr>
              <a:buSzPts val="2000"/>
              <a:buChar char="➔"/>
            </a:pPr>
            <a:r>
              <a:rPr b="1" lang="en-US" sz="2000">
                <a:solidFill>
                  <a:schemeClr val="dk1"/>
                </a:solidFill>
              </a:rPr>
              <a:t>window management</a:t>
            </a:r>
            <a:endParaRPr b="1" sz="20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p:txBody>
      </p:sp>
      <p:sp>
        <p:nvSpPr>
          <p:cNvPr id="300" name="Google Shape;300;g23c62f669d8_1_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pic>
        <p:nvPicPr>
          <p:cNvPr descr="A close up of a logo&#10;&#10;Description automatically generated" id="301" name="Google Shape;301;g23c62f669d8_1_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02" name="Google Shape;302;g23c62f669d8_1_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Software - Successes and Challenges</a:t>
            </a:r>
            <a:endParaRPr b="0" i="0" sz="2400" u="none" cap="none" strike="noStrike">
              <a:solidFill>
                <a:schemeClr val="lt1"/>
              </a:solidFill>
              <a:latin typeface="Arial"/>
              <a:ea typeface="Arial"/>
              <a:cs typeface="Arial"/>
              <a:sym typeface="Arial"/>
            </a:endParaRPr>
          </a:p>
        </p:txBody>
      </p:sp>
      <p:sp>
        <p:nvSpPr>
          <p:cNvPr id="303" name="Google Shape;303;g23c62f669d8_1_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3b23d75494_1_5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92" name="Google Shape;92;g23b23d75494_1_55"/>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0"/>
              <a:buFont typeface="Arial"/>
              <a:buNone/>
            </a:pPr>
            <a:r>
              <a:rPr b="1" lang="en-US" sz="2600">
                <a:solidFill>
                  <a:srgbClr val="E84B36"/>
                </a:solidFill>
              </a:rPr>
              <a:t>About the Team</a:t>
            </a:r>
            <a:endParaRPr b="1" sz="2600">
              <a:solidFill>
                <a:srgbClr val="E84B36"/>
              </a:solidFil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US" sz="1800"/>
              <a:t>Brahmteg: Computer Engineering Major working in software post graduation</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Andrew: Electrical Engineering major, minors in CS, MatSE. Continuing my education in MatSE</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Leo: Electrical Engineering Major </a:t>
            </a:r>
            <a:endParaRPr b="1" i="0" sz="1800" u="none" cap="none" strike="noStrike">
              <a:solidFill>
                <a:schemeClr val="dk1"/>
              </a:solidFill>
              <a:latin typeface="Arial"/>
              <a:ea typeface="Arial"/>
              <a:cs typeface="Arial"/>
              <a:sym typeface="Arial"/>
            </a:endParaRPr>
          </a:p>
        </p:txBody>
      </p:sp>
      <p:sp>
        <p:nvSpPr>
          <p:cNvPr id="93" name="Google Shape;93;g23b23d75494_1_5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94" name="Google Shape;94;g23b23d75494_1_5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95" name="Google Shape;95;g23b23d75494_1_5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96" name="Google Shape;96;g23b23d75494_1_5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Introduction</a:t>
            </a:r>
            <a:endParaRPr b="0" i="0" sz="2400" u="none" cap="none" strike="noStrike">
              <a:solidFill>
                <a:schemeClr val="lt1"/>
              </a:solidFill>
              <a:latin typeface="Arial"/>
              <a:ea typeface="Arial"/>
              <a:cs typeface="Arial"/>
              <a:sym typeface="Arial"/>
            </a:endParaRPr>
          </a:p>
        </p:txBody>
      </p:sp>
      <p:sp>
        <p:nvSpPr>
          <p:cNvPr id="97" name="Google Shape;97;g23b23d75494_1_5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3b23d75494_2_89"/>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09" name="Google Shape;309;g23b23d75494_2_89"/>
          <p:cNvSpPr txBox="1"/>
          <p:nvPr/>
        </p:nvSpPr>
        <p:spPr>
          <a:xfrm>
            <a:off x="1494115" y="4747225"/>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310" name="Google Shape;310;g23b23d75494_2_89"/>
          <p:cNvSpPr txBox="1"/>
          <p:nvPr/>
        </p:nvSpPr>
        <p:spPr>
          <a:xfrm>
            <a:off x="5122548" y="1334279"/>
            <a:ext cx="6686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Better software than hardware project</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US" sz="1800"/>
              <a:t>Interesting design concept, maybe not the best for this course</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Making a board solely for I/O seems wasteful</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much of the design necessitated high level programming</a:t>
            </a:r>
            <a:endParaRPr sz="1800"/>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US" sz="2000">
                <a:solidFill>
                  <a:srgbClr val="15264B"/>
                </a:solidFill>
              </a:rPr>
              <a:t>What could we have done differently?</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US" sz="1800"/>
              <a:t>Use a beefier processor, and move what processing we could to the microcontroller (TTS)</a:t>
            </a:r>
            <a:endParaRPr b="1" i="0" sz="1800" u="none" cap="none" strike="noStrike">
              <a:solidFill>
                <a:schemeClr val="dk1"/>
              </a:solidFill>
              <a:latin typeface="Arial"/>
              <a:ea typeface="Arial"/>
              <a:cs typeface="Arial"/>
              <a:sym typeface="Arial"/>
            </a:endParaRPr>
          </a:p>
        </p:txBody>
      </p:sp>
      <p:sp>
        <p:nvSpPr>
          <p:cNvPr id="311" name="Google Shape;311;g23b23d75494_2_8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12" name="Google Shape;312;g23b23d75494_2_89"/>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13" name="Google Shape;313;g23b23d75494_2_8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14" name="Google Shape;314;g23b23d75494_2_8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Conclusions</a:t>
            </a:r>
            <a:endParaRPr b="0" i="0" sz="2400" u="none" cap="none" strike="noStrike">
              <a:solidFill>
                <a:schemeClr val="lt1"/>
              </a:solidFill>
              <a:latin typeface="Arial"/>
              <a:ea typeface="Arial"/>
              <a:cs typeface="Arial"/>
              <a:sym typeface="Arial"/>
            </a:endParaRPr>
          </a:p>
        </p:txBody>
      </p:sp>
      <p:sp>
        <p:nvSpPr>
          <p:cNvPr id="315" name="Google Shape;315;g23b23d75494_2_8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16" name="Google Shape;316;g23b23d75494_2_89"/>
          <p:cNvPicPr preferRelativeResize="0"/>
          <p:nvPr/>
        </p:nvPicPr>
        <p:blipFill>
          <a:blip r:embed="rId4">
            <a:alphaModFix/>
          </a:blip>
          <a:stretch>
            <a:fillRect/>
          </a:stretch>
        </p:blipFill>
        <p:spPr>
          <a:xfrm>
            <a:off x="1338575" y="4157641"/>
            <a:ext cx="2473499" cy="2143707"/>
          </a:xfrm>
          <a:prstGeom prst="rect">
            <a:avLst/>
          </a:prstGeom>
          <a:noFill/>
          <a:ln>
            <a:noFill/>
          </a:ln>
        </p:spPr>
      </p:pic>
      <p:pic>
        <p:nvPicPr>
          <p:cNvPr id="317" name="Google Shape;317;g23b23d75494_2_89"/>
          <p:cNvPicPr preferRelativeResize="0"/>
          <p:nvPr/>
        </p:nvPicPr>
        <p:blipFill>
          <a:blip r:embed="rId5">
            <a:alphaModFix/>
          </a:blip>
          <a:stretch>
            <a:fillRect/>
          </a:stretch>
        </p:blipFill>
        <p:spPr>
          <a:xfrm>
            <a:off x="827010" y="868225"/>
            <a:ext cx="3496624" cy="3383200"/>
          </a:xfrm>
          <a:prstGeom prst="rect">
            <a:avLst/>
          </a:prstGeom>
          <a:noFill/>
          <a:ln>
            <a:noFill/>
          </a:ln>
        </p:spPr>
      </p:pic>
      <p:sp>
        <p:nvSpPr>
          <p:cNvPr id="318" name="Google Shape;318;g23b23d75494_2_89"/>
          <p:cNvSpPr txBox="1"/>
          <p:nvPr/>
        </p:nvSpPr>
        <p:spPr>
          <a:xfrm>
            <a:off x="4233975" y="5808750"/>
            <a:ext cx="7991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333333"/>
                </a:solidFill>
              </a:rPr>
              <a:t>S. Dey, M. Kedia and A. Basu, "Architectural Optimizations for Text to Speech Synthesis in Embedded Systems," </a:t>
            </a:r>
            <a:r>
              <a:rPr i="1" lang="en-US" sz="1000">
                <a:solidFill>
                  <a:srgbClr val="333333"/>
                </a:solidFill>
              </a:rPr>
              <a:t>2007 Asia and South Pacific Design Automation Conference</a:t>
            </a:r>
            <a:r>
              <a:rPr lang="en-US" sz="1000">
                <a:solidFill>
                  <a:srgbClr val="333333"/>
                </a:solidFill>
              </a:rPr>
              <a:t>, Yokohama, Japan, 2007, pp. 298-303, doi: 10.1109/ASPDAC.2007.358002.</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3b23d75494_2_103"/>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24" name="Google Shape;324;g23b23d75494_2_103"/>
          <p:cNvSpPr/>
          <p:nvPr/>
        </p:nvSpPr>
        <p:spPr>
          <a:xfrm>
            <a:off x="475566" y="3774068"/>
            <a:ext cx="4356600" cy="23157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g23b23d75494_2_103"/>
          <p:cNvSpPr txBox="1"/>
          <p:nvPr/>
        </p:nvSpPr>
        <p:spPr>
          <a:xfrm>
            <a:off x="5122548" y="1334279"/>
            <a:ext cx="6686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Revision hell/bottlenecks</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US" sz="1800"/>
              <a:t>If there was time for more board revisions, would likely have gone smoother</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Redesign of board pushed back much of the timeline</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Needed more time for troubleshooting/ embedded programming</a:t>
            </a:r>
            <a:endParaRPr sz="1800"/>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US" sz="2000">
                <a:solidFill>
                  <a:srgbClr val="15264B"/>
                </a:solidFill>
              </a:rPr>
              <a:t>What could we have done differently?</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US" sz="1800"/>
              <a:t>Systems engineering processes</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prioritize parts of the project that have linear progression over those that can be done in parallel to the rest of the system</a:t>
            </a:r>
            <a:endParaRPr sz="1800"/>
          </a:p>
        </p:txBody>
      </p:sp>
      <p:sp>
        <p:nvSpPr>
          <p:cNvPr id="326" name="Google Shape;326;g23b23d75494_2_10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27" name="Google Shape;327;g23b23d75494_2_103"/>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28" name="Google Shape;328;g23b23d75494_2_10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29" name="Google Shape;329;g23b23d75494_2_10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Conclusions</a:t>
            </a:r>
            <a:endParaRPr b="0" i="0" sz="2400" u="none" cap="none" strike="noStrike">
              <a:solidFill>
                <a:schemeClr val="lt1"/>
              </a:solidFill>
              <a:latin typeface="Arial"/>
              <a:ea typeface="Arial"/>
              <a:cs typeface="Arial"/>
              <a:sym typeface="Arial"/>
            </a:endParaRPr>
          </a:p>
        </p:txBody>
      </p:sp>
      <p:sp>
        <p:nvSpPr>
          <p:cNvPr id="330" name="Google Shape;330;g23b23d75494_2_10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31" name="Google Shape;331;g23b23d75494_2_103"/>
          <p:cNvPicPr preferRelativeResize="0"/>
          <p:nvPr/>
        </p:nvPicPr>
        <p:blipFill>
          <a:blip r:embed="rId4">
            <a:alphaModFix/>
          </a:blip>
          <a:stretch>
            <a:fillRect/>
          </a:stretch>
        </p:blipFill>
        <p:spPr>
          <a:xfrm>
            <a:off x="396450" y="3493650"/>
            <a:ext cx="4514850" cy="2876550"/>
          </a:xfrm>
          <a:prstGeom prst="rect">
            <a:avLst/>
          </a:prstGeom>
          <a:noFill/>
          <a:ln>
            <a:noFill/>
          </a:ln>
        </p:spPr>
      </p:pic>
      <p:pic>
        <p:nvPicPr>
          <p:cNvPr id="332" name="Google Shape;332;g23b23d75494_2_103"/>
          <p:cNvPicPr preferRelativeResize="0"/>
          <p:nvPr/>
        </p:nvPicPr>
        <p:blipFill>
          <a:blip r:embed="rId5">
            <a:alphaModFix/>
          </a:blip>
          <a:stretch>
            <a:fillRect/>
          </a:stretch>
        </p:blipFill>
        <p:spPr>
          <a:xfrm>
            <a:off x="1251075" y="1020620"/>
            <a:ext cx="2805598" cy="23206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3b23d75494_2_6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38" name="Google Shape;338;g23b23d75494_2_60"/>
          <p:cNvSpPr/>
          <p:nvPr/>
        </p:nvSpPr>
        <p:spPr>
          <a:xfrm>
            <a:off x="7452352" y="1263718"/>
            <a:ext cx="4356600" cy="48261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g23b23d75494_2_60"/>
          <p:cNvSpPr txBox="1"/>
          <p:nvPr/>
        </p:nvSpPr>
        <p:spPr>
          <a:xfrm>
            <a:off x="8490436" y="3493224"/>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340" name="Google Shape;340;g23b23d75494_2_60"/>
          <p:cNvSpPr txBox="1"/>
          <p:nvPr/>
        </p:nvSpPr>
        <p:spPr>
          <a:xfrm>
            <a:off x="376802" y="1334275"/>
            <a:ext cx="4967700" cy="482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600">
                <a:solidFill>
                  <a:srgbClr val="E84B36"/>
                </a:solidFill>
              </a:rPr>
              <a:t>Downsize</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rPr lang="en-US" sz="1800">
                <a:solidFill>
                  <a:schemeClr val="dk1"/>
                </a:solidFill>
              </a:rPr>
              <a:t>Ideally no external computer whatsoever</a:t>
            </a:r>
            <a:endParaRPr sz="1800">
              <a:solidFill>
                <a:schemeClr val="dk1"/>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rPr lang="en-US" sz="1800">
                <a:solidFill>
                  <a:schemeClr val="dk1"/>
                </a:solidFill>
              </a:rPr>
              <a:t>Needs a more powerful processor than the esp-32, and preferably the ability to run high-level languages (python, C#, etc.)</a:t>
            </a:r>
            <a:endParaRPr sz="1800">
              <a:solidFill>
                <a:schemeClr val="dk1"/>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rPr lang="en-US" sz="1800">
                <a:solidFill>
                  <a:schemeClr val="dk1"/>
                </a:solidFill>
              </a:rPr>
              <a:t>Possible better systems:</a:t>
            </a:r>
            <a:endParaRPr sz="18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en-US" sz="1800">
                <a:solidFill>
                  <a:schemeClr val="dk1"/>
                </a:solidFill>
              </a:rPr>
              <a:t>Jetson nano/orin nano</a:t>
            </a:r>
            <a:endParaRPr sz="18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en-US" sz="1800">
                <a:solidFill>
                  <a:schemeClr val="dk1"/>
                </a:solidFill>
              </a:rPr>
              <a:t>raspberry pi</a:t>
            </a:r>
            <a:endParaRPr sz="1800">
              <a:solidFill>
                <a:schemeClr val="dk1"/>
              </a:solidFill>
            </a:endParaRPr>
          </a:p>
          <a:p>
            <a:pPr indent="0" lvl="0" marL="457200" marR="0" rtl="0" algn="l">
              <a:lnSpc>
                <a:spcPct val="100000"/>
              </a:lnSpc>
              <a:spcBef>
                <a:spcPts val="0"/>
              </a:spcBef>
              <a:spcAft>
                <a:spcPts val="0"/>
              </a:spcAft>
              <a:buNone/>
            </a:pPr>
            <a:r>
              <a:t/>
            </a:r>
            <a:endParaRPr sz="1800">
              <a:solidFill>
                <a:schemeClr val="dk1"/>
              </a:solidFill>
            </a:endParaRPr>
          </a:p>
        </p:txBody>
      </p:sp>
      <p:sp>
        <p:nvSpPr>
          <p:cNvPr id="341" name="Google Shape;341;g23b23d75494_2_6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42" name="Google Shape;342;g23b23d75494_2_6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43" name="Google Shape;343;g23b23d75494_2_6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44" name="Google Shape;344;g23b23d75494_2_6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Future work</a:t>
            </a:r>
            <a:endParaRPr b="0" i="0" sz="2400" u="none" cap="none" strike="noStrike">
              <a:solidFill>
                <a:schemeClr val="lt1"/>
              </a:solidFill>
              <a:latin typeface="Arial"/>
              <a:ea typeface="Arial"/>
              <a:cs typeface="Arial"/>
              <a:sym typeface="Arial"/>
            </a:endParaRPr>
          </a:p>
        </p:txBody>
      </p:sp>
      <p:sp>
        <p:nvSpPr>
          <p:cNvPr id="345" name="Google Shape;345;g23b23d75494_2_6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46" name="Google Shape;346;g23b23d75494_2_60"/>
          <p:cNvPicPr preferRelativeResize="0"/>
          <p:nvPr/>
        </p:nvPicPr>
        <p:blipFill>
          <a:blip r:embed="rId4">
            <a:alphaModFix/>
          </a:blip>
          <a:stretch>
            <a:fillRect/>
          </a:stretch>
        </p:blipFill>
        <p:spPr>
          <a:xfrm>
            <a:off x="5457773" y="1024025"/>
            <a:ext cx="6551049" cy="53445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3b23d75494_2_74"/>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52" name="Google Shape;352;g23b23d75494_2_74"/>
          <p:cNvSpPr txBox="1"/>
          <p:nvPr/>
        </p:nvSpPr>
        <p:spPr>
          <a:xfrm>
            <a:off x="376799" y="1334275"/>
            <a:ext cx="7075500" cy="482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600">
                <a:solidFill>
                  <a:srgbClr val="E84B36"/>
                </a:solidFill>
              </a:rPr>
              <a:t>Better Audio Capture</a:t>
            </a:r>
            <a:endParaRPr b="1" sz="2600">
              <a:solidFill>
                <a:srgbClr val="E84B36"/>
              </a:solidFill>
            </a:endParaRPr>
          </a:p>
          <a:p>
            <a:pPr indent="0" lvl="0" marL="0" rtl="0" algn="l">
              <a:spcBef>
                <a:spcPts val="0"/>
              </a:spcBef>
              <a:spcAft>
                <a:spcPts val="0"/>
              </a:spcAft>
              <a:buNone/>
            </a:pPr>
            <a:r>
              <a:t/>
            </a:r>
            <a:endParaRPr b="1" sz="2600">
              <a:solidFill>
                <a:srgbClr val="E84B36"/>
              </a:solidFill>
            </a:endParaRPr>
          </a:p>
          <a:p>
            <a:pPr indent="0" lvl="0" marL="0" rtl="0" algn="l">
              <a:spcBef>
                <a:spcPts val="0"/>
              </a:spcBef>
              <a:spcAft>
                <a:spcPts val="0"/>
              </a:spcAft>
              <a:buNone/>
            </a:pPr>
            <a:r>
              <a:rPr lang="en-US" sz="1800">
                <a:solidFill>
                  <a:srgbClr val="15264B"/>
                </a:solidFill>
              </a:rPr>
              <a:t>Important for a more </a:t>
            </a:r>
            <a:r>
              <a:rPr lang="en-US" sz="1800">
                <a:solidFill>
                  <a:srgbClr val="15264B"/>
                </a:solidFill>
              </a:rPr>
              <a:t>commercial release: whole room listening</a:t>
            </a:r>
            <a:endParaRPr sz="1800">
              <a:solidFill>
                <a:srgbClr val="15264B"/>
              </a:solidFill>
            </a:endParaRPr>
          </a:p>
          <a:p>
            <a:pPr indent="0" lvl="0" marL="0" rtl="0" algn="l">
              <a:spcBef>
                <a:spcPts val="0"/>
              </a:spcBef>
              <a:spcAft>
                <a:spcPts val="0"/>
              </a:spcAft>
              <a:buNone/>
            </a:pPr>
            <a:r>
              <a:t/>
            </a:r>
            <a:endParaRPr sz="1800">
              <a:solidFill>
                <a:srgbClr val="15264B"/>
              </a:solidFill>
            </a:endParaRPr>
          </a:p>
          <a:p>
            <a:pPr indent="0" lvl="0" marL="0" rtl="0" algn="l">
              <a:spcBef>
                <a:spcPts val="0"/>
              </a:spcBef>
              <a:spcAft>
                <a:spcPts val="0"/>
              </a:spcAft>
              <a:buNone/>
            </a:pPr>
            <a:r>
              <a:rPr lang="en-US" sz="1800">
                <a:solidFill>
                  <a:srgbClr val="15264B"/>
                </a:solidFill>
              </a:rPr>
              <a:t>Possible improvement vectors:</a:t>
            </a:r>
            <a:endParaRPr sz="1800">
              <a:solidFill>
                <a:srgbClr val="15264B"/>
              </a:solidFill>
            </a:endParaRPr>
          </a:p>
          <a:p>
            <a:pPr indent="-342900" lvl="0" marL="457200" rtl="0" algn="l">
              <a:spcBef>
                <a:spcPts val="0"/>
              </a:spcBef>
              <a:spcAft>
                <a:spcPts val="0"/>
              </a:spcAft>
              <a:buClr>
                <a:srgbClr val="15264B"/>
              </a:buClr>
              <a:buSzPts val="1800"/>
              <a:buChar char="●"/>
            </a:pPr>
            <a:r>
              <a:rPr lang="en-US" sz="1800">
                <a:solidFill>
                  <a:srgbClr val="15264B"/>
                </a:solidFill>
              </a:rPr>
              <a:t>Post-processing</a:t>
            </a:r>
            <a:endParaRPr sz="1800">
              <a:solidFill>
                <a:srgbClr val="15264B"/>
              </a:solidFill>
            </a:endParaRPr>
          </a:p>
          <a:p>
            <a:pPr indent="-342900" lvl="0" marL="457200" rtl="0" algn="l">
              <a:spcBef>
                <a:spcPts val="0"/>
              </a:spcBef>
              <a:spcAft>
                <a:spcPts val="0"/>
              </a:spcAft>
              <a:buClr>
                <a:srgbClr val="15264B"/>
              </a:buClr>
              <a:buSzPts val="1800"/>
              <a:buChar char="●"/>
            </a:pPr>
            <a:r>
              <a:rPr lang="en-US" sz="1800">
                <a:solidFill>
                  <a:srgbClr val="15264B"/>
                </a:solidFill>
              </a:rPr>
              <a:t>Higher quality microphone “Room Mic”</a:t>
            </a:r>
            <a:endParaRPr sz="1800">
              <a:solidFill>
                <a:srgbClr val="15264B"/>
              </a:solidFill>
            </a:endParaRPr>
          </a:p>
          <a:p>
            <a:pPr indent="-342900" lvl="0" marL="457200" rtl="0" algn="l">
              <a:spcBef>
                <a:spcPts val="0"/>
              </a:spcBef>
              <a:spcAft>
                <a:spcPts val="0"/>
              </a:spcAft>
              <a:buClr>
                <a:srgbClr val="15264B"/>
              </a:buClr>
              <a:buSzPts val="1800"/>
              <a:buChar char="●"/>
            </a:pPr>
            <a:r>
              <a:rPr lang="en-US" sz="1800">
                <a:solidFill>
                  <a:srgbClr val="15264B"/>
                </a:solidFill>
              </a:rPr>
              <a:t>In-house speech recognition algorithm</a:t>
            </a:r>
            <a:endParaRPr b="1" sz="2600">
              <a:solidFill>
                <a:srgbClr val="E84B36"/>
              </a:solidFill>
            </a:endParaRPr>
          </a:p>
        </p:txBody>
      </p:sp>
      <p:sp>
        <p:nvSpPr>
          <p:cNvPr id="353" name="Google Shape;353;g23b23d75494_2_7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54" name="Google Shape;354;g23b23d75494_2_74"/>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55" name="Google Shape;355;g23b23d75494_2_7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56" name="Google Shape;356;g23b23d75494_2_7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Future work</a:t>
            </a:r>
            <a:endParaRPr b="0" i="0" sz="2400" u="none" cap="none" strike="noStrike">
              <a:solidFill>
                <a:schemeClr val="lt1"/>
              </a:solidFill>
              <a:latin typeface="Arial"/>
              <a:ea typeface="Arial"/>
              <a:cs typeface="Arial"/>
              <a:sym typeface="Arial"/>
            </a:endParaRPr>
          </a:p>
        </p:txBody>
      </p:sp>
      <p:sp>
        <p:nvSpPr>
          <p:cNvPr id="357" name="Google Shape;357;g23b23d75494_2_7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58" name="Google Shape;358;g23b23d75494_2_74"/>
          <p:cNvPicPr preferRelativeResize="0"/>
          <p:nvPr/>
        </p:nvPicPr>
        <p:blipFill>
          <a:blip r:embed="rId4">
            <a:alphaModFix/>
          </a:blip>
          <a:stretch>
            <a:fillRect/>
          </a:stretch>
        </p:blipFill>
        <p:spPr>
          <a:xfrm>
            <a:off x="2243125" y="4106713"/>
            <a:ext cx="7705725" cy="2162175"/>
          </a:xfrm>
          <a:prstGeom prst="rect">
            <a:avLst/>
          </a:prstGeom>
          <a:noFill/>
          <a:ln>
            <a:noFill/>
          </a:ln>
        </p:spPr>
      </p:pic>
      <p:pic>
        <p:nvPicPr>
          <p:cNvPr id="359" name="Google Shape;359;g23b23d75494_2_74"/>
          <p:cNvPicPr preferRelativeResize="0"/>
          <p:nvPr/>
        </p:nvPicPr>
        <p:blipFill>
          <a:blip r:embed="rId5">
            <a:alphaModFix/>
          </a:blip>
          <a:stretch>
            <a:fillRect/>
          </a:stretch>
        </p:blipFill>
        <p:spPr>
          <a:xfrm>
            <a:off x="7989574" y="1725470"/>
            <a:ext cx="3819525" cy="2381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7"/>
          <p:cNvSpPr/>
          <p:nvPr/>
        </p:nvSpPr>
        <p:spPr>
          <a:xfrm flipH="1" rot="10800000">
            <a:off x="-1" y="0"/>
            <a:ext cx="12192000" cy="6866164"/>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365" name="Google Shape;365;p37"/>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366" name="Google Shape;366;p37"/>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67" name="Google Shape;367;p37"/>
          <p:cNvSpPr txBox="1"/>
          <p:nvPr/>
        </p:nvSpPr>
        <p:spPr>
          <a:xfrm>
            <a:off x="376807" y="1334279"/>
            <a:ext cx="11177403" cy="482110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sz="4000">
              <a:solidFill>
                <a:schemeClr val="lt1"/>
              </a:solidFill>
            </a:endParaRPr>
          </a:p>
          <a:p>
            <a:pPr indent="0" lvl="0" marL="0" marR="0" rtl="0" algn="ctr">
              <a:lnSpc>
                <a:spcPct val="100000"/>
              </a:lnSpc>
              <a:spcBef>
                <a:spcPts val="0"/>
              </a:spcBef>
              <a:spcAft>
                <a:spcPts val="0"/>
              </a:spcAft>
              <a:buNone/>
            </a:pPr>
            <a:r>
              <a:t/>
            </a:r>
            <a:endParaRPr b="1" sz="4000">
              <a:solidFill>
                <a:schemeClr val="lt1"/>
              </a:solidFill>
            </a:endParaRPr>
          </a:p>
          <a:p>
            <a:pPr indent="0" lvl="0" marL="0" marR="0" rtl="0" algn="ctr">
              <a:lnSpc>
                <a:spcPct val="100000"/>
              </a:lnSpc>
              <a:spcBef>
                <a:spcPts val="0"/>
              </a:spcBef>
              <a:spcAft>
                <a:spcPts val="0"/>
              </a:spcAft>
              <a:buNone/>
            </a:pPr>
            <a:r>
              <a:t/>
            </a:r>
            <a:endParaRPr b="1" sz="4000">
              <a:solidFill>
                <a:schemeClr val="lt1"/>
              </a:solidFill>
            </a:endParaRPr>
          </a:p>
          <a:p>
            <a:pPr indent="0" lvl="0" marL="0" marR="0" rtl="0" algn="ctr">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Questions?</a:t>
            </a:r>
            <a:endParaRPr sz="4000"/>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368" name="Google Shape;368;p37"/>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69" name="Google Shape;369;p37"/>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0"/>
          <p:cNvSpPr/>
          <p:nvPr/>
        </p:nvSpPr>
        <p:spPr>
          <a:xfrm flipH="1" rot="10800000">
            <a:off x="0" y="6437013"/>
            <a:ext cx="12192000" cy="420987"/>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03" name="Google Shape;103;p30"/>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04" name="Google Shape;104;p30"/>
          <p:cNvSpPr txBox="1"/>
          <p:nvPr/>
        </p:nvSpPr>
        <p:spPr>
          <a:xfrm>
            <a:off x="376810" y="1334279"/>
            <a:ext cx="5442000" cy="482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0"/>
              <a:buFont typeface="Arial"/>
              <a:buNone/>
            </a:pPr>
            <a:r>
              <a:rPr b="1" lang="en-US" sz="2600">
                <a:solidFill>
                  <a:srgbClr val="E84B36"/>
                </a:solidFill>
              </a:rPr>
              <a:t>A.I.Dan- A ChatGPT integrated Virtual Assistant </a:t>
            </a:r>
            <a:endParaRPr b="1" sz="2600">
              <a:solidFill>
                <a:srgbClr val="E84B36"/>
              </a:solidFill>
            </a:endParaRPr>
          </a:p>
          <a:p>
            <a:pPr indent="0" lvl="0" marL="0" rtl="0" algn="l">
              <a:spcBef>
                <a:spcPts val="0"/>
              </a:spcBef>
              <a:spcAft>
                <a:spcPts val="0"/>
              </a:spcAft>
              <a:buSzPts val="2000"/>
              <a:buNone/>
            </a:pPr>
            <a:r>
              <a:t/>
            </a:r>
            <a:endParaRPr b="1" sz="2600">
              <a:solidFill>
                <a:srgbClr val="E84B36"/>
              </a:solidFill>
            </a:endParaRPr>
          </a:p>
          <a:p>
            <a:pPr indent="-342900" lvl="0" marL="457200" rtl="0" algn="l">
              <a:spcBef>
                <a:spcPts val="0"/>
              </a:spcBef>
              <a:spcAft>
                <a:spcPts val="0"/>
              </a:spcAft>
              <a:buClr>
                <a:schemeClr val="dk1"/>
              </a:buClr>
              <a:buSzPts val="1800"/>
              <a:buChar char="●"/>
            </a:pPr>
            <a:r>
              <a:rPr lang="en-US" sz="1800">
                <a:solidFill>
                  <a:schemeClr val="dk1"/>
                </a:solidFill>
              </a:rPr>
              <a:t>All existing virtual assistants use a search engine to retrieve data. </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Search engines present multiple information sources from the web </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ChatGPT is an AI language model that can respond to questions, have conversations, and generate text. </a:t>
            </a:r>
            <a:endParaRPr sz="1800">
              <a:solidFill>
                <a:schemeClr val="dk1"/>
              </a:solidFill>
            </a:endParaRPr>
          </a:p>
          <a:p>
            <a:pPr indent="0" lvl="0" marL="0" marR="0" rtl="0" algn="l">
              <a:lnSpc>
                <a:spcPct val="100000"/>
              </a:lnSpc>
              <a:spcBef>
                <a:spcPts val="0"/>
              </a:spcBef>
              <a:spcAft>
                <a:spcPts val="0"/>
              </a:spcAft>
              <a:buNone/>
            </a:pPr>
            <a:r>
              <a:t/>
            </a:r>
            <a:endParaRPr sz="1800"/>
          </a:p>
        </p:txBody>
      </p:sp>
      <p:sp>
        <p:nvSpPr>
          <p:cNvPr id="105" name="Google Shape;105;p30"/>
          <p:cNvSpPr txBox="1"/>
          <p:nvPr/>
        </p:nvSpPr>
        <p:spPr>
          <a:xfrm>
            <a:off x="6158774" y="1334279"/>
            <a:ext cx="5442100" cy="48211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0"/>
              <a:buFont typeface="Arial"/>
              <a:buNone/>
            </a:pPr>
            <a:r>
              <a:rPr b="1" lang="en-US" sz="2000">
                <a:solidFill>
                  <a:srgbClr val="15264B"/>
                </a:solidFill>
              </a:rPr>
              <a:t>Our final project A.I.Dan is the bridge between both.</a:t>
            </a:r>
            <a:endParaRPr b="1" sz="2000">
              <a:solidFill>
                <a:srgbClr val="15264B"/>
              </a:solidFill>
            </a:endParaRPr>
          </a:p>
          <a:p>
            <a:pPr indent="0" lvl="0" marL="0" marR="0" rtl="0" algn="l">
              <a:lnSpc>
                <a:spcPct val="100000"/>
              </a:lnSpc>
              <a:spcBef>
                <a:spcPts val="0"/>
              </a:spcBef>
              <a:spcAft>
                <a:spcPts val="0"/>
              </a:spcAft>
              <a:buNone/>
            </a:pPr>
            <a:r>
              <a:t/>
            </a:r>
            <a:endParaRPr b="1" sz="2000">
              <a:solidFill>
                <a:srgbClr val="15264B"/>
              </a:solidFil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457200" rtl="0" algn="l">
              <a:spcBef>
                <a:spcPts val="0"/>
              </a:spcBef>
              <a:spcAft>
                <a:spcPts val="0"/>
              </a:spcAft>
              <a:buNone/>
            </a:pPr>
            <a:r>
              <a:rPr lang="en-US" sz="1800">
                <a:solidFill>
                  <a:schemeClr val="dk1"/>
                </a:solidFill>
              </a:rPr>
              <a:t>By creating a device that integrates ChatGPT with a virtual assistant. We are able to nullify the weaknesses of both tools. Integrating ChatGPT into a virtual assistant yields a better tool for getting information and tailored responses to user questions. </a:t>
            </a:r>
            <a:endParaRPr b="1" i="0" sz="1800" u="none" cap="none" strike="noStrike">
              <a:solidFill>
                <a:schemeClr val="dk1"/>
              </a:solidFill>
              <a:latin typeface="Arial"/>
              <a:ea typeface="Arial"/>
              <a:cs typeface="Arial"/>
              <a:sym typeface="Arial"/>
            </a:endParaRPr>
          </a:p>
        </p:txBody>
      </p:sp>
      <p:sp>
        <p:nvSpPr>
          <p:cNvPr id="106" name="Google Shape;106;p3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pic>
        <p:nvPicPr>
          <p:cNvPr descr="A close up of a logo&#10;&#10;Description automatically generated" id="107" name="Google Shape;107;p3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08" name="Google Shape;108;p30"/>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Objective</a:t>
            </a:r>
            <a:endParaRPr b="0" i="0" sz="2400" u="none" cap="none" strike="noStrike">
              <a:solidFill>
                <a:schemeClr val="lt1"/>
              </a:solidFill>
              <a:latin typeface="Arial"/>
              <a:ea typeface="Arial"/>
              <a:cs typeface="Arial"/>
              <a:sym typeface="Arial"/>
            </a:endParaRPr>
          </a:p>
        </p:txBody>
      </p:sp>
      <p:sp>
        <p:nvSpPr>
          <p:cNvPr id="109" name="Google Shape;109;p3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23b23d75494_2_12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15" name="Google Shape;115;g23b23d75494_2_125"/>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About A.I.Dan</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rPr lang="en-US" sz="1800">
                <a:solidFill>
                  <a:schemeClr val="dk1"/>
                </a:solidFill>
              </a:rPr>
              <a:t>A.I.Dan is a virtual assistant that uses ChatGPT to respond</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Ask it a question verbally (like Alexa), and it’ll talk back</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US" sz="1800"/>
              <a:t>Can also display code segments</a:t>
            </a:r>
            <a:endParaRPr b="1" i="0" sz="1800" u="none" cap="none" strike="noStrike">
              <a:solidFill>
                <a:schemeClr val="dk1"/>
              </a:solidFill>
              <a:latin typeface="Arial"/>
              <a:ea typeface="Arial"/>
              <a:cs typeface="Arial"/>
              <a:sym typeface="Arial"/>
            </a:endParaRPr>
          </a:p>
        </p:txBody>
      </p:sp>
      <p:sp>
        <p:nvSpPr>
          <p:cNvPr id="116" name="Google Shape;116;g23b23d75494_2_12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17" name="Google Shape;117;g23b23d75494_2_12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18" name="Google Shape;118;g23b23d75494_2_12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19" name="Google Shape;119;g23b23d75494_2_12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Introduction</a:t>
            </a:r>
            <a:endParaRPr b="0" i="0" sz="2400" u="none" cap="none" strike="noStrike">
              <a:solidFill>
                <a:schemeClr val="lt1"/>
              </a:solidFill>
              <a:latin typeface="Arial"/>
              <a:ea typeface="Arial"/>
              <a:cs typeface="Arial"/>
              <a:sym typeface="Arial"/>
            </a:endParaRPr>
          </a:p>
        </p:txBody>
      </p:sp>
      <p:sp>
        <p:nvSpPr>
          <p:cNvPr id="120" name="Google Shape;120;g23b23d75494_2_12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21" name="Google Shape;121;g23b23d75494_2_125"/>
          <p:cNvPicPr preferRelativeResize="0"/>
          <p:nvPr/>
        </p:nvPicPr>
        <p:blipFill>
          <a:blip r:embed="rId4">
            <a:alphaModFix/>
          </a:blip>
          <a:stretch>
            <a:fillRect/>
          </a:stretch>
        </p:blipFill>
        <p:spPr>
          <a:xfrm>
            <a:off x="6932591" y="1058631"/>
            <a:ext cx="4899525" cy="4899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3b23d75494_0_3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27" name="Google Shape;127;g23b23d75494_0_30"/>
          <p:cNvSpPr txBox="1"/>
          <p:nvPr/>
        </p:nvSpPr>
        <p:spPr>
          <a:xfrm>
            <a:off x="583914" y="5464730"/>
            <a:ext cx="11024100" cy="6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t/>
            </a:r>
            <a:endParaRPr b="0" i="0" sz="1600" u="none" cap="none" strike="noStrike">
              <a:solidFill>
                <a:srgbClr val="000000"/>
              </a:solidFill>
              <a:latin typeface="Arial"/>
              <a:ea typeface="Arial"/>
              <a:cs typeface="Arial"/>
              <a:sym typeface="Arial"/>
            </a:endParaRPr>
          </a:p>
        </p:txBody>
      </p:sp>
      <p:sp>
        <p:nvSpPr>
          <p:cNvPr id="128" name="Google Shape;128;g23b23d75494_0_3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29" name="Google Shape;129;g23b23d75494_0_3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30" name="Google Shape;130;g23b23d75494_0_3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31" name="Google Shape;131;g23b23d75494_0_3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Video Demo</a:t>
            </a:r>
            <a:endParaRPr b="0" i="0" sz="2400" u="none" cap="none" strike="noStrike">
              <a:solidFill>
                <a:schemeClr val="lt1"/>
              </a:solidFill>
              <a:latin typeface="Arial"/>
              <a:ea typeface="Arial"/>
              <a:cs typeface="Arial"/>
              <a:sym typeface="Arial"/>
            </a:endParaRPr>
          </a:p>
        </p:txBody>
      </p:sp>
      <p:sp>
        <p:nvSpPr>
          <p:cNvPr id="132" name="Google Shape;132;g23b23d75494_0_3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33" name="Google Shape;133;g23b23d75494_0_30" title="Team25DemoVideo.wmv">
            <a:hlinkClick r:id="rId4"/>
          </p:cNvPr>
          <p:cNvPicPr preferRelativeResize="0"/>
          <p:nvPr/>
        </p:nvPicPr>
        <p:blipFill>
          <a:blip r:embed="rId5">
            <a:alphaModFix/>
          </a:blip>
          <a:stretch>
            <a:fillRect/>
          </a:stretch>
        </p:blipFill>
        <p:spPr>
          <a:xfrm>
            <a:off x="2638288" y="1033827"/>
            <a:ext cx="6387125" cy="479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3b23d75494_2_10"/>
          <p:cNvSpPr/>
          <p:nvPr/>
        </p:nvSpPr>
        <p:spPr>
          <a:xfrm flipH="1" rot="10800000">
            <a:off x="-1" y="64"/>
            <a:ext cx="12192000" cy="68661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139" name="Google Shape;139;g23b23d75494_2_10"/>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140" name="Google Shape;140;g23b23d75494_2_1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41" name="Google Shape;141;g23b23d75494_2_10"/>
          <p:cNvSpPr txBox="1"/>
          <p:nvPr/>
        </p:nvSpPr>
        <p:spPr>
          <a:xfrm>
            <a:off x="1295400" y="2948490"/>
            <a:ext cx="9601200" cy="1339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chemeClr val="lt1"/>
                </a:solidFill>
              </a:rPr>
              <a:t>Review of Original Design</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2" name="Google Shape;142;g23b23d75494_2_10"/>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g23b23d75494_2_1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44" name="Google Shape;144;g23b23d75494_2_1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3b162ded55_1_4"/>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50" name="Google Shape;150;g23b162ded55_1_4"/>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51" name="Google Shape;151;g23b162ded55_1_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pic>
        <p:nvPicPr>
          <p:cNvPr descr="A close up of a logo&#10;&#10;Description automatically generated" id="152" name="Google Shape;152;g23b162ded55_1_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53" name="Google Shape;153;g23b162ded55_1_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Block Diagram</a:t>
            </a:r>
            <a:endParaRPr b="0" i="0" sz="2400" u="none" cap="none" strike="noStrike">
              <a:solidFill>
                <a:schemeClr val="lt1"/>
              </a:solidFill>
              <a:latin typeface="Arial"/>
              <a:ea typeface="Arial"/>
              <a:cs typeface="Arial"/>
              <a:sym typeface="Arial"/>
            </a:endParaRPr>
          </a:p>
        </p:txBody>
      </p:sp>
      <p:sp>
        <p:nvSpPr>
          <p:cNvPr id="154" name="Google Shape;154;g23b162ded55_1_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55" name="Google Shape;155;g23b162ded55_1_4"/>
          <p:cNvPicPr preferRelativeResize="0"/>
          <p:nvPr/>
        </p:nvPicPr>
        <p:blipFill>
          <a:blip r:embed="rId4">
            <a:alphaModFix/>
          </a:blip>
          <a:stretch>
            <a:fillRect/>
          </a:stretch>
        </p:blipFill>
        <p:spPr>
          <a:xfrm>
            <a:off x="2472350" y="929501"/>
            <a:ext cx="6719003" cy="52438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3b23d75494_1_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61" name="Google Shape;161;g23b23d75494_1_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62" name="Google Shape;162;g23b23d75494_1_0"/>
          <p:cNvSpPr txBox="1"/>
          <p:nvPr/>
        </p:nvSpPr>
        <p:spPr>
          <a:xfrm>
            <a:off x="376810" y="1334279"/>
            <a:ext cx="5442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Physical Design</a:t>
            </a:r>
            <a:endParaRPr b="1" sz="2600">
              <a:solidFill>
                <a:srgbClr val="E84B36"/>
              </a:solidFill>
            </a:endParaRPr>
          </a:p>
          <a:p>
            <a:pPr indent="0" lvl="0" marL="0" marR="0" rtl="0" algn="l">
              <a:lnSpc>
                <a:spcPct val="100000"/>
              </a:lnSpc>
              <a:spcBef>
                <a:spcPts val="0"/>
              </a:spcBef>
              <a:spcAft>
                <a:spcPts val="0"/>
              </a:spcAft>
              <a:buNone/>
            </a:pPr>
            <a:r>
              <a:t/>
            </a:r>
            <a:endParaRPr b="1" sz="2600">
              <a:solidFill>
                <a:srgbClr val="E84B36"/>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Small Screen</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PC</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Mic</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Speaker</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Box mount</a:t>
            </a:r>
            <a:endParaRPr sz="1800">
              <a:solidFill>
                <a:schemeClr val="dk1"/>
              </a:solidFil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63" name="Google Shape;163;g23b23d75494_1_0"/>
          <p:cNvSpPr txBox="1"/>
          <p:nvPr/>
        </p:nvSpPr>
        <p:spPr>
          <a:xfrm>
            <a:off x="6158774" y="1334279"/>
            <a:ext cx="5442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000">
                <a:solidFill>
                  <a:srgbClr val="15264B"/>
                </a:solidFill>
              </a:rPr>
              <a:t>Final design</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200000"/>
              </a:lnSpc>
              <a:spcBef>
                <a:spcPts val="0"/>
              </a:spcBef>
              <a:spcAft>
                <a:spcPts val="0"/>
              </a:spcAft>
              <a:buClr>
                <a:schemeClr val="dk1"/>
              </a:buClr>
              <a:buSzPts val="1800"/>
              <a:buFont typeface="Arial"/>
              <a:buChar char="●"/>
            </a:pPr>
            <a:r>
              <a:rPr lang="en-US" sz="1800"/>
              <a:t>PC</a:t>
            </a:r>
            <a:endParaRPr sz="1800"/>
          </a:p>
          <a:p>
            <a:pPr indent="-342900" lvl="0" marL="457200" marR="0" rtl="0" algn="l">
              <a:lnSpc>
                <a:spcPct val="200000"/>
              </a:lnSpc>
              <a:spcBef>
                <a:spcPts val="0"/>
              </a:spcBef>
              <a:spcAft>
                <a:spcPts val="0"/>
              </a:spcAft>
              <a:buSzPts val="1800"/>
              <a:buChar char="●"/>
            </a:pPr>
            <a:r>
              <a:rPr lang="en-US" sz="1800"/>
              <a:t>Tkinter interface</a:t>
            </a:r>
            <a:endParaRPr sz="1800"/>
          </a:p>
          <a:p>
            <a:pPr indent="-342900" lvl="0" marL="457200" marR="0" rtl="0" algn="l">
              <a:lnSpc>
                <a:spcPct val="200000"/>
              </a:lnSpc>
              <a:spcBef>
                <a:spcPts val="0"/>
              </a:spcBef>
              <a:spcAft>
                <a:spcPts val="0"/>
              </a:spcAft>
              <a:buSzPts val="1800"/>
              <a:buChar char="●"/>
            </a:pPr>
            <a:r>
              <a:rPr lang="en-US" sz="1800"/>
              <a:t>individual testing protocols</a:t>
            </a:r>
            <a:endParaRPr sz="1800"/>
          </a:p>
        </p:txBody>
      </p:sp>
      <p:sp>
        <p:nvSpPr>
          <p:cNvPr id="164" name="Google Shape;164;g23b23d75494_1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pic>
        <p:nvPicPr>
          <p:cNvPr descr="A close up of a logo&#10;&#10;Description automatically generated" id="165" name="Google Shape;165;g23b23d75494_1_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66" name="Google Shape;166;g23b23d75494_1_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Review of original design</a:t>
            </a:r>
            <a:endParaRPr b="0" i="0" sz="2400" u="none" cap="none" strike="noStrike">
              <a:solidFill>
                <a:schemeClr val="lt1"/>
              </a:solidFill>
              <a:latin typeface="Arial"/>
              <a:ea typeface="Arial"/>
              <a:cs typeface="Arial"/>
              <a:sym typeface="Arial"/>
            </a:endParaRPr>
          </a:p>
        </p:txBody>
      </p:sp>
      <p:sp>
        <p:nvSpPr>
          <p:cNvPr id="167" name="Google Shape;167;g23b23d75494_1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3c62f669d8_3_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73" name="Google Shape;173;g23c62f669d8_3_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74" name="Google Shape;174;g23c62f669d8_3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pic>
        <p:nvPicPr>
          <p:cNvPr descr="A close up of a logo&#10;&#10;Description automatically generated" id="175" name="Google Shape;175;g23c62f669d8_3_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76" name="Google Shape;176;g23c62f669d8_3_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PCB Design</a:t>
            </a:r>
            <a:endParaRPr b="0" i="0" sz="2400" u="none" cap="none" strike="noStrike">
              <a:solidFill>
                <a:schemeClr val="lt1"/>
              </a:solidFill>
              <a:latin typeface="Arial"/>
              <a:ea typeface="Arial"/>
              <a:cs typeface="Arial"/>
              <a:sym typeface="Arial"/>
            </a:endParaRPr>
          </a:p>
        </p:txBody>
      </p:sp>
      <p:sp>
        <p:nvSpPr>
          <p:cNvPr id="177" name="Google Shape;177;g23c62f669d8_3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78" name="Google Shape;178;g23c62f669d8_3_0"/>
          <p:cNvPicPr preferRelativeResize="0"/>
          <p:nvPr/>
        </p:nvPicPr>
        <p:blipFill>
          <a:blip r:embed="rId4">
            <a:alphaModFix/>
          </a:blip>
          <a:stretch>
            <a:fillRect/>
          </a:stretch>
        </p:blipFill>
        <p:spPr>
          <a:xfrm>
            <a:off x="3007238" y="1020620"/>
            <a:ext cx="6177513" cy="52640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2019-01-14T22:06:33Z</dcterms:created>
  <dc:creator>Nielsen, Joshua</dc:creator>
</cp:coreProperties>
</file>