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72" r:id="rId6"/>
    <p:sldId id="267" r:id="rId7"/>
    <p:sldId id="259" r:id="rId8"/>
    <p:sldId id="262" r:id="rId9"/>
    <p:sldId id="268" r:id="rId10"/>
    <p:sldId id="269" r:id="rId11"/>
    <p:sldId id="274" r:id="rId12"/>
    <p:sldId id="270" r:id="rId13"/>
    <p:sldId id="273" r:id="rId14"/>
    <p:sldId id="265" r:id="rId15"/>
    <p:sldId id="275" r:id="rId16"/>
    <p:sldId id="271" r:id="rId17"/>
    <p:sldId id="263" r:id="rId18"/>
    <p:sldId id="264" r:id="rId19"/>
    <p:sldId id="260" r:id="rId20"/>
    <p:sldId id="26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27" autoAdjust="0"/>
  </p:normalViewPr>
  <p:slideViewPr>
    <p:cSldViewPr snapToGrid="0" snapToObjects="1">
      <p:cViewPr varScale="1">
        <p:scale>
          <a:sx n="68" d="100"/>
          <a:sy n="68" d="100"/>
        </p:scale>
        <p:origin x="792" y="48"/>
      </p:cViewPr>
      <p:guideLst/>
    </p:cSldViewPr>
  </p:slideViewPr>
  <p:outlineViewPr>
    <p:cViewPr>
      <p:scale>
        <a:sx n="33" d="100"/>
        <a:sy n="33" d="100"/>
      </p:scale>
      <p:origin x="0" y="-37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4840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6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1823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6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377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70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DD04C85-AF1C-6843-B12A-F8E920F6180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A27599-47A5-0C46-815C-C3367C26CF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209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educator-resources/owl-across-disciplines/owl-across-the-disciplines-grammar-and-usage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7699-821C-1D41-8208-6486635088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Key/Key Box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0CF1E-1C69-A44E-9240-36FE7DBEE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72</a:t>
            </a:r>
          </a:p>
          <a:p>
            <a:r>
              <a:rPr lang="en-US" dirty="0"/>
              <a:t>Jacob Connor, Mehul Kaushik, </a:t>
            </a:r>
            <a:r>
              <a:rPr lang="en-US" dirty="0" err="1"/>
              <a:t>Yingtong</a:t>
            </a:r>
            <a:r>
              <a:rPr lang="en-US" dirty="0"/>
              <a:t> Hu</a:t>
            </a:r>
          </a:p>
        </p:txBody>
      </p:sp>
    </p:spTree>
    <p:extLst>
      <p:ext uri="{BB962C8B-B14F-4D97-AF65-F5344CB8AC3E}">
        <p14:creationId xmlns:p14="http://schemas.microsoft.com/office/powerpoint/2010/main" val="285461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605E3-0AC4-A54D-B670-06B79D6B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 dirty="0"/>
              <a:t>Power Supply Module – Key Box</a:t>
            </a:r>
          </a:p>
        </p:txBody>
      </p:sp>
      <p:pic>
        <p:nvPicPr>
          <p:cNvPr id="7" name="图片 6" descr="图示&#10;&#10;描述已自动生成">
            <a:extLst>
              <a:ext uri="{FF2B5EF4-FFF2-40B4-BE49-F238E27FC236}">
                <a16:creationId xmlns:a16="http://schemas.microsoft.com/office/drawing/2014/main" id="{A8AC3CA1-D6B9-4A15-83BD-5E0C08F97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755658"/>
            <a:ext cx="6900380" cy="33466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137-354F-F147-8528-B193CF9B2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sz="1600" dirty="0"/>
              <a:t>One Li-ion 7.2V rechargeable battery </a:t>
            </a:r>
          </a:p>
          <a:p>
            <a:r>
              <a:rPr lang="en-US" sz="1600" dirty="0"/>
              <a:t>One 5V-output voltage regulator</a:t>
            </a:r>
          </a:p>
          <a:p>
            <a:endParaRPr lang="en-US" sz="1600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4795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D4E3AC7-97DB-4B16-92B1-4463C944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altLang="zh-CN" sz="2800" dirty="0"/>
              <a:t>Power Supply Module - Key</a:t>
            </a:r>
            <a:endParaRPr lang="zh-CN" alt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1C39D74-4BAC-4D3B-BD69-2FF23B74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867789"/>
            <a:ext cx="6900380" cy="3122422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128944-9068-49D4-A120-9ACC0357F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altLang="zh-CN" sz="1600" dirty="0"/>
              <a:t>Two Lithium 3V non-rechargeable battery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One 5V-output voltage regulator</a:t>
            </a:r>
          </a:p>
          <a:p>
            <a:r>
              <a:rPr lang="en-US" altLang="zh-CN" sz="1600" dirty="0"/>
              <a:t>One 1.5-output voltage regulator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6" name="图片 5" descr="图片包含 图示&#10;&#10;描述已自动生成">
            <a:extLst>
              <a:ext uri="{FF2B5EF4-FFF2-40B4-BE49-F238E27FC236}">
                <a16:creationId xmlns:a16="http://schemas.microsoft.com/office/drawing/2014/main" id="{914E4E79-9A27-4BAA-BD4F-0AA01FE68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1448" y="3190946"/>
            <a:ext cx="1381318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33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0758-B66D-4E41-BF12-DD116C1D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Module – Key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2490B-9617-8344-AEC0-22E8C7ADE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 Module</a:t>
            </a:r>
          </a:p>
          <a:p>
            <a:pPr lvl="1"/>
            <a:r>
              <a:rPr lang="en-US" dirty="0"/>
              <a:t>433MHz 2KM</a:t>
            </a:r>
          </a:p>
          <a:p>
            <a:pPr lvl="1"/>
            <a:r>
              <a:rPr lang="en-US" dirty="0"/>
              <a:t>Communicates with key</a:t>
            </a:r>
          </a:p>
          <a:p>
            <a:pPr lvl="1"/>
            <a:r>
              <a:rPr lang="en-US" dirty="0"/>
              <a:t>Distance calculation</a:t>
            </a:r>
          </a:p>
          <a:p>
            <a:r>
              <a:rPr lang="en-US" dirty="0"/>
              <a:t>Microcontroller</a:t>
            </a:r>
          </a:p>
          <a:p>
            <a:pPr lvl="1"/>
            <a:r>
              <a:rPr lang="en-US" dirty="0"/>
              <a:t>ATMEGA2560-16AU</a:t>
            </a:r>
          </a:p>
          <a:p>
            <a:pPr lvl="1"/>
            <a:r>
              <a:rPr lang="en-US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1777997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4C8E-0A03-1C42-A67A-E79FDDF6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Module –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61E32-1BF2-9743-9233-9256D6FC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2105"/>
            <a:ext cx="9601200" cy="4572000"/>
          </a:xfrm>
        </p:spPr>
        <p:txBody>
          <a:bodyPr>
            <a:normAutofit/>
          </a:bodyPr>
          <a:lstStyle/>
          <a:p>
            <a:r>
              <a:rPr lang="en-US" dirty="0"/>
              <a:t>RF Module</a:t>
            </a:r>
          </a:p>
          <a:p>
            <a:pPr lvl="1"/>
            <a:r>
              <a:rPr lang="en-US" altLang="zh-CN" dirty="0"/>
              <a:t>433MHz 2KM</a:t>
            </a:r>
            <a:endParaRPr lang="en-US" dirty="0"/>
          </a:p>
          <a:p>
            <a:pPr lvl="1"/>
            <a:r>
              <a:rPr lang="en-US" dirty="0"/>
              <a:t>Communicate with key box</a:t>
            </a:r>
          </a:p>
          <a:p>
            <a:pPr lvl="1"/>
            <a:r>
              <a:rPr lang="en-US" dirty="0"/>
              <a:t>Distance calculation</a:t>
            </a:r>
          </a:p>
          <a:p>
            <a:r>
              <a:rPr lang="en-US" dirty="0"/>
              <a:t>Microcontroller</a:t>
            </a:r>
          </a:p>
          <a:p>
            <a:pPr lvl="1"/>
            <a:r>
              <a:rPr lang="en-US" altLang="zh-CN" dirty="0"/>
              <a:t>ATMEGA2560-16AU</a:t>
            </a:r>
          </a:p>
          <a:p>
            <a:pPr lvl="1"/>
            <a:r>
              <a:rPr lang="en-US" altLang="zh-CN" dirty="0"/>
              <a:t>Software</a:t>
            </a:r>
            <a:endParaRPr lang="en-US" dirty="0"/>
          </a:p>
          <a:p>
            <a:r>
              <a:rPr lang="en-US" dirty="0"/>
              <a:t>Jammer</a:t>
            </a:r>
          </a:p>
          <a:p>
            <a:pPr lvl="1"/>
            <a:r>
              <a:rPr lang="en-US" dirty="0"/>
              <a:t>433MHz 2KM</a:t>
            </a:r>
          </a:p>
          <a:p>
            <a:pPr lvl="1"/>
            <a:r>
              <a:rPr lang="en-US" dirty="0"/>
              <a:t>Activate and deactivate the key </a:t>
            </a:r>
          </a:p>
          <a:p>
            <a:pPr lvl="1"/>
            <a:r>
              <a:rPr lang="en-US" dirty="0"/>
              <a:t>Sends out same frequency signals and jams the key signals to the car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97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EF5B6-5220-A44E-949C-B41D4CDE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600" dirty="0"/>
              <a:t>RF Module – Distance Calculation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526C9D5-D9FC-F447-A34F-6C98B2554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998184"/>
            <a:ext cx="6900380" cy="48616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EEEBF6-6DB6-F249-8967-D66B085C10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71423" y="2286000"/>
                <a:ext cx="3053039" cy="393192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𝑇𝑖𝑚𝑒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𝐹𝑙𝑖𝑔h𝑡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= </m:t>
                    </m:r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)/2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Distance = TOF * Velocity</a:t>
                </a:r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EEEBF6-6DB6-F249-8967-D66B085C1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1423" y="2286000"/>
                <a:ext cx="3053039" cy="3931920"/>
              </a:xfrm>
              <a:blipFill>
                <a:blip r:embed="rId3"/>
                <a:stretch>
                  <a:fillRect l="-800" t="-7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01617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08DDF5-D0CD-4B33-A93D-6A3057DC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Distance Calculation Tests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C1EBA71-8963-4E8D-ADA7-8175F4333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88405"/>
              </p:ext>
            </p:extLst>
          </p:nvPr>
        </p:nvGraphicFramePr>
        <p:xfrm>
          <a:off x="1371600" y="1945640"/>
          <a:ext cx="960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511">
                  <a:extLst>
                    <a:ext uri="{9D8B030D-6E8A-4147-A177-3AD203B41FA5}">
                      <a16:colId xmlns:a16="http://schemas.microsoft.com/office/drawing/2014/main" val="3615587460"/>
                    </a:ext>
                  </a:extLst>
                </a:gridCol>
                <a:gridCol w="7624689">
                  <a:extLst>
                    <a:ext uri="{9D8B030D-6E8A-4147-A177-3AD203B41FA5}">
                      <a16:colId xmlns:a16="http://schemas.microsoft.com/office/drawing/2014/main" val="207251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Round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Time of Flight (ns)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11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3452938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0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5324958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1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1345093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76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9584938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46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2348593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0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2234894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9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#7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5493094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255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EFEBCC-9136-487C-A720-3A1C149422AD}"/>
              </a:ext>
            </a:extLst>
          </p:cNvPr>
          <p:cNvSpPr txBox="1">
            <a:spLocks/>
          </p:cNvSpPr>
          <p:nvPr/>
        </p:nvSpPr>
        <p:spPr>
          <a:xfrm>
            <a:off x="1371600" y="5518246"/>
            <a:ext cx="9601200" cy="2460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Time measurements are not consistent</a:t>
            </a:r>
          </a:p>
          <a:p>
            <a:r>
              <a:rPr lang="en-US" dirty="0"/>
              <a:t>Distance calculation is currently not reliable</a:t>
            </a:r>
          </a:p>
        </p:txBody>
      </p:sp>
    </p:spTree>
    <p:extLst>
      <p:ext uri="{BB962C8B-B14F-4D97-AF65-F5344CB8AC3E}">
        <p14:creationId xmlns:p14="http://schemas.microsoft.com/office/powerpoint/2010/main" val="2945217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EFFF-79C0-874D-B92A-319A797D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F473-4DF4-374E-8160-07953EC95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Box</a:t>
            </a:r>
          </a:p>
          <a:p>
            <a:pPr lvl="1"/>
            <a:r>
              <a:rPr lang="en-US" dirty="0"/>
              <a:t>LCD or Serial prints?</a:t>
            </a:r>
          </a:p>
          <a:p>
            <a:pPr lvl="1"/>
            <a:r>
              <a:rPr lang="en-US" dirty="0"/>
              <a:t>Two </a:t>
            </a:r>
            <a:r>
              <a:rPr lang="en-US" altLang="zh-CN" dirty="0"/>
              <a:t>Pushbutton Switches SPST-NO 5V</a:t>
            </a:r>
          </a:p>
          <a:p>
            <a:pPr lvl="1"/>
            <a:r>
              <a:rPr lang="en-US" dirty="0"/>
              <a:t>Looking-for-a-key, activation-deactivation</a:t>
            </a:r>
          </a:p>
          <a:p>
            <a:r>
              <a:rPr lang="en-US" dirty="0"/>
              <a:t>Key</a:t>
            </a:r>
          </a:p>
          <a:p>
            <a:pPr lvl="1"/>
            <a:r>
              <a:rPr lang="en-US" dirty="0"/>
              <a:t>LED Lighting series White, Cool 5000K 6V </a:t>
            </a:r>
          </a:p>
          <a:p>
            <a:pPr lvl="1"/>
            <a:r>
              <a:rPr lang="en-US" dirty="0"/>
              <a:t>Speaker 1.5V TOP PORT 81dB</a:t>
            </a:r>
          </a:p>
        </p:txBody>
      </p:sp>
    </p:spTree>
    <p:extLst>
      <p:ext uri="{BB962C8B-B14F-4D97-AF65-F5344CB8AC3E}">
        <p14:creationId xmlns:p14="http://schemas.microsoft.com/office/powerpoint/2010/main" val="16317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C1E9F-6384-FB4B-A41D-60E42586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 dirty="0"/>
              <a:t>Software– Key box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402F123-518E-EB47-88B7-0F1540FA3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747033"/>
            <a:ext cx="6900380" cy="33639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5401-AC80-0A4C-B02D-989A6A93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sz="1600" dirty="0"/>
              <a:t>Receives 2 bits from key</a:t>
            </a:r>
          </a:p>
          <a:p>
            <a:r>
              <a:rPr lang="en-US" sz="1600" dirty="0"/>
              <a:t>Sending out 3 bits</a:t>
            </a:r>
          </a:p>
          <a:p>
            <a:r>
              <a:rPr lang="en-US" sz="1600" dirty="0"/>
              <a:t>Three signal types: </a:t>
            </a:r>
          </a:p>
          <a:p>
            <a:pPr lvl="1"/>
            <a:r>
              <a:rPr lang="en-US" sz="1600" dirty="0"/>
              <a:t>Looking for a key(100) </a:t>
            </a:r>
          </a:p>
          <a:p>
            <a:pPr lvl="1"/>
            <a:r>
              <a:rPr lang="en-US" sz="1600" dirty="0"/>
              <a:t>Activating a key (010)</a:t>
            </a:r>
          </a:p>
          <a:p>
            <a:pPr lvl="1"/>
            <a:r>
              <a:rPr lang="en-US" sz="1600" dirty="0"/>
              <a:t>Deactivating a key(001)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46744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C1E9F-6384-FB4B-A41D-60E42586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 dirty="0"/>
              <a:t>Software– Key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5195DA19-13A3-8E4B-9798-02F124867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945418"/>
            <a:ext cx="6900380" cy="2967163"/>
          </a:xfrm>
          <a:prstGeom prst="rect">
            <a:avLst/>
          </a:prstGeom>
        </p:spPr>
      </p:pic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22F5D7B-A095-B64A-B502-2ABB8BF9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sz="1600" dirty="0"/>
              <a:t>Receives 3 bits from key box</a:t>
            </a:r>
          </a:p>
          <a:p>
            <a:r>
              <a:rPr lang="en-US" sz="1600" dirty="0"/>
              <a:t>Sending out 2 bits:</a:t>
            </a:r>
          </a:p>
          <a:p>
            <a:pPr lvl="1"/>
            <a:r>
              <a:rPr lang="en-US" sz="1600" dirty="0"/>
              <a:t>Success(10)</a:t>
            </a:r>
          </a:p>
          <a:p>
            <a:pPr lvl="1"/>
            <a:r>
              <a:rPr lang="en-US" sz="1600" dirty="0"/>
              <a:t>Fail(01)</a:t>
            </a:r>
          </a:p>
          <a:p>
            <a:r>
              <a:rPr lang="en-US" sz="1600" dirty="0"/>
              <a:t>Deactivation:</a:t>
            </a:r>
          </a:p>
          <a:p>
            <a:pPr lvl="1"/>
            <a:r>
              <a:rPr lang="en-US" sz="1600" dirty="0"/>
              <a:t>Sending out signals to jam the signals from key to car</a:t>
            </a:r>
          </a:p>
        </p:txBody>
      </p:sp>
    </p:spTree>
    <p:extLst>
      <p:ext uri="{BB962C8B-B14F-4D97-AF65-F5344CB8AC3E}">
        <p14:creationId xmlns:p14="http://schemas.microsoft.com/office/powerpoint/2010/main" val="279225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0B07-6A4B-8044-95D9-3B6691A6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ECAE7-59FA-E348-815F-5B7999FA9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Module tested and provides stable voltage</a:t>
            </a:r>
          </a:p>
          <a:p>
            <a:r>
              <a:rPr lang="en-US" dirty="0"/>
              <a:t>Control Module tested, overall logic works</a:t>
            </a:r>
          </a:p>
          <a:p>
            <a:r>
              <a:rPr lang="en-US" dirty="0"/>
              <a:t>Feedback Module tested and outputs correct messages</a:t>
            </a:r>
          </a:p>
          <a:p>
            <a:endParaRPr lang="en-US" dirty="0"/>
          </a:p>
          <a:p>
            <a:r>
              <a:rPr lang="en-US" dirty="0"/>
              <a:t>Need a better RF module to calculate the distance</a:t>
            </a:r>
          </a:p>
          <a:p>
            <a:r>
              <a:rPr lang="en-US" dirty="0"/>
              <a:t>Need to send out deactivation signals with a different frequency than signal used in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1453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6B6B-FE3B-1A44-BB53-2340ED48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CA17-C4F8-7D46-B39A-E73FD7C1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Trackable keys and a key box manages all keys</a:t>
            </a:r>
          </a:p>
          <a:p>
            <a:r>
              <a:rPr lang="en-US" dirty="0"/>
              <a:t>A better way to deal with missing keys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84BC1B-4C03-0847-A11E-19C7D2635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29050"/>
            <a:ext cx="8343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85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5FC3-5029-2742-A491-92D65ED0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45F7DE1-89AA-7D4D-B061-132233916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685800"/>
            <a:ext cx="5459413" cy="5459413"/>
          </a:xfr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B4237F2-2904-3D42-80B3-23B7C8EA932F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44603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14D9A9-9317-744E-A947-B2E93BA8E1BB}"/>
              </a:ext>
            </a:extLst>
          </p:cNvPr>
          <p:cNvSpPr/>
          <p:nvPr/>
        </p:nvSpPr>
        <p:spPr>
          <a:xfrm>
            <a:off x="1357982" y="2730441"/>
            <a:ext cx="3461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Questions?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49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C1E9F-6384-FB4B-A41D-60E42586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5401-AC80-0A4C-B02D-989A6A93C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find missing keys through sound and light tracks</a:t>
            </a:r>
          </a:p>
          <a:p>
            <a:r>
              <a:rPr lang="en-US" dirty="0"/>
              <a:t>Be able to calculate the distance between the missing key and the key box</a:t>
            </a:r>
          </a:p>
          <a:p>
            <a:r>
              <a:rPr lang="en-US" dirty="0"/>
              <a:t>Be able to deactivate the keys that can’t be tracked within 100-meter radius</a:t>
            </a:r>
          </a:p>
          <a:p>
            <a:r>
              <a:rPr lang="en-US" dirty="0"/>
              <a:t>Be able to reactivate the keys that are found after deactivated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7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DB8E3-E386-744A-B24A-87B0CFBC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 dirty="0"/>
              <a:t>The Key/Key Box System</a:t>
            </a:r>
          </a:p>
        </p:txBody>
      </p:sp>
      <p:pic>
        <p:nvPicPr>
          <p:cNvPr id="5" name="Picture 4" descr="A picture containing text, microscope, screenshot&#10;&#10;Description automatically generated">
            <a:extLst>
              <a:ext uri="{FF2B5EF4-FFF2-40B4-BE49-F238E27FC236}">
                <a16:creationId xmlns:a16="http://schemas.microsoft.com/office/drawing/2014/main" id="{1D4DAA23-8F80-7945-BD06-96C05F61D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583149"/>
            <a:ext cx="6900380" cy="3691702"/>
          </a:xfrm>
          <a:prstGeom prst="rect">
            <a:avLst/>
          </a:prstGeom>
        </p:spPr>
      </p:pic>
      <p:sp>
        <p:nvSpPr>
          <p:cNvPr id="12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内容占位符 5">
            <a:extLst>
              <a:ext uri="{FF2B5EF4-FFF2-40B4-BE49-F238E27FC236}">
                <a16:creationId xmlns:a16="http://schemas.microsoft.com/office/drawing/2014/main" id="{6C261B44-07BB-4FCC-9874-F7EC9CDE64AB}"/>
              </a:ext>
            </a:extLst>
          </p:cNvPr>
          <p:cNvSpPr txBox="1">
            <a:spLocks/>
          </p:cNvSpPr>
          <p:nvPr/>
        </p:nvSpPr>
        <p:spPr>
          <a:xfrm>
            <a:off x="1524000" y="2438400"/>
            <a:ext cx="5907772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C7D49D9-AAE9-4D3F-A9C9-2FCCADF5DC8C}"/>
              </a:ext>
            </a:extLst>
          </p:cNvPr>
          <p:cNvSpPr txBox="1">
            <a:spLocks/>
          </p:cNvSpPr>
          <p:nvPr/>
        </p:nvSpPr>
        <p:spPr>
          <a:xfrm>
            <a:off x="8471423" y="2286000"/>
            <a:ext cx="3053039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Visual aid for looking for a key</a:t>
            </a:r>
          </a:p>
        </p:txBody>
      </p:sp>
    </p:spTree>
    <p:extLst>
      <p:ext uri="{BB962C8B-B14F-4D97-AF65-F5344CB8AC3E}">
        <p14:creationId xmlns:p14="http://schemas.microsoft.com/office/powerpoint/2010/main" val="934148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F17DE-01E3-2E44-945B-A4F7A29D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/>
              <a:t>The Key/Key Box System</a:t>
            </a:r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4DFEA7D-AC7F-984D-88CD-331DCDA56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341635"/>
            <a:ext cx="6900380" cy="417473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66E26B-AC87-41BF-88D4-B3F2558BD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sz="1600" dirty="0"/>
              <a:t>Visual aid for activation and deactivation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26555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C9597-6A30-4A45-98DB-C3B999BA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165B4-B5FA-D342-8EC0-D22E0AD4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Power Supply Module</a:t>
            </a:r>
          </a:p>
          <a:p>
            <a:pPr lvl="1"/>
            <a:r>
              <a:rPr lang="en-US" dirty="0"/>
              <a:t>Control Module</a:t>
            </a:r>
          </a:p>
          <a:p>
            <a:pPr lvl="1"/>
            <a:r>
              <a:rPr lang="en-US" dirty="0"/>
              <a:t>Feedback Module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Overall system logic</a:t>
            </a:r>
          </a:p>
        </p:txBody>
      </p:sp>
    </p:spTree>
    <p:extLst>
      <p:ext uri="{BB962C8B-B14F-4D97-AF65-F5344CB8AC3E}">
        <p14:creationId xmlns:p14="http://schemas.microsoft.com/office/powerpoint/2010/main" val="176814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7.png">
            <a:extLst>
              <a:ext uri="{FF2B5EF4-FFF2-40B4-BE49-F238E27FC236}">
                <a16:creationId xmlns:a16="http://schemas.microsoft.com/office/drawing/2014/main" id="{065492F1-19A6-5546-88C1-A2F3D5BFEC2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074" y="640080"/>
            <a:ext cx="5340781" cy="5577840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C0296-C68A-884D-8FF0-DC37216A7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 dirty="0"/>
              <a:t>Key Box</a:t>
            </a:r>
            <a:br>
              <a:rPr lang="en-US" sz="4800" cap="all" dirty="0"/>
            </a:br>
            <a:r>
              <a:rPr lang="en-US" sz="4800" cap="all" dirty="0"/>
              <a:t>Block Diagram</a:t>
            </a:r>
          </a:p>
        </p:txBody>
      </p:sp>
    </p:spTree>
    <p:extLst>
      <p:ext uri="{BB962C8B-B14F-4D97-AF65-F5344CB8AC3E}">
        <p14:creationId xmlns:p14="http://schemas.microsoft.com/office/powerpoint/2010/main" val="3910701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5.png">
            <a:extLst>
              <a:ext uri="{FF2B5EF4-FFF2-40B4-BE49-F238E27FC236}">
                <a16:creationId xmlns:a16="http://schemas.microsoft.com/office/drawing/2014/main" id="{ED03A9BF-430A-8B42-B493-7F54A8B2A97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350" y="640080"/>
            <a:ext cx="5706230" cy="5577840"/>
          </a:xfrm>
          <a:prstGeom prst="rect">
            <a:avLst/>
          </a:prstGeom>
        </p:spPr>
      </p:pic>
      <p:sp>
        <p:nvSpPr>
          <p:cNvPr id="2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C0296-C68A-884D-8FF0-DC37216A7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 dirty="0"/>
              <a:t>Key</a:t>
            </a:r>
            <a:br>
              <a:rPr lang="en-US" sz="4800" cap="all" dirty="0"/>
            </a:br>
            <a:r>
              <a:rPr lang="en-US" sz="4800" cap="all" dirty="0"/>
              <a:t>Block Diagram</a:t>
            </a:r>
          </a:p>
        </p:txBody>
      </p:sp>
    </p:spTree>
    <p:extLst>
      <p:ext uri="{BB962C8B-B14F-4D97-AF65-F5344CB8AC3E}">
        <p14:creationId xmlns:p14="http://schemas.microsoft.com/office/powerpoint/2010/main" val="375672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50E4-2161-D046-8E09-CA0A07CD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A6BA-E0CA-F048-A624-EDB7F773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36065"/>
          </a:xfrm>
        </p:spPr>
        <p:txBody>
          <a:bodyPr>
            <a:normAutofit/>
          </a:bodyPr>
          <a:lstStyle/>
          <a:p>
            <a:r>
              <a:rPr lang="en-US" dirty="0"/>
              <a:t>Power Supply Module</a:t>
            </a:r>
          </a:p>
          <a:p>
            <a:pPr lvl="1"/>
            <a:r>
              <a:rPr lang="en-US" dirty="0"/>
              <a:t>Provides stable voltage input for other components</a:t>
            </a:r>
          </a:p>
          <a:p>
            <a:r>
              <a:rPr lang="en-US" dirty="0"/>
              <a:t>Control Module</a:t>
            </a:r>
          </a:p>
          <a:p>
            <a:pPr lvl="1"/>
            <a:r>
              <a:rPr lang="en-US" dirty="0"/>
              <a:t>Communication between key and key box</a:t>
            </a:r>
          </a:p>
          <a:p>
            <a:pPr lvl="1"/>
            <a:r>
              <a:rPr lang="en-US" dirty="0"/>
              <a:t>Jams key signals to the car</a:t>
            </a:r>
          </a:p>
          <a:p>
            <a:r>
              <a:rPr lang="en-US" dirty="0"/>
              <a:t>Feedback Module</a:t>
            </a:r>
          </a:p>
          <a:p>
            <a:pPr lvl="1"/>
            <a:r>
              <a:rPr lang="en-US" dirty="0"/>
              <a:t>Communication between user and system</a:t>
            </a:r>
          </a:p>
        </p:txBody>
      </p:sp>
    </p:spTree>
    <p:extLst>
      <p:ext uri="{BB962C8B-B14F-4D97-AF65-F5344CB8AC3E}">
        <p14:creationId xmlns:p14="http://schemas.microsoft.com/office/powerpoint/2010/main" val="30268703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{0F3EEE41-3BF3-C640-B70C-E844C9F15D23}tf10001072</Template>
  <TotalTime>1027</TotalTime>
  <Words>478</Words>
  <Application>Microsoft Office PowerPoint</Application>
  <PresentationFormat>宽屏</PresentationFormat>
  <Paragraphs>118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Cambria Math</vt:lpstr>
      <vt:lpstr>Franklin Gothic Book</vt:lpstr>
      <vt:lpstr>Crop</vt:lpstr>
      <vt:lpstr>Smart Key/Key Box</vt:lpstr>
      <vt:lpstr>Introduction</vt:lpstr>
      <vt:lpstr>Objective</vt:lpstr>
      <vt:lpstr>The Key/Key Box System</vt:lpstr>
      <vt:lpstr>The Key/Key Box System</vt:lpstr>
      <vt:lpstr>System Overview</vt:lpstr>
      <vt:lpstr>Key Box Block Diagram</vt:lpstr>
      <vt:lpstr>Key Block Diagram</vt:lpstr>
      <vt:lpstr>Hardware Overview</vt:lpstr>
      <vt:lpstr>Power Supply Module – Key Box</vt:lpstr>
      <vt:lpstr>Power Supply Module - Key</vt:lpstr>
      <vt:lpstr>Control Module – Key Box</vt:lpstr>
      <vt:lpstr>Control Module – Key</vt:lpstr>
      <vt:lpstr>RF Module – Distance Calculation</vt:lpstr>
      <vt:lpstr>Distance Calculation Tests</vt:lpstr>
      <vt:lpstr>Feedback Module</vt:lpstr>
      <vt:lpstr>Software– Key box</vt:lpstr>
      <vt:lpstr>Software– Key</vt:lpstr>
      <vt:lpstr>Conclusion and Future work</vt:lpstr>
      <vt:lpstr>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Key/Key Box</dc:title>
  <dc:creator>Hu, Yingtong</dc:creator>
  <cp:lastModifiedBy>ASUS</cp:lastModifiedBy>
  <cp:revision>27</cp:revision>
  <dcterms:created xsi:type="dcterms:W3CDTF">2021-04-30T02:42:12Z</dcterms:created>
  <dcterms:modified xsi:type="dcterms:W3CDTF">2021-05-03T15:24:19Z</dcterms:modified>
</cp:coreProperties>
</file>