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6"/>
  </p:notesMasterIdLst>
  <p:sldIdLst>
    <p:sldId id="283" r:id="rId3"/>
    <p:sldId id="282" r:id="rId4"/>
    <p:sldId id="277" r:id="rId5"/>
    <p:sldId id="263" r:id="rId7"/>
    <p:sldId id="293" r:id="rId8"/>
    <p:sldId id="301" r:id="rId9"/>
    <p:sldId id="302" r:id="rId10"/>
    <p:sldId id="309" r:id="rId11"/>
    <p:sldId id="306" r:id="rId12"/>
    <p:sldId id="305" r:id="rId13"/>
    <p:sldId id="308" r:id="rId14"/>
    <p:sldId id="304" r:id="rId15"/>
    <p:sldId id="307" r:id="rId16"/>
    <p:sldId id="281" r:id="rId17"/>
    <p:sldId id="298" r:id="rId18"/>
    <p:sldId id="285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94B"/>
    <a:srgbClr val="15264B"/>
    <a:srgbClr val="E84B36"/>
    <a:srgbClr val="1B4284"/>
    <a:srgbClr val="FA5738"/>
    <a:srgbClr val="FF552E"/>
    <a:srgbClr val="0E2248"/>
    <a:srgbClr val="0E2E5A"/>
    <a:srgbClr val="0B1A53"/>
    <a:srgbClr val="030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9"/>
    <p:restoredTop sz="94694"/>
  </p:normalViewPr>
  <p:slideViewPr>
    <p:cSldViewPr snapToGrid="0" snapToObjects="1">
      <p:cViewPr varScale="1">
        <p:scale>
          <a:sx n="152" d="100"/>
          <a:sy n="152" d="100"/>
        </p:scale>
        <p:origin x="748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90204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90204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90204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90204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90204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90204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90204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90204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90204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90204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90204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90204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90204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90204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90204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90204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90204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.em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tags" Target="../tags/tag1.xml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.emf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6.emf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.emf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1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1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7;p1"/>
          <p:cNvSpPr txBox="1"/>
          <p:nvPr/>
        </p:nvSpPr>
        <p:spPr>
          <a:xfrm>
            <a:off x="1134035" y="2553964"/>
            <a:ext cx="9923929" cy="357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500" b="1" dirty="0">
                <a:solidFill>
                  <a:schemeClr val="lt1"/>
                </a:solidFill>
                <a:latin typeface="+mn-lt"/>
                <a:sym typeface="Helvetica Neue" panose="02000503000000020004"/>
              </a:rPr>
              <a:t>ECE 445 F</a:t>
            </a:r>
            <a:r>
              <a:rPr lang="en-US" altLang="zh-CN" sz="4500" b="1" dirty="0">
                <a:solidFill>
                  <a:schemeClr val="lt1"/>
                </a:solidFill>
                <a:latin typeface="+mn-lt"/>
                <a:sym typeface="Helvetica Neue" panose="02000503000000020004"/>
              </a:rPr>
              <a:t>inal Presentation</a:t>
            </a:r>
            <a:endParaRPr lang="en-US" altLang="zh-CN" sz="4500" b="1" dirty="0">
              <a:solidFill>
                <a:schemeClr val="lt1"/>
              </a:solidFill>
              <a:latin typeface="+mn-lt"/>
              <a:sym typeface="Helvetica Neue" panose="02000503000000020004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500" b="1" dirty="0">
                <a:solidFill>
                  <a:schemeClr val="lt1"/>
                </a:solidFill>
                <a:latin typeface="+mn-lt"/>
                <a:sym typeface="Helvetica Neue" panose="02000503000000020004"/>
              </a:rPr>
              <a:t>Team 46</a:t>
            </a:r>
            <a:endParaRPr lang="en-US" sz="4500" b="1" dirty="0">
              <a:solidFill>
                <a:schemeClr val="lt1"/>
              </a:solidFill>
              <a:latin typeface="+mn-lt"/>
              <a:sym typeface="Helvetica Neue" panose="02000503000000020004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500" b="1" dirty="0">
                <a:solidFill>
                  <a:schemeClr val="lt1"/>
                </a:solidFill>
                <a:latin typeface="+mn-lt"/>
                <a:sym typeface="Helvetica Neue" panose="02000503000000020004"/>
              </a:rPr>
              <a:t>Snooze-Cruiser</a:t>
            </a:r>
            <a:endParaRPr sz="4500" dirty="0">
              <a:latin typeface="+mn-lt"/>
            </a:endParaRPr>
          </a:p>
          <a:p>
            <a:pPr lvl="0" algn="ctr">
              <a:spcBef>
                <a:spcPts val="600"/>
              </a:spcBef>
            </a:pPr>
            <a:r>
              <a:rPr lang="en-US" sz="2500" dirty="0">
                <a:solidFill>
                  <a:schemeClr val="lt1"/>
                </a:solidFill>
                <a:latin typeface="+mn-lt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Electrical &amp; Computer Engineering</a:t>
            </a:r>
            <a:endParaRPr lang="en-US" sz="2500" dirty="0">
              <a:solidFill>
                <a:schemeClr val="lt1"/>
              </a:solidFill>
              <a:latin typeface="+mn-lt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lvl="0" algn="ctr">
              <a:spcBef>
                <a:spcPts val="600"/>
              </a:spcBef>
            </a:pPr>
            <a:endParaRPr lang="en-US" sz="1800" dirty="0">
              <a:solidFill>
                <a:schemeClr val="lt1"/>
              </a:solidFill>
              <a:latin typeface="+mn-lt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lvl="0" algn="ctr">
              <a:spcBef>
                <a:spcPts val="600"/>
              </a:spcBef>
            </a:pPr>
            <a:r>
              <a:rPr lang="en-US" sz="1800" dirty="0">
                <a:solidFill>
                  <a:schemeClr val="lt1"/>
                </a:solidFill>
                <a:latin typeface="+mn-lt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Team members: Alex Wang, Jiachen Hu, Jizhen Chen</a:t>
            </a:r>
            <a:endParaRPr lang="en-US" sz="1800" dirty="0">
              <a:solidFill>
                <a:schemeClr val="lt1"/>
              </a:solidFill>
              <a:latin typeface="+mn-lt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6" name="Google Shape;98;p1"/>
          <p:cNvSpPr txBox="1"/>
          <p:nvPr/>
        </p:nvSpPr>
        <p:spPr>
          <a:xfrm>
            <a:off x="3922059" y="5413888"/>
            <a:ext cx="434788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spc="300" dirty="0">
                <a:solidFill>
                  <a:schemeClr val="bg1"/>
                </a:solidFill>
                <a:latin typeface="+mn-lt"/>
                <a:ea typeface="Helvetica Neue Light" panose="02000503000000020004"/>
                <a:sym typeface="Helvetica Neue Light" panose="02000503000000020004"/>
              </a:rPr>
              <a:t>DATE 05/01/2026</a:t>
            </a:r>
            <a:endParaRPr sz="1800" spc="3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007" y="1004743"/>
            <a:ext cx="2909982" cy="7546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45;p7"/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47;p7"/>
          <p:cNvSpPr txBox="1"/>
          <p:nvPr/>
        </p:nvSpPr>
        <p:spPr>
          <a:xfrm>
            <a:off x="339090" y="868045"/>
            <a:ext cx="7724775" cy="482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>
              <a:lnSpc>
                <a:spcPct val="150000"/>
              </a:lnSpc>
              <a:buSzPts val="2000"/>
            </a:pPr>
            <a:r>
              <a:rPr lang="en-US" sz="2400" b="1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IMU(gyroscope)</a:t>
            </a:r>
            <a:endParaRPr lang="en-US" sz="2400" b="1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lnSpc>
                <a:spcPct val="150000"/>
              </a:lnSpc>
              <a:buSzPts val="2000"/>
              <a:buFont typeface="Arial" panose="020B060402020209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Detect condition of the alarm (user interference)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buSzPts val="2000"/>
              <a:buFont typeface="Arial" panose="020B060402020209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Avoid false triggering from vibration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buSzPts val="2000"/>
              <a:buFont typeface="Arial" panose="020B060402020209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>
              <a:lnSpc>
                <a:spcPct val="150000"/>
              </a:lnSpc>
              <a:buSzPts val="2000"/>
            </a:pPr>
            <a:r>
              <a:rPr lang="en-US" sz="2400" b="1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Audio Subsystem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lnSpc>
                <a:spcPct val="150000"/>
              </a:lnSpc>
              <a:buSzPts val="2000"/>
              <a:buFont typeface="Arial" panose="020B060402020209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Generate sufficient alarm volume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buSzPts val="2000"/>
              <a:buFont typeface="Arial" panose="020B060402020209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>
              <a:lnSpc>
                <a:spcPct val="150000"/>
              </a:lnSpc>
              <a:buSzPts val="2000"/>
            </a:pPr>
            <a:r>
              <a:rPr lang="en-US" sz="2400" b="1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Power Source</a:t>
            </a:r>
            <a:endParaRPr lang="en-US" sz="2400" b="1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342900" indent="-342900">
              <a:lnSpc>
                <a:spcPct val="150000"/>
              </a:lnSpc>
              <a:buSzPts val="2000"/>
              <a:buFont typeface="Arial" panose="020B060402020209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7.4V from Li-ion battery 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342900" indent="-342900">
              <a:buSzPts val="2000"/>
              <a:buFont typeface="Arial" panose="020B060402020209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5V and 3.3V step down for other subsystems</a:t>
            </a:r>
            <a:endParaRPr lang="en-US" sz="18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0" indent="0">
              <a:buSzPts val="2000"/>
              <a:buFont typeface="Arial" panose="020B0604020202090204" pitchFamily="34" charset="0"/>
              <a:buNone/>
            </a:pPr>
            <a:endParaRPr lang="en-US" sz="18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</p:txBody>
      </p:sp>
      <p:sp>
        <p:nvSpPr>
          <p:cNvPr id="16" name="Google Shape;100;p1"/>
          <p:cNvSpPr txBox="1"/>
          <p:nvPr/>
        </p:nvSpPr>
        <p:spPr>
          <a:xfrm>
            <a:off x="376810" y="204051"/>
            <a:ext cx="10910026" cy="58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+mn-lt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Functional Block Requirements</a:t>
            </a:r>
            <a:endParaRPr lang="en-US" sz="3200" dirty="0">
              <a:solidFill>
                <a:schemeClr val="lt1"/>
              </a:solidFill>
              <a:latin typeface="+mn-lt"/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57509" y="233819"/>
            <a:ext cx="271308" cy="389810"/>
          </a:xfrm>
          <a:prstGeom prst="rect">
            <a:avLst/>
          </a:prstGeom>
        </p:spPr>
      </p:pic>
      <p:sp>
        <p:nvSpPr>
          <p:cNvPr id="3" name="Google Shape;100;p1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 dirty="0">
                <a:solidFill>
                  <a:srgbClr val="13294B"/>
                </a:solidFill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GRAINGER ENGINEERING</a:t>
            </a:r>
            <a:endParaRPr lang="en-US" sz="900" spc="200" dirty="0">
              <a:solidFill>
                <a:srgbClr val="13294B"/>
              </a:solidFill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</p:txBody>
      </p:sp>
      <p:sp>
        <p:nvSpPr>
          <p:cNvPr id="5" name="Google Shape;100;p1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 dirty="0">
                <a:solidFill>
                  <a:srgbClr val="13294B"/>
                </a:solidFill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ELECTRICAL &amp; COMPUTER ENGINEERING</a:t>
            </a:r>
            <a:endParaRPr lang="en-US" sz="900" spc="200" dirty="0">
              <a:solidFill>
                <a:srgbClr val="13294B"/>
              </a:solidFill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rgbClr val="13294B"/>
          </a:solidFill>
        </p:grpSpPr>
        <p:cxnSp>
          <p:nvCxnSpPr>
            <p:cNvPr id="7" name="Straight Connector 6"/>
            <p:cNvCxnSpPr/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rgbClr val="13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Screenshot 2026-04-30 at 8.38.54 PM"/>
          <p:cNvPicPr>
            <a:picLocks noChangeAspect="1"/>
          </p:cNvPicPr>
          <p:nvPr/>
        </p:nvPicPr>
        <p:blipFill>
          <a:blip r:embed="rId2"/>
          <a:srcRect l="6445"/>
          <a:stretch>
            <a:fillRect/>
          </a:stretch>
        </p:blipFill>
        <p:spPr>
          <a:xfrm>
            <a:off x="8971915" y="1172210"/>
            <a:ext cx="1541780" cy="1753235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9062085" y="2618740"/>
            <a:ext cx="2055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Gyroscope</a:t>
            </a:r>
            <a:endParaRPr lang="en-US" sz="2400"/>
          </a:p>
        </p:txBody>
      </p:sp>
      <p:pic>
        <p:nvPicPr>
          <p:cNvPr id="12" name="Picture 11" descr="Screenshot 2026-04-30 at 8.40.03 P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020" y="2712085"/>
            <a:ext cx="2181860" cy="1722755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7006590" y="3974465"/>
            <a:ext cx="2055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Speaker</a:t>
            </a:r>
            <a:endParaRPr lang="en-US" sz="2400"/>
          </a:p>
        </p:txBody>
      </p:sp>
      <p:pic>
        <p:nvPicPr>
          <p:cNvPr id="14" name="Picture 13" descr="Screenshot 2026-04-30 at 8.41.18 P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740265" y="3646170"/>
            <a:ext cx="1140460" cy="2157730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9773285" y="5228590"/>
            <a:ext cx="2055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Battery</a:t>
            </a:r>
            <a:endParaRPr lang="en-US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5;p7"/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00;p1"/>
          <p:cNvSpPr txBox="1"/>
          <p:nvPr/>
        </p:nvSpPr>
        <p:spPr>
          <a:xfrm>
            <a:off x="376810" y="204051"/>
            <a:ext cx="10910026" cy="58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+mn-lt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Requirements versus Results</a:t>
            </a:r>
            <a:endParaRPr lang="en-US" sz="3200" dirty="0">
              <a:solidFill>
                <a:schemeClr val="lt1"/>
              </a:solidFill>
              <a:latin typeface="+mn-lt"/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57509" y="233819"/>
            <a:ext cx="271308" cy="389810"/>
          </a:xfrm>
          <a:prstGeom prst="rect">
            <a:avLst/>
          </a:prstGeom>
        </p:spPr>
      </p:pic>
      <p:sp>
        <p:nvSpPr>
          <p:cNvPr id="3" name="Google Shape;100;p1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 dirty="0">
                <a:solidFill>
                  <a:srgbClr val="13294B"/>
                </a:solidFill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GRAINGER ENGINEERING</a:t>
            </a:r>
            <a:endParaRPr lang="en-US" sz="900" spc="200" dirty="0">
              <a:solidFill>
                <a:srgbClr val="13294B"/>
              </a:solidFill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</p:txBody>
      </p:sp>
      <p:sp>
        <p:nvSpPr>
          <p:cNvPr id="6" name="Google Shape;100;p1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 dirty="0">
                <a:solidFill>
                  <a:srgbClr val="13294B"/>
                </a:solidFill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ELECTRICAL &amp; COMPUTER ENGINEERING</a:t>
            </a:r>
            <a:endParaRPr lang="en-US" sz="900" spc="200" dirty="0">
              <a:solidFill>
                <a:srgbClr val="13294B"/>
              </a:solidFill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rgbClr val="13294B"/>
          </a:solidFill>
        </p:grpSpPr>
        <p:cxnSp>
          <p:nvCxnSpPr>
            <p:cNvPr id="8" name="Straight Connector 7"/>
            <p:cNvCxnSpPr/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rgbClr val="13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Google Shape;147;p7"/>
          <p:cNvSpPr txBox="1"/>
          <p:nvPr/>
        </p:nvSpPr>
        <p:spPr>
          <a:xfrm>
            <a:off x="502285" y="868045"/>
            <a:ext cx="7318375" cy="5350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 lvl="0">
              <a:lnSpc>
                <a:spcPct val="150000"/>
              </a:lnSpc>
              <a:buSzPts val="3000"/>
            </a:pPr>
            <a:endParaRPr lang="en-US" sz="2400" b="1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graphicFrame>
        <p:nvGraphicFramePr>
          <p:cNvPr id="4" name="Table 3"/>
          <p:cNvGraphicFramePr/>
          <p:nvPr/>
        </p:nvGraphicFramePr>
        <p:xfrm>
          <a:off x="212090" y="1067435"/>
          <a:ext cx="11597005" cy="525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9715"/>
                <a:gridCol w="3900170"/>
                <a:gridCol w="3627120"/>
              </a:tblGrid>
              <a:tr h="949325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/>
                        <a:t>Requirements and verification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/>
                        <a:t>Test results</a:t>
                      </a:r>
                      <a:endParaRPr lang="en-US" sz="2800"/>
                    </a:p>
                  </a:txBody>
                  <a:tcPr/>
                </a:tc>
              </a:tr>
              <a:tr h="882650">
                <a:tc>
                  <a:txBody>
                    <a:bodyPr/>
                    <a:p>
                      <a:pPr lvl="0">
                        <a:lnSpc>
                          <a:spcPct val="150000"/>
                        </a:lnSpc>
                        <a:buSzPts val="3000"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  <a:sym typeface="+mn-ea"/>
                        </a:rPr>
                        <a:t>Motion Subsystem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90204" pitchFamily="34" charset="0"/>
                        <a:cs typeface="Arial" panose="020B0604020202090204" pitchFamily="34" charset="0"/>
                        <a:sym typeface="+mn-ea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/>
                        <a:t>Continue operation &gt; 5 minutes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/>
                        <a:t>Successfully operated over 20 minutes at least</a:t>
                      </a:r>
                      <a:endParaRPr lang="en-US" sz="2400"/>
                    </a:p>
                  </a:txBody>
                  <a:tcPr/>
                </a:tc>
              </a:tr>
              <a:tr h="671830">
                <a:tc>
                  <a:txBody>
                    <a:bodyPr/>
                    <a:p>
                      <a:pPr marL="0" lvl="0" indent="0">
                        <a:lnSpc>
                          <a:spcPct val="150000"/>
                        </a:lnSpc>
                        <a:buSzPts val="3000"/>
                        <a:buFont typeface="Arial" panose="020B0604020202090204" pitchFamily="34" charset="0"/>
                        <a:buNone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  <a:sym typeface="+mn-ea"/>
                        </a:rPr>
                        <a:t>Obstacle Avoidence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90204" pitchFamily="34" charset="0"/>
                        <a:cs typeface="Arial" panose="020B0604020202090204" pitchFamily="34" charset="0"/>
                        <a:sym typeface="+mn-ea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/>
                        <a:t>Seldom crashes in regular indoor condition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/>
                        <a:t>Successfully performed with barely any crashes</a:t>
                      </a:r>
                      <a:endParaRPr lang="en-US" sz="2400"/>
                    </a:p>
                  </a:txBody>
                  <a:tcPr/>
                </a:tc>
              </a:tr>
              <a:tr h="672465">
                <a:tc>
                  <a:txBody>
                    <a:bodyPr/>
                    <a:p>
                      <a:pPr lvl="0">
                        <a:lnSpc>
                          <a:spcPct val="150000"/>
                        </a:lnSpc>
                        <a:buSzPts val="3000"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  <a:sym typeface="+mn-ea"/>
                        </a:rPr>
                        <a:t>IMU / Stop Condition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90204" pitchFamily="34" charset="0"/>
                        <a:cs typeface="Arial" panose="020B0604020202090204" pitchFamily="34" charset="0"/>
                        <a:sym typeface="+mn-ea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/>
                        <a:t>Response in &lt; 5 seconds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/>
                        <a:t>Responding in 3 seconds +/- 750 miliseconds</a:t>
                      </a:r>
                      <a:endParaRPr lang="en-US" sz="2400"/>
                    </a:p>
                  </a:txBody>
                  <a:tcPr/>
                </a:tc>
              </a:tr>
              <a:tr h="672465">
                <a:tc>
                  <a:txBody>
                    <a:bodyPr/>
                    <a:p>
                      <a:pPr lvl="0">
                        <a:lnSpc>
                          <a:spcPct val="150000"/>
                        </a:lnSpc>
                        <a:buSzPts val="3000"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  <a:sym typeface="+mn-ea"/>
                        </a:rPr>
                        <a:t>Time Counting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90204" pitchFamily="34" charset="0"/>
                        <a:cs typeface="Arial" panose="020B0604020202090204" pitchFamily="34" charset="0"/>
                        <a:sym typeface="+mn-ea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/>
                        <a:t>Accuracy &lt; 2 seconds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/>
                        <a:t>Error is within 100 milisecond</a:t>
                      </a:r>
                      <a:endParaRPr lang="en-US" sz="2400"/>
                    </a:p>
                  </a:txBody>
                  <a:tcPr/>
                </a:tc>
              </a:tr>
              <a:tr h="671830">
                <a:tc>
                  <a:txBody>
                    <a:bodyPr/>
                    <a:p>
                      <a:pPr lvl="0">
                        <a:lnSpc>
                          <a:spcPct val="150000"/>
                        </a:lnSpc>
                        <a:buSzPts val="3000"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  <a:sym typeface="+mn-ea"/>
                        </a:rPr>
                        <a:t>Battery last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90204" pitchFamily="34" charset="0"/>
                        <a:cs typeface="Arial" panose="020B0604020202090204" pitchFamily="34" charset="0"/>
                        <a:sym typeface="+mn-ea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/>
                        <a:t>Over 12 hrs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/>
                        <a:t>Can last over 48hrs</a:t>
                      </a:r>
                      <a:endParaRPr lang="en-US" sz="24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5;p7"/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00;p1"/>
          <p:cNvSpPr txBox="1"/>
          <p:nvPr/>
        </p:nvSpPr>
        <p:spPr>
          <a:xfrm>
            <a:off x="376810" y="204051"/>
            <a:ext cx="10910026" cy="58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+mn-lt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S</a:t>
            </a:r>
            <a:r>
              <a:rPr lang="en-US" altLang="zh-CN" sz="3200" dirty="0">
                <a:solidFill>
                  <a:schemeClr val="lt1"/>
                </a:solidFill>
                <a:latin typeface="+mn-lt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uccess</a:t>
            </a:r>
            <a:endParaRPr lang="en-US" sz="3200" dirty="0">
              <a:solidFill>
                <a:schemeClr val="lt1"/>
              </a:solidFill>
              <a:latin typeface="+mn-lt"/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57509" y="233819"/>
            <a:ext cx="271308" cy="389810"/>
          </a:xfrm>
          <a:prstGeom prst="rect">
            <a:avLst/>
          </a:prstGeom>
        </p:spPr>
      </p:pic>
      <p:sp>
        <p:nvSpPr>
          <p:cNvPr id="3" name="Google Shape;100;p1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 dirty="0">
                <a:solidFill>
                  <a:srgbClr val="13294B"/>
                </a:solidFill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GRAINGER ENGINEERING</a:t>
            </a:r>
            <a:endParaRPr lang="en-US" sz="900" spc="200" dirty="0">
              <a:solidFill>
                <a:srgbClr val="13294B"/>
              </a:solidFill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</p:txBody>
      </p:sp>
      <p:sp>
        <p:nvSpPr>
          <p:cNvPr id="6" name="Google Shape;100;p1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 dirty="0">
                <a:solidFill>
                  <a:srgbClr val="13294B"/>
                </a:solidFill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ELECTRICAL &amp; COMPUTER ENGINEERING</a:t>
            </a:r>
            <a:endParaRPr lang="en-US" sz="900" spc="200" dirty="0">
              <a:solidFill>
                <a:srgbClr val="13294B"/>
              </a:solidFill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rgbClr val="13294B"/>
          </a:solidFill>
        </p:grpSpPr>
        <p:cxnSp>
          <p:nvCxnSpPr>
            <p:cNvPr id="8" name="Straight Connector 7"/>
            <p:cNvCxnSpPr/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rgbClr val="13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Google Shape;147;p7"/>
          <p:cNvSpPr txBox="1"/>
          <p:nvPr/>
        </p:nvSpPr>
        <p:spPr>
          <a:xfrm>
            <a:off x="502513" y="1097986"/>
            <a:ext cx="4719634" cy="4821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 marL="285750" lvl="0" indent="-285750">
              <a:buSzPts val="3000"/>
              <a:buFont typeface="Arial" panose="020B060402020209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Reliable time counting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lvl="0" indent="-285750">
              <a:buSzPts val="3000"/>
              <a:buFont typeface="Arial" panose="020B060402020209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lvl="0" indent="-285750">
              <a:buSzPts val="3000"/>
              <a:buFont typeface="Arial" panose="020B060402020209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Accurate user inputs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lvl="0" indent="-285750">
              <a:buSzPts val="3000"/>
              <a:buFont typeface="Arial" panose="020B060402020209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lvl="0" indent="-285750">
              <a:buSzPts val="3000"/>
              <a:buFont typeface="Arial" panose="020B060402020209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Stable motion and continuous operation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lvl="0" indent="-285750">
              <a:buSzPts val="3000"/>
              <a:buFont typeface="Arial" panose="020B060402020209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lvl="0" indent="-285750">
              <a:buSzPts val="3000"/>
              <a:buFont typeface="Arial" panose="020B060402020209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Effective obstacle avoidance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lvl="0" indent="-285750">
              <a:buSzPts val="3000"/>
              <a:buFont typeface="Arial" panose="020B060402020209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lvl="0" indent="-285750">
              <a:buSzPts val="3000"/>
              <a:buFont typeface="Arial" panose="020B060402020209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Accurate pickup detection response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lvl="0" indent="-285750">
              <a:buSzPts val="3000"/>
              <a:buFont typeface="Arial" panose="020B060402020209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lvl="0" indent="-285750">
              <a:buSzPts val="3000"/>
              <a:buFont typeface="Arial" panose="020B060402020209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Battery last more than 48hrs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lvl="0" indent="-285750">
              <a:buSzPts val="3000"/>
              <a:buFont typeface="Arial" panose="020B060402020209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lvl="0" indent="-285750">
              <a:buSzPts val="3000"/>
              <a:buFont typeface="Arial" panose="020B060402020209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4" name="Video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093335" y="918210"/>
            <a:ext cx="7092315" cy="558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47;p7"/>
          <p:cNvSpPr txBox="1"/>
          <p:nvPr/>
        </p:nvSpPr>
        <p:spPr>
          <a:xfrm>
            <a:off x="574040" y="1200785"/>
            <a:ext cx="11073765" cy="490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 lvl="0">
              <a:buSzPts val="3000"/>
            </a:pPr>
            <a:r>
              <a:rPr lang="en-US" sz="2400" b="1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Challenges &amp; Engineering Solutions</a:t>
            </a:r>
            <a:endParaRPr lang="en-US" sz="2400" b="1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lvl="0">
              <a:buSzPts val="3000"/>
            </a:pPr>
            <a:endParaRPr lang="en-US" sz="24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lvl="0" indent="-285750">
              <a:buSzPts val="3000"/>
              <a:buFont typeface="Arial" panose="020B060402020209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Power Regulation Failure: 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0" lvl="0" indent="0">
              <a:buSzPts val="3000"/>
              <a:buFont typeface="Arial" panose="020B0604020202090204" pitchFamily="34" charset="0"/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Power Regulation burnt → replaced with external regulator on different board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0" lvl="0" indent="0">
              <a:buSzPts val="3000"/>
              <a:buFont typeface="Arial" panose="020B0604020202090204" pitchFamily="34" charset="0"/>
              <a:buNone/>
            </a:pPr>
            <a:endParaRPr lang="en-US" sz="24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lvl="0" indent="-285750">
              <a:buSzPts val="3000"/>
              <a:buFont typeface="Arial" panose="020B060402020209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IMU Detection Issue: 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0" lvl="0" indent="0">
              <a:buSzPts val="3000"/>
              <a:buFont typeface="Arial" panose="020B0604020202090204" pitchFamily="34" charset="0"/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Lift detection unreliable → switched to flip-based detection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0" lvl="0" indent="0">
              <a:buSzPts val="3000"/>
              <a:buFont typeface="Arial" panose="020B0604020202090204" pitchFamily="34" charset="0"/>
              <a:buNone/>
            </a:pPr>
            <a:endParaRPr lang="en-US" sz="24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lvl="0" indent="-285750">
              <a:buSzPts val="3000"/>
              <a:buFont typeface="Arial" panose="020B060402020209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Sensor Tolerance: 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0" lvl="0" indent="0">
              <a:buSzPts val="3000"/>
              <a:buFont typeface="Arial" panose="020B0604020202090204" pitchFamily="34" charset="0"/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Huge errors generated with multiple sensor → single senor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0" lvl="0" indent="0">
              <a:buSzPts val="3000"/>
              <a:buFont typeface="Arial" panose="020B0604020202090204" pitchFamily="34" charset="0"/>
              <a:buNone/>
            </a:pPr>
            <a:endParaRPr lang="en-US" sz="24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lvl="0" indent="-285750">
              <a:buSzPts val="3000"/>
              <a:buFont typeface="Arial" panose="020B060402020209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Hardware Integration: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0" lvl="0" indent="0">
              <a:buSzPts val="3000"/>
              <a:buFont typeface="Arial" panose="020B0604020202090204" pitchFamily="34" charset="0"/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Component replacement and wiring adjustments for stability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1" name="Google Shape;145;p7"/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00;p1"/>
          <p:cNvSpPr txBox="1"/>
          <p:nvPr/>
        </p:nvSpPr>
        <p:spPr>
          <a:xfrm>
            <a:off x="376810" y="204051"/>
            <a:ext cx="10910026" cy="58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dirty="0">
                <a:solidFill>
                  <a:schemeClr val="lt1"/>
                </a:solidFill>
                <a:latin typeface="+mn-lt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Challenges</a:t>
            </a:r>
            <a:endParaRPr lang="en-US" sz="3200" dirty="0">
              <a:solidFill>
                <a:schemeClr val="lt1"/>
              </a:solidFill>
              <a:latin typeface="+mn-lt"/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57509" y="233819"/>
            <a:ext cx="271308" cy="389810"/>
          </a:xfrm>
          <a:prstGeom prst="rect">
            <a:avLst/>
          </a:prstGeom>
        </p:spPr>
      </p:pic>
      <p:sp>
        <p:nvSpPr>
          <p:cNvPr id="3" name="Google Shape;100;p1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 dirty="0">
                <a:solidFill>
                  <a:srgbClr val="13294B"/>
                </a:solidFill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GRAINGER ENGINEERING</a:t>
            </a:r>
            <a:endParaRPr lang="en-US" sz="900" spc="200" dirty="0">
              <a:solidFill>
                <a:srgbClr val="13294B"/>
              </a:solidFill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</p:txBody>
      </p:sp>
      <p:sp>
        <p:nvSpPr>
          <p:cNvPr id="6" name="Google Shape;100;p1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 dirty="0">
                <a:solidFill>
                  <a:srgbClr val="13294B"/>
                </a:solidFill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ELECTRICAL &amp; COMPUTER ENGINEERING</a:t>
            </a:r>
            <a:endParaRPr lang="en-US" sz="900" spc="200" dirty="0">
              <a:solidFill>
                <a:srgbClr val="13294B"/>
              </a:solidFill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rgbClr val="13294B"/>
          </a:solidFill>
        </p:grpSpPr>
        <p:cxnSp>
          <p:nvCxnSpPr>
            <p:cNvPr id="8" name="Straight Connector 7"/>
            <p:cNvCxnSpPr/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rgbClr val="13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0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31;p5"/>
          <p:cNvSpPr txBox="1"/>
          <p:nvPr/>
        </p:nvSpPr>
        <p:spPr>
          <a:xfrm>
            <a:off x="501909" y="580718"/>
            <a:ext cx="4867835" cy="58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+mn-lt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Conclusion</a:t>
            </a:r>
            <a:endParaRPr sz="3200" b="1" dirty="0">
              <a:solidFill>
                <a:schemeClr val="lt1"/>
              </a:solidFill>
              <a:latin typeface="+mn-lt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0" name="Google Shape;160;p8"/>
          <p:cNvSpPr txBox="1"/>
          <p:nvPr/>
        </p:nvSpPr>
        <p:spPr>
          <a:xfrm>
            <a:off x="501650" y="1607185"/>
            <a:ext cx="11216005" cy="4588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Successfully build up a robotic alarm</a:t>
            </a:r>
            <a:endParaRPr lang="en-US" sz="2400" dirty="0">
              <a:solidFill>
                <a:schemeClr val="bg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sensing, navigation, movement, audio, display, button control, and time counting</a:t>
            </a:r>
            <a:endParaRPr lang="en-US" sz="2400" dirty="0">
              <a:solidFill>
                <a:schemeClr val="bg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It serves the purpose as a traditional alarm</a:t>
            </a:r>
            <a:endParaRPr lang="en-US" sz="2400" dirty="0">
              <a:solidFill>
                <a:schemeClr val="bg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Moreover, it achieves our objectives of making a “Snooze-cruiser”</a:t>
            </a:r>
            <a:endParaRPr lang="en-US" sz="2400" dirty="0">
              <a:solidFill>
                <a:schemeClr val="bg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Designing -&gt; Assemble -&gt; Debugging -&gt; Fining</a:t>
            </a:r>
            <a:endParaRPr lang="en-US" sz="2400" dirty="0">
              <a:solidFill>
                <a:schemeClr val="bg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Most importantly, team working</a:t>
            </a:r>
            <a:endParaRPr lang="en-US" sz="2400" dirty="0">
              <a:solidFill>
                <a:schemeClr val="bg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57509" y="233819"/>
            <a:ext cx="271308" cy="389810"/>
          </a:xfrm>
          <a:prstGeom prst="rect">
            <a:avLst/>
          </a:prstGeom>
        </p:spPr>
      </p:pic>
      <p:sp>
        <p:nvSpPr>
          <p:cNvPr id="3" name="Google Shape;100;p1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 dirty="0">
                <a:solidFill>
                  <a:schemeClr val="bg1"/>
                </a:solidFill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GRAINGER ENGINEERING</a:t>
            </a:r>
            <a:endParaRPr lang="en-US" sz="900" spc="200" dirty="0">
              <a:solidFill>
                <a:schemeClr val="bg1"/>
              </a:solidFill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</p:txBody>
      </p:sp>
      <p:sp>
        <p:nvSpPr>
          <p:cNvPr id="4" name="Google Shape;100;p1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 dirty="0">
                <a:solidFill>
                  <a:schemeClr val="bg1"/>
                </a:solidFill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ELECTRICAL &amp; COMPUTER ENGINEERING</a:t>
            </a:r>
            <a:endParaRPr lang="en-US" sz="900" spc="200" dirty="0">
              <a:solidFill>
                <a:schemeClr val="bg1"/>
              </a:solidFill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chemeClr val="bg1"/>
          </a:solidFill>
        </p:grpSpPr>
        <p:cxnSp>
          <p:nvCxnSpPr>
            <p:cNvPr id="6" name="Straight Connector 5"/>
            <p:cNvCxnSpPr/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7;p7"/>
          <p:cNvSpPr txBox="1"/>
          <p:nvPr/>
        </p:nvSpPr>
        <p:spPr>
          <a:xfrm>
            <a:off x="1050290" y="1261745"/>
            <a:ext cx="9721850" cy="4334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>
              <a:buSzPts val="3000"/>
            </a:pPr>
            <a:r>
              <a:rPr lang="en-US" sz="3200" b="1" dirty="0">
                <a:solidFill>
                  <a:schemeClr val="bg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Future Work</a:t>
            </a:r>
            <a:endParaRPr lang="en-US" sz="3200" b="1" dirty="0">
              <a:solidFill>
                <a:schemeClr val="bg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>
              <a:buSzPts val="3000"/>
            </a:pPr>
            <a:endParaRPr lang="en-US" sz="2400" b="1" dirty="0">
              <a:solidFill>
                <a:schemeClr val="bg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0" indent="0">
              <a:buSzPts val="3000"/>
              <a:buFont typeface="Arial" panose="020B060402020209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- Improve navigation (more sensor &amp; finer programming)</a:t>
            </a:r>
            <a:endParaRPr lang="en-US" sz="2400" dirty="0">
              <a:solidFill>
                <a:schemeClr val="bg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buSzPts val="3000"/>
              <a:buFont typeface="Arial" panose="020B060402020209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0" indent="0">
              <a:buSzPts val="3000"/>
              <a:buFont typeface="Arial" panose="020B060402020209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- Concrete body for the alarm bot</a:t>
            </a:r>
            <a:endParaRPr lang="en-US" sz="2400" dirty="0">
              <a:solidFill>
                <a:schemeClr val="bg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buSzPts val="3000"/>
              <a:buFont typeface="Arial" panose="020B060402020209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0" indent="0">
              <a:buSzPts val="3000"/>
              <a:buFont typeface="Arial" panose="020B060402020209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- Adding battery load detection</a:t>
            </a:r>
            <a:endParaRPr lang="en-US" sz="2400" dirty="0">
              <a:solidFill>
                <a:schemeClr val="bg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buSzPts val="3000"/>
              <a:buFont typeface="Arial" panose="020B060402020209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0" indent="0">
              <a:buSzPts val="3000"/>
              <a:buFont typeface="Arial" panose="020B060402020209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- Fining the mechanical design of the alarm bot</a:t>
            </a:r>
            <a:endParaRPr lang="en-US" sz="2400" dirty="0">
              <a:solidFill>
                <a:schemeClr val="bg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0" indent="0">
              <a:buSzPts val="3000"/>
              <a:buFont typeface="Arial" panose="020B0604020202090204" pitchFamily="34" charset="0"/>
              <a:buNone/>
            </a:pPr>
            <a:endParaRPr lang="en-US" sz="2400" dirty="0">
              <a:solidFill>
                <a:schemeClr val="bg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0" indent="0">
              <a:buSzPts val="3000"/>
              <a:buFont typeface="Arial" panose="020B060402020209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- More features on the user interface</a:t>
            </a:r>
            <a:endParaRPr lang="en-US" sz="2400" dirty="0">
              <a:solidFill>
                <a:schemeClr val="bg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509" y="233819"/>
            <a:ext cx="271308" cy="389810"/>
          </a:xfrm>
          <a:prstGeom prst="rect">
            <a:avLst/>
          </a:prstGeom>
        </p:spPr>
      </p:pic>
      <p:sp>
        <p:nvSpPr>
          <p:cNvPr id="3" name="Google Shape;100;p1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 dirty="0">
                <a:solidFill>
                  <a:schemeClr val="bg1"/>
                </a:solidFill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GRAINGER ENGINEERING</a:t>
            </a:r>
            <a:endParaRPr lang="en-US" sz="900" spc="200" dirty="0">
              <a:solidFill>
                <a:schemeClr val="bg1"/>
              </a:solidFill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</p:txBody>
      </p:sp>
      <p:sp>
        <p:nvSpPr>
          <p:cNvPr id="4" name="Google Shape;100;p1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 dirty="0">
                <a:solidFill>
                  <a:schemeClr val="bg1"/>
                </a:solidFill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ELECTRICAL &amp; COMPUTER ENGINEERING</a:t>
            </a:r>
            <a:endParaRPr lang="en-US" sz="900" spc="200" dirty="0">
              <a:solidFill>
                <a:schemeClr val="bg1"/>
              </a:solidFill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chemeClr val="bg1"/>
          </a:solidFill>
        </p:grpSpPr>
        <p:cxnSp>
          <p:nvCxnSpPr>
            <p:cNvPr id="6" name="Straight Connector 5"/>
            <p:cNvCxnSpPr/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350" y="2791508"/>
            <a:ext cx="5414193" cy="12749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07;p2"/>
          <p:cNvSpPr txBox="1"/>
          <p:nvPr/>
        </p:nvSpPr>
        <p:spPr>
          <a:xfrm>
            <a:off x="-512164" y="623630"/>
            <a:ext cx="777818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lt1"/>
                </a:solidFill>
                <a:latin typeface="+mn-lt"/>
                <a:sym typeface="Helvetica Neue" panose="02000503000000020004"/>
              </a:rPr>
              <a:t>Introduction</a:t>
            </a:r>
            <a:endParaRPr dirty="0">
              <a:latin typeface="+mn-lt"/>
            </a:endParaRPr>
          </a:p>
        </p:txBody>
      </p:sp>
      <p:sp>
        <p:nvSpPr>
          <p:cNvPr id="15" name="Google Shape;108;p2"/>
          <p:cNvSpPr txBox="1"/>
          <p:nvPr/>
        </p:nvSpPr>
        <p:spPr>
          <a:xfrm>
            <a:off x="1003300" y="2443480"/>
            <a:ext cx="10346055" cy="304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+mn-lt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Sleep inertia reduces alertness after waking</a:t>
            </a:r>
            <a:endParaRPr lang="en-US" sz="2400" b="0" i="0" u="none" strike="noStrike" cap="none" dirty="0">
              <a:solidFill>
                <a:schemeClr val="lt1"/>
              </a:solidFill>
              <a:latin typeface="+mn-lt"/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Char char="•"/>
            </a:pPr>
            <a:endParaRPr lang="en-US" sz="2400" b="0" i="0" u="none" strike="noStrike" cap="none" dirty="0">
              <a:solidFill>
                <a:schemeClr val="lt1"/>
              </a:solidFill>
              <a:latin typeface="+mn-lt"/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+mn-lt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Users often dismiss alarms unconsciously</a:t>
            </a:r>
            <a:endParaRPr lang="en-US" sz="2400" b="0" i="0" u="none" strike="noStrike" cap="none" dirty="0">
              <a:solidFill>
                <a:schemeClr val="lt1"/>
              </a:solidFill>
              <a:latin typeface="+mn-lt"/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Char char="•"/>
            </a:pPr>
            <a:endParaRPr lang="en-US" sz="2400" b="0" i="0" u="none" strike="noStrike" cap="none" dirty="0">
              <a:solidFill>
                <a:schemeClr val="lt1"/>
              </a:solidFill>
              <a:latin typeface="+mn-lt"/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+mn-lt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Existing alarms rely only on sound</a:t>
            </a:r>
            <a:endParaRPr lang="en-US" sz="2400" b="0" i="0" u="none" strike="noStrike" cap="none" dirty="0">
              <a:solidFill>
                <a:schemeClr val="lt1"/>
              </a:solidFill>
              <a:latin typeface="+mn-lt"/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Char char="•"/>
            </a:pPr>
            <a:endParaRPr lang="en-US" sz="2400" b="0" i="0" u="none" strike="noStrike" cap="none" dirty="0">
              <a:solidFill>
                <a:schemeClr val="lt1"/>
              </a:solidFill>
              <a:latin typeface="+mn-lt"/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Char char="•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Snooze-Cruiser! –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+mn-lt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 a robotic alarm requiring physical interaction to disable</a:t>
            </a:r>
            <a:endParaRPr lang="en-US" sz="2400" b="0" i="0" u="none" strike="noStrike" cap="none" dirty="0">
              <a:solidFill>
                <a:schemeClr val="lt1"/>
              </a:solidFill>
              <a:latin typeface="+mn-lt"/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24720" y="1809529"/>
            <a:ext cx="3861740" cy="322845"/>
            <a:chOff x="3943790" y="2676939"/>
            <a:chExt cx="3861740" cy="32284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426226" y="2676939"/>
              <a:ext cx="3379304" cy="0"/>
            </a:xfrm>
            <a:prstGeom prst="line">
              <a:avLst/>
            </a:prstGeom>
            <a:ln w="19050">
              <a:solidFill>
                <a:srgbClr val="E84B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3943790" y="2676939"/>
              <a:ext cx="482436" cy="322845"/>
            </a:xfrm>
            <a:prstGeom prst="line">
              <a:avLst/>
            </a:prstGeom>
            <a:ln w="19050">
              <a:solidFill>
                <a:srgbClr val="E84B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509" y="233819"/>
            <a:ext cx="271308" cy="389810"/>
          </a:xfrm>
          <a:prstGeom prst="rect">
            <a:avLst/>
          </a:prstGeom>
        </p:spPr>
      </p:pic>
      <p:sp>
        <p:nvSpPr>
          <p:cNvPr id="2" name="Google Shape;100;p1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 dirty="0">
                <a:solidFill>
                  <a:schemeClr val="bg1"/>
                </a:solidFill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GRAINGER ENGINEERING</a:t>
            </a:r>
            <a:endParaRPr lang="en-US" sz="900" spc="200" dirty="0">
              <a:solidFill>
                <a:schemeClr val="bg1"/>
              </a:solidFill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</p:txBody>
      </p:sp>
      <p:sp>
        <p:nvSpPr>
          <p:cNvPr id="3" name="Google Shape;100;p1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 dirty="0">
                <a:solidFill>
                  <a:schemeClr val="bg1"/>
                </a:solidFill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ELECTRICAL &amp; COMPUTER ENGINEERING</a:t>
            </a:r>
            <a:endParaRPr lang="en-US" sz="900" spc="200" dirty="0">
              <a:solidFill>
                <a:schemeClr val="bg1"/>
              </a:solidFill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chemeClr val="bg1"/>
          </a:solidFill>
        </p:grpSpPr>
        <p:cxnSp>
          <p:nvCxnSpPr>
            <p:cNvPr id="6" name="Straight Connector 5"/>
            <p:cNvCxnSpPr/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>
            <a:spLocks noGrp="1"/>
          </p:cNvSpPr>
          <p:nvPr>
            <p:ph type="body" idx="1"/>
          </p:nvPr>
        </p:nvSpPr>
        <p:spPr>
          <a:xfrm>
            <a:off x="376809" y="1334279"/>
            <a:ext cx="11177401" cy="4821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SzPts val="3000"/>
            </a:pPr>
            <a:r>
              <a:rPr lang="en-US" sz="2400" b="1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Develop a robotic alarm system that enforces physical user interaction</a:t>
            </a:r>
            <a:endParaRPr lang="en-US" sz="2400" b="1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3000"/>
            </a:pPr>
            <a:endParaRPr lang="en-US" sz="2400" b="1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3000"/>
            </a:pPr>
            <a:endParaRPr lang="en-US" sz="2400" b="1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3000"/>
            </a:pPr>
            <a:r>
              <a:rPr lang="en-US" sz="2400" b="1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Ensure reliable alarm activation at the programmed time</a:t>
            </a:r>
            <a:endParaRPr lang="en-US" sz="2400" b="1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3000"/>
            </a:pPr>
            <a:endParaRPr lang="en-US" sz="2400" b="1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3000"/>
            </a:pPr>
            <a:endParaRPr lang="en-US" sz="2400" b="1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3000"/>
            </a:pPr>
            <a:r>
              <a:rPr lang="en-US" sz="2400" b="1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Enable autonomous indoor navigation with obstacle avoidance</a:t>
            </a:r>
            <a:endParaRPr lang="en-US" sz="2400" b="1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3000"/>
            </a:pPr>
            <a:endParaRPr lang="en-US" sz="2400" b="1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3000"/>
            </a:pPr>
            <a:endParaRPr lang="en-US" sz="2400" b="1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3000"/>
            </a:pPr>
            <a:r>
              <a:rPr lang="en-US" sz="2400" b="1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Require pickup detection to disable the alarm</a:t>
            </a:r>
            <a:endParaRPr lang="en-US" sz="2400" b="1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3000"/>
            </a:pPr>
            <a:endParaRPr lang="en-US" sz="2400" b="1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3000"/>
            </a:pPr>
            <a:endParaRPr lang="en-US" sz="2400" b="1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3000"/>
            </a:pPr>
            <a:r>
              <a:rPr lang="en-US" sz="2400" b="1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Maintain safe operation in confined environments</a:t>
            </a:r>
            <a:endParaRPr lang="en-US" sz="2400" b="1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4" name="Google Shape;145;p7"/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00;p1"/>
          <p:cNvSpPr txBox="1"/>
          <p:nvPr/>
        </p:nvSpPr>
        <p:spPr>
          <a:xfrm>
            <a:off x="376810" y="204051"/>
            <a:ext cx="10910026" cy="58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+mn-lt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Objectives</a:t>
            </a:r>
            <a:endParaRPr lang="en-US" sz="3200" dirty="0">
              <a:solidFill>
                <a:schemeClr val="lt1"/>
              </a:solidFill>
              <a:latin typeface="+mn-lt"/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57509" y="233819"/>
            <a:ext cx="271308" cy="389810"/>
          </a:xfrm>
          <a:prstGeom prst="rect">
            <a:avLst/>
          </a:prstGeom>
        </p:spPr>
      </p:pic>
      <p:sp>
        <p:nvSpPr>
          <p:cNvPr id="3" name="Google Shape;100;p1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 dirty="0">
                <a:solidFill>
                  <a:srgbClr val="13294B"/>
                </a:solidFill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GRAINGER ENGINEERING</a:t>
            </a:r>
            <a:endParaRPr lang="en-US" sz="900" spc="200" dirty="0">
              <a:solidFill>
                <a:srgbClr val="13294B"/>
              </a:solidFill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</p:txBody>
      </p:sp>
      <p:sp>
        <p:nvSpPr>
          <p:cNvPr id="4" name="Google Shape;100;p1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 dirty="0">
                <a:solidFill>
                  <a:srgbClr val="13294B"/>
                </a:solidFill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ELECTRICAL &amp; COMPUTER ENGINEERING</a:t>
            </a:r>
            <a:endParaRPr lang="en-US" sz="900" spc="200" dirty="0">
              <a:solidFill>
                <a:srgbClr val="13294B"/>
              </a:solidFill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rgbClr val="13294B"/>
          </a:solidFill>
        </p:grpSpPr>
        <p:cxnSp>
          <p:nvCxnSpPr>
            <p:cNvPr id="6" name="Straight Connector 5"/>
            <p:cNvCxnSpPr/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rgbClr val="13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47;p7"/>
          <p:cNvSpPr txBox="1">
            <a:spLocks noGrp="1"/>
          </p:cNvSpPr>
          <p:nvPr>
            <p:ph type="body" idx="1"/>
          </p:nvPr>
        </p:nvSpPr>
        <p:spPr>
          <a:xfrm>
            <a:off x="375920" y="868045"/>
            <a:ext cx="8853805" cy="482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SzPts val="3000"/>
              <a:buNone/>
            </a:pPr>
            <a:r>
              <a:rPr lang="en-US" sz="2400" b="1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System Demonstration</a:t>
            </a:r>
            <a:endParaRPr lang="en-US" sz="2400" b="1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SzPts val="3000"/>
            </a:pP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Alarm triggered at setup time (user side)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SzPts val="3000"/>
            </a:pP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Robot initiates motion and audio output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SzPts val="3000"/>
            </a:pP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Autonomous navigation with obstacle avoidance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SzPts val="3000"/>
            </a:pP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Rolling the alarm to shut down the process</a:t>
            </a:r>
            <a:endParaRPr lang="en-US" sz="2400" b="1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SzPts val="3000"/>
              <a:buNone/>
            </a:pPr>
            <a:r>
              <a:rPr lang="en-US" sz="2400" b="1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Key Test Observations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SzPts val="3000"/>
            </a:pP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Stable movement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SzPts val="3000"/>
            </a:pP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Performing obstacle avoidance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SzPts val="3000"/>
            </a:pP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Alarm is terminated only by user feedback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SzPts val="3000"/>
            </a:pP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Accurate time counting and enough lasting power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3" name="Google Shape;145;p7"/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00;p1"/>
          <p:cNvSpPr txBox="1"/>
          <p:nvPr/>
        </p:nvSpPr>
        <p:spPr>
          <a:xfrm>
            <a:off x="376810" y="204051"/>
            <a:ext cx="10910026" cy="58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+mn-lt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Description of the Project</a:t>
            </a:r>
            <a:endParaRPr lang="en-US" sz="3200" dirty="0">
              <a:solidFill>
                <a:schemeClr val="lt1"/>
              </a:solidFill>
              <a:latin typeface="+mn-lt"/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57509" y="233819"/>
            <a:ext cx="271308" cy="389810"/>
          </a:xfrm>
          <a:prstGeom prst="rect">
            <a:avLst/>
          </a:prstGeom>
        </p:spPr>
      </p:pic>
      <p:sp>
        <p:nvSpPr>
          <p:cNvPr id="3" name="Google Shape;100;p1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 dirty="0">
                <a:solidFill>
                  <a:srgbClr val="13294B"/>
                </a:solidFill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GRAINGER ENGINEERING</a:t>
            </a:r>
            <a:endParaRPr lang="en-US" sz="900" spc="200" dirty="0">
              <a:solidFill>
                <a:srgbClr val="13294B"/>
              </a:solidFill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</p:txBody>
      </p:sp>
      <p:sp>
        <p:nvSpPr>
          <p:cNvPr id="4" name="Google Shape;100;p1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 dirty="0">
                <a:solidFill>
                  <a:srgbClr val="13294B"/>
                </a:solidFill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ELECTRICAL &amp; COMPUTER ENGINEERING</a:t>
            </a:r>
            <a:endParaRPr lang="en-US" sz="900" spc="200" dirty="0">
              <a:solidFill>
                <a:srgbClr val="13294B"/>
              </a:solidFill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rgbClr val="13294B"/>
          </a:solidFill>
        </p:grpSpPr>
        <p:cxnSp>
          <p:nvCxnSpPr>
            <p:cNvPr id="6" name="Straight Connector 5"/>
            <p:cNvCxnSpPr/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rgbClr val="13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45;p7"/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47;p7"/>
          <p:cNvSpPr txBox="1"/>
          <p:nvPr/>
        </p:nvSpPr>
        <p:spPr>
          <a:xfrm>
            <a:off x="376810" y="1334279"/>
            <a:ext cx="5442100" cy="4821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>
              <a:buSzPts val="2000"/>
            </a:pPr>
            <a:r>
              <a:rPr lang="en-US" sz="2400" b="1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Block Diagram</a:t>
            </a:r>
            <a:endParaRPr lang="en-US" sz="2400" b="1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>
              <a:buSzPts val="2000"/>
            </a:pPr>
            <a:endParaRPr lang="en-US" sz="18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>
              <a:buSzPts val="2000"/>
            </a:pPr>
            <a:endParaRPr lang="en-US" sz="18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</p:txBody>
      </p:sp>
      <p:sp>
        <p:nvSpPr>
          <p:cNvPr id="10" name="Google Shape;147;p7"/>
          <p:cNvSpPr txBox="1"/>
          <p:nvPr/>
        </p:nvSpPr>
        <p:spPr>
          <a:xfrm>
            <a:off x="8807450" y="1451610"/>
            <a:ext cx="2925445" cy="428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>
              <a:buSzPts val="2000"/>
            </a:pPr>
            <a:r>
              <a:rPr lang="en-US" sz="2400" b="1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System Overview</a:t>
            </a:r>
            <a:endParaRPr lang="en-US" sz="2400" b="1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>
              <a:buSzPts val="2000"/>
            </a:pPr>
            <a:endParaRPr lang="en-US" sz="2400" b="1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>
              <a:buSzPts val="2000"/>
            </a:pPr>
            <a:endParaRPr lang="en-US" sz="18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buSzPts val="2000"/>
              <a:buFont typeface="Arial" panose="020B060402020209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Central MCU</a:t>
            </a:r>
            <a:endParaRPr lang="en-US" sz="18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buSzPts val="2000"/>
              <a:buFont typeface="Arial" panose="020B060402020209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buSzPts val="2000"/>
              <a:buFont typeface="Arial" panose="020B060402020209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Motion subsystem</a:t>
            </a:r>
            <a:endParaRPr lang="en-US" sz="18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buSzPts val="2000"/>
              <a:buFont typeface="Arial" panose="020B060402020209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buSzPts val="2000"/>
              <a:buFont typeface="Arial" panose="020B060402020209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Sensors</a:t>
            </a:r>
            <a:endParaRPr lang="en-US" sz="18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buSzPts val="2000"/>
              <a:buFont typeface="Arial" panose="020B060402020209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buSzPts val="2000"/>
              <a:buFont typeface="Arial" panose="020B060402020209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IMU(Gyroscope)</a:t>
            </a:r>
            <a:endParaRPr lang="en-US" sz="18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buSzPts val="2000"/>
              <a:buFont typeface="Arial" panose="020B060402020209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buSzPts val="2000"/>
              <a:buFont typeface="Arial" panose="020B060402020209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Audio - alarm</a:t>
            </a:r>
            <a:endParaRPr lang="en-US" sz="18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</p:txBody>
      </p:sp>
      <p:sp>
        <p:nvSpPr>
          <p:cNvPr id="16" name="Google Shape;100;p1"/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+mn-lt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Original Design</a:t>
            </a:r>
            <a:endParaRPr lang="en-US" sz="2400" dirty="0">
              <a:solidFill>
                <a:schemeClr val="lt1"/>
              </a:solidFill>
              <a:latin typeface="+mn-lt"/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57509" y="233819"/>
            <a:ext cx="271308" cy="389810"/>
          </a:xfrm>
          <a:prstGeom prst="rect">
            <a:avLst/>
          </a:prstGeom>
        </p:spPr>
      </p:pic>
      <p:sp>
        <p:nvSpPr>
          <p:cNvPr id="3" name="Google Shape;100;p1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 dirty="0">
                <a:solidFill>
                  <a:srgbClr val="13294B"/>
                </a:solidFill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GRAINGER ENGINEERING</a:t>
            </a:r>
            <a:endParaRPr lang="en-US" sz="900" spc="200" dirty="0">
              <a:solidFill>
                <a:srgbClr val="13294B"/>
              </a:solidFill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</p:txBody>
      </p:sp>
      <p:sp>
        <p:nvSpPr>
          <p:cNvPr id="5" name="Google Shape;100;p1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 dirty="0">
                <a:solidFill>
                  <a:srgbClr val="13294B"/>
                </a:solidFill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ELECTRICAL &amp; COMPUTER ENGINEERING</a:t>
            </a:r>
            <a:endParaRPr lang="en-US" sz="900" spc="200" dirty="0">
              <a:solidFill>
                <a:srgbClr val="13294B"/>
              </a:solidFill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rgbClr val="13294B"/>
          </a:solidFill>
        </p:grpSpPr>
        <p:cxnSp>
          <p:nvCxnSpPr>
            <p:cNvPr id="7" name="Straight Connector 6"/>
            <p:cNvCxnSpPr/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rgbClr val="13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85" y="2226945"/>
            <a:ext cx="8510270" cy="36029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45;p7"/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47;p7"/>
          <p:cNvSpPr txBox="1"/>
          <p:nvPr/>
        </p:nvSpPr>
        <p:spPr>
          <a:xfrm>
            <a:off x="376810" y="1334279"/>
            <a:ext cx="5442100" cy="4821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>
              <a:buSzPts val="2000"/>
            </a:pPr>
            <a:r>
              <a:rPr lang="en-US" sz="2400" b="1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Original Design</a:t>
            </a:r>
            <a:endParaRPr lang="en-US" sz="2400" b="1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>
              <a:buSzPts val="2000"/>
            </a:pPr>
            <a:endParaRPr lang="en-US" sz="2400" b="1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buSzPts val="2000"/>
              <a:buFont typeface="Arial" panose="020B060402020209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Multiple laser sensors </a:t>
            </a: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- 3 sensors providing full view for obstacle evasion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buSzPts val="2000"/>
              <a:buFont typeface="Arial" panose="020B060402020209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buSzPts val="2000"/>
              <a:buFont typeface="Arial" panose="020B060402020209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buSzPts val="2000"/>
              <a:buFont typeface="Arial" panose="020B060402020209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IMU / Stop Condition</a:t>
            </a: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: Alarm stops when robot is lifted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buSzPts val="2000"/>
              <a:buFont typeface="Arial" panose="020B060402020209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buSzPts val="2000"/>
              <a:buFont typeface="Arial" panose="020B060402020209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buSzPts val="2000"/>
              <a:buFont typeface="Arial" panose="020B060402020209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Hardware Integration</a:t>
            </a: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: Fixed configuration after initial soldering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>
              <a:buSzPts val="2000"/>
            </a:pPr>
            <a:endParaRPr lang="en-US" sz="24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</p:txBody>
      </p:sp>
      <p:sp>
        <p:nvSpPr>
          <p:cNvPr id="10" name="Google Shape;147;p7"/>
          <p:cNvSpPr txBox="1"/>
          <p:nvPr/>
        </p:nvSpPr>
        <p:spPr>
          <a:xfrm>
            <a:off x="6158865" y="1334135"/>
            <a:ext cx="6021705" cy="485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>
              <a:buSzPts val="2000"/>
            </a:pPr>
            <a:r>
              <a:rPr lang="en-US" sz="2400" b="1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Final Implementation</a:t>
            </a:r>
            <a:endParaRPr lang="en-US" sz="2400" b="1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>
              <a:buSzPts val="2000"/>
            </a:pPr>
            <a:endParaRPr lang="en-US" sz="24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buSzPts val="2000"/>
              <a:buFont typeface="Arial" panose="020B060402020209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Sin</a:t>
            </a:r>
            <a:r>
              <a:rPr lang="en-US" sz="2400" b="1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gle laser sensor</a:t>
            </a: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: Enough, mutiple sensors configuration is hard to tune to fine</a:t>
            </a:r>
            <a:endParaRPr lang="en-US" sz="2400" b="1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buSzPts val="2000"/>
              <a:buFont typeface="Arial" panose="020B060402020209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buSzPts val="2000"/>
              <a:buFont typeface="Arial" panose="020B060402020209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buSzPts val="2000"/>
              <a:buFont typeface="Arial" panose="020B060402020209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IMU / Stop Condition</a:t>
            </a: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: Alarm stops when robot is rolled over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buSzPts val="2000"/>
              <a:buFont typeface="Arial" panose="020B060402020209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buSzPts val="2000"/>
              <a:buFont typeface="Arial" panose="020B060402020209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buSzPts val="2000"/>
              <a:buFont typeface="Arial" panose="020B060402020209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Hardware Integration</a:t>
            </a: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: Replaced modules and adjusted wiring for stability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</p:txBody>
      </p:sp>
      <p:sp>
        <p:nvSpPr>
          <p:cNvPr id="16" name="Google Shape;100;p1"/>
          <p:cNvSpPr txBox="1"/>
          <p:nvPr/>
        </p:nvSpPr>
        <p:spPr>
          <a:xfrm>
            <a:off x="376810" y="204051"/>
            <a:ext cx="10910026" cy="58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+mn-lt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Design Evolution</a:t>
            </a:r>
            <a:endParaRPr lang="en-US" sz="3200" dirty="0">
              <a:solidFill>
                <a:schemeClr val="lt1"/>
              </a:solidFill>
              <a:latin typeface="+mn-lt"/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57509" y="233819"/>
            <a:ext cx="271308" cy="389810"/>
          </a:xfrm>
          <a:prstGeom prst="rect">
            <a:avLst/>
          </a:prstGeom>
        </p:spPr>
      </p:pic>
      <p:sp>
        <p:nvSpPr>
          <p:cNvPr id="3" name="Google Shape;100;p1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 dirty="0">
                <a:solidFill>
                  <a:srgbClr val="13294B"/>
                </a:solidFill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GRAINGER ENGINEERING</a:t>
            </a:r>
            <a:endParaRPr lang="en-US" sz="900" spc="200" dirty="0">
              <a:solidFill>
                <a:srgbClr val="13294B"/>
              </a:solidFill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</p:txBody>
      </p:sp>
      <p:sp>
        <p:nvSpPr>
          <p:cNvPr id="5" name="Google Shape;100;p1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 dirty="0">
                <a:solidFill>
                  <a:srgbClr val="13294B"/>
                </a:solidFill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ELECTRICAL &amp; COMPUTER ENGINEERING</a:t>
            </a:r>
            <a:endParaRPr lang="en-US" sz="900" spc="200" dirty="0">
              <a:solidFill>
                <a:srgbClr val="13294B"/>
              </a:solidFill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rgbClr val="13294B"/>
          </a:solidFill>
        </p:grpSpPr>
        <p:cxnSp>
          <p:nvCxnSpPr>
            <p:cNvPr id="7" name="Straight Connector 6"/>
            <p:cNvCxnSpPr/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rgbClr val="13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45;p7"/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47;p7"/>
          <p:cNvSpPr txBox="1"/>
          <p:nvPr/>
        </p:nvSpPr>
        <p:spPr>
          <a:xfrm>
            <a:off x="339090" y="1151255"/>
            <a:ext cx="8093710" cy="4935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 marL="0" indent="0">
              <a:buSzPts val="2000"/>
              <a:buFont typeface="Arial" panose="020B0604020202090204" pitchFamily="34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Microcontroller (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STM32F446RCT6)</a:t>
            </a:r>
            <a:endParaRPr lang="en-US" altLang="en-US" sz="2400" b="1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>
              <a:buSzPts val="2000"/>
            </a:pPr>
            <a:endParaRPr lang="en-US" sz="2400" b="1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buSzPts val="2000"/>
              <a:buFont typeface="Arial" panose="020B060402020209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Resoponsible to sending signal and navigate for ALL the other subsystems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buSzPts val="2000"/>
              <a:buFont typeface="Arial" panose="020B060402020209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buSzPts val="2000"/>
              <a:buFont typeface="Arial" panose="020B060402020209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Connects between subsystems (e.g. OLED and Sensors)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buSzPts val="2000"/>
              <a:buFont typeface="Arial" panose="020B060402020209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buSzPts val="2000"/>
              <a:buFont typeface="Arial" panose="020B060402020209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Support real-time navigation decisions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buSzPts val="2000"/>
              <a:buFont typeface="Arial" panose="020B060402020209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buSzPts val="2000"/>
              <a:buFont typeface="Arial" panose="020B060402020209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</p:txBody>
      </p:sp>
      <p:sp>
        <p:nvSpPr>
          <p:cNvPr id="16" name="Google Shape;100;p1"/>
          <p:cNvSpPr txBox="1"/>
          <p:nvPr/>
        </p:nvSpPr>
        <p:spPr>
          <a:xfrm>
            <a:off x="376810" y="204051"/>
            <a:ext cx="10910026" cy="58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+mn-lt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Functional Block Requirements</a:t>
            </a:r>
            <a:endParaRPr lang="en-US" sz="3200" dirty="0">
              <a:solidFill>
                <a:schemeClr val="lt1"/>
              </a:solidFill>
              <a:latin typeface="+mn-lt"/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57509" y="233819"/>
            <a:ext cx="271308" cy="389810"/>
          </a:xfrm>
          <a:prstGeom prst="rect">
            <a:avLst/>
          </a:prstGeom>
        </p:spPr>
      </p:pic>
      <p:sp>
        <p:nvSpPr>
          <p:cNvPr id="3" name="Google Shape;100;p1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 dirty="0">
                <a:solidFill>
                  <a:srgbClr val="13294B"/>
                </a:solidFill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GRAINGER ENGINEERING</a:t>
            </a:r>
            <a:endParaRPr lang="en-US" sz="900" spc="200" dirty="0">
              <a:solidFill>
                <a:srgbClr val="13294B"/>
              </a:solidFill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</p:txBody>
      </p:sp>
      <p:sp>
        <p:nvSpPr>
          <p:cNvPr id="5" name="Google Shape;100;p1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 dirty="0">
                <a:solidFill>
                  <a:srgbClr val="13294B"/>
                </a:solidFill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ELECTRICAL &amp; COMPUTER ENGINEERING</a:t>
            </a:r>
            <a:endParaRPr lang="en-US" sz="900" spc="200" dirty="0">
              <a:solidFill>
                <a:srgbClr val="13294B"/>
              </a:solidFill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rgbClr val="13294B"/>
          </a:solidFill>
        </p:grpSpPr>
        <p:cxnSp>
          <p:nvCxnSpPr>
            <p:cNvPr id="7" name="Straight Connector 6"/>
            <p:cNvCxnSpPr/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rgbClr val="13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 Box 10"/>
          <p:cNvSpPr txBox="1"/>
          <p:nvPr/>
        </p:nvSpPr>
        <p:spPr>
          <a:xfrm>
            <a:off x="9513570" y="4208780"/>
            <a:ext cx="1773555" cy="581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2400"/>
              <a:t>MCU</a:t>
            </a:r>
            <a:endParaRPr lang="en-US" sz="2400"/>
          </a:p>
        </p:txBody>
      </p:sp>
      <p:pic>
        <p:nvPicPr>
          <p:cNvPr id="13" name="Picture 12" descr="Screenshot 2026-04-30 at 8.44.06 P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370" y="2318385"/>
            <a:ext cx="2360295" cy="19532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45;p7"/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47;p7"/>
          <p:cNvSpPr txBox="1"/>
          <p:nvPr/>
        </p:nvSpPr>
        <p:spPr>
          <a:xfrm>
            <a:off x="339090" y="1160780"/>
            <a:ext cx="7992110" cy="559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>
              <a:lnSpc>
                <a:spcPct val="150000"/>
              </a:lnSpc>
              <a:buSzPts val="2000"/>
            </a:pPr>
            <a:r>
              <a:rPr lang="en-US" sz="2400" b="1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Time counting subsystem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lnSpc>
                <a:spcPct val="150000"/>
              </a:lnSpc>
              <a:buSzPts val="2000"/>
              <a:buFont typeface="Arial" panose="020B060402020209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Accurate time counting over long period of time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lnSpc>
                <a:spcPct val="150000"/>
              </a:lnSpc>
              <a:buSzPts val="2000"/>
              <a:buFont typeface="Arial" panose="020B060402020209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lnSpc>
                <a:spcPct val="150000"/>
              </a:lnSpc>
              <a:buSzPts val="2000"/>
              <a:buFont typeface="Arial" panose="020B060402020209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0" indent="0">
              <a:lnSpc>
                <a:spcPct val="150000"/>
              </a:lnSpc>
              <a:buSzPts val="2000"/>
              <a:buFont typeface="Arial" panose="020B0604020202090204" pitchFamily="34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User Interface (Buttons and OLED)</a:t>
            </a:r>
            <a:endParaRPr lang="en-US" sz="2400" b="1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lnSpc>
                <a:spcPct val="150000"/>
              </a:lnSpc>
              <a:buSzPts val="2000"/>
              <a:buFont typeface="Arial" panose="020B060402020209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Accurately display the necessary parameters (e.g.time counting)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lnSpc>
                <a:spcPct val="150000"/>
              </a:lnSpc>
              <a:buSzPts val="2000"/>
              <a:buFont typeface="Arial" panose="020B060402020209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User inputs smoothly and accurately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buSzPts val="2000"/>
              <a:buFont typeface="Arial" panose="020B060402020209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buSzPts val="2000"/>
              <a:buFont typeface="Arial" panose="020B060402020209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</p:txBody>
      </p:sp>
      <p:sp>
        <p:nvSpPr>
          <p:cNvPr id="16" name="Google Shape;100;p1"/>
          <p:cNvSpPr txBox="1"/>
          <p:nvPr/>
        </p:nvSpPr>
        <p:spPr>
          <a:xfrm>
            <a:off x="376810" y="204051"/>
            <a:ext cx="10910026" cy="58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+mn-lt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Functional Block Requirements</a:t>
            </a:r>
            <a:endParaRPr lang="en-US" sz="3200" dirty="0">
              <a:solidFill>
                <a:schemeClr val="lt1"/>
              </a:solidFill>
              <a:latin typeface="+mn-lt"/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57509" y="233819"/>
            <a:ext cx="271308" cy="389810"/>
          </a:xfrm>
          <a:prstGeom prst="rect">
            <a:avLst/>
          </a:prstGeom>
        </p:spPr>
      </p:pic>
      <p:sp>
        <p:nvSpPr>
          <p:cNvPr id="3" name="Google Shape;100;p1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 dirty="0">
                <a:solidFill>
                  <a:srgbClr val="13294B"/>
                </a:solidFill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GRAINGER ENGINEERING</a:t>
            </a:r>
            <a:endParaRPr lang="en-US" sz="900" spc="200" dirty="0">
              <a:solidFill>
                <a:srgbClr val="13294B"/>
              </a:solidFill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</p:txBody>
      </p:sp>
      <p:sp>
        <p:nvSpPr>
          <p:cNvPr id="5" name="Google Shape;100;p1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 dirty="0">
                <a:solidFill>
                  <a:srgbClr val="13294B"/>
                </a:solidFill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ELECTRICAL &amp; COMPUTER ENGINEERING</a:t>
            </a:r>
            <a:endParaRPr lang="en-US" sz="900" spc="200" dirty="0">
              <a:solidFill>
                <a:srgbClr val="13294B"/>
              </a:solidFill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rgbClr val="13294B"/>
          </a:solidFill>
        </p:grpSpPr>
        <p:cxnSp>
          <p:nvCxnSpPr>
            <p:cNvPr id="7" name="Straight Connector 6"/>
            <p:cNvCxnSpPr/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rgbClr val="13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Screenshot 2026-04-30 at 8.29.33 P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535" y="1377950"/>
            <a:ext cx="3196590" cy="582295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8361045" y="2043430"/>
            <a:ext cx="2903220" cy="6394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2400"/>
              <a:t>Crystal Oscillator</a:t>
            </a:r>
            <a:endParaRPr lang="en-US" sz="2400"/>
          </a:p>
        </p:txBody>
      </p:sp>
      <p:pic>
        <p:nvPicPr>
          <p:cNvPr id="10" name="Picture 9" descr="Screenshot 2026-04-30 at 8.32.42 P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9685" y="2952750"/>
            <a:ext cx="1558925" cy="1602105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9154795" y="4458335"/>
            <a:ext cx="1068070" cy="5829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2400"/>
              <a:t>OLED</a:t>
            </a:r>
            <a:endParaRPr lang="en-US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45;p7"/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47;p7"/>
          <p:cNvSpPr txBox="1"/>
          <p:nvPr/>
        </p:nvSpPr>
        <p:spPr>
          <a:xfrm>
            <a:off x="339090" y="1160780"/>
            <a:ext cx="8968105" cy="544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def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>
              <a:lnSpc>
                <a:spcPct val="150000"/>
              </a:lnSpc>
              <a:buSzPts val="2000"/>
            </a:pPr>
            <a:r>
              <a:rPr lang="en-US" sz="2400" b="1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Motion Subsystem</a:t>
            </a:r>
            <a:endParaRPr lang="en-US" sz="2400" b="1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lnSpc>
                <a:spcPct val="150000"/>
              </a:lnSpc>
              <a:buSzPts val="2000"/>
              <a:buFont typeface="Arial" panose="020B060402020209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Enable stable and controlled robot movement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lnSpc>
                <a:spcPct val="150000"/>
              </a:lnSpc>
              <a:buSzPts val="2000"/>
              <a:buFont typeface="Arial" panose="020B060402020209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Capable of moving in regular indoor environments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lnSpc>
                <a:spcPct val="150000"/>
              </a:lnSpc>
              <a:buSzPts val="2000"/>
              <a:buFont typeface="Arial" panose="020B060402020209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>
              <a:lnSpc>
                <a:spcPct val="150000"/>
              </a:lnSpc>
              <a:buSzPts val="2000"/>
            </a:pPr>
            <a:endParaRPr lang="en-US" sz="2400" b="1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>
              <a:lnSpc>
                <a:spcPct val="150000"/>
              </a:lnSpc>
              <a:buSzPts val="2000"/>
            </a:pPr>
            <a:r>
              <a:rPr lang="en-US" sz="2400" b="1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Sensing Subsystem (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Laser</a:t>
            </a:r>
            <a:r>
              <a:rPr lang="en-US" sz="2400" b="1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 Sensors/Photodiode)</a:t>
            </a:r>
            <a:endParaRPr lang="en-US" sz="2400" b="1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lnSpc>
                <a:spcPct val="150000"/>
              </a:lnSpc>
              <a:buSzPts val="2000"/>
              <a:buFont typeface="Arial" panose="020B060402020209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Detect obstacles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lnSpc>
                <a:spcPct val="150000"/>
              </a:lnSpc>
              <a:buSzPts val="2000"/>
              <a:buFont typeface="Arial" panose="020B060402020209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Provide reliable distance measurements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 marL="285750" indent="-285750">
              <a:lnSpc>
                <a:spcPct val="150000"/>
              </a:lnSpc>
              <a:buSzPts val="2000"/>
              <a:buFont typeface="Arial" panose="020B060402020209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90204" pitchFamily="34" charset="0"/>
                <a:ea typeface="Helvetica Neue Light" panose="02000503000000020004"/>
                <a:cs typeface="Arial" panose="020B0604020202090204" pitchFamily="34" charset="0"/>
                <a:sym typeface="Helvetica Neue Light" panose="02000503000000020004"/>
              </a:rPr>
              <a:t>Detect light condition</a:t>
            </a:r>
            <a:endParaRPr lang="en-US" sz="24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  <a:p>
            <a:pPr>
              <a:buSzPts val="2000"/>
            </a:pPr>
            <a:endParaRPr lang="en-US" sz="2400" dirty="0">
              <a:solidFill>
                <a:schemeClr val="tx1"/>
              </a:solidFill>
              <a:latin typeface="Arial" panose="020B0604020202090204" pitchFamily="34" charset="0"/>
              <a:ea typeface="Helvetica Neue Light" panose="02000503000000020004"/>
              <a:cs typeface="Arial" panose="020B0604020202090204" pitchFamily="34" charset="0"/>
              <a:sym typeface="Helvetica Neue Light" panose="02000503000000020004"/>
            </a:endParaRPr>
          </a:p>
        </p:txBody>
      </p:sp>
      <p:sp>
        <p:nvSpPr>
          <p:cNvPr id="16" name="Google Shape;100;p1"/>
          <p:cNvSpPr txBox="1"/>
          <p:nvPr/>
        </p:nvSpPr>
        <p:spPr>
          <a:xfrm>
            <a:off x="376810" y="204051"/>
            <a:ext cx="10910026" cy="58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+mn-lt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Functional Block Requirements</a:t>
            </a:r>
            <a:endParaRPr lang="en-US" sz="3200" dirty="0">
              <a:solidFill>
                <a:schemeClr val="lt1"/>
              </a:solidFill>
              <a:latin typeface="+mn-lt"/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57509" y="233819"/>
            <a:ext cx="271308" cy="389810"/>
          </a:xfrm>
          <a:prstGeom prst="rect">
            <a:avLst/>
          </a:prstGeom>
        </p:spPr>
      </p:pic>
      <p:sp>
        <p:nvSpPr>
          <p:cNvPr id="3" name="Google Shape;100;p1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 dirty="0">
                <a:solidFill>
                  <a:srgbClr val="13294B"/>
                </a:solidFill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GRAINGER ENGINEERING</a:t>
            </a:r>
            <a:endParaRPr lang="en-US" sz="900" spc="200" dirty="0">
              <a:solidFill>
                <a:srgbClr val="13294B"/>
              </a:solidFill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</p:txBody>
      </p:sp>
      <p:sp>
        <p:nvSpPr>
          <p:cNvPr id="5" name="Google Shape;100;p1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 dirty="0">
                <a:solidFill>
                  <a:srgbClr val="13294B"/>
                </a:solidFill>
                <a:ea typeface="Helvetica Neue Light" panose="02000503000000020004"/>
                <a:cs typeface="Helvetica Neue Light" panose="02000503000000020004"/>
                <a:sym typeface="Helvetica Neue Light" panose="02000503000000020004"/>
              </a:rPr>
              <a:t>ELECTRICAL &amp; COMPUTER ENGINEERING</a:t>
            </a:r>
            <a:endParaRPr lang="en-US" sz="900" spc="200" dirty="0">
              <a:solidFill>
                <a:srgbClr val="13294B"/>
              </a:solidFill>
              <a:ea typeface="Helvetica Neue Light" panose="02000503000000020004"/>
              <a:cs typeface="Helvetica Neue Light" panose="02000503000000020004"/>
              <a:sym typeface="Helvetica Neue Light" panose="0200050300000002000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rgbClr val="13294B"/>
          </a:solidFill>
        </p:grpSpPr>
        <p:cxnSp>
          <p:nvCxnSpPr>
            <p:cNvPr id="7" name="Straight Connector 6"/>
            <p:cNvCxnSpPr/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rgbClr val="13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Screenshot 2026-04-30 at 8.34.35 P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220" y="1284605"/>
            <a:ext cx="2101850" cy="182626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8990330" y="3166110"/>
            <a:ext cx="1325245" cy="5257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2400"/>
              <a:t>Motor</a:t>
            </a:r>
            <a:endParaRPr lang="en-US" sz="2400"/>
          </a:p>
        </p:txBody>
      </p:sp>
      <p:pic>
        <p:nvPicPr>
          <p:cNvPr id="11" name="Picture 10" descr="Screenshot 2026-04-30 at 8.38.05 P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650" y="3705860"/>
            <a:ext cx="2136140" cy="1878330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8627110" y="5598160"/>
            <a:ext cx="2011680" cy="5257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2400"/>
              <a:t>Laser sensor</a:t>
            </a:r>
            <a:endParaRPr lang="en-US" sz="24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0*0*0*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4870</Words>
  <Application>WPS Sheets</Application>
  <PresentationFormat>Widescreen</PresentationFormat>
  <Paragraphs>310</Paragraphs>
  <Slides>16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SimSun</vt:lpstr>
      <vt:lpstr>Wingdings</vt:lpstr>
      <vt:lpstr>Arial</vt:lpstr>
      <vt:lpstr>Calibri</vt:lpstr>
      <vt:lpstr>Helvetica Neue</vt:lpstr>
      <vt:lpstr>Helvetica Neue</vt:lpstr>
      <vt:lpstr>Helvetica Neue Light</vt:lpstr>
      <vt:lpstr>Microsoft YaHei</vt:lpstr>
      <vt:lpstr>汉仪旗黑</vt:lpstr>
      <vt:lpstr>汉仪书宋二KW</vt:lpstr>
      <vt:lpstr>Arial Unicode MS</vt:lpstr>
      <vt:lpstr>Helvetica Neue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template. Please copy this document before making any edits</dc:title>
  <dc:creator>Nielsen, Joshua</dc:creator>
  <cp:lastModifiedBy>HKS_chen</cp:lastModifiedBy>
  <cp:revision>141</cp:revision>
  <dcterms:created xsi:type="dcterms:W3CDTF">2026-05-01T16:06:28Z</dcterms:created>
  <dcterms:modified xsi:type="dcterms:W3CDTF">2026-05-01T16:06:28Z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BE9CBDE44BF85FF284CFF4694F8063C0_43</vt:lpwstr>
  </property>
  <property fmtid="{D5CDD505-2E9C-101B-9397-08002B2CF9AE}" pid="3" name="KSOProductBuildVer">
    <vt:lpwstr>1033-12.1.25869.25869</vt:lpwstr>
  </property>
</Properties>
</file>