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9" r:id="rId6"/>
    <p:sldMasterId id="2147483670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2" name="Jeep Kaewla"/>
  <p:cmAuthor clrIdx="1" id="1" initials="" lastIdx="1" name="Aishee Mondal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C52D6B0-056E-4042-9C83-BC5EFF6AEC8F}">
  <a:tblStyle styleId="{1C52D6B0-056E-4042-9C83-BC5EFF6AEC8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5" Type="http://schemas.openxmlformats.org/officeDocument/2006/relationships/commentAuthors" Target="commentAuthors.xml"/><Relationship Id="rId6" Type="http://schemas.openxmlformats.org/officeDocument/2006/relationships/slideMaster" Target="slideMasters/slideMaster1.xml"/><Relationship Id="rId7" Type="http://schemas.openxmlformats.org/officeDocument/2006/relationships/slideMaster" Target="slideMasters/slideMaster2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62" Type="http://schemas.openxmlformats.org/officeDocument/2006/relationships/slide" Target="slides/slide54.xml"/><Relationship Id="rId61" Type="http://schemas.openxmlformats.org/officeDocument/2006/relationships/slide" Target="slides/slide53.xml"/><Relationship Id="rId20" Type="http://schemas.openxmlformats.org/officeDocument/2006/relationships/slide" Target="slides/slide12.xml"/><Relationship Id="rId64" Type="http://schemas.openxmlformats.org/officeDocument/2006/relationships/slide" Target="slides/slide56.xml"/><Relationship Id="rId63" Type="http://schemas.openxmlformats.org/officeDocument/2006/relationships/slide" Target="slides/slide55.xml"/><Relationship Id="rId22" Type="http://schemas.openxmlformats.org/officeDocument/2006/relationships/slide" Target="slides/slide14.xml"/><Relationship Id="rId66" Type="http://schemas.openxmlformats.org/officeDocument/2006/relationships/slide" Target="slides/slide58.xml"/><Relationship Id="rId21" Type="http://schemas.openxmlformats.org/officeDocument/2006/relationships/slide" Target="slides/slide13.xml"/><Relationship Id="rId65" Type="http://schemas.openxmlformats.org/officeDocument/2006/relationships/slide" Target="slides/slide5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60" Type="http://schemas.openxmlformats.org/officeDocument/2006/relationships/slide" Target="slides/slide52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11" Type="http://schemas.openxmlformats.org/officeDocument/2006/relationships/slide" Target="slides/slide3.xml"/><Relationship Id="rId55" Type="http://schemas.openxmlformats.org/officeDocument/2006/relationships/slide" Target="slides/slide47.xml"/><Relationship Id="rId10" Type="http://schemas.openxmlformats.org/officeDocument/2006/relationships/slide" Target="slides/slide2.xml"/><Relationship Id="rId54" Type="http://schemas.openxmlformats.org/officeDocument/2006/relationships/slide" Target="slides/slide46.xml"/><Relationship Id="rId13" Type="http://schemas.openxmlformats.org/officeDocument/2006/relationships/slide" Target="slides/slide5.xml"/><Relationship Id="rId57" Type="http://schemas.openxmlformats.org/officeDocument/2006/relationships/slide" Target="slides/slide49.xml"/><Relationship Id="rId12" Type="http://schemas.openxmlformats.org/officeDocument/2006/relationships/slide" Target="slides/slide4.xml"/><Relationship Id="rId56" Type="http://schemas.openxmlformats.org/officeDocument/2006/relationships/slide" Target="slides/slide48.xml"/><Relationship Id="rId15" Type="http://schemas.openxmlformats.org/officeDocument/2006/relationships/slide" Target="slides/slide7.xml"/><Relationship Id="rId59" Type="http://schemas.openxmlformats.org/officeDocument/2006/relationships/slide" Target="slides/slide51.xml"/><Relationship Id="rId14" Type="http://schemas.openxmlformats.org/officeDocument/2006/relationships/slide" Target="slides/slide6.xml"/><Relationship Id="rId58" Type="http://schemas.openxmlformats.org/officeDocument/2006/relationships/slide" Target="slides/slide5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3-04-28T19:34:47.904">
    <p:pos x="6000" y="0"/>
    <p:text>bigger graph</p:text>
  </p:cm>
  <p:cm authorId="1" idx="1" dt="2023-05-02T01:18:14.626">
    <p:pos x="6000" y="100"/>
    <p:text>Make slide with Inertial fall detection heading, and graphs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3-05-02T01:53:22.057">
    <p:pos x="6000" y="0"/>
    <p:text>change background color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1ec7e641a0_3_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g21ec7e641a0_3_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1ec7e641a0_3_19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1" name="Google Shape;231;g21ec7e641a0_3_1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1ec7e641a0_1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3" name="Google Shape;243;g21ec7e641a0_1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1ec7e641a0_3_18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21ec7e641a0_3_1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1ecea0b586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21ecea0b586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1ecea0b586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g21ecea0b586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1ede7ebedf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21ede7ebedf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1ec7e641a0_3_2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4" name="Google Shape;314;g21ec7e641a0_3_2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1ec7e641a0_1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g21ec7e641a0_1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1ec7e641a0_3_2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g21ec7e641a0_3_2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1ecea0b586_2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g21ecea0b586_2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1ec7e641a0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g21ec7e641a0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3db4643d0b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g23db4643d0b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3db4643d0b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g23db4643d0b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3db4643d0b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23db4643d0b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1ec7e641a0_1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g21ec7e641a0_1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1ec7e641a0_1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g21ec7e641a0_1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3db4643d0b_1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g23db4643d0b_1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3db4643d0b_1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g23db4643d0b_1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1ecea0b586_0_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g21ecea0b586_0_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1ecea0b586_0_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g21ecea0b586_0_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1ec7e641a0_1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g21ec7e641a0_1_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1ec7e641a0_3_1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7" name="Google Shape;147;g21ec7e641a0_3_1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1ecea0b586_1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g21ecea0b586_1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1ecea0b586_1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g21ecea0b586_1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21ec7e641a0_3_1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g21ec7e641a0_3_1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1ec7e641a0_1_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g21ec7e641a0_1_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1ec7e641a0_1_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g21ec7e641a0_1_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21ec7e641a0_3_1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g21ec7e641a0_3_1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21ec7e641a0_1_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g21ec7e641a0_1_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21ec7e641a0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g21ec7e641a0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21ecea0b586_1_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g21ecea0b586_1_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21ec7e641a0_1_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g21ec7e641a0_1_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1ec7e641a0_3_1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21ec7e641a0_3_1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21ecea0b586_0_1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g21ecea0b586_0_1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21ecea0b586_0_1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g21ecea0b586_0_1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21ecea0b586_0_1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g21ecea0b586_0_1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21ecea0b586_0_1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g21ecea0b586_0_1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21ec7e641a0_3_1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g21ec7e641a0_3_1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21ecea0b586_2_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g21ecea0b586_2_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21ecea0b586_2_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g21ecea0b586_2_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21ec7e641a0_3_1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1" name="Google Shape;731;g21ec7e641a0_3_1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21ec7e641a0_1_1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1" name="Google Shape;741;g21ec7e641a0_1_1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221204478ee_2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3" name="Google Shape;753;g221204478ee_2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1ec7e641a0_0_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21ec7e641a0_0_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21ec7e641a0_1_1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5" name="Google Shape;765;g21ec7e641a0_1_1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21ec7e641a0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7" name="Google Shape;777;g21ec7e641a0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221204478ee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2" name="Google Shape;792;g221204478ee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21ec7e641a0_1_1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8" name="Google Shape;808;g21ec7e641a0_1_1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21ec7e641a0_1_1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8" name="Google Shape;818;g21ec7e641a0_1_1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21ec7e641a0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9" name="Google Shape;829;g21ec7e641a0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21ec7e641a0_1_1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1" name="Google Shape;841;g21ec7e641a0_1_1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21ec7e641a0_1_1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g21ec7e641a0_1_1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21ec7e641a0_3_3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2" name="Google Shape;862;g21ec7e641a0_3_3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1ec7e641a0_3_2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g21ec7e641a0_3_2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3b6875c8d3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23b6875c8d3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3b6875c8d3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23b6875c8d3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1ec7e641a0_3_10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21ec7e641a0_3_1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5" name="Google Shape;75;p17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18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2" name="Google Shape;82;p18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4" name="Google Shape;84;p18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p1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1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1" name="Google Shape;91;p1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20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96" name="Google Shape;96;p20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97" name="Google Shape;97;p2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9" name="Google Shape;99;p2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" name="Google Shape;102;p21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21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4" name="Google Shape;104;p2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6" name="Google Shape;106;p2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theme" Target="../theme/theme3.xml"/><Relationship Id="rId10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21.png"/><Relationship Id="rId6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22.png"/><Relationship Id="rId5" Type="http://schemas.openxmlformats.org/officeDocument/2006/relationships/image" Target="../media/image53.jpg"/><Relationship Id="rId6" Type="http://schemas.openxmlformats.org/officeDocument/2006/relationships/image" Target="../media/image18.png"/><Relationship Id="rId7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20.png"/><Relationship Id="rId5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hyperlink" Target="http://drive.google.com/file/d/1olwQbeHTDtHpGanQeZshOb4YKPar_m0d/view" TargetMode="External"/><Relationship Id="rId5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jpg"/><Relationship Id="rId4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27.png"/><Relationship Id="rId5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30.jpg"/><Relationship Id="rId6" Type="http://schemas.openxmlformats.org/officeDocument/2006/relationships/image" Target="../media/image13.jpg"/><Relationship Id="rId7" Type="http://schemas.openxmlformats.org/officeDocument/2006/relationships/image" Target="../media/image4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Relationship Id="rId4" Type="http://schemas.openxmlformats.org/officeDocument/2006/relationships/image" Target="../media/image5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comments" Target="../comments/comment1.xml"/><Relationship Id="rId4" Type="http://schemas.openxmlformats.org/officeDocument/2006/relationships/image" Target="../media/image4.png"/><Relationship Id="rId5" Type="http://schemas.openxmlformats.org/officeDocument/2006/relationships/image" Target="../media/image34.png"/><Relationship Id="rId6" Type="http://schemas.openxmlformats.org/officeDocument/2006/relationships/image" Target="../media/image3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Relationship Id="rId4" Type="http://schemas.openxmlformats.org/officeDocument/2006/relationships/image" Target="../media/image5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png"/><Relationship Id="rId4" Type="http://schemas.openxmlformats.org/officeDocument/2006/relationships/image" Target="../media/image39.png"/><Relationship Id="rId5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png"/><Relationship Id="rId4" Type="http://schemas.openxmlformats.org/officeDocument/2006/relationships/image" Target="../media/image35.png"/><Relationship Id="rId5" Type="http://schemas.openxmlformats.org/officeDocument/2006/relationships/image" Target="../media/image3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png"/><Relationship Id="rId4" Type="http://schemas.openxmlformats.org/officeDocument/2006/relationships/image" Target="../media/image42.png"/><Relationship Id="rId5" Type="http://schemas.openxmlformats.org/officeDocument/2006/relationships/image" Target="../media/image4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jpg"/><Relationship Id="rId4" Type="http://schemas.openxmlformats.org/officeDocument/2006/relationships/image" Target="../media/image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.png"/><Relationship Id="rId4" Type="http://schemas.openxmlformats.org/officeDocument/2006/relationships/image" Target="../media/image41.png"/><Relationship Id="rId5" Type="http://schemas.openxmlformats.org/officeDocument/2006/relationships/image" Target="../media/image4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.png"/><Relationship Id="rId4" Type="http://schemas.openxmlformats.org/officeDocument/2006/relationships/image" Target="../media/image43.png"/><Relationship Id="rId5" Type="http://schemas.openxmlformats.org/officeDocument/2006/relationships/image" Target="../media/image41.png"/><Relationship Id="rId6" Type="http://schemas.openxmlformats.org/officeDocument/2006/relationships/image" Target="../media/image4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.jpg"/><Relationship Id="rId4" Type="http://schemas.openxmlformats.org/officeDocument/2006/relationships/image" Target="../media/image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.png"/><Relationship Id="rId4" Type="http://schemas.openxmlformats.org/officeDocument/2006/relationships/image" Target="../media/image49.png"/><Relationship Id="rId5" Type="http://schemas.openxmlformats.org/officeDocument/2006/relationships/image" Target="../media/image5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.png"/><Relationship Id="rId4" Type="http://schemas.openxmlformats.org/officeDocument/2006/relationships/image" Target="../media/image5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.png"/><Relationship Id="rId4" Type="http://schemas.openxmlformats.org/officeDocument/2006/relationships/image" Target="../media/image5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6.jp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.png"/><Relationship Id="rId4" Type="http://schemas.openxmlformats.org/officeDocument/2006/relationships/image" Target="../media/image5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comments" Target="../comments/comment2.xml"/><Relationship Id="rId4" Type="http://schemas.openxmlformats.org/officeDocument/2006/relationships/image" Target="../media/image4.png"/><Relationship Id="rId5" Type="http://schemas.openxmlformats.org/officeDocument/2006/relationships/image" Target="../media/image59.png"/><Relationship Id="rId6" Type="http://schemas.openxmlformats.org/officeDocument/2006/relationships/image" Target="../media/image6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.png"/><Relationship Id="rId4" Type="http://schemas.openxmlformats.org/officeDocument/2006/relationships/image" Target="../media/image58.png"/><Relationship Id="rId5" Type="http://schemas.openxmlformats.org/officeDocument/2006/relationships/image" Target="../media/image6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.png"/><Relationship Id="rId4" Type="http://schemas.openxmlformats.org/officeDocument/2006/relationships/image" Target="../media/image69.png"/><Relationship Id="rId5" Type="http://schemas.openxmlformats.org/officeDocument/2006/relationships/image" Target="../media/image7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6.jpg"/><Relationship Id="rId4" Type="http://schemas.openxmlformats.org/officeDocument/2006/relationships/image" Target="../media/image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.png"/><Relationship Id="rId4" Type="http://schemas.openxmlformats.org/officeDocument/2006/relationships/image" Target="../media/image71.png"/><Relationship Id="rId5" Type="http://schemas.openxmlformats.org/officeDocument/2006/relationships/image" Target="../media/image6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.png"/><Relationship Id="rId4" Type="http://schemas.openxmlformats.org/officeDocument/2006/relationships/image" Target="../media/image6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.png"/><Relationship Id="rId4" Type="http://schemas.openxmlformats.org/officeDocument/2006/relationships/image" Target="../media/image6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.png"/><Relationship Id="rId4" Type="http://schemas.openxmlformats.org/officeDocument/2006/relationships/image" Target="../media/image6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.png"/><Relationship Id="rId4" Type="http://schemas.openxmlformats.org/officeDocument/2006/relationships/image" Target="../media/image74.jpg"/><Relationship Id="rId5" Type="http://schemas.openxmlformats.org/officeDocument/2006/relationships/image" Target="../media/image5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.png"/><Relationship Id="rId4" Type="http://schemas.openxmlformats.org/officeDocument/2006/relationships/image" Target="../media/image68.png"/><Relationship Id="rId5" Type="http://schemas.openxmlformats.org/officeDocument/2006/relationships/image" Target="../media/image7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.png"/><Relationship Id="rId4" Type="http://schemas.openxmlformats.org/officeDocument/2006/relationships/image" Target="../media/image73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9.png"/><Relationship Id="rId4" Type="http://schemas.openxmlformats.org/officeDocument/2006/relationships/image" Target="../media/image6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/>
          <p:nvPr/>
        </p:nvSpPr>
        <p:spPr>
          <a:xfrm flipH="1" rot="10800000">
            <a:off x="-1" y="6122"/>
            <a:ext cx="9144000" cy="51435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newspaper&#10;&#10;Description automatically generated" id="124" name="Google Shape;124;p24"/>
          <p:cNvPicPr preferRelativeResize="0"/>
          <p:nvPr/>
        </p:nvPicPr>
        <p:blipFill rotWithShape="1">
          <a:blip r:embed="rId3">
            <a:alphaModFix amt="30000"/>
          </a:blip>
          <a:srcRect b="0" l="0" r="0" t="0"/>
          <a:stretch/>
        </p:blipFill>
        <p:spPr>
          <a:xfrm>
            <a:off x="0" y="6123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4"/>
          <p:cNvSpPr txBox="1"/>
          <p:nvPr/>
        </p:nvSpPr>
        <p:spPr>
          <a:xfrm>
            <a:off x="442950" y="1915475"/>
            <a:ext cx="8254800" cy="22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en" sz="3400">
                <a:solidFill>
                  <a:schemeClr val="lt1"/>
                </a:solidFill>
              </a:rPr>
              <a:t>Elderly Homes Health Tracking System</a:t>
            </a:r>
            <a:endParaRPr b="0" i="0" sz="3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</a:rPr>
              <a:t>Team 6</a:t>
            </a:r>
            <a:endParaRPr b="1" sz="2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Aishee Mondal, Jeep Kaewla, Sanjana Pingali</a:t>
            </a:r>
            <a:endParaRPr sz="19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drawing&#10;&#10;Description automatically generated" id="126" name="Google Shape;126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0755" y="639724"/>
            <a:ext cx="2182487" cy="565562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4"/>
          <p:cNvSpPr txBox="1"/>
          <p:nvPr/>
        </p:nvSpPr>
        <p:spPr>
          <a:xfrm>
            <a:off x="2941544" y="4060416"/>
            <a:ext cx="32610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600">
                <a:solidFill>
                  <a:schemeClr val="lt1"/>
                </a:solidFill>
              </a:rPr>
              <a:t>4/28/2023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3"/>
          <p:cNvSpPr txBox="1"/>
          <p:nvPr>
            <p:ph idx="1" type="body"/>
          </p:nvPr>
        </p:nvSpPr>
        <p:spPr>
          <a:xfrm>
            <a:off x="3519329" y="709358"/>
            <a:ext cx="23349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Block Diagram</a:t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500">
              <a:solidFill>
                <a:srgbClr val="15264B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33"/>
          <p:cNvSpPr/>
          <p:nvPr/>
        </p:nvSpPr>
        <p:spPr>
          <a:xfrm flipH="1" rot="10800000">
            <a:off x="0" y="4827760"/>
            <a:ext cx="9144000" cy="31574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33"/>
          <p:cNvSpPr txBox="1"/>
          <p:nvPr/>
        </p:nvSpPr>
        <p:spPr>
          <a:xfrm>
            <a:off x="7001698" y="4893286"/>
            <a:ext cx="1855061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236" name="Google Shape;236;p33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37" name="Google Shape;23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8" y="171011"/>
            <a:ext cx="208429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3"/>
          <p:cNvSpPr txBox="1"/>
          <p:nvPr/>
        </p:nvSpPr>
        <p:spPr>
          <a:xfrm>
            <a:off x="282607" y="153038"/>
            <a:ext cx="8182520" cy="34621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Design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33"/>
          <p:cNvSpPr txBox="1"/>
          <p:nvPr/>
        </p:nvSpPr>
        <p:spPr>
          <a:xfrm>
            <a:off x="282605" y="4893286"/>
            <a:ext cx="5993503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240" name="Google Shape;24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2675" y="1114950"/>
            <a:ext cx="4953701" cy="360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4"/>
          <p:cNvSpPr txBox="1"/>
          <p:nvPr>
            <p:ph idx="1" type="body"/>
          </p:nvPr>
        </p:nvSpPr>
        <p:spPr>
          <a:xfrm>
            <a:off x="282608" y="1000709"/>
            <a:ext cx="50148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34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34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248" name="Google Shape;248;p34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49" name="Google Shape;24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4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Design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34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sp>
        <p:nvSpPr>
          <p:cNvPr id="252" name="Google Shape;252;p34"/>
          <p:cNvSpPr txBox="1"/>
          <p:nvPr/>
        </p:nvSpPr>
        <p:spPr>
          <a:xfrm>
            <a:off x="6664550" y="734075"/>
            <a:ext cx="152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075" y="682788"/>
            <a:ext cx="6282460" cy="4107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3835" y="2286825"/>
            <a:ext cx="2071540" cy="2415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4"/>
          <p:cNvPicPr preferRelativeResize="0"/>
          <p:nvPr/>
        </p:nvPicPr>
        <p:blipFill rotWithShape="1">
          <a:blip r:embed="rId6">
            <a:alphaModFix/>
          </a:blip>
          <a:srcRect b="9175" l="5031" r="12214" t="8159"/>
          <a:stretch/>
        </p:blipFill>
        <p:spPr>
          <a:xfrm>
            <a:off x="6397980" y="734075"/>
            <a:ext cx="2267669" cy="155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5"/>
          <p:cNvSpPr txBox="1"/>
          <p:nvPr/>
        </p:nvSpPr>
        <p:spPr>
          <a:xfrm>
            <a:off x="673726" y="645400"/>
            <a:ext cx="80694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Physical Design</a:t>
            </a:r>
            <a:endParaRPr b="1" i="0" sz="20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5"/>
          <p:cNvSpPr/>
          <p:nvPr/>
        </p:nvSpPr>
        <p:spPr>
          <a:xfrm flipH="1" rot="10800000">
            <a:off x="0" y="4827760"/>
            <a:ext cx="9144000" cy="31574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5"/>
          <p:cNvSpPr txBox="1"/>
          <p:nvPr/>
        </p:nvSpPr>
        <p:spPr>
          <a:xfrm>
            <a:off x="7001698" y="4893286"/>
            <a:ext cx="1855061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263" name="Google Shape;263;p35"/>
          <p:cNvSpPr/>
          <p:nvPr/>
        </p:nvSpPr>
        <p:spPr>
          <a:xfrm flipH="1" rot="10800000">
            <a:off x="0" y="-5771"/>
            <a:ext cx="9144000" cy="651163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64" name="Google Shape;26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8" y="171011"/>
            <a:ext cx="208429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5"/>
          <p:cNvSpPr txBox="1"/>
          <p:nvPr/>
        </p:nvSpPr>
        <p:spPr>
          <a:xfrm>
            <a:off x="282607" y="153038"/>
            <a:ext cx="8182520" cy="34621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Design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35"/>
          <p:cNvSpPr txBox="1"/>
          <p:nvPr/>
        </p:nvSpPr>
        <p:spPr>
          <a:xfrm>
            <a:off x="282605" y="4893286"/>
            <a:ext cx="5993503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267" name="Google Shape;267;p35"/>
          <p:cNvPicPr preferRelativeResize="0"/>
          <p:nvPr/>
        </p:nvPicPr>
        <p:blipFill rotWithShape="1">
          <a:blip r:embed="rId4">
            <a:alphaModFix/>
          </a:blip>
          <a:srcRect b="15043" l="-2489" r="9249" t="12455"/>
          <a:stretch/>
        </p:blipFill>
        <p:spPr>
          <a:xfrm>
            <a:off x="673725" y="1189600"/>
            <a:ext cx="2711849" cy="158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5"/>
          <p:cNvPicPr preferRelativeResize="0"/>
          <p:nvPr/>
        </p:nvPicPr>
        <p:blipFill rotWithShape="1">
          <a:blip r:embed="rId5">
            <a:alphaModFix/>
          </a:blip>
          <a:srcRect b="0" l="10402" r="0" t="10562"/>
          <a:stretch/>
        </p:blipFill>
        <p:spPr>
          <a:xfrm>
            <a:off x="5979450" y="2884038"/>
            <a:ext cx="2429699" cy="181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5"/>
          <p:cNvSpPr txBox="1"/>
          <p:nvPr/>
        </p:nvSpPr>
        <p:spPr>
          <a:xfrm>
            <a:off x="1346875" y="2884050"/>
            <a:ext cx="1256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Side View</a:t>
            </a:r>
            <a:endParaRPr sz="1600"/>
          </a:p>
        </p:txBody>
      </p:sp>
      <p:sp>
        <p:nvSpPr>
          <p:cNvPr id="270" name="Google Shape;270;p35"/>
          <p:cNvSpPr txBox="1"/>
          <p:nvPr/>
        </p:nvSpPr>
        <p:spPr>
          <a:xfrm>
            <a:off x="6434250" y="2521013"/>
            <a:ext cx="1520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Back </a:t>
            </a:r>
            <a:r>
              <a:rPr lang="en" sz="1600"/>
              <a:t>View</a:t>
            </a:r>
            <a:endParaRPr sz="1600"/>
          </a:p>
        </p:txBody>
      </p:sp>
      <p:sp>
        <p:nvSpPr>
          <p:cNvPr id="271" name="Google Shape;271;p35"/>
          <p:cNvSpPr txBox="1"/>
          <p:nvPr/>
        </p:nvSpPr>
        <p:spPr>
          <a:xfrm>
            <a:off x="1215025" y="813063"/>
            <a:ext cx="1520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Worn Device</a:t>
            </a:r>
            <a:endParaRPr sz="1600"/>
          </a:p>
        </p:txBody>
      </p:sp>
      <p:pic>
        <p:nvPicPr>
          <p:cNvPr id="272" name="Google Shape;272;p35"/>
          <p:cNvPicPr preferRelativeResize="0"/>
          <p:nvPr/>
        </p:nvPicPr>
        <p:blipFill rotWithShape="1">
          <a:blip r:embed="rId6">
            <a:alphaModFix/>
          </a:blip>
          <a:srcRect b="10566" l="3183" r="3183" t="26611"/>
          <a:stretch/>
        </p:blipFill>
        <p:spPr>
          <a:xfrm>
            <a:off x="5816425" y="1385450"/>
            <a:ext cx="2429701" cy="93362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5"/>
          <p:cNvSpPr txBox="1"/>
          <p:nvPr/>
        </p:nvSpPr>
        <p:spPr>
          <a:xfrm>
            <a:off x="5639050" y="954350"/>
            <a:ext cx="3387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Enclosed Heart Rate Sensor</a:t>
            </a:r>
            <a:endParaRPr sz="1600"/>
          </a:p>
        </p:txBody>
      </p:sp>
      <p:pic>
        <p:nvPicPr>
          <p:cNvPr id="274" name="Google Shape;274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9038" y="3315150"/>
            <a:ext cx="2481234" cy="146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6"/>
          <p:cNvSpPr txBox="1"/>
          <p:nvPr/>
        </p:nvSpPr>
        <p:spPr>
          <a:xfrm>
            <a:off x="700301" y="763800"/>
            <a:ext cx="80694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Web Application Interface - Centralized Monitoring</a:t>
            </a:r>
            <a:endParaRPr b="1" i="0" sz="20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36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36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282" name="Google Shape;282;p36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83" name="Google Shape;28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6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Design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36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286" name="Google Shape;286;p36"/>
          <p:cNvPicPr preferRelativeResize="0"/>
          <p:nvPr/>
        </p:nvPicPr>
        <p:blipFill rotWithShape="1">
          <a:blip r:embed="rId4">
            <a:alphaModFix/>
          </a:blip>
          <a:srcRect b="0" l="1497" r="0" t="960"/>
          <a:stretch/>
        </p:blipFill>
        <p:spPr>
          <a:xfrm>
            <a:off x="2717650" y="1357100"/>
            <a:ext cx="4184249" cy="2852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7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293" name="Google Shape;293;p37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94" name="Google Shape;29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7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Design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37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sp>
        <p:nvSpPr>
          <p:cNvPr id="297" name="Google Shape;297;p37"/>
          <p:cNvSpPr txBox="1"/>
          <p:nvPr/>
        </p:nvSpPr>
        <p:spPr>
          <a:xfrm>
            <a:off x="0" y="824225"/>
            <a:ext cx="24888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Web Application Interface </a:t>
            </a:r>
            <a:endParaRPr b="1" sz="2000">
              <a:solidFill>
                <a:srgbClr val="E84B3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-</a:t>
            </a:r>
            <a:endParaRPr b="1" sz="2000">
              <a:solidFill>
                <a:srgbClr val="E84B3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Health Trends</a:t>
            </a:r>
            <a:endParaRPr b="1" sz="2000">
              <a:solidFill>
                <a:srgbClr val="E84B36"/>
              </a:solidFill>
            </a:endParaRPr>
          </a:p>
        </p:txBody>
      </p:sp>
      <p:pic>
        <p:nvPicPr>
          <p:cNvPr id="298" name="Google Shape;29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1675" y="654810"/>
            <a:ext cx="6312402" cy="205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7"/>
          <p:cNvPicPr preferRelativeResize="0"/>
          <p:nvPr/>
        </p:nvPicPr>
        <p:blipFill rotWithShape="1">
          <a:blip r:embed="rId5">
            <a:alphaModFix/>
          </a:blip>
          <a:srcRect b="1254" l="0" r="0" t="0"/>
          <a:stretch/>
        </p:blipFill>
        <p:spPr>
          <a:xfrm>
            <a:off x="2522725" y="2741625"/>
            <a:ext cx="6390299" cy="2032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8"/>
          <p:cNvSpPr txBox="1"/>
          <p:nvPr/>
        </p:nvSpPr>
        <p:spPr>
          <a:xfrm>
            <a:off x="700301" y="763800"/>
            <a:ext cx="80694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Web Application Interface - Notification System</a:t>
            </a:r>
            <a:endParaRPr b="1" i="0" sz="20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38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38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07" name="Google Shape;307;p38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08" name="Google Shape;30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8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Design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38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311" name="Google Shape;31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0113" y="1193802"/>
            <a:ext cx="6623775" cy="325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9"/>
          <p:cNvSpPr txBox="1"/>
          <p:nvPr/>
        </p:nvSpPr>
        <p:spPr>
          <a:xfrm>
            <a:off x="437936" y="4098548"/>
            <a:ext cx="8268128" cy="49058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39"/>
          <p:cNvSpPr/>
          <p:nvPr/>
        </p:nvSpPr>
        <p:spPr>
          <a:xfrm flipH="1" rot="10800000">
            <a:off x="0" y="4827760"/>
            <a:ext cx="9144000" cy="31574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39"/>
          <p:cNvSpPr txBox="1"/>
          <p:nvPr/>
        </p:nvSpPr>
        <p:spPr>
          <a:xfrm>
            <a:off x="7001698" y="4893286"/>
            <a:ext cx="1855061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19" name="Google Shape;319;p39"/>
          <p:cNvSpPr/>
          <p:nvPr/>
        </p:nvSpPr>
        <p:spPr>
          <a:xfrm flipH="1" rot="10800000">
            <a:off x="0" y="-5771"/>
            <a:ext cx="9144000" cy="651163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20" name="Google Shape;32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8" y="171011"/>
            <a:ext cx="208429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9"/>
          <p:cNvSpPr txBox="1"/>
          <p:nvPr/>
        </p:nvSpPr>
        <p:spPr>
          <a:xfrm>
            <a:off x="282607" y="153038"/>
            <a:ext cx="8182520" cy="34621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Design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39"/>
          <p:cNvSpPr txBox="1"/>
          <p:nvPr/>
        </p:nvSpPr>
        <p:spPr>
          <a:xfrm>
            <a:off x="282605" y="4893286"/>
            <a:ext cx="5993503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sp>
        <p:nvSpPr>
          <p:cNvPr id="323" name="Google Shape;323;p39"/>
          <p:cNvSpPr txBox="1"/>
          <p:nvPr/>
        </p:nvSpPr>
        <p:spPr>
          <a:xfrm>
            <a:off x="282620" y="74738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solidFill>
                  <a:srgbClr val="E84B36"/>
                </a:solidFill>
              </a:rPr>
              <a:t>Demonstration Video</a:t>
            </a:r>
            <a:endParaRPr b="1" i="0" sz="1800" u="none" cap="none" strike="noStrike">
              <a:solidFill>
                <a:srgbClr val="E84B36"/>
              </a:solidFill>
            </a:endParaRPr>
          </a:p>
        </p:txBody>
      </p:sp>
      <p:pic>
        <p:nvPicPr>
          <p:cNvPr id="324" name="Google Shape;324;p39" title="demosPres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88200" y="1322827"/>
            <a:ext cx="4367600" cy="327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ark&#10;&#10;Description automatically generated" id="329" name="Google Shape;32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0"/>
          <p:cNvSpPr/>
          <p:nvPr/>
        </p:nvSpPr>
        <p:spPr>
          <a:xfrm flipH="1" rot="10800000">
            <a:off x="-1" y="0"/>
            <a:ext cx="9144000" cy="51435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31" name="Google Shape;331;p40"/>
          <p:cNvSpPr txBox="1"/>
          <p:nvPr/>
        </p:nvSpPr>
        <p:spPr>
          <a:xfrm>
            <a:off x="1655254" y="1524755"/>
            <a:ext cx="58335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" sz="4500">
                <a:solidFill>
                  <a:schemeClr val="lt1"/>
                </a:solidFill>
              </a:rPr>
              <a:t>Sensors </a:t>
            </a:r>
            <a:r>
              <a:rPr b="1" lang="en" sz="4500">
                <a:solidFill>
                  <a:schemeClr val="lt1"/>
                </a:solidFill>
              </a:rPr>
              <a:t>Subsystem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332" name="Google Shape;332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5657" y="176782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0"/>
          <p:cNvSpPr/>
          <p:nvPr/>
        </p:nvSpPr>
        <p:spPr>
          <a:xfrm>
            <a:off x="4140173" y="2382169"/>
            <a:ext cx="863700" cy="840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40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35" name="Google Shape;335;p40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1"/>
          <p:cNvSpPr txBox="1"/>
          <p:nvPr/>
        </p:nvSpPr>
        <p:spPr>
          <a:xfrm>
            <a:off x="568348" y="1000700"/>
            <a:ext cx="80973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E84B36"/>
                </a:solidFill>
              </a:rPr>
              <a:t>Heart Rate Monitor and Blood Oxygen</a:t>
            </a:r>
            <a:endParaRPr b="1" sz="19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41" name="Google Shape;341;p41"/>
          <p:cNvSpPr/>
          <p:nvPr/>
        </p:nvSpPr>
        <p:spPr>
          <a:xfrm flipH="1" rot="10800000">
            <a:off x="0" y="4827760"/>
            <a:ext cx="9144000" cy="31574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41"/>
          <p:cNvSpPr txBox="1"/>
          <p:nvPr/>
        </p:nvSpPr>
        <p:spPr>
          <a:xfrm>
            <a:off x="7001698" y="4893286"/>
            <a:ext cx="1855061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43" name="Google Shape;343;p41"/>
          <p:cNvSpPr/>
          <p:nvPr/>
        </p:nvSpPr>
        <p:spPr>
          <a:xfrm flipH="1" rot="10800000">
            <a:off x="0" y="-5771"/>
            <a:ext cx="9144000" cy="651163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44" name="Google Shape;344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8" y="171011"/>
            <a:ext cx="208429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1"/>
          <p:cNvSpPr txBox="1"/>
          <p:nvPr/>
        </p:nvSpPr>
        <p:spPr>
          <a:xfrm>
            <a:off x="282607" y="153038"/>
            <a:ext cx="8182520" cy="34621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Sensor Subsystem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41"/>
          <p:cNvSpPr txBox="1"/>
          <p:nvPr/>
        </p:nvSpPr>
        <p:spPr>
          <a:xfrm>
            <a:off x="282605" y="4893286"/>
            <a:ext cx="5993503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347" name="Google Shape;34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575" y="1734275"/>
            <a:ext cx="4311050" cy="249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6471" y="1878848"/>
            <a:ext cx="2708524" cy="220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2"/>
          <p:cNvSpPr txBox="1"/>
          <p:nvPr/>
        </p:nvSpPr>
        <p:spPr>
          <a:xfrm>
            <a:off x="4153678" y="1000709"/>
            <a:ext cx="48168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E84B36"/>
                </a:solidFill>
              </a:rPr>
              <a:t>Output and Results</a:t>
            </a:r>
            <a:endParaRPr b="1" sz="19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 MAX30102 will collect reflected InfraRed and Red LED values.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 photodetector uses this to determine the how </a:t>
            </a:r>
            <a:r>
              <a:rPr lang="en">
                <a:solidFill>
                  <a:schemeClr val="dk1"/>
                </a:solidFill>
              </a:rPr>
              <a:t>oxygenated</a:t>
            </a:r>
            <a:r>
              <a:rPr lang="en">
                <a:solidFill>
                  <a:schemeClr val="dk1"/>
                </a:solidFill>
              </a:rPr>
              <a:t> hemoglobin is and the amount of oxygen absorbed by </a:t>
            </a:r>
            <a:r>
              <a:rPr lang="en">
                <a:solidFill>
                  <a:schemeClr val="dk1"/>
                </a:solidFill>
              </a:rPr>
              <a:t>the blood.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These values are converted into Beats per minute and blood oxygen percentages.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Compared with heart rate and blood oxygen readings from oximeter to measure accuracy.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54" name="Google Shape;354;p42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42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56" name="Google Shape;356;p42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57" name="Google Shape;35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2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Sensor Subsystem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42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360" name="Google Shape;360;p42"/>
          <p:cNvPicPr preferRelativeResize="0"/>
          <p:nvPr/>
        </p:nvPicPr>
        <p:blipFill rotWithShape="1">
          <a:blip r:embed="rId4">
            <a:alphaModFix/>
          </a:blip>
          <a:srcRect b="21837" l="0" r="52221" t="10763"/>
          <a:stretch/>
        </p:blipFill>
        <p:spPr>
          <a:xfrm>
            <a:off x="418924" y="882775"/>
            <a:ext cx="2706499" cy="185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2"/>
          <p:cNvPicPr preferRelativeResize="0"/>
          <p:nvPr/>
        </p:nvPicPr>
        <p:blipFill rotWithShape="1">
          <a:blip r:embed="rId4">
            <a:alphaModFix/>
          </a:blip>
          <a:srcRect b="23656" l="51086" r="3635" t="8228"/>
          <a:stretch/>
        </p:blipFill>
        <p:spPr>
          <a:xfrm>
            <a:off x="550375" y="2784725"/>
            <a:ext cx="2575048" cy="1878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blackboard, night sky&#10;&#10;Description automatically generated" id="132" name="Google Shape;13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5"/>
          <p:cNvSpPr/>
          <p:nvPr/>
        </p:nvSpPr>
        <p:spPr>
          <a:xfrm flipH="1" rot="10800000"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5"/>
          <p:cNvSpPr txBox="1"/>
          <p:nvPr/>
        </p:nvSpPr>
        <p:spPr>
          <a:xfrm>
            <a:off x="1771179" y="176780"/>
            <a:ext cx="58335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" sz="4500">
                <a:solidFill>
                  <a:schemeClr val="lt1"/>
                </a:solidFill>
              </a:rPr>
              <a:t>Introduction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135" name="Google Shape;13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5657" y="176782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5"/>
          <p:cNvSpPr/>
          <p:nvPr/>
        </p:nvSpPr>
        <p:spPr>
          <a:xfrm>
            <a:off x="4140148" y="938769"/>
            <a:ext cx="863700" cy="840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25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sp>
        <p:nvSpPr>
          <p:cNvPr id="138" name="Google Shape;138;p25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139" name="Google Shape;139;p25"/>
          <p:cNvSpPr txBox="1"/>
          <p:nvPr/>
        </p:nvSpPr>
        <p:spPr>
          <a:xfrm>
            <a:off x="558875" y="3699000"/>
            <a:ext cx="2543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Aishee Mondal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Senior in Computer Engineering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0" name="Google Shape;140;p25"/>
          <p:cNvSpPr txBox="1"/>
          <p:nvPr/>
        </p:nvSpPr>
        <p:spPr>
          <a:xfrm>
            <a:off x="3300300" y="3699000"/>
            <a:ext cx="2543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Jeep Kaewla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Senior in Computer Engineering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1" name="Google Shape;141;p25"/>
          <p:cNvSpPr txBox="1"/>
          <p:nvPr/>
        </p:nvSpPr>
        <p:spPr>
          <a:xfrm>
            <a:off x="6122250" y="3699000"/>
            <a:ext cx="2543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Sanjana Pingali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Senior in Computer Engineering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42" name="Google Shape;142;p25"/>
          <p:cNvPicPr preferRelativeResize="0"/>
          <p:nvPr/>
        </p:nvPicPr>
        <p:blipFill rotWithShape="1">
          <a:blip r:embed="rId5">
            <a:alphaModFix/>
          </a:blip>
          <a:srcRect b="0" l="2353" r="0" t="25980"/>
          <a:stretch/>
        </p:blipFill>
        <p:spPr>
          <a:xfrm>
            <a:off x="3458003" y="1274875"/>
            <a:ext cx="2062559" cy="234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9425" y="1248763"/>
            <a:ext cx="1930950" cy="239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5"/>
          <p:cNvPicPr preferRelativeResize="0"/>
          <p:nvPr/>
        </p:nvPicPr>
        <p:blipFill rotWithShape="1">
          <a:blip r:embed="rId7">
            <a:alphaModFix/>
          </a:blip>
          <a:srcRect b="0" l="5477" r="8397" t="18500"/>
          <a:stretch/>
        </p:blipFill>
        <p:spPr>
          <a:xfrm>
            <a:off x="6328199" y="1274875"/>
            <a:ext cx="2239873" cy="224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3"/>
          <p:cNvSpPr txBox="1"/>
          <p:nvPr/>
        </p:nvSpPr>
        <p:spPr>
          <a:xfrm>
            <a:off x="2810700" y="1079333"/>
            <a:ext cx="48168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E84B36"/>
                </a:solidFill>
              </a:rPr>
              <a:t>Heart Rate and Blood Oxygen</a:t>
            </a:r>
            <a:endParaRPr b="1" sz="19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67" name="Google Shape;367;p43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43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69" name="Google Shape;369;p43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70" name="Google Shape;37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43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Sensor Subsystem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43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373" name="Google Shape;373;p43"/>
          <p:cNvPicPr preferRelativeResize="0"/>
          <p:nvPr/>
        </p:nvPicPr>
        <p:blipFill rotWithShape="1">
          <a:blip r:embed="rId4">
            <a:alphaModFix/>
          </a:blip>
          <a:srcRect b="21837" l="0" r="52221" t="10763"/>
          <a:stretch/>
        </p:blipFill>
        <p:spPr>
          <a:xfrm>
            <a:off x="4572000" y="1742900"/>
            <a:ext cx="4007645" cy="274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3"/>
          <p:cNvPicPr preferRelativeResize="0"/>
          <p:nvPr/>
        </p:nvPicPr>
        <p:blipFill rotWithShape="1">
          <a:blip r:embed="rId4">
            <a:alphaModFix/>
          </a:blip>
          <a:srcRect b="23656" l="51086" r="3635" t="8228"/>
          <a:stretch/>
        </p:blipFill>
        <p:spPr>
          <a:xfrm>
            <a:off x="400525" y="1612913"/>
            <a:ext cx="3757954" cy="2741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4"/>
          <p:cNvSpPr txBox="1"/>
          <p:nvPr/>
        </p:nvSpPr>
        <p:spPr>
          <a:xfrm>
            <a:off x="282603" y="763809"/>
            <a:ext cx="48168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E84B36"/>
                </a:solidFill>
              </a:rPr>
              <a:t>Requirement and Verification</a:t>
            </a:r>
            <a:endParaRPr b="1" sz="19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80" name="Google Shape;380;p44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44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82" name="Google Shape;382;p44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83" name="Google Shape;383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4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Sensor Subsystem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44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aphicFrame>
        <p:nvGraphicFramePr>
          <p:cNvPr id="386" name="Google Shape;386;p44"/>
          <p:cNvGraphicFramePr/>
          <p:nvPr/>
        </p:nvGraphicFramePr>
        <p:xfrm>
          <a:off x="381475" y="1330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{1C52D6B0-056E-4042-9C83-BC5EFF6AEC8F}</a:tableStyleId>
              </a:tblPr>
              <a:tblGrid>
                <a:gridCol w="1559325"/>
                <a:gridCol w="1559325"/>
              </a:tblGrid>
              <a:tr h="417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Requirement</a:t>
                      </a:r>
                      <a:endParaRPr b="1"/>
                    </a:p>
                  </a:txBody>
                  <a:tcPr marT="91425" marB="91425" marR="91425" marL="91425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Verification</a:t>
                      </a:r>
                      <a:endParaRPr b="1"/>
                    </a:p>
                  </a:txBody>
                  <a:tcPr marT="91425" marB="91425" marR="91425" marL="91425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86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">
                          <a:solidFill>
                            <a:srgbClr val="333333"/>
                          </a:solidFill>
                        </a:rPr>
                        <a:t>Provide a heart rate measurement with 90% accuracy compared to an Oximeter</a:t>
                      </a:r>
                      <a:endParaRPr>
                        <a:solidFill>
                          <a:srgbClr val="333333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333333"/>
                          </a:solidFill>
                        </a:rPr>
                        <a:t>The current heart rate displayed is compared to the oximeter.</a:t>
                      </a:r>
                      <a:endParaRPr>
                        <a:solidFill>
                          <a:srgbClr val="333333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87" name="Google Shape;38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2824" y="904164"/>
            <a:ext cx="4498900" cy="26407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88" name="Google Shape;388;p44"/>
          <p:cNvGraphicFramePr/>
          <p:nvPr/>
        </p:nvGraphicFramePr>
        <p:xfrm>
          <a:off x="224225" y="37752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{1C52D6B0-056E-4042-9C83-BC5EFF6AEC8F}</a:tableStyleId>
              </a:tblPr>
              <a:tblGrid>
                <a:gridCol w="796600"/>
                <a:gridCol w="796600"/>
                <a:gridCol w="796600"/>
                <a:gridCol w="796600"/>
                <a:gridCol w="796600"/>
                <a:gridCol w="796600"/>
                <a:gridCol w="796600"/>
                <a:gridCol w="796600"/>
                <a:gridCol w="796600"/>
                <a:gridCol w="796600"/>
                <a:gridCol w="796600"/>
              </a:tblGrid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Trial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6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7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8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9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10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6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Error(%)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4.211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3.704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8.75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1.099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3.158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6.410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2.439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1.802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4.444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5"/>
          <p:cNvSpPr txBox="1"/>
          <p:nvPr/>
        </p:nvSpPr>
        <p:spPr>
          <a:xfrm>
            <a:off x="399253" y="1013809"/>
            <a:ext cx="48168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E84B36"/>
                </a:solidFill>
              </a:rPr>
              <a:t>Requirement and Verification</a:t>
            </a:r>
            <a:endParaRPr b="1" sz="19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94" name="Google Shape;394;p45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45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96" name="Google Shape;396;p45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97" name="Google Shape;397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5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Sensor Subsystem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45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aphicFrame>
        <p:nvGraphicFramePr>
          <p:cNvPr id="400" name="Google Shape;400;p45"/>
          <p:cNvGraphicFramePr/>
          <p:nvPr/>
        </p:nvGraphicFramePr>
        <p:xfrm>
          <a:off x="627650" y="1519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{1C52D6B0-056E-4042-9C83-BC5EFF6AEC8F}</a:tableStyleId>
              </a:tblPr>
              <a:tblGrid>
                <a:gridCol w="1559325"/>
                <a:gridCol w="1559325"/>
              </a:tblGrid>
              <a:tr h="417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Requirement</a:t>
                      </a:r>
                      <a:endParaRPr b="1"/>
                    </a:p>
                  </a:txBody>
                  <a:tcPr marT="91425" marB="91425" marR="91425" marL="91425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Verification</a:t>
                      </a:r>
                      <a:endParaRPr b="1"/>
                    </a:p>
                  </a:txBody>
                  <a:tcPr marT="91425" marB="91425" marR="91425" marL="91425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86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rgbClr val="333333"/>
                          </a:solidFill>
                        </a:rPr>
                        <a:t>Provide an accurate ± 2% oxygen level compared to an Oximeter</a:t>
                      </a:r>
                      <a:endParaRPr>
                        <a:solidFill>
                          <a:srgbClr val="333333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rgbClr val="333333"/>
                          </a:solidFill>
                        </a:rPr>
                        <a:t>The current oxygen level displayed is compared to the oximeter.</a:t>
                      </a:r>
                      <a:endParaRPr>
                        <a:solidFill>
                          <a:srgbClr val="333333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333333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01" name="Google Shape;40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7851" y="1308833"/>
            <a:ext cx="4507800" cy="2709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6"/>
          <p:cNvSpPr txBox="1"/>
          <p:nvPr/>
        </p:nvSpPr>
        <p:spPr>
          <a:xfrm>
            <a:off x="3848853" y="1000709"/>
            <a:ext cx="48168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Inertial Measurement Unit (IMU)</a:t>
            </a:r>
            <a:endParaRPr b="1" i="0" sz="20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Collect the data we need for our fall detection algorithm</a:t>
            </a:r>
            <a:endParaRPr/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Use I2C protocol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15264B"/>
                </a:solidFill>
              </a:rPr>
              <a:t>Inputs to the Fall Detection Algorithm</a:t>
            </a:r>
            <a:endParaRPr b="1" i="0" sz="1500" u="none" cap="none" strike="noStrike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n"/>
              <a:t>Root mean square acceleration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Roll and Pitch Angles</a:t>
            </a:r>
            <a:endParaRPr/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46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46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409" name="Google Shape;409;p46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10" name="Google Shape;410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46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Sensor Subsystem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46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413" name="Google Shape;41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125" y="1634362"/>
            <a:ext cx="3314125" cy="220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7"/>
          <p:cNvSpPr txBox="1"/>
          <p:nvPr/>
        </p:nvSpPr>
        <p:spPr>
          <a:xfrm>
            <a:off x="3848878" y="1000709"/>
            <a:ext cx="48168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" sz="2000">
                <a:solidFill>
                  <a:srgbClr val="E84B36"/>
                </a:solidFill>
              </a:rPr>
              <a:t>Fall Detection Algorithm</a:t>
            </a:r>
            <a:endParaRPr b="1" i="0" sz="20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a fall to be detected these conditions must be true: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Detects a sudden change in the root mean square of magnitude greater than 1.5 * Gravity ~14.715 m/s^2 </a:t>
            </a:r>
            <a:r>
              <a:rPr b="1" lang="en"/>
              <a:t>(Impact Phase)</a:t>
            </a:r>
            <a:endParaRPr b="1"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Followed by a sudden change in orientation in pitch or yaw greater than 50 degrees in less than 2 seconds </a:t>
            </a:r>
            <a:r>
              <a:rPr b="1" lang="en">
                <a:solidFill>
                  <a:schemeClr val="dk1"/>
                </a:solidFill>
              </a:rPr>
              <a:t>(Posture Phase)</a:t>
            </a:r>
            <a:endParaRPr b="1"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Needed to differentiate a fall from jumping and running </a:t>
            </a:r>
            <a:endParaRPr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Remains immobile for 30 seconds </a:t>
            </a:r>
            <a:r>
              <a:rPr b="1" lang="en">
                <a:solidFill>
                  <a:schemeClr val="dk1"/>
                </a:solidFill>
              </a:rPr>
              <a:t>(Immobility Phase)</a:t>
            </a:r>
            <a:endParaRPr b="1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19" name="Google Shape;419;p47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47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421" name="Google Shape;421;p47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22" name="Google Shape;422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47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Sensor Subsystem : Inertial Measurement Unit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47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425" name="Google Shape;425;p47"/>
          <p:cNvPicPr preferRelativeResize="0"/>
          <p:nvPr/>
        </p:nvPicPr>
        <p:blipFill rotWithShape="1">
          <a:blip r:embed="rId5">
            <a:alphaModFix/>
          </a:blip>
          <a:srcRect b="0" l="1262" r="871" t="1854"/>
          <a:stretch/>
        </p:blipFill>
        <p:spPr>
          <a:xfrm>
            <a:off x="750700" y="3019200"/>
            <a:ext cx="3013174" cy="166225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47"/>
          <p:cNvSpPr txBox="1"/>
          <p:nvPr/>
        </p:nvSpPr>
        <p:spPr>
          <a:xfrm>
            <a:off x="1787663" y="2742363"/>
            <a:ext cx="87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Jumping</a:t>
            </a:r>
            <a:endParaRPr/>
          </a:p>
        </p:txBody>
      </p:sp>
      <p:sp>
        <p:nvSpPr>
          <p:cNvPr id="427" name="Google Shape;427;p47"/>
          <p:cNvSpPr txBox="1"/>
          <p:nvPr/>
        </p:nvSpPr>
        <p:spPr>
          <a:xfrm>
            <a:off x="1882050" y="712895"/>
            <a:ext cx="77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Falling</a:t>
            </a:r>
            <a:endParaRPr/>
          </a:p>
        </p:txBody>
      </p:sp>
      <p:pic>
        <p:nvPicPr>
          <p:cNvPr id="428" name="Google Shape;428;p47"/>
          <p:cNvPicPr preferRelativeResize="0"/>
          <p:nvPr/>
        </p:nvPicPr>
        <p:blipFill rotWithShape="1">
          <a:blip r:embed="rId6">
            <a:alphaModFix/>
          </a:blip>
          <a:srcRect b="0" l="1409" r="0" t="1409"/>
          <a:stretch/>
        </p:blipFill>
        <p:spPr>
          <a:xfrm>
            <a:off x="793325" y="1199700"/>
            <a:ext cx="2970551" cy="1662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8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48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435" name="Google Shape;435;p48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36" name="Google Shape;436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48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Sensor Subsystem : Inertial Measurement Unit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48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sp>
        <p:nvSpPr>
          <p:cNvPr id="439" name="Google Shape;439;p48"/>
          <p:cNvSpPr txBox="1"/>
          <p:nvPr/>
        </p:nvSpPr>
        <p:spPr>
          <a:xfrm>
            <a:off x="2739300" y="645400"/>
            <a:ext cx="366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Fall Detection Algorithm - Falling Graph</a:t>
            </a:r>
            <a:endParaRPr b="1"/>
          </a:p>
        </p:txBody>
      </p:sp>
      <p:pic>
        <p:nvPicPr>
          <p:cNvPr id="440" name="Google Shape;440;p48"/>
          <p:cNvPicPr preferRelativeResize="0"/>
          <p:nvPr/>
        </p:nvPicPr>
        <p:blipFill rotWithShape="1">
          <a:blip r:embed="rId4">
            <a:alphaModFix/>
          </a:blip>
          <a:srcRect b="1667" l="1409" r="0" t="1405"/>
          <a:stretch/>
        </p:blipFill>
        <p:spPr>
          <a:xfrm>
            <a:off x="1099363" y="1006850"/>
            <a:ext cx="6945275" cy="382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9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49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447" name="Google Shape;447;p49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48" name="Google Shape;44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49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Sensor Subsystem : Inertial Measurement Unit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49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sp>
        <p:nvSpPr>
          <p:cNvPr id="451" name="Google Shape;451;p49"/>
          <p:cNvSpPr txBox="1"/>
          <p:nvPr/>
        </p:nvSpPr>
        <p:spPr>
          <a:xfrm>
            <a:off x="4183350" y="645395"/>
            <a:ext cx="77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id="452" name="Google Shape;452;p49"/>
          <p:cNvPicPr preferRelativeResize="0"/>
          <p:nvPr/>
        </p:nvPicPr>
        <p:blipFill rotWithShape="1">
          <a:blip r:embed="rId4">
            <a:alphaModFix/>
          </a:blip>
          <a:srcRect b="0" l="1264" r="-3221" t="1854"/>
          <a:stretch/>
        </p:blipFill>
        <p:spPr>
          <a:xfrm>
            <a:off x="1120675" y="835337"/>
            <a:ext cx="7367617" cy="3901288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9"/>
          <p:cNvSpPr txBox="1"/>
          <p:nvPr/>
        </p:nvSpPr>
        <p:spPr>
          <a:xfrm>
            <a:off x="2856737" y="645400"/>
            <a:ext cx="3895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Fall Detection Algorithm - Jumping Graph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0"/>
          <p:cNvSpPr txBox="1"/>
          <p:nvPr/>
        </p:nvSpPr>
        <p:spPr>
          <a:xfrm>
            <a:off x="348025" y="961400"/>
            <a:ext cx="81171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" sz="2000">
                <a:solidFill>
                  <a:srgbClr val="E84B36"/>
                </a:solidFill>
              </a:rPr>
              <a:t>Output</a:t>
            </a:r>
            <a:endParaRPr b="1" i="0" sz="20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/>
              <a:t>Stored the last 80 entries before the fall occurred to be displayed on the graph in our web application</a:t>
            </a:r>
            <a:endParaRPr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59" name="Google Shape;459;p50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50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461" name="Google Shape;461;p50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62" name="Google Shape;462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50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Sensor Subsystem : Inertial Measurement Unit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50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465" name="Google Shape;465;p50"/>
          <p:cNvPicPr preferRelativeResize="0"/>
          <p:nvPr/>
        </p:nvPicPr>
        <p:blipFill rotWithShape="1">
          <a:blip r:embed="rId4">
            <a:alphaModFix/>
          </a:blip>
          <a:srcRect b="1302" l="0" r="0" t="0"/>
          <a:stretch/>
        </p:blipFill>
        <p:spPr>
          <a:xfrm>
            <a:off x="2247300" y="1971450"/>
            <a:ext cx="4411275" cy="266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1"/>
          <p:cNvSpPr txBox="1"/>
          <p:nvPr/>
        </p:nvSpPr>
        <p:spPr>
          <a:xfrm>
            <a:off x="315300" y="763788"/>
            <a:ext cx="81171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2000">
                <a:solidFill>
                  <a:srgbClr val="E84B36"/>
                </a:solidFill>
              </a:rPr>
              <a:t>Requirement and Verification</a:t>
            </a:r>
            <a:endParaRPr b="1" sz="2000">
              <a:solidFill>
                <a:srgbClr val="E84B36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>
                <a:solidFill>
                  <a:srgbClr val="333333"/>
                </a:solidFill>
              </a:rPr>
              <a:t>Results: </a:t>
            </a:r>
            <a:endParaRPr>
              <a:solidFill>
                <a:srgbClr val="333333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>
                <a:solidFill>
                  <a:srgbClr val="333333"/>
                </a:solidFill>
              </a:rPr>
              <a:t>10 successes in 12 trials</a:t>
            </a:r>
            <a:endParaRPr>
              <a:solidFill>
                <a:srgbClr val="333333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>
                <a:solidFill>
                  <a:srgbClr val="333333"/>
                </a:solidFill>
              </a:rPr>
              <a:t>83.33% accuracy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71" name="Google Shape;471;p51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51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473" name="Google Shape;473;p51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74" name="Google Shape;474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51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Sensor Subsystem : Inertial Measurement Unit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51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aphicFrame>
        <p:nvGraphicFramePr>
          <p:cNvPr id="477" name="Google Shape;477;p51"/>
          <p:cNvGraphicFramePr/>
          <p:nvPr/>
        </p:nvGraphicFramePr>
        <p:xfrm>
          <a:off x="3265925" y="12750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{1C52D6B0-056E-4042-9C83-BC5EFF6AEC8F}</a:tableStyleId>
              </a:tblPr>
              <a:tblGrid>
                <a:gridCol w="1665225"/>
                <a:gridCol w="3925775"/>
              </a:tblGrid>
              <a:tr h="356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Requirement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Verification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1490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">
                          <a:solidFill>
                            <a:srgbClr val="333333"/>
                          </a:solidFill>
                        </a:rPr>
                        <a:t> Detect if a person has fallen with 70% accuracy.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222222"/>
                          </a:solidFill>
                          <a:highlight>
                            <a:srgbClr val="FFFFFF"/>
                          </a:highlight>
                        </a:rPr>
                        <a:t>Pretends to fall down on a soft surface (</a:t>
                      </a:r>
                      <a:r>
                        <a:rPr lang="en">
                          <a:solidFill>
                            <a:srgbClr val="212121"/>
                          </a:solidFill>
                          <a:highlight>
                            <a:srgbClr val="FFFFFF"/>
                          </a:highlight>
                        </a:rPr>
                        <a:t>falls forward, right, left, and backward directions 3 times each)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">
                          <a:solidFill>
                            <a:srgbClr val="222222"/>
                          </a:solidFill>
                          <a:highlight>
                            <a:srgbClr val="FFFFFF"/>
                          </a:highlight>
                        </a:rPr>
                        <a:t>and remains immobile for 30 seconds and see if a notification has popped up on the web application. Beeper should also emit a sound.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478" name="Google Shape;478;p51"/>
          <p:cNvGraphicFramePr/>
          <p:nvPr/>
        </p:nvGraphicFramePr>
        <p:xfrm>
          <a:off x="224975" y="33329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{1C52D6B0-056E-4042-9C83-BC5EFF6AEC8F}</a:tableStyleId>
              </a:tblPr>
              <a:tblGrid>
                <a:gridCol w="1520025"/>
                <a:gridCol w="592075"/>
                <a:gridCol w="592075"/>
                <a:gridCol w="592075"/>
                <a:gridCol w="592075"/>
                <a:gridCol w="592075"/>
                <a:gridCol w="592075"/>
                <a:gridCol w="592075"/>
                <a:gridCol w="592075"/>
                <a:gridCol w="592075"/>
                <a:gridCol w="592075"/>
                <a:gridCol w="592075"/>
                <a:gridCol w="6612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Trial 1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</a:rPr>
                        <a:t>Trial 2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</a:rPr>
                        <a:t>Trial 3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</a:rPr>
                        <a:t>Trial4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</a:rPr>
                        <a:t>Trial 5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</a:rPr>
                        <a:t>Trial 6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</a:rPr>
                        <a:t>Trial 7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</a:rPr>
                        <a:t>Trial 8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</a:rPr>
                        <a:t>Trial9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</a:rPr>
                        <a:t>Trial 10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</a:rPr>
                        <a:t>Trial 11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</a:rPr>
                        <a:t>Trial12</a:t>
                      </a:r>
                      <a:endParaRPr sz="9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Fall Direction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Fall</a:t>
                      </a:r>
                      <a:r>
                        <a:rPr lang="en"/>
                        <a:t> Detected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Yes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Yes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No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Yes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Yes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Yes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Yes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No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Yes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Yes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Yes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Yes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79" name="Google Shape;479;p51"/>
          <p:cNvSpPr txBox="1"/>
          <p:nvPr/>
        </p:nvSpPr>
        <p:spPr>
          <a:xfrm>
            <a:off x="282600" y="2144000"/>
            <a:ext cx="16884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/>
              <a:t>Key</a:t>
            </a:r>
            <a:endParaRPr sz="13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F: Forward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B: Backward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L: Left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R: Right</a:t>
            </a:r>
            <a:endParaRPr sz="13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52"/>
          <p:cNvSpPr txBox="1"/>
          <p:nvPr/>
        </p:nvSpPr>
        <p:spPr>
          <a:xfrm>
            <a:off x="3848878" y="1000709"/>
            <a:ext cx="48168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GPS</a:t>
            </a:r>
            <a:endParaRPr b="1" i="0" sz="20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NEO-6MV2 GPS chip with high accuracy of 2.5m</a:t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Voltage rating of 2.5-3.6V (supplied with 3.3V)</a:t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NEO6M chip tracks 22 satellite over 50 channels</a:t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Power save mode : 45mA supply current</a:t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Ceramic patch antenna connected to GPS (-161dB sensitive antenna)</a:t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UART Communication Protocol with the Microcontroller</a:t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	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485" name="Google Shape;485;p52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52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487" name="Google Shape;487;p52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88" name="Google Shape;488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52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Sensor Subsystem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52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491" name="Google Shape;491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55925"/>
            <a:ext cx="3848875" cy="1508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516791"/>
            <a:ext cx="1838325" cy="105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/>
          <p:nvPr>
            <p:ph idx="1" type="body"/>
          </p:nvPr>
        </p:nvSpPr>
        <p:spPr>
          <a:xfrm>
            <a:off x="189650" y="763800"/>
            <a:ext cx="61794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Problem</a:t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1600"/>
              <a:buChar char="•"/>
            </a:pPr>
            <a:r>
              <a:rPr lang="en" sz="16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Older people struggle to communicate health issues, lacking intuitive tech.</a:t>
            </a:r>
            <a:endParaRPr sz="16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1600"/>
              <a:buChar char="•"/>
            </a:pPr>
            <a:r>
              <a:rPr lang="en" sz="16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No cost effective solutions for monitoring in Elderly Homes and Assisted Living Centers</a:t>
            </a:r>
            <a:r>
              <a:rPr lang="en" sz="16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1600"/>
              <a:buChar char="•"/>
            </a:pPr>
            <a:r>
              <a:rPr lang="en" sz="16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Lack of centralized aspect in Smart Health monitoring.</a:t>
            </a:r>
            <a:endParaRPr sz="16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1600"/>
              <a:buChar char="•"/>
            </a:pPr>
            <a:r>
              <a:rPr lang="en" sz="16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Lack of emergency alerts/notifications sent to a central system.</a:t>
            </a:r>
            <a:endParaRPr sz="16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6"/>
          <p:cNvSpPr/>
          <p:nvPr/>
        </p:nvSpPr>
        <p:spPr>
          <a:xfrm flipH="1" rot="10800000">
            <a:off x="0" y="4827760"/>
            <a:ext cx="9144000" cy="31574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6"/>
          <p:cNvSpPr txBox="1"/>
          <p:nvPr/>
        </p:nvSpPr>
        <p:spPr>
          <a:xfrm>
            <a:off x="7001698" y="4893286"/>
            <a:ext cx="1855061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152" name="Google Shape;152;p26"/>
          <p:cNvSpPr/>
          <p:nvPr/>
        </p:nvSpPr>
        <p:spPr>
          <a:xfrm flipH="1" rot="10800000">
            <a:off x="0" y="-5771"/>
            <a:ext cx="9144000" cy="651163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53" name="Google Shape;15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8" y="171011"/>
            <a:ext cx="208429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6"/>
          <p:cNvSpPr txBox="1"/>
          <p:nvPr/>
        </p:nvSpPr>
        <p:spPr>
          <a:xfrm>
            <a:off x="282607" y="153038"/>
            <a:ext cx="8182520" cy="34621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Introduction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6"/>
          <p:cNvSpPr txBox="1"/>
          <p:nvPr/>
        </p:nvSpPr>
        <p:spPr>
          <a:xfrm>
            <a:off x="282605" y="4893286"/>
            <a:ext cx="5993503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156" name="Google Shape;15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0075" y="706650"/>
            <a:ext cx="1733720" cy="19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89324" y="2694255"/>
            <a:ext cx="1855050" cy="2010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53"/>
          <p:cNvSpPr txBox="1"/>
          <p:nvPr/>
        </p:nvSpPr>
        <p:spPr>
          <a:xfrm>
            <a:off x="242200" y="763100"/>
            <a:ext cx="8533200" cy="39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GPS</a:t>
            </a:r>
            <a:endParaRPr b="1" sz="20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</p:txBody>
      </p:sp>
      <p:sp>
        <p:nvSpPr>
          <p:cNvPr id="498" name="Google Shape;498;p53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53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500" name="Google Shape;500;p53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501" name="Google Shape;501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53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Sensor Subsystem : GPS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53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504" name="Google Shape;504;p53"/>
          <p:cNvPicPr preferRelativeResize="0"/>
          <p:nvPr/>
        </p:nvPicPr>
        <p:blipFill rotWithShape="1">
          <a:blip r:embed="rId4">
            <a:alphaModFix/>
          </a:blip>
          <a:srcRect b="14126" l="0" r="0" t="0"/>
          <a:stretch/>
        </p:blipFill>
        <p:spPr>
          <a:xfrm>
            <a:off x="1064800" y="1153551"/>
            <a:ext cx="2768650" cy="28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53"/>
          <p:cNvPicPr preferRelativeResize="0"/>
          <p:nvPr/>
        </p:nvPicPr>
        <p:blipFill rotWithShape="1">
          <a:blip r:embed="rId5">
            <a:alphaModFix/>
          </a:blip>
          <a:srcRect b="0" l="2470" r="-2469" t="0"/>
          <a:stretch/>
        </p:blipFill>
        <p:spPr>
          <a:xfrm>
            <a:off x="5453425" y="1081313"/>
            <a:ext cx="2703750" cy="240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53"/>
          <p:cNvSpPr txBox="1"/>
          <p:nvPr/>
        </p:nvSpPr>
        <p:spPr>
          <a:xfrm>
            <a:off x="5025850" y="3925200"/>
            <a:ext cx="355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Address displayed on the Web Application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53"/>
          <p:cNvSpPr txBox="1"/>
          <p:nvPr/>
        </p:nvSpPr>
        <p:spPr>
          <a:xfrm>
            <a:off x="669675" y="4101125"/>
            <a:ext cx="3558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Output from the API on searching with latitude and longitude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4"/>
          <p:cNvSpPr txBox="1"/>
          <p:nvPr/>
        </p:nvSpPr>
        <p:spPr>
          <a:xfrm>
            <a:off x="4054325" y="690025"/>
            <a:ext cx="5089800" cy="39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Requirement and Verification</a:t>
            </a:r>
            <a:endParaRPr b="1" sz="20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513" name="Google Shape;513;p54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54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515" name="Google Shape;515;p54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516" name="Google Shape;516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54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Sensor Subsystem: GPS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54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aphicFrame>
        <p:nvGraphicFramePr>
          <p:cNvPr id="519" name="Google Shape;519;p54"/>
          <p:cNvGraphicFramePr/>
          <p:nvPr/>
        </p:nvGraphicFramePr>
        <p:xfrm>
          <a:off x="4140050" y="11036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{1C52D6B0-056E-4042-9C83-BC5EFF6AEC8F}</a:tableStyleId>
              </a:tblPr>
              <a:tblGrid>
                <a:gridCol w="2401300"/>
                <a:gridCol w="2401300"/>
              </a:tblGrid>
              <a:tr h="345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Requirement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Verification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1501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Provide the location of where the person is within 20m of the actual location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Collect the latitude and longitude values from the GPS. Check the actual latitude and longitude using Google Maps.Calculate distance between the two.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520" name="Google Shape;520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3200" y="3203900"/>
            <a:ext cx="2678249" cy="135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797792"/>
            <a:ext cx="3749525" cy="2253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arge building with a fountain in front of it&#10;&#10;Description automatically generated with low confidence" id="526" name="Google Shape;526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55"/>
          <p:cNvSpPr/>
          <p:nvPr/>
        </p:nvSpPr>
        <p:spPr>
          <a:xfrm flipH="1" rot="10800000"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55"/>
          <p:cNvSpPr txBox="1"/>
          <p:nvPr/>
        </p:nvSpPr>
        <p:spPr>
          <a:xfrm>
            <a:off x="1655179" y="1118280"/>
            <a:ext cx="58335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" sz="4500">
                <a:solidFill>
                  <a:schemeClr val="lt1"/>
                </a:solidFill>
              </a:rPr>
              <a:t>Power Subsystem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55"/>
          <p:cNvSpPr txBox="1"/>
          <p:nvPr/>
        </p:nvSpPr>
        <p:spPr>
          <a:xfrm>
            <a:off x="1081146" y="2424173"/>
            <a:ext cx="69816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pic>
        <p:nvPicPr>
          <p:cNvPr descr="A close up of a logo&#10;&#10;Description automatically generated" id="530" name="Google Shape;530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5658" y="176782"/>
            <a:ext cx="208429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55"/>
          <p:cNvSpPr/>
          <p:nvPr/>
        </p:nvSpPr>
        <p:spPr>
          <a:xfrm>
            <a:off x="4140173" y="2069494"/>
            <a:ext cx="863655" cy="83987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55"/>
          <p:cNvSpPr txBox="1"/>
          <p:nvPr/>
        </p:nvSpPr>
        <p:spPr>
          <a:xfrm>
            <a:off x="7001698" y="4893286"/>
            <a:ext cx="1855061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533" name="Google Shape;533;p55"/>
          <p:cNvSpPr txBox="1"/>
          <p:nvPr/>
        </p:nvSpPr>
        <p:spPr>
          <a:xfrm>
            <a:off x="282605" y="4893286"/>
            <a:ext cx="5993503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6"/>
          <p:cNvSpPr txBox="1"/>
          <p:nvPr/>
        </p:nvSpPr>
        <p:spPr>
          <a:xfrm>
            <a:off x="282600" y="888325"/>
            <a:ext cx="44553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Voltage Rating of Components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Inertial Measurement Unit: 3.3V</a:t>
            </a: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GPS Module: 3.3V</a:t>
            </a: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Beeper: 3.3V</a:t>
            </a: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ESP32: 3.3V</a:t>
            </a: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Heart Rate and Blood Oxygen Module: 5V (not shown since require 5V - no regulator needed)</a:t>
            </a:r>
            <a:endParaRPr b="1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Dropout Voltage </a:t>
            </a:r>
            <a:endParaRPr b="1" sz="2000">
              <a:solidFill>
                <a:srgbClr val="E84B3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E84B3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Chosen 5V battery to ensure voltage drop to 3.3V is more than minimum drop out of 1.2V and not too high to overheat.</a:t>
            </a:r>
            <a:endParaRPr i="0" sz="1400" u="none" cap="none" strike="noStrike">
              <a:solidFill>
                <a:schemeClr val="dk1"/>
              </a:solidFill>
            </a:endParaRPr>
          </a:p>
        </p:txBody>
      </p:sp>
      <p:sp>
        <p:nvSpPr>
          <p:cNvPr id="539" name="Google Shape;539;p56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56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541" name="Google Shape;541;p56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542" name="Google Shape;542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56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Power Subsystem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56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545" name="Google Shape;54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6198" y="1104198"/>
            <a:ext cx="4026575" cy="134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9074" y="3419050"/>
            <a:ext cx="4262431" cy="65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56"/>
          <p:cNvSpPr/>
          <p:nvPr/>
        </p:nvSpPr>
        <p:spPr>
          <a:xfrm>
            <a:off x="8508065" y="3813721"/>
            <a:ext cx="456900" cy="363000"/>
          </a:xfrm>
          <a:prstGeom prst="rect">
            <a:avLst/>
          </a:prstGeom>
          <a:noFill/>
          <a:ln cap="flat" cmpd="sng" w="19050">
            <a:solidFill>
              <a:srgbClr val="E84B3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7"/>
          <p:cNvSpPr txBox="1"/>
          <p:nvPr/>
        </p:nvSpPr>
        <p:spPr>
          <a:xfrm>
            <a:off x="681423" y="1000700"/>
            <a:ext cx="79842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Thermal Resistance</a:t>
            </a:r>
            <a:endParaRPr b="1" i="0" sz="20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Chosen the </a:t>
            </a:r>
            <a:r>
              <a:rPr lang="en">
                <a:solidFill>
                  <a:srgbClr val="444444"/>
                </a:solidFill>
                <a:highlight>
                  <a:srgbClr val="FFFFFF"/>
                </a:highlight>
              </a:rPr>
              <a:t>LD1117V33 TO220 component </a:t>
            </a:r>
            <a:endParaRPr>
              <a:solidFill>
                <a:srgbClr val="444444"/>
              </a:solidFill>
              <a:highlight>
                <a:srgbClr val="FFFFFF"/>
              </a:highlight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>
                <a:solidFill>
                  <a:srgbClr val="444444"/>
                </a:solidFill>
                <a:highlight>
                  <a:srgbClr val="FFFFFF"/>
                </a:highlight>
              </a:rPr>
              <a:t>low thermal resistance to reduce the increase in temperature per Watt </a:t>
            </a:r>
            <a:endParaRPr>
              <a:solidFill>
                <a:srgbClr val="444444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44444"/>
              </a:solidFill>
              <a:highlight>
                <a:srgbClr val="FFFFFF"/>
              </a:highlight>
            </a:endParaRPr>
          </a:p>
        </p:txBody>
      </p:sp>
      <p:sp>
        <p:nvSpPr>
          <p:cNvPr id="553" name="Google Shape;553;p57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57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555" name="Google Shape;555;p57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556" name="Google Shape;556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57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Power Subsystem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57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559" name="Google Shape;559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5475" y="2057200"/>
            <a:ext cx="6293201" cy="1098175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57"/>
          <p:cNvSpPr/>
          <p:nvPr/>
        </p:nvSpPr>
        <p:spPr>
          <a:xfrm>
            <a:off x="6521950" y="2199575"/>
            <a:ext cx="660000" cy="955800"/>
          </a:xfrm>
          <a:prstGeom prst="rect">
            <a:avLst/>
          </a:prstGeom>
          <a:noFill/>
          <a:ln cap="flat" cmpd="sng" w="19050">
            <a:solidFill>
              <a:srgbClr val="E84B3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1" name="Google Shape;561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9900" y="3197500"/>
            <a:ext cx="3644174" cy="121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675" y="3485450"/>
            <a:ext cx="5187850" cy="68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blackboard, night sky&#10;&#10;Description automatically generated" id="567" name="Google Shape;567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58"/>
          <p:cNvSpPr/>
          <p:nvPr/>
        </p:nvSpPr>
        <p:spPr>
          <a:xfrm flipH="1" rot="10800000"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58"/>
          <p:cNvSpPr txBox="1"/>
          <p:nvPr/>
        </p:nvSpPr>
        <p:spPr>
          <a:xfrm>
            <a:off x="1655179" y="1118280"/>
            <a:ext cx="58335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" sz="4500">
                <a:solidFill>
                  <a:schemeClr val="lt1"/>
                </a:solidFill>
              </a:rPr>
              <a:t>Control Subsystem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570" name="Google Shape;570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5658" y="176782"/>
            <a:ext cx="208429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58"/>
          <p:cNvSpPr/>
          <p:nvPr/>
        </p:nvSpPr>
        <p:spPr>
          <a:xfrm>
            <a:off x="4140173" y="2069494"/>
            <a:ext cx="863655" cy="83987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58"/>
          <p:cNvSpPr txBox="1"/>
          <p:nvPr/>
        </p:nvSpPr>
        <p:spPr>
          <a:xfrm>
            <a:off x="282605" y="4893286"/>
            <a:ext cx="5993503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sp>
        <p:nvSpPr>
          <p:cNvPr id="573" name="Google Shape;573;p58"/>
          <p:cNvSpPr txBox="1"/>
          <p:nvPr/>
        </p:nvSpPr>
        <p:spPr>
          <a:xfrm>
            <a:off x="7001698" y="4893286"/>
            <a:ext cx="1855061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59"/>
          <p:cNvSpPr txBox="1"/>
          <p:nvPr/>
        </p:nvSpPr>
        <p:spPr>
          <a:xfrm>
            <a:off x="3848878" y="1000709"/>
            <a:ext cx="48168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Processing and Serialization of Data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ESP32- WROOM-32E microcontroller module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WiFi enabled within Microcontroller</a:t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Programming logic</a:t>
            </a:r>
            <a:endParaRPr/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Button connected to IO0 (Boot) active low</a:t>
            </a:r>
            <a:endParaRPr/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Button connected to EN (Enable) active low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59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59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581" name="Google Shape;581;p59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582" name="Google Shape;582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59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Control Subsystem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59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585" name="Google Shape;585;p59"/>
          <p:cNvPicPr preferRelativeResize="0"/>
          <p:nvPr/>
        </p:nvPicPr>
        <p:blipFill rotWithShape="1">
          <a:blip r:embed="rId4">
            <a:alphaModFix/>
          </a:blip>
          <a:srcRect b="4251" l="0" r="0" t="0"/>
          <a:stretch/>
        </p:blipFill>
        <p:spPr>
          <a:xfrm>
            <a:off x="1066800" y="1108625"/>
            <a:ext cx="2146300" cy="269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59"/>
          <p:cNvPicPr preferRelativeResize="0"/>
          <p:nvPr/>
        </p:nvPicPr>
        <p:blipFill rotWithShape="1">
          <a:blip r:embed="rId5">
            <a:alphaModFix/>
          </a:blip>
          <a:srcRect b="3357" l="0" r="0" t="6381"/>
          <a:stretch/>
        </p:blipFill>
        <p:spPr>
          <a:xfrm>
            <a:off x="4898700" y="3028998"/>
            <a:ext cx="3233125" cy="169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60"/>
          <p:cNvSpPr txBox="1"/>
          <p:nvPr/>
        </p:nvSpPr>
        <p:spPr>
          <a:xfrm>
            <a:off x="1101957" y="2619918"/>
            <a:ext cx="17103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60"/>
          <p:cNvSpPr txBox="1"/>
          <p:nvPr/>
        </p:nvSpPr>
        <p:spPr>
          <a:xfrm>
            <a:off x="482100" y="1018538"/>
            <a:ext cx="79830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Sending Data over WiFi to Database</a:t>
            </a:r>
            <a:endParaRPr b="1" i="0" sz="20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After data from sensors is collected, serialize data as JSON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Create an HTTP request that is able to POST this data as JSON body to backend</a:t>
            </a:r>
            <a:endParaRPr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Updates the Database and the Frontend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93" name="Google Shape;593;p60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60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595" name="Google Shape;595;p60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596" name="Google Shape;596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60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Control Subsystem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60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599" name="Google Shape;599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1150" y="2858425"/>
            <a:ext cx="5306300" cy="146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61"/>
          <p:cNvSpPr txBox="1"/>
          <p:nvPr/>
        </p:nvSpPr>
        <p:spPr>
          <a:xfrm>
            <a:off x="4267978" y="763809"/>
            <a:ext cx="48168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Requirement and Verification</a:t>
            </a:r>
            <a:endParaRPr b="1" i="0" sz="20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605" name="Google Shape;605;p61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61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607" name="Google Shape;607;p61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608" name="Google Shape;608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61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Control Subsystem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61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aphicFrame>
        <p:nvGraphicFramePr>
          <p:cNvPr id="611" name="Google Shape;611;p61"/>
          <p:cNvGraphicFramePr/>
          <p:nvPr/>
        </p:nvGraphicFramePr>
        <p:xfrm>
          <a:off x="4429125" y="1453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{1C52D6B0-056E-4042-9C83-BC5EFF6AEC8F}</a:tableStyleId>
              </a:tblPr>
              <a:tblGrid>
                <a:gridCol w="2051075"/>
                <a:gridCol w="2051075"/>
              </a:tblGrid>
              <a:tr h="232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Requirement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Verification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232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Process all sensor data in JSON format to MongoDB database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The MongoDB database should have a new entry that has all the fields with values in the correct format. 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612" name="Google Shape;612;p61"/>
          <p:cNvSpPr txBox="1"/>
          <p:nvPr/>
        </p:nvSpPr>
        <p:spPr>
          <a:xfrm>
            <a:off x="397875" y="3471588"/>
            <a:ext cx="334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Output of newest entry in Mongo Database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3" name="Google Shape;613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875" y="1368238"/>
            <a:ext cx="3214175" cy="203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outdoor&#10;&#10;Description automatically generated" id="618" name="Google Shape;618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62"/>
          <p:cNvSpPr/>
          <p:nvPr/>
        </p:nvSpPr>
        <p:spPr>
          <a:xfrm flipH="1" rot="10800000">
            <a:off x="1986713" y="1255424"/>
            <a:ext cx="9144000" cy="51435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62"/>
          <p:cNvSpPr txBox="1"/>
          <p:nvPr/>
        </p:nvSpPr>
        <p:spPr>
          <a:xfrm>
            <a:off x="1655254" y="1165430"/>
            <a:ext cx="5833500" cy="14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" sz="4500">
                <a:solidFill>
                  <a:schemeClr val="lt1"/>
                </a:solidFill>
              </a:rPr>
              <a:t>Backend and Database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621" name="Google Shape;621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5657" y="176782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62"/>
          <p:cNvSpPr/>
          <p:nvPr/>
        </p:nvSpPr>
        <p:spPr>
          <a:xfrm>
            <a:off x="4140173" y="3546369"/>
            <a:ext cx="863700" cy="840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62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sp>
        <p:nvSpPr>
          <p:cNvPr id="624" name="Google Shape;624;p62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625" name="Google Shape;625;p62"/>
          <p:cNvSpPr txBox="1"/>
          <p:nvPr/>
        </p:nvSpPr>
        <p:spPr>
          <a:xfrm>
            <a:off x="1804379" y="2702255"/>
            <a:ext cx="58335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" sz="4500">
                <a:solidFill>
                  <a:schemeClr val="lt1"/>
                </a:solidFill>
              </a:rPr>
              <a:t>Subsystem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/>
          <p:nvPr/>
        </p:nvSpPr>
        <p:spPr>
          <a:xfrm flipH="1" rot="10800000">
            <a:off x="0" y="4827760"/>
            <a:ext cx="9144000" cy="31574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7"/>
          <p:cNvSpPr txBox="1"/>
          <p:nvPr/>
        </p:nvSpPr>
        <p:spPr>
          <a:xfrm>
            <a:off x="7001698" y="4893286"/>
            <a:ext cx="1855061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164" name="Google Shape;164;p27"/>
          <p:cNvSpPr/>
          <p:nvPr/>
        </p:nvSpPr>
        <p:spPr>
          <a:xfrm flipH="1" rot="10800000">
            <a:off x="0" y="-5771"/>
            <a:ext cx="9144000" cy="651163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65" name="Google Shape;16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8" y="171011"/>
            <a:ext cx="208429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7"/>
          <p:cNvSpPr txBox="1"/>
          <p:nvPr/>
        </p:nvSpPr>
        <p:spPr>
          <a:xfrm>
            <a:off x="282607" y="153038"/>
            <a:ext cx="8182520" cy="34621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Introduction 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9700" y="677338"/>
            <a:ext cx="4376124" cy="299166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7"/>
          <p:cNvSpPr txBox="1"/>
          <p:nvPr/>
        </p:nvSpPr>
        <p:spPr>
          <a:xfrm>
            <a:off x="282605" y="4893286"/>
            <a:ext cx="5993503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169" name="Google Shape;169;p27"/>
          <p:cNvPicPr preferRelativeResize="0"/>
          <p:nvPr/>
        </p:nvPicPr>
        <p:blipFill rotWithShape="1">
          <a:blip r:embed="rId5">
            <a:alphaModFix/>
          </a:blip>
          <a:srcRect b="0" l="0" r="0" t="11300"/>
          <a:stretch/>
        </p:blipFill>
        <p:spPr>
          <a:xfrm>
            <a:off x="2609500" y="1151675"/>
            <a:ext cx="2299075" cy="367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7"/>
          <p:cNvSpPr txBox="1"/>
          <p:nvPr/>
        </p:nvSpPr>
        <p:spPr>
          <a:xfrm>
            <a:off x="157525" y="677350"/>
            <a:ext cx="2636400" cy="39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Solution</a:t>
            </a:r>
            <a:endParaRPr b="1" i="0" sz="20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Cost Effective and innovative solution ($56.73 per node) </a:t>
            </a:r>
            <a:endParaRPr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Centralized, continuous monitoring with the web app.</a:t>
            </a:r>
            <a:endParaRPr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Fast assistance with alarm and notification on app.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Intuitive to use and easy to wear as a belt and wrist band. </a:t>
            </a:r>
            <a:endParaRPr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63"/>
          <p:cNvSpPr txBox="1"/>
          <p:nvPr/>
        </p:nvSpPr>
        <p:spPr>
          <a:xfrm>
            <a:off x="348025" y="961400"/>
            <a:ext cx="81171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2000">
                <a:solidFill>
                  <a:srgbClr val="E84B36"/>
                </a:solidFill>
              </a:rPr>
              <a:t>Backend </a:t>
            </a:r>
            <a:endParaRPr b="1" sz="2000">
              <a:solidFill>
                <a:srgbClr val="E84B36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31" name="Google Shape;631;p63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63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633" name="Google Shape;633;p63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634" name="Google Shape;634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63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Backend and Database Subsystem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63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sp>
        <p:nvSpPr>
          <p:cNvPr id="637" name="Google Shape;637;p63"/>
          <p:cNvSpPr txBox="1"/>
          <p:nvPr/>
        </p:nvSpPr>
        <p:spPr>
          <a:xfrm>
            <a:off x="470925" y="1388800"/>
            <a:ext cx="3005700" cy="21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E84B36"/>
                </a:solidFill>
              </a:rPr>
              <a:t>GET Request</a:t>
            </a:r>
            <a:endParaRPr b="1" sz="1600">
              <a:solidFill>
                <a:srgbClr val="E84B36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" sz="1600">
                <a:solidFill>
                  <a:schemeClr val="dk1"/>
                </a:solidFill>
              </a:rPr>
              <a:t>Used for obtaining data to be </a:t>
            </a:r>
            <a:r>
              <a:rPr lang="en" sz="1600">
                <a:solidFill>
                  <a:schemeClr val="dk1"/>
                </a:solidFill>
              </a:rPr>
              <a:t>displayed</a:t>
            </a:r>
            <a:r>
              <a:rPr lang="en" sz="1600">
                <a:solidFill>
                  <a:schemeClr val="dk1"/>
                </a:solidFill>
              </a:rPr>
              <a:t> on the frontend web application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" sz="1600">
                <a:solidFill>
                  <a:schemeClr val="dk1"/>
                </a:solidFill>
              </a:rPr>
              <a:t>Supports WHERE, SORT, LIMIT, SELECT operations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638" name="Google Shape;638;p63"/>
          <p:cNvSpPr txBox="1"/>
          <p:nvPr/>
        </p:nvSpPr>
        <p:spPr>
          <a:xfrm>
            <a:off x="5322000" y="1494300"/>
            <a:ext cx="3005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E84B36"/>
                </a:solidFill>
              </a:rPr>
              <a:t>POST </a:t>
            </a:r>
            <a:r>
              <a:rPr b="1" lang="en" sz="1600">
                <a:solidFill>
                  <a:srgbClr val="E84B36"/>
                </a:solidFill>
              </a:rPr>
              <a:t>Request</a:t>
            </a:r>
            <a:endParaRPr b="1" sz="1600">
              <a:solidFill>
                <a:srgbClr val="E84B36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" sz="1600">
                <a:solidFill>
                  <a:schemeClr val="dk1"/>
                </a:solidFill>
              </a:rPr>
              <a:t>Used for posting data from the microcontroller to the web application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639" name="Google Shape;639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8425" y="3276525"/>
            <a:ext cx="5147150" cy="130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64"/>
          <p:cNvSpPr txBox="1"/>
          <p:nvPr/>
        </p:nvSpPr>
        <p:spPr>
          <a:xfrm>
            <a:off x="401675" y="706575"/>
            <a:ext cx="81171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2000">
                <a:solidFill>
                  <a:srgbClr val="E84B36"/>
                </a:solidFill>
              </a:rPr>
              <a:t>Database</a:t>
            </a:r>
            <a:endParaRPr b="1" sz="2000">
              <a:solidFill>
                <a:srgbClr val="E84B36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45" name="Google Shape;645;p64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p64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647" name="Google Shape;647;p64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648" name="Google Shape;648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64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Backend and Database Subsystem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64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sp>
        <p:nvSpPr>
          <p:cNvPr id="651" name="Google Shape;651;p64"/>
          <p:cNvSpPr txBox="1"/>
          <p:nvPr/>
        </p:nvSpPr>
        <p:spPr>
          <a:xfrm>
            <a:off x="437400" y="1022900"/>
            <a:ext cx="3005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E84B36"/>
                </a:solidFill>
              </a:rPr>
              <a:t>Person Collection</a:t>
            </a:r>
            <a:endParaRPr b="1" sz="1500">
              <a:solidFill>
                <a:srgbClr val="E84B36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Stores personal information of the elderly</a:t>
            </a:r>
            <a:endParaRPr sz="15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652" name="Google Shape;652;p64"/>
          <p:cNvSpPr txBox="1"/>
          <p:nvPr/>
        </p:nvSpPr>
        <p:spPr>
          <a:xfrm>
            <a:off x="5013500" y="1022900"/>
            <a:ext cx="39225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E84B36"/>
                </a:solidFill>
              </a:rPr>
              <a:t>Sensor Collection</a:t>
            </a:r>
            <a:endParaRPr b="1" sz="1500">
              <a:solidFill>
                <a:srgbClr val="E84B36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Stores measured health data of an elderly at the time shown in timestamp</a:t>
            </a:r>
            <a:endParaRPr sz="15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653" name="Google Shape;653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163" y="1887275"/>
            <a:ext cx="2828925" cy="140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60700" y="1828650"/>
            <a:ext cx="2228100" cy="288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65"/>
          <p:cNvSpPr txBox="1"/>
          <p:nvPr/>
        </p:nvSpPr>
        <p:spPr>
          <a:xfrm>
            <a:off x="348000" y="928700"/>
            <a:ext cx="81171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2000">
                <a:solidFill>
                  <a:srgbClr val="E84B36"/>
                </a:solidFill>
              </a:rPr>
              <a:t>Requirement and Verification</a:t>
            </a:r>
            <a:endParaRPr b="1" sz="2000">
              <a:solidFill>
                <a:srgbClr val="E84B36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60" name="Google Shape;660;p65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" name="Google Shape;661;p65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662" name="Google Shape;662;p65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663" name="Google Shape;663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65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Backend and Database Subsystem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65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666" name="Google Shape;666;p65"/>
          <p:cNvPicPr preferRelativeResize="0"/>
          <p:nvPr/>
        </p:nvPicPr>
        <p:blipFill rotWithShape="1">
          <a:blip r:embed="rId4">
            <a:alphaModFix/>
          </a:blip>
          <a:srcRect b="93304" l="1273" r="22946" t="0"/>
          <a:stretch/>
        </p:blipFill>
        <p:spPr>
          <a:xfrm>
            <a:off x="1269700" y="1399775"/>
            <a:ext cx="7004149" cy="50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000" y="2413950"/>
            <a:ext cx="4699500" cy="2098817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65"/>
          <p:cNvSpPr txBox="1"/>
          <p:nvPr/>
        </p:nvSpPr>
        <p:spPr>
          <a:xfrm>
            <a:off x="541000" y="2039850"/>
            <a:ext cx="4699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Document </a:t>
            </a:r>
            <a:r>
              <a:rPr b="1" lang="en" sz="1300">
                <a:solidFill>
                  <a:schemeClr val="dk1"/>
                </a:solidFill>
              </a:rPr>
              <a:t>stored in MongoDB</a:t>
            </a:r>
            <a:r>
              <a:rPr b="1" lang="en" sz="1300"/>
              <a:t> </a:t>
            </a:r>
            <a:r>
              <a:rPr b="1" lang="en" sz="1300"/>
              <a:t>to be retrieved by _id</a:t>
            </a:r>
            <a:endParaRPr b="1" sz="1300"/>
          </a:p>
        </p:txBody>
      </p:sp>
      <p:sp>
        <p:nvSpPr>
          <p:cNvPr id="669" name="Google Shape;669;p65"/>
          <p:cNvSpPr txBox="1"/>
          <p:nvPr/>
        </p:nvSpPr>
        <p:spPr>
          <a:xfrm>
            <a:off x="5161952" y="1950575"/>
            <a:ext cx="389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Verification</a:t>
            </a:r>
            <a:endParaRPr b="1" sz="1200"/>
          </a:p>
        </p:txBody>
      </p:sp>
      <p:pic>
        <p:nvPicPr>
          <p:cNvPr id="670" name="Google Shape;670;p65"/>
          <p:cNvPicPr preferRelativeResize="0"/>
          <p:nvPr/>
        </p:nvPicPr>
        <p:blipFill rotWithShape="1">
          <a:blip r:embed="rId4">
            <a:alphaModFix/>
          </a:blip>
          <a:srcRect b="6210" l="10313" r="39107" t="52581"/>
          <a:stretch/>
        </p:blipFill>
        <p:spPr>
          <a:xfrm>
            <a:off x="5055425" y="2309025"/>
            <a:ext cx="3610226" cy="240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66"/>
          <p:cNvSpPr txBox="1"/>
          <p:nvPr/>
        </p:nvSpPr>
        <p:spPr>
          <a:xfrm>
            <a:off x="348025" y="961400"/>
            <a:ext cx="81171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2000">
                <a:solidFill>
                  <a:srgbClr val="E84B36"/>
                </a:solidFill>
              </a:rPr>
              <a:t>Requirement and Verification</a:t>
            </a:r>
            <a:endParaRPr b="1" sz="2000">
              <a:solidFill>
                <a:srgbClr val="E84B36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76" name="Google Shape;676;p66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66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678" name="Google Shape;678;p66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679" name="Google Shape;679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66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Backend and Database Subsystem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66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682" name="Google Shape;682;p66"/>
          <p:cNvPicPr preferRelativeResize="0"/>
          <p:nvPr/>
        </p:nvPicPr>
        <p:blipFill rotWithShape="1">
          <a:blip r:embed="rId4">
            <a:alphaModFix/>
          </a:blip>
          <a:srcRect b="9222" l="0" r="60238" t="0"/>
          <a:stretch/>
        </p:blipFill>
        <p:spPr>
          <a:xfrm>
            <a:off x="868050" y="1571600"/>
            <a:ext cx="3233307" cy="30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66"/>
          <p:cNvPicPr preferRelativeResize="0"/>
          <p:nvPr/>
        </p:nvPicPr>
        <p:blipFill rotWithShape="1">
          <a:blip r:embed="rId5">
            <a:alphaModFix/>
          </a:blip>
          <a:srcRect b="0" l="0" r="58507" t="0"/>
          <a:stretch/>
        </p:blipFill>
        <p:spPr>
          <a:xfrm>
            <a:off x="4785525" y="1767775"/>
            <a:ext cx="4145276" cy="2613342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66"/>
          <p:cNvSpPr txBox="1"/>
          <p:nvPr/>
        </p:nvSpPr>
        <p:spPr>
          <a:xfrm>
            <a:off x="1120000" y="1275075"/>
            <a:ext cx="272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Sending POST Request</a:t>
            </a:r>
            <a:endParaRPr b="1"/>
          </a:p>
        </p:txBody>
      </p:sp>
      <p:sp>
        <p:nvSpPr>
          <p:cNvPr id="685" name="Google Shape;685;p66"/>
          <p:cNvSpPr txBox="1"/>
          <p:nvPr/>
        </p:nvSpPr>
        <p:spPr>
          <a:xfrm>
            <a:off x="5093113" y="1275075"/>
            <a:ext cx="353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Verification</a:t>
            </a:r>
            <a:endParaRPr b="1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outdoor&#10;&#10;Description automatically generated" id="690" name="Google Shape;690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67"/>
          <p:cNvSpPr/>
          <p:nvPr/>
        </p:nvSpPr>
        <p:spPr>
          <a:xfrm flipH="1" rot="10800000">
            <a:off x="13" y="-1"/>
            <a:ext cx="9144000" cy="51435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2" name="Google Shape;692;p67"/>
          <p:cNvSpPr txBox="1"/>
          <p:nvPr/>
        </p:nvSpPr>
        <p:spPr>
          <a:xfrm>
            <a:off x="1655254" y="1165430"/>
            <a:ext cx="58335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" sz="4500">
                <a:solidFill>
                  <a:schemeClr val="lt1"/>
                </a:solidFill>
              </a:rPr>
              <a:t>User Interface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693" name="Google Shape;693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5658" y="176782"/>
            <a:ext cx="208429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67"/>
          <p:cNvSpPr/>
          <p:nvPr/>
        </p:nvSpPr>
        <p:spPr>
          <a:xfrm>
            <a:off x="4140173" y="3546369"/>
            <a:ext cx="863700" cy="840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5" name="Google Shape;695;p67"/>
          <p:cNvSpPr txBox="1"/>
          <p:nvPr/>
        </p:nvSpPr>
        <p:spPr>
          <a:xfrm>
            <a:off x="282605" y="4893286"/>
            <a:ext cx="5993503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sp>
        <p:nvSpPr>
          <p:cNvPr id="696" name="Google Shape;696;p67"/>
          <p:cNvSpPr txBox="1"/>
          <p:nvPr/>
        </p:nvSpPr>
        <p:spPr>
          <a:xfrm>
            <a:off x="7001698" y="4893286"/>
            <a:ext cx="1855061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697" name="Google Shape;697;p67"/>
          <p:cNvSpPr txBox="1"/>
          <p:nvPr/>
        </p:nvSpPr>
        <p:spPr>
          <a:xfrm>
            <a:off x="1823279" y="2087680"/>
            <a:ext cx="58335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" sz="4500">
                <a:solidFill>
                  <a:schemeClr val="lt1"/>
                </a:solidFill>
              </a:rPr>
              <a:t>Subsystem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68"/>
          <p:cNvSpPr txBox="1"/>
          <p:nvPr/>
        </p:nvSpPr>
        <p:spPr>
          <a:xfrm>
            <a:off x="282600" y="764700"/>
            <a:ext cx="8182500" cy="37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2000">
                <a:solidFill>
                  <a:srgbClr val="E84B36"/>
                </a:solidFill>
              </a:rPr>
              <a:t>Web Application Frontend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03" name="Google Shape;703;p68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68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705" name="Google Shape;705;p68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706" name="Google Shape;706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68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User Interface Subsystem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68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sp>
        <p:nvSpPr>
          <p:cNvPr id="709" name="Google Shape;709;p68"/>
          <p:cNvSpPr txBox="1"/>
          <p:nvPr/>
        </p:nvSpPr>
        <p:spPr>
          <a:xfrm>
            <a:off x="282600" y="1107075"/>
            <a:ext cx="3846900" cy="16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E84B36"/>
                </a:solidFill>
              </a:rPr>
              <a:t>Requirement</a:t>
            </a:r>
            <a:r>
              <a:rPr b="1" lang="en" sz="1600">
                <a:solidFill>
                  <a:srgbClr val="E84B36"/>
                </a:solidFill>
              </a:rPr>
              <a:t> and Verification</a:t>
            </a:r>
            <a:endParaRPr b="1" sz="1600">
              <a:solidFill>
                <a:srgbClr val="E84B3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E84B3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E84B3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graphicFrame>
        <p:nvGraphicFramePr>
          <p:cNvPr id="710" name="Google Shape;710;p68"/>
          <p:cNvGraphicFramePr/>
          <p:nvPr/>
        </p:nvGraphicFramePr>
        <p:xfrm>
          <a:off x="282600" y="1477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{1C52D6B0-056E-4042-9C83-BC5EFF6AEC8F}</a:tableStyleId>
              </a:tblPr>
              <a:tblGrid>
                <a:gridCol w="4308275"/>
                <a:gridCol w="4308275"/>
              </a:tblGrid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Requirements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Verification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548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rgbClr val="333333"/>
                          </a:solidFill>
                        </a:rPr>
                        <a:t>Display sensor data on the web app within 90 seconds ± 30 seconds after measurements.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rgbClr val="333333"/>
                          </a:solidFill>
                        </a:rPr>
                        <a:t>The web application shows the sensor data along with the timestamp of measurement.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711" name="Google Shape;711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2129" y="2571750"/>
            <a:ext cx="3234871" cy="22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3601" y="2679850"/>
            <a:ext cx="3011001" cy="2109650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68"/>
          <p:cNvSpPr/>
          <p:nvPr/>
        </p:nvSpPr>
        <p:spPr>
          <a:xfrm>
            <a:off x="2223625" y="4488300"/>
            <a:ext cx="1264500" cy="3012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68"/>
          <p:cNvSpPr/>
          <p:nvPr/>
        </p:nvSpPr>
        <p:spPr>
          <a:xfrm>
            <a:off x="6100123" y="4499175"/>
            <a:ext cx="1191000" cy="3012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15" name="Google Shape;715;p68"/>
          <p:cNvCxnSpPr/>
          <p:nvPr/>
        </p:nvCxnSpPr>
        <p:spPr>
          <a:xfrm>
            <a:off x="4073200" y="3924775"/>
            <a:ext cx="740400" cy="4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69"/>
          <p:cNvSpPr txBox="1"/>
          <p:nvPr/>
        </p:nvSpPr>
        <p:spPr>
          <a:xfrm>
            <a:off x="193525" y="764750"/>
            <a:ext cx="8182500" cy="37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Beeper</a:t>
            </a:r>
            <a:endParaRPr b="1" sz="2000">
              <a:solidFill>
                <a:srgbClr val="E84B3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 beeper sounds an alert when an irregularity occurs.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E84B3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E84B36"/>
                </a:solidFill>
              </a:rPr>
              <a:t>Requirement and Verification</a:t>
            </a:r>
            <a:endParaRPr b="1" sz="1600">
              <a:solidFill>
                <a:srgbClr val="E84B3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rgbClr val="E84B3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21" name="Google Shape;721;p69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2" name="Google Shape;722;p69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723" name="Google Shape;723;p69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724" name="Google Shape;724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69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User Interface Subsystem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69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aphicFrame>
        <p:nvGraphicFramePr>
          <p:cNvPr id="727" name="Google Shape;727;p69"/>
          <p:cNvGraphicFramePr/>
          <p:nvPr/>
        </p:nvGraphicFramePr>
        <p:xfrm>
          <a:off x="223325" y="190398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{1C52D6B0-056E-4042-9C83-BC5EFF6AEC8F}</a:tableStyleId>
              </a:tblPr>
              <a:tblGrid>
                <a:gridCol w="1983800"/>
                <a:gridCol w="2145550"/>
              </a:tblGrid>
              <a:tr h="362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Requirement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Verification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1529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" sz="1200">
                          <a:solidFill>
                            <a:srgbClr val="333333"/>
                          </a:solidFill>
                        </a:rPr>
                        <a:t>Emits an alarm with a latency of 30 seconds ± 10 seconds in the case of an irregularity as described in the high level requirements.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333333"/>
                          </a:solidFill>
                        </a:rPr>
                        <a:t>When an irregularity is been observed, the beeper should emit the alarm within the latency of 30 seconds.</a:t>
                      </a:r>
                      <a:endParaRPr sz="1200">
                        <a:solidFill>
                          <a:srgbClr val="333333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728" name="Google Shape;728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4" y="1507346"/>
            <a:ext cx="4199061" cy="252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70"/>
          <p:cNvSpPr/>
          <p:nvPr/>
        </p:nvSpPr>
        <p:spPr>
          <a:xfrm flipH="1" rot="10800000">
            <a:off x="0" y="71"/>
            <a:ext cx="9144000" cy="5149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734" name="Google Shape;734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6782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70"/>
          <p:cNvSpPr txBox="1"/>
          <p:nvPr/>
        </p:nvSpPr>
        <p:spPr>
          <a:xfrm>
            <a:off x="7001698" y="4893286"/>
            <a:ext cx="18552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736" name="Google Shape;736;p70"/>
          <p:cNvSpPr txBox="1"/>
          <p:nvPr/>
        </p:nvSpPr>
        <p:spPr>
          <a:xfrm>
            <a:off x="971550" y="2211368"/>
            <a:ext cx="7200900" cy="10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en" sz="3400">
                <a:solidFill>
                  <a:schemeClr val="lt1"/>
                </a:solidFill>
              </a:rPr>
              <a:t>Successes and Challenges</a:t>
            </a:r>
            <a:endParaRPr b="1" i="0" sz="3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70"/>
          <p:cNvSpPr/>
          <p:nvPr/>
        </p:nvSpPr>
        <p:spPr>
          <a:xfrm>
            <a:off x="4140173" y="1278207"/>
            <a:ext cx="863700" cy="840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70"/>
          <p:cNvSpPr txBox="1"/>
          <p:nvPr/>
        </p:nvSpPr>
        <p:spPr>
          <a:xfrm>
            <a:off x="282605" y="4893286"/>
            <a:ext cx="59934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71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71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745" name="Google Shape;745;p71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746" name="Google Shape;746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71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Successes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71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aphicFrame>
        <p:nvGraphicFramePr>
          <p:cNvPr id="749" name="Google Shape;749;p71"/>
          <p:cNvGraphicFramePr/>
          <p:nvPr/>
        </p:nvGraphicFramePr>
        <p:xfrm>
          <a:off x="335850" y="2992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{1C52D6B0-056E-4042-9C83-BC5EFF6AEC8F}</a:tableStyleId>
              </a:tblPr>
              <a:tblGrid>
                <a:gridCol w="792125"/>
                <a:gridCol w="634675"/>
                <a:gridCol w="713400"/>
                <a:gridCol w="713400"/>
                <a:gridCol w="713400"/>
                <a:gridCol w="713400"/>
                <a:gridCol w="713400"/>
                <a:gridCol w="713400"/>
                <a:gridCol w="713400"/>
                <a:gridCol w="713400"/>
                <a:gridCol w="7134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Trials 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Trial 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Trial 2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Trial 3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Trial 4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Trial 5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Trial 6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Trial 7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Trial 8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Trial 9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Trial 10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425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Time (seconds)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32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32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33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32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32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32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31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32</a:t>
                      </a:r>
                      <a:endParaRPr sz="10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750" name="Google Shape;750;p71"/>
          <p:cNvSpPr txBox="1"/>
          <p:nvPr/>
        </p:nvSpPr>
        <p:spPr>
          <a:xfrm>
            <a:off x="282600" y="946600"/>
            <a:ext cx="83127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Fast Notification Time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 original high level requirement was to be able to update the web application </a:t>
            </a:r>
            <a:r>
              <a:rPr lang="en">
                <a:solidFill>
                  <a:srgbClr val="333333"/>
                </a:solidFill>
              </a:rPr>
              <a:t>within 90 seconds ± 30 seconds after measurements</a:t>
            </a:r>
            <a:r>
              <a:rPr lang="en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Able to achieve an average of approximately 32 seconds between update intervals much faster than original expectations.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72"/>
          <p:cNvSpPr txBox="1"/>
          <p:nvPr>
            <p:ph idx="1" type="body"/>
          </p:nvPr>
        </p:nvSpPr>
        <p:spPr>
          <a:xfrm>
            <a:off x="282603" y="1000700"/>
            <a:ext cx="51558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High level requirements work with main PCB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First time designing and making PCB and managed to 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successfully function as expected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Successfully integrated software with hardware through wireless communication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72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72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758" name="Google Shape;758;p72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759" name="Google Shape;759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72"/>
          <p:cNvSpPr txBox="1"/>
          <p:nvPr/>
        </p:nvSpPr>
        <p:spPr>
          <a:xfrm>
            <a:off x="282607" y="148426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Successes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72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762" name="Google Shape;762;p72"/>
          <p:cNvPicPr preferRelativeResize="0"/>
          <p:nvPr/>
        </p:nvPicPr>
        <p:blipFill rotWithShape="1">
          <a:blip r:embed="rId4">
            <a:alphaModFix/>
          </a:blip>
          <a:srcRect b="0" l="9747" r="0" t="1864"/>
          <a:stretch/>
        </p:blipFill>
        <p:spPr>
          <a:xfrm>
            <a:off x="5562700" y="1344700"/>
            <a:ext cx="3234824" cy="307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ark&#10;&#10;Description automatically generated" id="175" name="Google Shape;17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8"/>
          <p:cNvSpPr/>
          <p:nvPr/>
        </p:nvSpPr>
        <p:spPr>
          <a:xfrm flipH="1" rot="10800000">
            <a:off x="-1" y="0"/>
            <a:ext cx="9144000" cy="51435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8"/>
          <p:cNvSpPr txBox="1"/>
          <p:nvPr/>
        </p:nvSpPr>
        <p:spPr>
          <a:xfrm>
            <a:off x="1655254" y="1524755"/>
            <a:ext cx="58335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" sz="4500">
                <a:solidFill>
                  <a:schemeClr val="lt1"/>
                </a:solidFill>
              </a:rPr>
              <a:t>Objectives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178" name="Google Shape;178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5657" y="176782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8"/>
          <p:cNvSpPr/>
          <p:nvPr/>
        </p:nvSpPr>
        <p:spPr>
          <a:xfrm>
            <a:off x="4140173" y="2382169"/>
            <a:ext cx="863700" cy="840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8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181" name="Google Shape;181;p28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73"/>
          <p:cNvSpPr txBox="1"/>
          <p:nvPr>
            <p:ph idx="1" type="body"/>
          </p:nvPr>
        </p:nvSpPr>
        <p:spPr>
          <a:xfrm>
            <a:off x="282607" y="1000709"/>
            <a:ext cx="83832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Integrating Multiple I2C Sensors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Upon integrating sensors, data received only from last initialized I2C device was received.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b="1" lang="en" sz="18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Engineering Reason</a:t>
            </a:r>
            <a:endParaRPr b="1" sz="18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8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Problem: I2C devices were sharing the same address.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Solution: changing the address pin to be high for the Inertial Measurement Unit (other I2C device) on the PCB  trace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73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p73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770" name="Google Shape;770;p73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771" name="Google Shape;771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73"/>
          <p:cNvSpPr txBox="1"/>
          <p:nvPr/>
        </p:nvSpPr>
        <p:spPr>
          <a:xfrm>
            <a:off x="282607" y="148426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Challenges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73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774" name="Google Shape;774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275" y="3475550"/>
            <a:ext cx="4019550" cy="108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74"/>
          <p:cNvSpPr txBox="1"/>
          <p:nvPr>
            <p:ph idx="1" type="body"/>
          </p:nvPr>
        </p:nvSpPr>
        <p:spPr>
          <a:xfrm>
            <a:off x="282600" y="834925"/>
            <a:ext cx="4317900" cy="38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b="1" lang="en" sz="19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Programmer Button Logic</a:t>
            </a:r>
            <a:endParaRPr b="1" sz="19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Difficulty understanding how to program ESP32-WROOM-32E in custom PCB.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Could not find a programmer that would put it on boot mode directly.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b="1" lang="en" sz="17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Engineering Reason</a:t>
            </a:r>
            <a:endParaRPr b="1" sz="17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7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Added boot and reset buttons to the printed circuit board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Setting IO0 (low) and then EN (low) on the microcontroller while the code is uploading simulates this logic to switch on in Boot Mode.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74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74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782" name="Google Shape;782;p74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783" name="Google Shape;783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74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Challenges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74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786" name="Google Shape;786;p74"/>
          <p:cNvPicPr preferRelativeResize="0"/>
          <p:nvPr/>
        </p:nvPicPr>
        <p:blipFill rotWithShape="1">
          <a:blip r:embed="rId4">
            <a:alphaModFix/>
          </a:blip>
          <a:srcRect b="20833" l="38086" r="12191" t="9952"/>
          <a:stretch/>
        </p:blipFill>
        <p:spPr>
          <a:xfrm rot="-5400000">
            <a:off x="5644662" y="461613"/>
            <a:ext cx="1912125" cy="2661750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74"/>
          <p:cNvSpPr/>
          <p:nvPr/>
        </p:nvSpPr>
        <p:spPr>
          <a:xfrm>
            <a:off x="6107450" y="1655650"/>
            <a:ext cx="372000" cy="457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8" name="Google Shape;788;p74"/>
          <p:cNvSpPr/>
          <p:nvPr/>
        </p:nvSpPr>
        <p:spPr>
          <a:xfrm>
            <a:off x="7021850" y="1274650"/>
            <a:ext cx="372000" cy="457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89" name="Google Shape;789;p74"/>
          <p:cNvPicPr preferRelativeResize="0"/>
          <p:nvPr/>
        </p:nvPicPr>
        <p:blipFill rotWithShape="1">
          <a:blip r:embed="rId5">
            <a:alphaModFix/>
          </a:blip>
          <a:srcRect b="3357" l="0" r="0" t="6381"/>
          <a:stretch/>
        </p:blipFill>
        <p:spPr>
          <a:xfrm>
            <a:off x="5331275" y="3117461"/>
            <a:ext cx="2828925" cy="147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75"/>
          <p:cNvSpPr txBox="1"/>
          <p:nvPr>
            <p:ph idx="1" type="body"/>
          </p:nvPr>
        </p:nvSpPr>
        <p:spPr>
          <a:xfrm>
            <a:off x="282601" y="1000700"/>
            <a:ext cx="7502400" cy="36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Unable to Integrate IMU chip on Main PCB</a:t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We integrated our IMU sensor on the PCB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Had a wrong capacitor connected to a pin on IMU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b="1" lang="en" sz="14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Engineering Reason</a:t>
            </a:r>
            <a:r>
              <a:rPr lang="en" sz="1400">
                <a:latin typeface="Arial"/>
                <a:ea typeface="Arial"/>
                <a:cs typeface="Arial"/>
                <a:sym typeface="Arial"/>
              </a:rPr>
              <a:t> : resulted in a burnt trace and no possible connection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75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6" name="Google Shape;796;p75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797" name="Google Shape;797;p75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798" name="Google Shape;798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75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Challenges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75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801" name="Google Shape;801;p75"/>
          <p:cNvPicPr preferRelativeResize="0"/>
          <p:nvPr/>
        </p:nvPicPr>
        <p:blipFill rotWithShape="1">
          <a:blip r:embed="rId4">
            <a:alphaModFix/>
          </a:blip>
          <a:srcRect b="11348" l="0" r="0" t="29451"/>
          <a:stretch/>
        </p:blipFill>
        <p:spPr>
          <a:xfrm>
            <a:off x="561900" y="2225675"/>
            <a:ext cx="2910200" cy="22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75"/>
          <p:cNvPicPr preferRelativeResize="0"/>
          <p:nvPr/>
        </p:nvPicPr>
        <p:blipFill rotWithShape="1">
          <a:blip r:embed="rId5">
            <a:alphaModFix/>
          </a:blip>
          <a:srcRect b="3081" l="0" r="0" t="0"/>
          <a:stretch/>
        </p:blipFill>
        <p:spPr>
          <a:xfrm>
            <a:off x="4375150" y="2225674"/>
            <a:ext cx="2419350" cy="2370800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75"/>
          <p:cNvSpPr/>
          <p:nvPr/>
        </p:nvSpPr>
        <p:spPr>
          <a:xfrm>
            <a:off x="2155825" y="3656225"/>
            <a:ext cx="1047900" cy="651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p75"/>
          <p:cNvSpPr/>
          <p:nvPr/>
        </p:nvSpPr>
        <p:spPr>
          <a:xfrm>
            <a:off x="5099050" y="2825750"/>
            <a:ext cx="857400" cy="562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05" name="Google Shape;805;p75"/>
          <p:cNvCxnSpPr>
            <a:stCxn id="803" idx="3"/>
            <a:endCxn id="804" idx="1"/>
          </p:cNvCxnSpPr>
          <p:nvPr/>
        </p:nvCxnSpPr>
        <p:spPr>
          <a:xfrm flipH="1" rot="10800000">
            <a:off x="3203725" y="3107075"/>
            <a:ext cx="1895400" cy="8748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76"/>
          <p:cNvSpPr/>
          <p:nvPr/>
        </p:nvSpPr>
        <p:spPr>
          <a:xfrm flipH="1" rot="10800000">
            <a:off x="0" y="71"/>
            <a:ext cx="9144000" cy="5149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811" name="Google Shape;811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6782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p76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813" name="Google Shape;813;p76"/>
          <p:cNvSpPr txBox="1"/>
          <p:nvPr/>
        </p:nvSpPr>
        <p:spPr>
          <a:xfrm>
            <a:off x="971550" y="2211368"/>
            <a:ext cx="7200900" cy="5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chemeClr val="lt1"/>
                </a:solidFill>
              </a:rPr>
              <a:t>Conclusion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76"/>
          <p:cNvSpPr/>
          <p:nvPr/>
        </p:nvSpPr>
        <p:spPr>
          <a:xfrm>
            <a:off x="4140173" y="1278207"/>
            <a:ext cx="863700" cy="840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5" name="Google Shape;815;p76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77"/>
          <p:cNvSpPr txBox="1"/>
          <p:nvPr>
            <p:ph idx="1" type="body"/>
          </p:nvPr>
        </p:nvSpPr>
        <p:spPr>
          <a:xfrm>
            <a:off x="282607" y="1000709"/>
            <a:ext cx="83832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What did you learn ?</a:t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Computer Aided Design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Designing project end to end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Printed Circuit Board Design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Soldering, Reflow Considerations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Power Source Considerations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Choosing Voltages and Regulators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Increased knowledge of sensors used and microcontrollers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Possible Redesign Scope</a:t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Vary Heart Rate, Blood Oxygen and Fall detection thresholds based on person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77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77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823" name="Google Shape;823;p77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824" name="Google Shape;824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77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Conclusion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77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78"/>
          <p:cNvSpPr txBox="1"/>
          <p:nvPr>
            <p:ph idx="1" type="body"/>
          </p:nvPr>
        </p:nvSpPr>
        <p:spPr>
          <a:xfrm>
            <a:off x="282603" y="1000700"/>
            <a:ext cx="44679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Ethics and Safety </a:t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Related to IEEE code 7.8.II.9, we ensure that our device does not harm individuals.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The webbing used in our heart sensor module ensures that no harmful components are in contact with skin.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no wires are dangling and no power connections are in direct contact </a:t>
            </a:r>
            <a:r>
              <a:rPr lang="en" sz="1400"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en" sz="1400">
                <a:latin typeface="Arial"/>
                <a:ea typeface="Arial"/>
                <a:cs typeface="Arial"/>
                <a:sym typeface="Arial"/>
              </a:rPr>
              <a:t> skin.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78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3" name="Google Shape;833;p78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834" name="Google Shape;834;p78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835" name="Google Shape;835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78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Conclusion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78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838" name="Google Shape;838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0503" y="1038480"/>
            <a:ext cx="4088699" cy="3066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79"/>
          <p:cNvSpPr txBox="1"/>
          <p:nvPr>
            <p:ph idx="1" type="body"/>
          </p:nvPr>
        </p:nvSpPr>
        <p:spPr>
          <a:xfrm>
            <a:off x="282607" y="1000709"/>
            <a:ext cx="83832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Further Work</a:t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More robust box and connections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More data analysis displayed on the web application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Use Machine Learning models to more accurately predict fall detection, and other underlying health problems.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79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79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846" name="Google Shape;846;p79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847" name="Google Shape;847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p79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Conclusion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79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80"/>
          <p:cNvSpPr/>
          <p:nvPr/>
        </p:nvSpPr>
        <p:spPr>
          <a:xfrm flipH="1" rot="10800000">
            <a:off x="0" y="71"/>
            <a:ext cx="9144000" cy="5149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855" name="Google Shape;855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6782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80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857" name="Google Shape;857;p80"/>
          <p:cNvSpPr txBox="1"/>
          <p:nvPr/>
        </p:nvSpPr>
        <p:spPr>
          <a:xfrm>
            <a:off x="971550" y="1755067"/>
            <a:ext cx="7200900" cy="16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chemeClr val="lt1"/>
                </a:solidFill>
              </a:rPr>
              <a:t>Thank You !</a:t>
            </a:r>
            <a:endParaRPr b="1" sz="34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chemeClr val="lt1"/>
                </a:solidFill>
              </a:rPr>
              <a:t>Any Questions?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80"/>
          <p:cNvSpPr/>
          <p:nvPr/>
        </p:nvSpPr>
        <p:spPr>
          <a:xfrm>
            <a:off x="4140173" y="1278207"/>
            <a:ext cx="863700" cy="840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p80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81"/>
          <p:cNvSpPr/>
          <p:nvPr/>
        </p:nvSpPr>
        <p:spPr>
          <a:xfrm flipH="1" rot="10800000">
            <a:off x="-1" y="6122"/>
            <a:ext cx="9144000" cy="51435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newspaper&#10;&#10;Description automatically generated" id="865" name="Google Shape;865;p81"/>
          <p:cNvPicPr preferRelativeResize="0"/>
          <p:nvPr/>
        </p:nvPicPr>
        <p:blipFill rotWithShape="1">
          <a:blip r:embed="rId3">
            <a:alphaModFix amt="30000"/>
          </a:blip>
          <a:srcRect b="0" l="0" r="0" t="0"/>
          <a:stretch/>
        </p:blipFill>
        <p:spPr>
          <a:xfrm>
            <a:off x="-1" y="6123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text&#10;&#10;Description automatically generated" id="866" name="Google Shape;866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97516" y="1689739"/>
            <a:ext cx="5348968" cy="1764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 txBox="1"/>
          <p:nvPr/>
        </p:nvSpPr>
        <p:spPr>
          <a:xfrm>
            <a:off x="282600" y="677350"/>
            <a:ext cx="8382900" cy="41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2000">
                <a:solidFill>
                  <a:srgbClr val="E84B36"/>
                </a:solidFill>
              </a:rPr>
              <a:t>High Level Requirement 1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</a:rPr>
              <a:t>This device can</a:t>
            </a:r>
            <a:r>
              <a:rPr lang="en">
                <a:solidFill>
                  <a:srgbClr val="333333"/>
                </a:solidFill>
              </a:rPr>
              <a:t> monitor heart rate, blood oxygen level, GPS location, and fall detection of the person and enables the staff to view these results through the web application within 90 seconds ± 30 seconds of measurement. </a:t>
            </a:r>
            <a:br>
              <a:rPr lang="en">
                <a:solidFill>
                  <a:srgbClr val="333333"/>
                </a:solidFill>
              </a:rPr>
            </a:br>
            <a:endParaRPr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 i="0" u="none" cap="none" strike="noStrike">
              <a:solidFill>
                <a:schemeClr val="dk1"/>
              </a:solidFill>
            </a:endParaRPr>
          </a:p>
        </p:txBody>
      </p:sp>
      <p:sp>
        <p:nvSpPr>
          <p:cNvPr id="187" name="Google Shape;187;p29"/>
          <p:cNvSpPr/>
          <p:nvPr/>
        </p:nvSpPr>
        <p:spPr>
          <a:xfrm flipH="1" rot="10800000">
            <a:off x="0" y="4827760"/>
            <a:ext cx="9144000" cy="31574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9"/>
          <p:cNvSpPr txBox="1"/>
          <p:nvPr/>
        </p:nvSpPr>
        <p:spPr>
          <a:xfrm>
            <a:off x="7001698" y="4893286"/>
            <a:ext cx="1855061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189" name="Google Shape;189;p29"/>
          <p:cNvSpPr/>
          <p:nvPr/>
        </p:nvSpPr>
        <p:spPr>
          <a:xfrm flipH="1" rot="10800000">
            <a:off x="0" y="-5771"/>
            <a:ext cx="9144000" cy="651163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190" name="Google Shape;19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8" y="171011"/>
            <a:ext cx="208429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9"/>
          <p:cNvSpPr txBox="1"/>
          <p:nvPr/>
        </p:nvSpPr>
        <p:spPr>
          <a:xfrm>
            <a:off x="282607" y="153038"/>
            <a:ext cx="8182520" cy="34621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Objective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9"/>
          <p:cNvSpPr txBox="1"/>
          <p:nvPr/>
        </p:nvSpPr>
        <p:spPr>
          <a:xfrm>
            <a:off x="282605" y="4893286"/>
            <a:ext cx="5993503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193" name="Google Shape;19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8675" y="2186002"/>
            <a:ext cx="6410374" cy="187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0"/>
          <p:cNvSpPr txBox="1"/>
          <p:nvPr/>
        </p:nvSpPr>
        <p:spPr>
          <a:xfrm>
            <a:off x="282600" y="677350"/>
            <a:ext cx="8382900" cy="41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2000">
                <a:solidFill>
                  <a:srgbClr val="E84B36"/>
                </a:solidFill>
              </a:rPr>
              <a:t>High Level Requirement 2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>
                <a:solidFill>
                  <a:srgbClr val="333333"/>
                </a:solidFill>
              </a:rPr>
            </a:br>
            <a:endParaRPr>
              <a:solidFill>
                <a:srgbClr val="333333"/>
              </a:solidFill>
            </a:endParaRPr>
          </a:p>
          <a:p>
            <a:pPr indent="0" lvl="0" marL="45720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</a:rPr>
              <a:t>A notification is sent to the web application within 90 seconds ± 30 seconds when an irregularity is observed for a specific elderly person. These irregularities include the following: The heart rate is less than 40 BPM or greater than 150 BPM, the blood oxygen level is less than 96%, or a fall is detected, and the person is immobile for more than 30 seconds.</a:t>
            </a:r>
            <a:endParaRPr>
              <a:solidFill>
                <a:srgbClr val="333333"/>
              </a:solidFill>
            </a:endParaRPr>
          </a:p>
          <a:p>
            <a:pPr indent="0" lvl="0" marL="457200" rtl="0" algn="l">
              <a:spcBef>
                <a:spcPts val="500"/>
              </a:spcBef>
              <a:spcAft>
                <a:spcPts val="0"/>
              </a:spcAft>
              <a:buNone/>
            </a:pPr>
            <a:br>
              <a:rPr lang="en">
                <a:solidFill>
                  <a:srgbClr val="333333"/>
                </a:solidFill>
              </a:rPr>
            </a:br>
            <a:endParaRPr>
              <a:solidFill>
                <a:srgbClr val="333333"/>
              </a:solidFill>
            </a:endParaRPr>
          </a:p>
          <a:p>
            <a:pPr indent="0" lvl="0" marL="45720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 i="0" u="none" cap="none" strike="noStrike">
              <a:solidFill>
                <a:schemeClr val="dk1"/>
              </a:solidFill>
            </a:endParaRPr>
          </a:p>
        </p:txBody>
      </p:sp>
      <p:sp>
        <p:nvSpPr>
          <p:cNvPr id="199" name="Google Shape;199;p30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30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201" name="Google Shape;201;p30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02" name="Google Shape;20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0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Objective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0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205" name="Google Shape;20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4425" y="2532325"/>
            <a:ext cx="6546850" cy="22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 txBox="1"/>
          <p:nvPr/>
        </p:nvSpPr>
        <p:spPr>
          <a:xfrm>
            <a:off x="282600" y="677350"/>
            <a:ext cx="8331300" cy="41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2000">
                <a:solidFill>
                  <a:srgbClr val="E84B36"/>
                </a:solidFill>
              </a:rPr>
              <a:t>High Level Requirement 3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</a:endParaRPr>
          </a:p>
          <a:p>
            <a:pPr indent="0" lvl="0" marL="45720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33333"/>
              </a:solidFill>
            </a:endParaRPr>
          </a:p>
          <a:p>
            <a:pPr indent="0" lvl="0" marL="45720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rPr lang="en">
                <a:solidFill>
                  <a:srgbClr val="333333"/>
                </a:solidFill>
              </a:rPr>
              <a:t>The beeper on the belt emits an alert to attract immediate attention within 30 seconds  ± 10 seconds of an irregularity (as defined above in the first high-level requirement) being detected.</a:t>
            </a:r>
            <a:endParaRPr i="0" u="none" cap="none" strike="noStrike">
              <a:solidFill>
                <a:schemeClr val="dk1"/>
              </a:solidFill>
            </a:endParaRPr>
          </a:p>
        </p:txBody>
      </p:sp>
      <p:sp>
        <p:nvSpPr>
          <p:cNvPr id="211" name="Google Shape;211;p31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31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213" name="Google Shape;213;p31"/>
          <p:cNvSpPr/>
          <p:nvPr/>
        </p:nvSpPr>
        <p:spPr>
          <a:xfrm flipH="1" rot="10800000">
            <a:off x="0" y="-5908"/>
            <a:ext cx="9144000" cy="6513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14" name="Google Shape;21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1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Objective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1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217" name="Google Shape;21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0525" y="2371725"/>
            <a:ext cx="6775450" cy="201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ark&#10;&#10;Description automatically generated" id="222" name="Google Shape;22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2"/>
          <p:cNvSpPr/>
          <p:nvPr/>
        </p:nvSpPr>
        <p:spPr>
          <a:xfrm flipH="1" rot="10800000">
            <a:off x="-1" y="0"/>
            <a:ext cx="9144000" cy="5143500"/>
          </a:xfrm>
          <a:prstGeom prst="rect">
            <a:avLst/>
          </a:prstGeom>
          <a:gradFill>
            <a:gsLst>
              <a:gs pos="0">
                <a:srgbClr val="1B4284">
                  <a:alpha val="9803"/>
                </a:srgbClr>
              </a:gs>
              <a:gs pos="50000">
                <a:srgbClr val="1B4284">
                  <a:alpha val="9803"/>
                </a:srgbClr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32"/>
          <p:cNvSpPr txBox="1"/>
          <p:nvPr/>
        </p:nvSpPr>
        <p:spPr>
          <a:xfrm>
            <a:off x="1655254" y="1524755"/>
            <a:ext cx="58335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" sz="4500">
                <a:solidFill>
                  <a:schemeClr val="lt1"/>
                </a:solidFill>
              </a:rPr>
              <a:t>Design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225" name="Google Shape;225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5658" y="176782"/>
            <a:ext cx="208429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2"/>
          <p:cNvSpPr/>
          <p:nvPr/>
        </p:nvSpPr>
        <p:spPr>
          <a:xfrm>
            <a:off x="4140173" y="2382169"/>
            <a:ext cx="863700" cy="840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32"/>
          <p:cNvSpPr txBox="1"/>
          <p:nvPr/>
        </p:nvSpPr>
        <p:spPr>
          <a:xfrm>
            <a:off x="7001698" y="4893286"/>
            <a:ext cx="1855061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228" name="Google Shape;228;p32"/>
          <p:cNvSpPr txBox="1"/>
          <p:nvPr/>
        </p:nvSpPr>
        <p:spPr>
          <a:xfrm>
            <a:off x="282605" y="4893286"/>
            <a:ext cx="5993503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