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E2wMFJ3M8jWqdnpQPE1VZJP9sF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en Shin" initials="" lastIdx="5" clrIdx="0"/>
  <p:cmAuthor id="1" name="Nick Bingenheim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3acf7f807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https://courses.engr.illinois.edu/ece445/guidelines/final-presentation.asp</a:t>
            </a:r>
            <a:endParaRPr/>
          </a:p>
        </p:txBody>
      </p:sp>
      <p:sp>
        <p:nvSpPr>
          <p:cNvPr id="80" name="Google Shape;80;g23acf7f807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1edf50f80d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21edf50f80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3ce3deead8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23ce3deead8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acf7f807b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3acf7f807b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acf7f807b_0_10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3acf7f807b_0_10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3acf7f807b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3acf7f807b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acf7f807b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23acf7f807b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3acf7f807b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23acf7f807b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acf7f807b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23acf7f807b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3acf7f807b_0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23acf7f807b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3acf7f807b_0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23acf7f807b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acf7f807b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23acf7f807b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3acf7f807b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3acf7f807b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acf7f807b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3acf7f807b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acf7f807b_0_10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3acf7f807b_0_10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3acf7f807b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quickly cover some of the biggest parts of our ambitious project and mostly highlight the block diagram. Be concise, really just point out the many parts and components present in our expected design. Example of our initial “expected” design, had many complexities and details not relevant to high level requirements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6" name="Google Shape;126;g23acf7f807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3acf7f807b_0_10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3acf7f807b_0_10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edf50f80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edf50f80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21edf50f80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acf7f807b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3acf7f807b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edf50f80d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Rocking chess clock</a:t>
            </a:r>
            <a:endParaRPr/>
          </a:p>
        </p:txBody>
      </p:sp>
      <p:sp>
        <p:nvSpPr>
          <p:cNvPr id="173" name="Google Shape;173;g21edf50f80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sldNum" idx="12"/>
          </p:nvPr>
        </p:nvSpPr>
        <p:spPr>
          <a:xfrm>
            <a:off x="9036800" y="5991225"/>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a:spLocks noGrp="1"/>
          </p:cNvSpPr>
          <p:nvPr>
            <p:ph type="pic" idx="2"/>
          </p:nvPr>
        </p:nvSpPr>
        <p:spPr>
          <a:xfrm>
            <a:off x="5183188" y="987425"/>
            <a:ext cx="6172200" cy="4873625"/>
          </a:xfrm>
          <a:prstGeom prst="rect">
            <a:avLst/>
          </a:prstGeom>
          <a:noFill/>
          <a:ln>
            <a:noFill/>
          </a:ln>
        </p:spPr>
      </p:sp>
      <p:sp>
        <p:nvSpPr>
          <p:cNvPr id="62" name="Google Shape;6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9114300" y="58118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XFssUWZPZTBMu2ELbR7qShm6toOd3heK/vie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3acf7f807b_0_0"/>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83" name="Google Shape;83;g23acf7f807b_0_0" descr="A picture containing building, street&#10;&#10;Description automatically generated"/>
          <p:cNvPicPr preferRelativeResize="0"/>
          <p:nvPr/>
        </p:nvPicPr>
        <p:blipFill rotWithShape="1">
          <a:blip r:embed="rId3">
            <a:alphaModFix amt="25000"/>
          </a:blip>
          <a:srcRect/>
          <a:stretch/>
        </p:blipFill>
        <p:spPr>
          <a:xfrm>
            <a:off x="-2" y="8165"/>
            <a:ext cx="12192000" cy="6858000"/>
          </a:xfrm>
          <a:prstGeom prst="rect">
            <a:avLst/>
          </a:prstGeom>
          <a:noFill/>
          <a:ln>
            <a:noFill/>
          </a:ln>
        </p:spPr>
      </p:pic>
      <p:sp>
        <p:nvSpPr>
          <p:cNvPr id="84" name="Google Shape;84;g23acf7f807b_0_0"/>
          <p:cNvSpPr txBox="1"/>
          <p:nvPr/>
        </p:nvSpPr>
        <p:spPr>
          <a:xfrm>
            <a:off x="1134035" y="2553964"/>
            <a:ext cx="9924000" cy="195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00"/>
              </a:spcBef>
              <a:spcAft>
                <a:spcPts val="0"/>
              </a:spcAft>
              <a:buClr>
                <a:srgbClr val="000000"/>
              </a:buClr>
              <a:buSzPts val="4500"/>
              <a:buFont typeface="Arial"/>
              <a:buNone/>
            </a:pPr>
            <a:r>
              <a:rPr lang="en-US" sz="4500" b="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The Blitz Board</a:t>
            </a:r>
            <a:endParaRPr sz="45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Team 66: Owen Shin, Nick Bingenheimer, James Tang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5" name="Google Shape;85;g23acf7f807b_0_0" descr="A picture containing drawing&#10;&#10;Description automatically generated"/>
          <p:cNvPicPr preferRelativeResize="0"/>
          <p:nvPr/>
        </p:nvPicPr>
        <p:blipFill rotWithShape="1">
          <a:blip r:embed="rId4">
            <a:alphaModFix/>
          </a:blip>
          <a:srcRect/>
          <a:stretch/>
        </p:blipFill>
        <p:spPr>
          <a:xfrm>
            <a:off x="4641007" y="852965"/>
            <a:ext cx="2909981" cy="754082"/>
          </a:xfrm>
          <a:prstGeom prst="rect">
            <a:avLst/>
          </a:prstGeom>
          <a:noFill/>
          <a:ln>
            <a:noFill/>
          </a:ln>
        </p:spPr>
      </p:pic>
      <p:sp>
        <p:nvSpPr>
          <p:cNvPr id="86" name="Google Shape;86;g23acf7f807b_0_0"/>
          <p:cNvSpPr txBox="1"/>
          <p:nvPr/>
        </p:nvSpPr>
        <p:spPr>
          <a:xfrm>
            <a:off x="3922059" y="5413888"/>
            <a:ext cx="4347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April 27th, 2023</a:t>
            </a:r>
            <a:endParaRPr sz="1800" b="0" i="0" u="none" strike="noStrike" cap="none">
              <a:solidFill>
                <a:schemeClr val="lt1"/>
              </a:solidFill>
              <a:latin typeface="Arial"/>
              <a:ea typeface="Arial"/>
              <a:cs typeface="Arial"/>
              <a:sym typeface="Arial"/>
            </a:endParaRPr>
          </a:p>
        </p:txBody>
      </p:sp>
      <p:sp>
        <p:nvSpPr>
          <p:cNvPr id="87" name="Google Shape;87;g23acf7f807b_0_0"/>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1edf50f80d_0_25"/>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97" name="Google Shape;197;g21edf50f80d_0_25"/>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98" name="Google Shape;198;g21edf50f80d_0_25"/>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99" name="Google Shape;199;g21edf50f80d_0_25"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00" name="Google Shape;200;g21edf50f80d_0_25"/>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Control Unit and Main PCB</a:t>
            </a:r>
            <a:endParaRPr sz="2400" b="0" i="0" u="none" strike="noStrike" cap="none">
              <a:solidFill>
                <a:schemeClr val="lt1"/>
              </a:solidFill>
              <a:latin typeface="Arial"/>
              <a:ea typeface="Arial"/>
              <a:cs typeface="Arial"/>
              <a:sym typeface="Arial"/>
            </a:endParaRPr>
          </a:p>
        </p:txBody>
      </p:sp>
      <p:sp>
        <p:nvSpPr>
          <p:cNvPr id="201" name="Google Shape;201;g21edf50f80d_0_25"/>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202" name="Google Shape;202;g21edf50f80d_0_25"/>
          <p:cNvSpPr txBox="1"/>
          <p:nvPr/>
        </p:nvSpPr>
        <p:spPr>
          <a:xfrm>
            <a:off x="376798" y="1334275"/>
            <a:ext cx="76782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What Changed?</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lvl="0" indent="-368300" algn="l" rtl="0">
              <a:lnSpc>
                <a:spcPct val="100000"/>
              </a:lnSpc>
              <a:spcBef>
                <a:spcPts val="0"/>
              </a:spcBef>
              <a:spcAft>
                <a:spcPts val="0"/>
              </a:spcAft>
              <a:buClr>
                <a:schemeClr val="dk1"/>
              </a:buClr>
              <a:buSzPts val="2200"/>
              <a:buChar char="●"/>
            </a:pPr>
            <a:r>
              <a:rPr lang="en-US" sz="2200">
                <a:solidFill>
                  <a:schemeClr val="dk1"/>
                </a:solidFill>
              </a:rPr>
              <a:t>The control unit was functional but not used</a:t>
            </a:r>
            <a:endParaRPr sz="2200">
              <a:solidFill>
                <a:schemeClr val="dk1"/>
              </a:solidFill>
            </a:endParaRPr>
          </a:p>
          <a:p>
            <a:pPr marL="914400" lvl="1" indent="-368300" algn="l" rtl="0">
              <a:lnSpc>
                <a:spcPct val="100000"/>
              </a:lnSpc>
              <a:spcBef>
                <a:spcPts val="1000"/>
              </a:spcBef>
              <a:spcAft>
                <a:spcPts val="0"/>
              </a:spcAft>
              <a:buClr>
                <a:schemeClr val="dk1"/>
              </a:buClr>
              <a:buSzPts val="2200"/>
              <a:buChar char="○"/>
            </a:pPr>
            <a:r>
              <a:rPr lang="en-US" sz="2200">
                <a:solidFill>
                  <a:schemeClr val="dk1"/>
                </a:solidFill>
              </a:rPr>
              <a:t>The microcontroller could be programmed and debugged via a TI-brand JTAG debugger</a:t>
            </a:r>
            <a:endParaRPr sz="2200">
              <a:solidFill>
                <a:schemeClr val="dk1"/>
              </a:solidFill>
            </a:endParaRPr>
          </a:p>
          <a:p>
            <a:pPr marL="914400" lvl="1" indent="-368300" algn="l" rtl="0">
              <a:lnSpc>
                <a:spcPct val="100000"/>
              </a:lnSpc>
              <a:spcBef>
                <a:spcPts val="1000"/>
              </a:spcBef>
              <a:spcAft>
                <a:spcPts val="0"/>
              </a:spcAft>
              <a:buClr>
                <a:schemeClr val="dk1"/>
              </a:buClr>
              <a:buSzPts val="2200"/>
              <a:buChar char="○"/>
            </a:pPr>
            <a:r>
              <a:rPr lang="en-US" sz="2200">
                <a:solidFill>
                  <a:schemeClr val="dk1"/>
                </a:solidFill>
              </a:rPr>
              <a:t>All sub-circuits in the board were assembled</a:t>
            </a:r>
            <a:endParaRPr sz="1800">
              <a:solidFill>
                <a:schemeClr val="dk1"/>
              </a:solidFill>
            </a:endParaRPr>
          </a:p>
          <a:p>
            <a:pPr marL="0" marR="0" lvl="0" indent="0" algn="l" rtl="0">
              <a:lnSpc>
                <a:spcPct val="100000"/>
              </a:lnSpc>
              <a:spcBef>
                <a:spcPts val="1000"/>
              </a:spcBef>
              <a:spcAft>
                <a:spcPts val="0"/>
              </a:spcAft>
              <a:buClr>
                <a:srgbClr val="000000"/>
              </a:buClr>
              <a:buSzPts val="2000"/>
              <a:buFont typeface="Arial"/>
              <a:buNone/>
            </a:pPr>
            <a:r>
              <a:rPr lang="en-US" sz="2600" b="1">
                <a:solidFill>
                  <a:srgbClr val="E84B36"/>
                </a:solidFill>
              </a:rPr>
              <a:t>Design Augment Considerations</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lvl="0" indent="-368300" algn="l" rtl="0">
              <a:spcBef>
                <a:spcPts val="0"/>
              </a:spcBef>
              <a:spcAft>
                <a:spcPts val="0"/>
              </a:spcAft>
              <a:buClr>
                <a:schemeClr val="dk1"/>
              </a:buClr>
              <a:buSzPts val="2200"/>
              <a:buChar char="●"/>
            </a:pPr>
            <a:r>
              <a:rPr lang="en-US" sz="2200">
                <a:solidFill>
                  <a:schemeClr val="dk1"/>
                </a:solidFill>
              </a:rPr>
              <a:t>The microcontroller was initially not interfacing with a computer</a:t>
            </a:r>
            <a:endParaRPr sz="2200">
              <a:solidFill>
                <a:schemeClr val="dk1"/>
              </a:solidFill>
            </a:endParaRPr>
          </a:p>
          <a:p>
            <a:pPr marL="914400" lvl="1" indent="-368300" algn="l" rtl="0">
              <a:spcBef>
                <a:spcPts val="1000"/>
              </a:spcBef>
              <a:spcAft>
                <a:spcPts val="1000"/>
              </a:spcAft>
              <a:buClr>
                <a:schemeClr val="dk1"/>
              </a:buClr>
              <a:buSzPts val="2200"/>
              <a:buChar char="○"/>
            </a:pPr>
            <a:r>
              <a:rPr lang="en-US" sz="2200">
                <a:solidFill>
                  <a:schemeClr val="dk1"/>
                </a:solidFill>
              </a:rPr>
              <a:t>The intended cable between the board and debugger was not used for budget reasons</a:t>
            </a:r>
            <a:endParaRPr sz="2200">
              <a:solidFill>
                <a:schemeClr val="dk1"/>
              </a:solidFill>
            </a:endParaRPr>
          </a:p>
        </p:txBody>
      </p:sp>
      <p:sp>
        <p:nvSpPr>
          <p:cNvPr id="203" name="Google Shape;203;g21edf50f80d_0_25"/>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pic>
        <p:nvPicPr>
          <p:cNvPr id="204" name="Google Shape;204;g21edf50f80d_0_25"/>
          <p:cNvPicPr preferRelativeResize="0"/>
          <p:nvPr/>
        </p:nvPicPr>
        <p:blipFill rotWithShape="1">
          <a:blip r:embed="rId4">
            <a:alphaModFix/>
          </a:blip>
          <a:srcRect l="14654" r="23248"/>
          <a:stretch/>
        </p:blipFill>
        <p:spPr>
          <a:xfrm>
            <a:off x="7819300" y="1801463"/>
            <a:ext cx="3960699" cy="301772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23ce3deead8_0_55"/>
          <p:cNvPicPr preferRelativeResize="0"/>
          <p:nvPr/>
        </p:nvPicPr>
        <p:blipFill>
          <a:blip r:embed="rId3">
            <a:alphaModFix/>
          </a:blip>
          <a:stretch>
            <a:fillRect/>
          </a:stretch>
        </p:blipFill>
        <p:spPr>
          <a:xfrm>
            <a:off x="5504500" y="0"/>
            <a:ext cx="6687500" cy="3886925"/>
          </a:xfrm>
          <a:prstGeom prst="rect">
            <a:avLst/>
          </a:prstGeom>
          <a:noFill/>
          <a:ln>
            <a:noFill/>
          </a:ln>
        </p:spPr>
      </p:pic>
      <p:sp>
        <p:nvSpPr>
          <p:cNvPr id="210" name="Google Shape;210;g23ce3deead8_0_55"/>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11" name="Google Shape;211;g23ce3deead8_0_55"/>
          <p:cNvSpPr txBox="1"/>
          <p:nvPr/>
        </p:nvSpPr>
        <p:spPr>
          <a:xfrm>
            <a:off x="376810" y="5050453"/>
            <a:ext cx="11177400" cy="95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600">
                <a:solidFill>
                  <a:schemeClr val="dk1"/>
                </a:solidFill>
              </a:rPr>
              <a:t>Control Circuit Schematic</a:t>
            </a:r>
            <a:endParaRPr sz="2600" b="0" i="0" u="none" strike="noStrike" cap="none">
              <a:solidFill>
                <a:srgbClr val="000000"/>
              </a:solidFill>
              <a:latin typeface="Arial"/>
              <a:ea typeface="Arial"/>
              <a:cs typeface="Arial"/>
              <a:sym typeface="Arial"/>
            </a:endParaRPr>
          </a:p>
        </p:txBody>
      </p:sp>
      <p:pic>
        <p:nvPicPr>
          <p:cNvPr id="212" name="Google Shape;212;g23ce3deead8_0_55"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213" name="Google Shape;213;g23ce3deead8_0_55"/>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14" name="Google Shape;214;g23ce3deead8_0_55"/>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215" name="Google Shape;215;g23ce3deead8_0_55"/>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pic>
        <p:nvPicPr>
          <p:cNvPr id="216" name="Google Shape;216;g23ce3deead8_0_55"/>
          <p:cNvPicPr preferRelativeResize="0"/>
          <p:nvPr/>
        </p:nvPicPr>
        <p:blipFill>
          <a:blip r:embed="rId5">
            <a:alphaModFix/>
          </a:blip>
          <a:stretch>
            <a:fillRect/>
          </a:stretch>
        </p:blipFill>
        <p:spPr>
          <a:xfrm>
            <a:off x="-1" y="-2"/>
            <a:ext cx="5504500" cy="3700069"/>
          </a:xfrm>
          <a:prstGeom prst="rect">
            <a:avLst/>
          </a:prstGeom>
          <a:noFill/>
          <a:ln>
            <a:noFill/>
          </a:ln>
        </p:spPr>
      </p:pic>
      <p:sp>
        <p:nvSpPr>
          <p:cNvPr id="217" name="Google Shape;217;g23ce3deead8_0_55"/>
          <p:cNvSpPr txBox="1"/>
          <p:nvPr/>
        </p:nvSpPr>
        <p:spPr>
          <a:xfrm>
            <a:off x="282956" y="3988300"/>
            <a:ext cx="4938600" cy="95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200">
                <a:solidFill>
                  <a:schemeClr val="dk1"/>
                </a:solidFill>
              </a:rPr>
              <a:t>MCU and JTAG Connection</a:t>
            </a:r>
            <a:endParaRPr sz="2200" b="0" i="0" u="none" strike="noStrike" cap="none">
              <a:solidFill>
                <a:srgbClr val="000000"/>
              </a:solidFill>
              <a:latin typeface="Arial"/>
              <a:ea typeface="Arial"/>
              <a:cs typeface="Arial"/>
              <a:sym typeface="Arial"/>
            </a:endParaRPr>
          </a:p>
        </p:txBody>
      </p:sp>
      <p:sp>
        <p:nvSpPr>
          <p:cNvPr id="218" name="Google Shape;218;g23ce3deead8_0_55"/>
          <p:cNvSpPr txBox="1"/>
          <p:nvPr/>
        </p:nvSpPr>
        <p:spPr>
          <a:xfrm>
            <a:off x="6378956" y="3991987"/>
            <a:ext cx="4938600" cy="95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200">
                <a:solidFill>
                  <a:schemeClr val="dk1"/>
                </a:solidFill>
              </a:rPr>
              <a:t>Multiplexing Circuit</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3acf7f807b_0_35"/>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24" name="Google Shape;224;g23acf7f807b_0_35"/>
          <p:cNvSpPr txBox="1"/>
          <p:nvPr/>
        </p:nvSpPr>
        <p:spPr>
          <a:xfrm>
            <a:off x="300600" y="1486675"/>
            <a:ext cx="66537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What Changed?</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68300" algn="l" rtl="0">
              <a:lnSpc>
                <a:spcPct val="150000"/>
              </a:lnSpc>
              <a:spcBef>
                <a:spcPts val="0"/>
              </a:spcBef>
              <a:spcAft>
                <a:spcPts val="0"/>
              </a:spcAft>
              <a:buSzPts val="2200"/>
              <a:buChar char="●"/>
            </a:pPr>
            <a:r>
              <a:rPr lang="en-US" sz="2200"/>
              <a:t>Added a larger electromagnet (5VDC to 12VDC) </a:t>
            </a:r>
            <a:endParaRPr sz="2200"/>
          </a:p>
          <a:p>
            <a:pPr marL="457200" marR="0" lvl="0" indent="-368300" algn="l" rtl="0">
              <a:lnSpc>
                <a:spcPct val="150000"/>
              </a:lnSpc>
              <a:spcBef>
                <a:spcPts val="0"/>
              </a:spcBef>
              <a:spcAft>
                <a:spcPts val="0"/>
              </a:spcAft>
              <a:buSzPts val="2200"/>
              <a:buChar char="●"/>
            </a:pPr>
            <a:r>
              <a:rPr lang="en-US" sz="2200"/>
              <a:t>Had to switch to Arduino as MCU</a:t>
            </a:r>
            <a:endParaRPr sz="2200"/>
          </a:p>
          <a:p>
            <a:pPr marL="457200" marR="0" lvl="0" indent="-368300" algn="l" rtl="0">
              <a:lnSpc>
                <a:spcPct val="150000"/>
              </a:lnSpc>
              <a:spcBef>
                <a:spcPts val="0"/>
              </a:spcBef>
              <a:spcAft>
                <a:spcPts val="0"/>
              </a:spcAft>
              <a:buSzPts val="2200"/>
              <a:buChar char="●"/>
            </a:pPr>
            <a:r>
              <a:rPr lang="en-US" sz="2200"/>
              <a:t>Used different drive circuits in demonstration</a:t>
            </a:r>
            <a:endParaRPr sz="2200"/>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400" b="1">
                <a:solidFill>
                  <a:srgbClr val="E84B36"/>
                </a:solidFill>
              </a:rPr>
              <a:t>Design Augment Considerations</a:t>
            </a:r>
            <a:endParaRPr sz="24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0" indent="-368300" algn="l" rtl="0">
              <a:lnSpc>
                <a:spcPct val="150000"/>
              </a:lnSpc>
              <a:spcBef>
                <a:spcPts val="0"/>
              </a:spcBef>
              <a:spcAft>
                <a:spcPts val="0"/>
              </a:spcAft>
              <a:buSzPts val="2200"/>
              <a:buChar char="●"/>
            </a:pPr>
            <a:r>
              <a:rPr lang="en-US" sz="2200"/>
              <a:t>A faulty motor driver</a:t>
            </a:r>
            <a:endParaRPr sz="2200"/>
          </a:p>
          <a:p>
            <a:pPr marL="457200" marR="0" lvl="0" indent="-368300" algn="l" rtl="0">
              <a:lnSpc>
                <a:spcPct val="150000"/>
              </a:lnSpc>
              <a:spcBef>
                <a:spcPts val="0"/>
              </a:spcBef>
              <a:spcAft>
                <a:spcPts val="0"/>
              </a:spcAft>
              <a:buSzPts val="2200"/>
              <a:buChar char="●"/>
            </a:pPr>
            <a:r>
              <a:rPr lang="en-US" sz="2200"/>
              <a:t>Lack of MCU</a:t>
            </a:r>
            <a:endParaRPr sz="2200"/>
          </a:p>
          <a:p>
            <a:pPr marL="457200" marR="0" lvl="0" indent="-368300" algn="l" rtl="0">
              <a:lnSpc>
                <a:spcPct val="150000"/>
              </a:lnSpc>
              <a:spcBef>
                <a:spcPts val="0"/>
              </a:spcBef>
              <a:spcAft>
                <a:spcPts val="0"/>
              </a:spcAft>
              <a:buSzPts val="2200"/>
              <a:buChar char="●"/>
            </a:pPr>
            <a:r>
              <a:rPr lang="en-US" sz="2200"/>
              <a:t>Electromagnetic field limitations</a:t>
            </a:r>
            <a:endParaRPr sz="2200" b="1" i="0" u="none" strike="noStrike" cap="none">
              <a:solidFill>
                <a:schemeClr val="dk1"/>
              </a:solidFill>
              <a:latin typeface="Arial"/>
              <a:ea typeface="Arial"/>
              <a:cs typeface="Arial"/>
              <a:sym typeface="Arial"/>
            </a:endParaRPr>
          </a:p>
        </p:txBody>
      </p:sp>
      <p:sp>
        <p:nvSpPr>
          <p:cNvPr id="225" name="Google Shape;225;g23acf7f807b_0_35"/>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26" name="Google Shape;226;g23acf7f807b_0_35"/>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7" name="Google Shape;227;g23acf7f807b_0_35"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28" name="Google Shape;228;g23acf7f807b_0_35"/>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Piece Movement Unit</a:t>
            </a:r>
            <a:endParaRPr sz="2400" b="0" i="0" u="none" strike="noStrike" cap="none">
              <a:solidFill>
                <a:schemeClr val="lt1"/>
              </a:solidFill>
              <a:latin typeface="Arial"/>
              <a:ea typeface="Arial"/>
              <a:cs typeface="Arial"/>
              <a:sym typeface="Arial"/>
            </a:endParaRPr>
          </a:p>
        </p:txBody>
      </p:sp>
      <p:sp>
        <p:nvSpPr>
          <p:cNvPr id="229" name="Google Shape;229;g23acf7f807b_0_35"/>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230" name="Google Shape;230;g23acf7f807b_0_35"/>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pic>
        <p:nvPicPr>
          <p:cNvPr id="231" name="Google Shape;231;g23acf7f807b_0_35"/>
          <p:cNvPicPr preferRelativeResize="0"/>
          <p:nvPr/>
        </p:nvPicPr>
        <p:blipFill rotWithShape="1">
          <a:blip r:embed="rId4">
            <a:alphaModFix/>
          </a:blip>
          <a:srcRect t="11198" r="2534" b="9151"/>
          <a:stretch/>
        </p:blipFill>
        <p:spPr>
          <a:xfrm>
            <a:off x="7572396" y="1140925"/>
            <a:ext cx="4456755" cy="4298362"/>
          </a:xfrm>
          <a:prstGeom prst="rect">
            <a:avLst/>
          </a:prstGeom>
          <a:noFill/>
          <a:ln w="19050" cap="flat" cmpd="sng">
            <a:solidFill>
              <a:schemeClr val="dk1"/>
            </a:solidFill>
            <a:prstDash val="solid"/>
            <a:round/>
            <a:headEnd type="none" w="sm" len="sm"/>
            <a:tailEnd type="none" w="sm" len="sm"/>
          </a:ln>
        </p:spPr>
      </p:pic>
      <p:cxnSp>
        <p:nvCxnSpPr>
          <p:cNvPr id="232" name="Google Shape;232;g23acf7f807b_0_35"/>
          <p:cNvCxnSpPr>
            <a:stCxn id="233" idx="0"/>
          </p:cNvCxnSpPr>
          <p:nvPr/>
        </p:nvCxnSpPr>
        <p:spPr>
          <a:xfrm rot="10800000" flipH="1">
            <a:off x="8988325" y="4027763"/>
            <a:ext cx="1322700" cy="1543500"/>
          </a:xfrm>
          <a:prstGeom prst="straightConnector1">
            <a:avLst/>
          </a:prstGeom>
          <a:noFill/>
          <a:ln w="38100" cap="flat" cmpd="sng">
            <a:solidFill>
              <a:srgbClr val="FF552E"/>
            </a:solidFill>
            <a:prstDash val="solid"/>
            <a:round/>
            <a:headEnd type="none" w="med" len="med"/>
            <a:tailEnd type="triangle" w="med" len="med"/>
          </a:ln>
        </p:spPr>
      </p:cxnSp>
      <p:cxnSp>
        <p:nvCxnSpPr>
          <p:cNvPr id="234" name="Google Shape;234;g23acf7f807b_0_35"/>
          <p:cNvCxnSpPr/>
          <p:nvPr/>
        </p:nvCxnSpPr>
        <p:spPr>
          <a:xfrm rot="10800000" flipH="1">
            <a:off x="8922000" y="2985863"/>
            <a:ext cx="863400" cy="2585400"/>
          </a:xfrm>
          <a:prstGeom prst="straightConnector1">
            <a:avLst/>
          </a:prstGeom>
          <a:noFill/>
          <a:ln w="38100" cap="flat" cmpd="sng">
            <a:solidFill>
              <a:srgbClr val="FF552E"/>
            </a:solidFill>
            <a:prstDash val="solid"/>
            <a:round/>
            <a:headEnd type="none" w="med" len="med"/>
            <a:tailEnd type="triangle" w="med" len="med"/>
          </a:ln>
        </p:spPr>
      </p:cxnSp>
      <p:cxnSp>
        <p:nvCxnSpPr>
          <p:cNvPr id="235" name="Google Shape;235;g23acf7f807b_0_35"/>
          <p:cNvCxnSpPr>
            <a:stCxn id="236" idx="0"/>
          </p:cNvCxnSpPr>
          <p:nvPr/>
        </p:nvCxnSpPr>
        <p:spPr>
          <a:xfrm rot="10800000" flipH="1">
            <a:off x="10945850" y="3813863"/>
            <a:ext cx="608400" cy="1757400"/>
          </a:xfrm>
          <a:prstGeom prst="straightConnector1">
            <a:avLst/>
          </a:prstGeom>
          <a:noFill/>
          <a:ln w="38100" cap="flat" cmpd="sng">
            <a:solidFill>
              <a:srgbClr val="FF552E"/>
            </a:solidFill>
            <a:prstDash val="solid"/>
            <a:round/>
            <a:headEnd type="none" w="med" len="med"/>
            <a:tailEnd type="triangle" w="med" len="med"/>
          </a:ln>
        </p:spPr>
      </p:cxnSp>
      <p:sp>
        <p:nvSpPr>
          <p:cNvPr id="233" name="Google Shape;233;g23acf7f807b_0_35"/>
          <p:cNvSpPr txBox="1"/>
          <p:nvPr/>
        </p:nvSpPr>
        <p:spPr>
          <a:xfrm>
            <a:off x="8125075" y="5571263"/>
            <a:ext cx="1726500" cy="492600"/>
          </a:xfrm>
          <a:prstGeom prst="rect">
            <a:avLst/>
          </a:prstGeom>
          <a:noFill/>
          <a:ln w="38100" cap="flat" cmpd="sng">
            <a:solidFill>
              <a:srgbClr val="FF552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Motor Drivers</a:t>
            </a:r>
            <a:endParaRPr sz="2000">
              <a:latin typeface="Calibri"/>
              <a:ea typeface="Calibri"/>
              <a:cs typeface="Calibri"/>
              <a:sym typeface="Calibri"/>
            </a:endParaRPr>
          </a:p>
        </p:txBody>
      </p:sp>
      <p:sp>
        <p:nvSpPr>
          <p:cNvPr id="236" name="Google Shape;236;g23acf7f807b_0_35"/>
          <p:cNvSpPr txBox="1"/>
          <p:nvPr/>
        </p:nvSpPr>
        <p:spPr>
          <a:xfrm>
            <a:off x="10082600" y="5571263"/>
            <a:ext cx="1726500" cy="492600"/>
          </a:xfrm>
          <a:prstGeom prst="rect">
            <a:avLst/>
          </a:prstGeom>
          <a:noFill/>
          <a:ln w="38100" cap="flat" cmpd="sng">
            <a:solidFill>
              <a:srgbClr val="FF552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Stepper Motor</a:t>
            </a:r>
            <a:endParaRPr sz="2000">
              <a:latin typeface="Calibri"/>
              <a:ea typeface="Calibri"/>
              <a:cs typeface="Calibri"/>
              <a:sym typeface="Calibri"/>
            </a:endParaRPr>
          </a:p>
        </p:txBody>
      </p:sp>
      <p:cxnSp>
        <p:nvCxnSpPr>
          <p:cNvPr id="237" name="Google Shape;237;g23acf7f807b_0_35"/>
          <p:cNvCxnSpPr>
            <a:stCxn id="238" idx="3"/>
          </p:cNvCxnSpPr>
          <p:nvPr/>
        </p:nvCxnSpPr>
        <p:spPr>
          <a:xfrm rot="10800000" flipH="1">
            <a:off x="7216050" y="3440800"/>
            <a:ext cx="1517400" cy="906900"/>
          </a:xfrm>
          <a:prstGeom prst="straightConnector1">
            <a:avLst/>
          </a:prstGeom>
          <a:noFill/>
          <a:ln w="38100" cap="flat" cmpd="sng">
            <a:solidFill>
              <a:srgbClr val="FF552E"/>
            </a:solidFill>
            <a:prstDash val="solid"/>
            <a:round/>
            <a:headEnd type="none" w="med" len="med"/>
            <a:tailEnd type="triangle" w="med" len="med"/>
          </a:ln>
        </p:spPr>
      </p:cxnSp>
      <p:sp>
        <p:nvSpPr>
          <p:cNvPr id="238" name="Google Shape;238;g23acf7f807b_0_35"/>
          <p:cNvSpPr txBox="1"/>
          <p:nvPr/>
        </p:nvSpPr>
        <p:spPr>
          <a:xfrm>
            <a:off x="6154950" y="4101400"/>
            <a:ext cx="1061100" cy="492600"/>
          </a:xfrm>
          <a:prstGeom prst="rect">
            <a:avLst/>
          </a:prstGeom>
          <a:noFill/>
          <a:ln w="38100" cap="flat" cmpd="sng">
            <a:solidFill>
              <a:srgbClr val="FF552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Arduino</a:t>
            </a:r>
            <a:endParaRPr sz="2000">
              <a:latin typeface="Calibri"/>
              <a:ea typeface="Calibri"/>
              <a:cs typeface="Calibri"/>
              <a:sym typeface="Calibri"/>
            </a:endParaRPr>
          </a:p>
        </p:txBody>
      </p:sp>
      <p:cxnSp>
        <p:nvCxnSpPr>
          <p:cNvPr id="239" name="Google Shape;239;g23acf7f807b_0_35"/>
          <p:cNvCxnSpPr>
            <a:stCxn id="240" idx="3"/>
          </p:cNvCxnSpPr>
          <p:nvPr/>
        </p:nvCxnSpPr>
        <p:spPr>
          <a:xfrm>
            <a:off x="7103425" y="1756475"/>
            <a:ext cx="1180500" cy="140400"/>
          </a:xfrm>
          <a:prstGeom prst="straightConnector1">
            <a:avLst/>
          </a:prstGeom>
          <a:noFill/>
          <a:ln w="38100" cap="flat" cmpd="sng">
            <a:solidFill>
              <a:srgbClr val="FF552E"/>
            </a:solidFill>
            <a:prstDash val="solid"/>
            <a:round/>
            <a:headEnd type="none" w="med" len="med"/>
            <a:tailEnd type="triangle" w="med" len="med"/>
          </a:ln>
        </p:spPr>
      </p:cxnSp>
      <p:sp>
        <p:nvSpPr>
          <p:cNvPr id="240" name="Google Shape;240;g23acf7f807b_0_35"/>
          <p:cNvSpPr txBox="1"/>
          <p:nvPr/>
        </p:nvSpPr>
        <p:spPr>
          <a:xfrm>
            <a:off x="3919825" y="1510175"/>
            <a:ext cx="3183600" cy="492600"/>
          </a:xfrm>
          <a:prstGeom prst="rect">
            <a:avLst/>
          </a:prstGeom>
          <a:noFill/>
          <a:ln w="38100" cap="flat" cmpd="sng">
            <a:solidFill>
              <a:srgbClr val="FF552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Electromagnet Power Supply</a:t>
            </a:r>
            <a:endParaRPr sz="2000">
              <a:latin typeface="Calibri"/>
              <a:ea typeface="Calibri"/>
              <a:cs typeface="Calibri"/>
              <a:sym typeface="Calibri"/>
            </a:endParaRPr>
          </a:p>
        </p:txBody>
      </p:sp>
      <p:cxnSp>
        <p:nvCxnSpPr>
          <p:cNvPr id="241" name="Google Shape;241;g23acf7f807b_0_35"/>
          <p:cNvCxnSpPr>
            <a:stCxn id="242" idx="3"/>
          </p:cNvCxnSpPr>
          <p:nvPr/>
        </p:nvCxnSpPr>
        <p:spPr>
          <a:xfrm>
            <a:off x="7103425" y="1189200"/>
            <a:ext cx="2619900" cy="843600"/>
          </a:xfrm>
          <a:prstGeom prst="straightConnector1">
            <a:avLst/>
          </a:prstGeom>
          <a:noFill/>
          <a:ln w="38100" cap="flat" cmpd="sng">
            <a:solidFill>
              <a:srgbClr val="FF552E"/>
            </a:solidFill>
            <a:prstDash val="solid"/>
            <a:round/>
            <a:headEnd type="none" w="med" len="med"/>
            <a:tailEnd type="triangle" w="med" len="med"/>
          </a:ln>
        </p:spPr>
      </p:cxnSp>
      <p:sp>
        <p:nvSpPr>
          <p:cNvPr id="242" name="Google Shape;242;g23acf7f807b_0_35"/>
          <p:cNvSpPr txBox="1"/>
          <p:nvPr/>
        </p:nvSpPr>
        <p:spPr>
          <a:xfrm>
            <a:off x="4722325" y="942900"/>
            <a:ext cx="2381100" cy="492600"/>
          </a:xfrm>
          <a:prstGeom prst="rect">
            <a:avLst/>
          </a:prstGeom>
          <a:noFill/>
          <a:ln w="38100" cap="flat" cmpd="sng">
            <a:solidFill>
              <a:srgbClr val="FF552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Motor Power Supply</a:t>
            </a:r>
            <a:endParaRPr sz="2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3acf7f807b_0_1003"/>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48" name="Google Shape;248;g23acf7f807b_0_1003"/>
          <p:cNvSpPr txBox="1"/>
          <p:nvPr/>
        </p:nvSpPr>
        <p:spPr>
          <a:xfrm>
            <a:off x="4548417" y="3123892"/>
            <a:ext cx="3095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A5A5A5"/>
                </a:solidFill>
                <a:latin typeface="Arial"/>
                <a:ea typeface="Arial"/>
                <a:cs typeface="Arial"/>
                <a:sym typeface="Arial"/>
              </a:rPr>
              <a:t>CHART / GRAPH</a:t>
            </a:r>
            <a:endParaRPr sz="1400" b="0" i="0" u="none" strike="noStrike" cap="none">
              <a:solidFill>
                <a:srgbClr val="000000"/>
              </a:solidFill>
              <a:latin typeface="Arial"/>
              <a:ea typeface="Arial"/>
              <a:cs typeface="Arial"/>
              <a:sym typeface="Arial"/>
            </a:endParaRPr>
          </a:p>
        </p:txBody>
      </p:sp>
      <p:sp>
        <p:nvSpPr>
          <p:cNvPr id="249" name="Google Shape;249;g23acf7f807b_0_1003"/>
          <p:cNvSpPr txBox="1"/>
          <p:nvPr/>
        </p:nvSpPr>
        <p:spPr>
          <a:xfrm>
            <a:off x="583914" y="5464730"/>
            <a:ext cx="11024100" cy="6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endParaRPr sz="1600" b="0" i="0" u="none" strike="noStrike" cap="none">
              <a:solidFill>
                <a:srgbClr val="000000"/>
              </a:solidFill>
              <a:latin typeface="Arial"/>
              <a:ea typeface="Arial"/>
              <a:cs typeface="Arial"/>
              <a:sym typeface="Arial"/>
            </a:endParaRPr>
          </a:p>
        </p:txBody>
      </p:sp>
      <p:sp>
        <p:nvSpPr>
          <p:cNvPr id="250" name="Google Shape;250;g23acf7f807b_0_1003"/>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51" name="Google Shape;251;g23acf7f807b_0_1003"/>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52" name="Google Shape;252;g23acf7f807b_0_1003"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53" name="Google Shape;253;g23acf7f807b_0_1003"/>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Stepper Motor Data</a:t>
            </a:r>
            <a:endParaRPr sz="2400" b="0" i="0" u="none" strike="noStrike" cap="none">
              <a:solidFill>
                <a:schemeClr val="lt1"/>
              </a:solidFill>
              <a:latin typeface="Arial"/>
              <a:ea typeface="Arial"/>
              <a:cs typeface="Arial"/>
              <a:sym typeface="Arial"/>
            </a:endParaRPr>
          </a:p>
        </p:txBody>
      </p:sp>
      <p:sp>
        <p:nvSpPr>
          <p:cNvPr id="254" name="Google Shape;254;g23acf7f807b_0_1003"/>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255" name="Google Shape;255;g23acf7f807b_0_1003"/>
          <p:cNvSpPr txBox="1">
            <a:spLocks noGrp="1"/>
          </p:cNvSpPr>
          <p:nvPr>
            <p:ph type="sldNum" idx="12"/>
          </p:nvPr>
        </p:nvSpPr>
        <p:spPr>
          <a:xfrm>
            <a:off x="9200750" y="593900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800"/>
              <a:t>13</a:t>
            </a:fld>
            <a:endParaRPr sz="1800"/>
          </a:p>
        </p:txBody>
      </p:sp>
      <p:pic>
        <p:nvPicPr>
          <p:cNvPr id="256" name="Google Shape;256;g23acf7f807b_0_1003" title="Chart"/>
          <p:cNvPicPr preferRelativeResize="0"/>
          <p:nvPr/>
        </p:nvPicPr>
        <p:blipFill>
          <a:blip r:embed="rId4">
            <a:alphaModFix/>
          </a:blip>
          <a:stretch>
            <a:fillRect/>
          </a:stretch>
        </p:blipFill>
        <p:spPr>
          <a:xfrm>
            <a:off x="92850" y="1898412"/>
            <a:ext cx="5965248" cy="3688501"/>
          </a:xfrm>
          <a:prstGeom prst="rect">
            <a:avLst/>
          </a:prstGeom>
          <a:noFill/>
          <a:ln w="28575" cap="flat" cmpd="sng">
            <a:solidFill>
              <a:schemeClr val="dk2"/>
            </a:solidFill>
            <a:prstDash val="solid"/>
            <a:round/>
            <a:headEnd type="none" w="sm" len="sm"/>
            <a:tailEnd type="none" w="sm" len="sm"/>
          </a:ln>
        </p:spPr>
      </p:pic>
      <p:sp>
        <p:nvSpPr>
          <p:cNvPr id="257" name="Google Shape;257;g23acf7f807b_0_1003"/>
          <p:cNvSpPr/>
          <p:nvPr/>
        </p:nvSpPr>
        <p:spPr>
          <a:xfrm>
            <a:off x="2308100" y="3011150"/>
            <a:ext cx="689700" cy="654000"/>
          </a:xfrm>
          <a:prstGeom prst="ellipse">
            <a:avLst/>
          </a:prstGeom>
          <a:noFill/>
          <a:ln w="38100" cap="flat" cmpd="sng">
            <a:solidFill>
              <a:srgbClr val="FF55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g23acf7f807b_0_1003" title="Chart"/>
          <p:cNvPicPr preferRelativeResize="0"/>
          <p:nvPr/>
        </p:nvPicPr>
        <p:blipFill>
          <a:blip r:embed="rId5">
            <a:alphaModFix/>
          </a:blip>
          <a:stretch>
            <a:fillRect/>
          </a:stretch>
        </p:blipFill>
        <p:spPr>
          <a:xfrm>
            <a:off x="6137778" y="1898402"/>
            <a:ext cx="5965284" cy="3688525"/>
          </a:xfrm>
          <a:prstGeom prst="rect">
            <a:avLst/>
          </a:prstGeom>
          <a:noFill/>
          <a:ln w="28575" cap="flat" cmpd="sng">
            <a:solidFill>
              <a:schemeClr val="dk2"/>
            </a:solidFill>
            <a:prstDash val="solid"/>
            <a:round/>
            <a:headEnd type="none" w="sm" len="sm"/>
            <a:tailEnd type="none" w="sm" len="sm"/>
          </a:ln>
        </p:spPr>
      </p:pic>
      <p:cxnSp>
        <p:nvCxnSpPr>
          <p:cNvPr id="259" name="Google Shape;259;g23acf7f807b_0_1003"/>
          <p:cNvCxnSpPr/>
          <p:nvPr/>
        </p:nvCxnSpPr>
        <p:spPr>
          <a:xfrm flipH="1">
            <a:off x="2741500" y="1565275"/>
            <a:ext cx="216600" cy="1476900"/>
          </a:xfrm>
          <a:prstGeom prst="straightConnector1">
            <a:avLst/>
          </a:prstGeom>
          <a:noFill/>
          <a:ln w="38100" cap="flat" cmpd="sng">
            <a:solidFill>
              <a:srgbClr val="FF552E"/>
            </a:solidFill>
            <a:prstDash val="solid"/>
            <a:round/>
            <a:headEnd type="none" w="med" len="med"/>
            <a:tailEnd type="triangle" w="med" len="med"/>
          </a:ln>
        </p:spPr>
      </p:cxnSp>
      <p:sp>
        <p:nvSpPr>
          <p:cNvPr id="260" name="Google Shape;260;g23acf7f807b_0_1003"/>
          <p:cNvSpPr txBox="1"/>
          <p:nvPr/>
        </p:nvSpPr>
        <p:spPr>
          <a:xfrm>
            <a:off x="1167300" y="1060800"/>
            <a:ext cx="4629600" cy="492600"/>
          </a:xfrm>
          <a:prstGeom prst="rect">
            <a:avLst/>
          </a:prstGeom>
          <a:noFill/>
          <a:ln w="38100" cap="flat" cmpd="sng">
            <a:solidFill>
              <a:srgbClr val="FF552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Choose to operate at 1.4kHz in eighth step</a:t>
            </a:r>
            <a:endParaRPr sz="2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3acf7f807b_0_155"/>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66" name="Google Shape;266;g23acf7f807b_0_155"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267" name="Google Shape;267;g23acf7f807b_0_155"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268" name="Google Shape;268;g23acf7f807b_0_155"/>
          <p:cNvSpPr txBox="1"/>
          <p:nvPr/>
        </p:nvSpPr>
        <p:spPr>
          <a:xfrm>
            <a:off x="1295400" y="2948490"/>
            <a:ext cx="9601200" cy="1339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a:solidFill>
                  <a:schemeClr val="lt1"/>
                </a:solidFill>
              </a:rPr>
              <a:t>Successes and Challenges</a:t>
            </a:r>
            <a:endParaRPr sz="45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g23acf7f807b_0_155"/>
          <p:cNvSpPr/>
          <p:nvPr/>
        </p:nvSpPr>
        <p:spPr>
          <a:xfrm>
            <a:off x="5520230" y="1704276"/>
            <a:ext cx="1151400" cy="111900"/>
          </a:xfrm>
          <a:prstGeom prst="rect">
            <a:avLst/>
          </a:prstGeom>
          <a:solidFill>
            <a:srgbClr val="FF55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g23acf7f807b_0_155"/>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71" name="Google Shape;271;g23acf7f807b_0_155"/>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272" name="Google Shape;272;g23acf7f807b_0_155"/>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3acf7f807b_0_187"/>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78" name="Google Shape;278;g23acf7f807b_0_187"/>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79" name="Google Shape;279;g23acf7f807b_0_187"/>
          <p:cNvSpPr txBox="1"/>
          <p:nvPr/>
        </p:nvSpPr>
        <p:spPr>
          <a:xfrm>
            <a:off x="376810" y="1334279"/>
            <a:ext cx="54420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What are the successes?</a:t>
            </a:r>
            <a:endParaRPr sz="2600" b="1" i="0" u="none" strike="noStrike" cap="none">
              <a:solidFill>
                <a:srgbClr val="E84B36"/>
              </a:solidFill>
              <a:latin typeface="Arial"/>
              <a:ea typeface="Arial"/>
              <a:cs typeface="Arial"/>
              <a:sym typeface="Arial"/>
            </a:endParaRPr>
          </a:p>
          <a:p>
            <a:pPr marL="0" lvl="0" indent="0" algn="l" rtl="0">
              <a:lnSpc>
                <a:spcPct val="115000"/>
              </a:lnSpc>
              <a:spcBef>
                <a:spcPts val="0"/>
              </a:spcBef>
              <a:spcAft>
                <a:spcPts val="0"/>
              </a:spcAft>
              <a:buClr>
                <a:schemeClr val="dk1"/>
              </a:buClr>
              <a:buSzPts val="1800"/>
              <a:buFont typeface="Arial"/>
              <a:buNone/>
            </a:pPr>
            <a:endParaRPr sz="180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a:solidFill>
                  <a:schemeClr val="dk1"/>
                </a:solidFill>
              </a:rPr>
              <a:t>Complete physical construction of the chess board with modification</a:t>
            </a:r>
            <a:endParaRPr sz="2200">
              <a:solidFill>
                <a:schemeClr val="dk1"/>
              </a:solidFill>
            </a:endParaRPr>
          </a:p>
          <a:p>
            <a:pPr marL="457200" lvl="0" indent="-368300" algn="l" rtl="0">
              <a:lnSpc>
                <a:spcPct val="115000"/>
              </a:lnSpc>
              <a:spcBef>
                <a:spcPts val="1000"/>
              </a:spcBef>
              <a:spcAft>
                <a:spcPts val="0"/>
              </a:spcAft>
              <a:buClr>
                <a:schemeClr val="dk1"/>
              </a:buClr>
              <a:buSzPts val="2200"/>
              <a:buChar char="●"/>
            </a:pPr>
            <a:r>
              <a:rPr lang="en-US" sz="2200">
                <a:solidFill>
                  <a:schemeClr val="dk1"/>
                </a:solidFill>
              </a:rPr>
              <a:t>Stepper motors can move chess pieces to the designated location precisely</a:t>
            </a:r>
            <a:endParaRPr sz="2200">
              <a:solidFill>
                <a:schemeClr val="dk1"/>
              </a:solidFill>
            </a:endParaRPr>
          </a:p>
          <a:p>
            <a:pPr marL="457200" lvl="0" indent="-368300" algn="l" rtl="0">
              <a:lnSpc>
                <a:spcPct val="115000"/>
              </a:lnSpc>
              <a:spcBef>
                <a:spcPts val="1000"/>
              </a:spcBef>
              <a:spcAft>
                <a:spcPts val="1000"/>
              </a:spcAft>
              <a:buClr>
                <a:schemeClr val="dk1"/>
              </a:buClr>
              <a:buSzPts val="2200"/>
              <a:buChar char="●"/>
            </a:pPr>
            <a:r>
              <a:rPr lang="en-US" sz="2200">
                <a:solidFill>
                  <a:schemeClr val="dk1"/>
                </a:solidFill>
              </a:rPr>
              <a:t>Electromagnetic can turn on to pull chess pieces and turn off when the move is complete</a:t>
            </a:r>
            <a:endParaRPr sz="2200">
              <a:solidFill>
                <a:schemeClr val="dk1"/>
              </a:solidFill>
            </a:endParaRPr>
          </a:p>
        </p:txBody>
      </p:sp>
      <p:sp>
        <p:nvSpPr>
          <p:cNvPr id="280" name="Google Shape;280;g23acf7f807b_0_187"/>
          <p:cNvSpPr txBox="1"/>
          <p:nvPr/>
        </p:nvSpPr>
        <p:spPr>
          <a:xfrm>
            <a:off x="6158774" y="1334279"/>
            <a:ext cx="54420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600" b="1">
                <a:solidFill>
                  <a:srgbClr val="E84B36"/>
                </a:solidFill>
              </a:rPr>
              <a:t>What are the challenges?</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68300" algn="l" rtl="0">
              <a:lnSpc>
                <a:spcPct val="115000"/>
              </a:lnSpc>
              <a:spcBef>
                <a:spcPts val="0"/>
              </a:spcBef>
              <a:spcAft>
                <a:spcPts val="0"/>
              </a:spcAft>
              <a:buSzPts val="2200"/>
              <a:buChar char="●"/>
            </a:pPr>
            <a:r>
              <a:rPr lang="en-US" sz="2200"/>
              <a:t>Unable to program the microcontroller due to connection issues</a:t>
            </a:r>
            <a:endParaRPr sz="2200"/>
          </a:p>
          <a:p>
            <a:pPr marL="457200" marR="0" lvl="0" indent="-368300" algn="l" rtl="0">
              <a:lnSpc>
                <a:spcPct val="115000"/>
              </a:lnSpc>
              <a:spcBef>
                <a:spcPts val="1000"/>
              </a:spcBef>
              <a:spcAft>
                <a:spcPts val="0"/>
              </a:spcAft>
              <a:buSzPts val="2200"/>
              <a:buChar char="●"/>
            </a:pPr>
            <a:r>
              <a:rPr lang="en-US" sz="2200"/>
              <a:t>Unable to implement chess engine, chess clock, and the multiplexing of reed switches due to MCU</a:t>
            </a:r>
            <a:endParaRPr sz="2200"/>
          </a:p>
          <a:p>
            <a:pPr marL="457200" marR="0" lvl="0" indent="-368300" algn="l" rtl="0">
              <a:lnSpc>
                <a:spcPct val="115000"/>
              </a:lnSpc>
              <a:spcBef>
                <a:spcPts val="1000"/>
              </a:spcBef>
              <a:spcAft>
                <a:spcPts val="0"/>
              </a:spcAft>
              <a:buSzPts val="2200"/>
              <a:buChar char="●"/>
            </a:pPr>
            <a:r>
              <a:rPr lang="en-US" sz="2200"/>
              <a:t>Unable to fit the LEDs on the board top due to physical limitations</a:t>
            </a:r>
            <a:endParaRPr sz="2200"/>
          </a:p>
        </p:txBody>
      </p:sp>
      <p:sp>
        <p:nvSpPr>
          <p:cNvPr id="281" name="Google Shape;281;g23acf7f807b_0_187"/>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pic>
        <p:nvPicPr>
          <p:cNvPr id="282" name="Google Shape;282;g23acf7f807b_0_187"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83" name="Google Shape;283;g23acf7f807b_0_187"/>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Successes and Challenges</a:t>
            </a:r>
            <a:endParaRPr sz="2400" b="0" i="0" u="none" strike="noStrike" cap="none">
              <a:solidFill>
                <a:schemeClr val="lt1"/>
              </a:solidFill>
              <a:latin typeface="Arial"/>
              <a:ea typeface="Arial"/>
              <a:cs typeface="Arial"/>
              <a:sym typeface="Arial"/>
            </a:endParaRPr>
          </a:p>
        </p:txBody>
      </p:sp>
      <p:sp>
        <p:nvSpPr>
          <p:cNvPr id="284" name="Google Shape;284;g23acf7f807b_0_187"/>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285" name="Google Shape;285;g23acf7f807b_0_187"/>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3acf7f807b_0_144"/>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91" name="Google Shape;291;g23acf7f807b_0_144"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292" name="Google Shape;292;g23acf7f807b_0_144"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293" name="Google Shape;293;g23acf7f807b_0_144"/>
          <p:cNvSpPr txBox="1"/>
          <p:nvPr/>
        </p:nvSpPr>
        <p:spPr>
          <a:xfrm>
            <a:off x="1295400" y="2948490"/>
            <a:ext cx="9601200" cy="1339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a:solidFill>
                  <a:schemeClr val="lt1"/>
                </a:solidFill>
              </a:rPr>
              <a:t>Conclusions</a:t>
            </a:r>
            <a:endParaRPr sz="45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4" name="Google Shape;294;g23acf7f807b_0_144"/>
          <p:cNvSpPr/>
          <p:nvPr/>
        </p:nvSpPr>
        <p:spPr>
          <a:xfrm>
            <a:off x="5520230" y="1704276"/>
            <a:ext cx="1151400" cy="111900"/>
          </a:xfrm>
          <a:prstGeom prst="rect">
            <a:avLst/>
          </a:prstGeom>
          <a:solidFill>
            <a:srgbClr val="FF55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g23acf7f807b_0_144"/>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96" name="Google Shape;296;g23acf7f807b_0_144"/>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297" name="Google Shape;297;g23acf7f807b_0_144"/>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3acf7f807b_0_101"/>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2600" b="1">
                <a:solidFill>
                  <a:srgbClr val="E84B36"/>
                </a:solidFill>
                <a:latin typeface="Arial"/>
                <a:ea typeface="Arial"/>
                <a:cs typeface="Arial"/>
                <a:sym typeface="Arial"/>
              </a:rPr>
              <a:t>What did we learn from the project?</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457200" lvl="0" indent="-368300" algn="l" rtl="0">
              <a:lnSpc>
                <a:spcPct val="115000"/>
              </a:lnSpc>
              <a:spcBef>
                <a:spcPts val="0"/>
              </a:spcBef>
              <a:spcAft>
                <a:spcPts val="0"/>
              </a:spcAft>
              <a:buSzPts val="2200"/>
              <a:buChar char="•"/>
            </a:pPr>
            <a:r>
              <a:rPr lang="en-US" sz="2200">
                <a:latin typeface="Arial"/>
                <a:ea typeface="Arial"/>
                <a:cs typeface="Arial"/>
                <a:sym typeface="Arial"/>
              </a:rPr>
              <a:t>How to design a product from scratch</a:t>
            </a:r>
            <a:endParaRPr sz="2200">
              <a:latin typeface="Arial"/>
              <a:ea typeface="Arial"/>
              <a:cs typeface="Arial"/>
              <a:sym typeface="Arial"/>
            </a:endParaRPr>
          </a:p>
          <a:p>
            <a:pPr marL="457200" lvl="0" indent="-368300" algn="l" rtl="0">
              <a:lnSpc>
                <a:spcPct val="115000"/>
              </a:lnSpc>
              <a:spcBef>
                <a:spcPts val="0"/>
              </a:spcBef>
              <a:spcAft>
                <a:spcPts val="0"/>
              </a:spcAft>
              <a:buSzPts val="2200"/>
              <a:buChar char="•"/>
            </a:pPr>
            <a:r>
              <a:rPr lang="en-US" sz="2200">
                <a:latin typeface="Arial"/>
                <a:ea typeface="Arial"/>
                <a:cs typeface="Arial"/>
                <a:sym typeface="Arial"/>
              </a:rPr>
              <a:t>Expect challenges as the project progresses</a:t>
            </a:r>
            <a:endParaRPr sz="2200">
              <a:latin typeface="Arial"/>
              <a:ea typeface="Arial"/>
              <a:cs typeface="Arial"/>
              <a:sym typeface="Arial"/>
            </a:endParaRPr>
          </a:p>
          <a:p>
            <a:pPr marL="457200" lvl="0" indent="-368300" algn="l" rtl="0">
              <a:lnSpc>
                <a:spcPct val="115000"/>
              </a:lnSpc>
              <a:spcBef>
                <a:spcPts val="0"/>
              </a:spcBef>
              <a:spcAft>
                <a:spcPts val="0"/>
              </a:spcAft>
              <a:buSzPts val="2200"/>
              <a:buChar char="•"/>
            </a:pPr>
            <a:r>
              <a:rPr lang="en-US" sz="2200">
                <a:latin typeface="Arial"/>
                <a:ea typeface="Arial"/>
                <a:cs typeface="Arial"/>
                <a:sym typeface="Arial"/>
              </a:rPr>
              <a:t>When the motor is not running, it is likely that there is a wrong connection</a:t>
            </a:r>
            <a:endParaRPr sz="2200">
              <a:latin typeface="Arial"/>
              <a:ea typeface="Arial"/>
              <a:cs typeface="Arial"/>
              <a:sym typeface="Arial"/>
            </a:endParaRPr>
          </a:p>
          <a:p>
            <a:pPr marL="45720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Order extra components because you don’t know if you’ll get a bad one</a:t>
            </a:r>
            <a:endParaRPr sz="2200">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0" lvl="0" indent="0" algn="l" rtl="0">
              <a:lnSpc>
                <a:spcPct val="100000"/>
              </a:lnSpc>
              <a:spcBef>
                <a:spcPts val="0"/>
              </a:spcBef>
              <a:spcAft>
                <a:spcPts val="0"/>
              </a:spcAft>
              <a:buSzPts val="3000"/>
              <a:buNone/>
            </a:pPr>
            <a:r>
              <a:rPr lang="en-US" sz="2600" b="1">
                <a:solidFill>
                  <a:srgbClr val="E84B36"/>
                </a:solidFill>
                <a:latin typeface="Arial"/>
                <a:ea typeface="Arial"/>
                <a:cs typeface="Arial"/>
                <a:sym typeface="Arial"/>
              </a:rPr>
              <a:t>What would you do differently if you redesigned your project?</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SzPts val="3000"/>
              <a:buNone/>
            </a:pPr>
            <a:endParaRPr sz="1800" b="1">
              <a:solidFill>
                <a:schemeClr val="dk1"/>
              </a:solidFill>
              <a:latin typeface="Arial"/>
              <a:ea typeface="Arial"/>
              <a:cs typeface="Arial"/>
              <a:sym typeface="Arial"/>
            </a:endParaRPr>
          </a:p>
          <a:p>
            <a:pPr marL="457200" lvl="0" indent="-368300" algn="l" rtl="0">
              <a:lnSpc>
                <a:spcPct val="115000"/>
              </a:lnSpc>
              <a:spcBef>
                <a:spcPts val="0"/>
              </a:spcBef>
              <a:spcAft>
                <a:spcPts val="0"/>
              </a:spcAft>
              <a:buSzPts val="2200"/>
              <a:buChar char="•"/>
            </a:pPr>
            <a:r>
              <a:rPr lang="en-US" sz="2200">
                <a:latin typeface="Arial"/>
                <a:ea typeface="Arial"/>
                <a:cs typeface="Arial"/>
                <a:sym typeface="Arial"/>
              </a:rPr>
              <a:t>Make the PCB less complex; interfaces for extra peripherals to connect to the microcontroller don't need to be on the board</a:t>
            </a:r>
            <a:endParaRPr sz="2200">
              <a:latin typeface="Arial"/>
              <a:ea typeface="Arial"/>
              <a:cs typeface="Arial"/>
              <a:sym typeface="Arial"/>
            </a:endParaRPr>
          </a:p>
          <a:p>
            <a:pPr marL="45720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Create an end goal which relies less on software and a microcontroller</a:t>
            </a:r>
            <a:endParaRPr sz="2200">
              <a:latin typeface="Arial"/>
              <a:ea typeface="Arial"/>
              <a:cs typeface="Arial"/>
              <a:sym typeface="Arial"/>
            </a:endParaRPr>
          </a:p>
        </p:txBody>
      </p:sp>
      <p:sp>
        <p:nvSpPr>
          <p:cNvPr id="303" name="Google Shape;303;g23acf7f807b_0_101"/>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304" name="Google Shape;304;g23acf7f807b_0_101"/>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305" name="Google Shape;305;g23acf7f807b_0_101"/>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306" name="Google Shape;306;g23acf7f807b_0_101"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307" name="Google Shape;307;g23acf7f807b_0_101"/>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Conclusions</a:t>
            </a:r>
            <a:endParaRPr sz="2400" b="0" i="0" u="none" strike="noStrike" cap="none">
              <a:solidFill>
                <a:schemeClr val="lt1"/>
              </a:solidFill>
              <a:latin typeface="Arial"/>
              <a:ea typeface="Arial"/>
              <a:cs typeface="Arial"/>
              <a:sym typeface="Arial"/>
            </a:endParaRPr>
          </a:p>
        </p:txBody>
      </p:sp>
      <p:sp>
        <p:nvSpPr>
          <p:cNvPr id="308" name="Google Shape;308;g23acf7f807b_0_101"/>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309" name="Google Shape;309;g23acf7f807b_0_101"/>
          <p:cNvSpPr txBox="1">
            <a:spLocks noGrp="1"/>
          </p:cNvSpPr>
          <p:nvPr>
            <p:ph type="sldNum" idx="12"/>
          </p:nvPr>
        </p:nvSpPr>
        <p:spPr>
          <a:xfrm>
            <a:off x="9114300" y="5811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800"/>
              <a:t>17</a:t>
            </a:fld>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3acf7f807b_0_134"/>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315" name="Google Shape;315;g23acf7f807b_0_134"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316" name="Google Shape;316;g23acf7f807b_0_134"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317" name="Google Shape;317;g23acf7f807b_0_134"/>
          <p:cNvSpPr txBox="1"/>
          <p:nvPr/>
        </p:nvSpPr>
        <p:spPr>
          <a:xfrm>
            <a:off x="1295400" y="2948490"/>
            <a:ext cx="9601200" cy="1339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a:solidFill>
                  <a:schemeClr val="lt1"/>
                </a:solidFill>
              </a:rPr>
              <a:t>Future Recommendations</a:t>
            </a:r>
            <a:endParaRPr sz="45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8" name="Google Shape;318;g23acf7f807b_0_134"/>
          <p:cNvSpPr/>
          <p:nvPr/>
        </p:nvSpPr>
        <p:spPr>
          <a:xfrm>
            <a:off x="5520230" y="1704276"/>
            <a:ext cx="1151400" cy="111900"/>
          </a:xfrm>
          <a:prstGeom prst="rect">
            <a:avLst/>
          </a:prstGeom>
          <a:solidFill>
            <a:srgbClr val="FF55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g23acf7f807b_0_134"/>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320" name="Google Shape;320;g23acf7f807b_0_134"/>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321" name="Google Shape;321;g23acf7f807b_0_134"/>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3acf7f807b_0_212"/>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2600" b="1">
                <a:solidFill>
                  <a:srgbClr val="E84B36"/>
                </a:solidFill>
                <a:latin typeface="Arial"/>
                <a:ea typeface="Arial"/>
                <a:cs typeface="Arial"/>
                <a:sym typeface="Arial"/>
              </a:rPr>
              <a:t>Hardware Improvements</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457200" marR="0" lvl="0" indent="-368300" algn="l" rtl="0">
              <a:lnSpc>
                <a:spcPct val="115000"/>
              </a:lnSpc>
              <a:spcBef>
                <a:spcPts val="0"/>
              </a:spcBef>
              <a:spcAft>
                <a:spcPts val="0"/>
              </a:spcAft>
              <a:buSzPts val="2200"/>
              <a:buChar char="•"/>
            </a:pPr>
            <a:r>
              <a:rPr lang="en-US" sz="2200">
                <a:latin typeface="Arial"/>
                <a:ea typeface="Arial"/>
                <a:cs typeface="Arial"/>
                <a:sym typeface="Arial"/>
              </a:rPr>
              <a:t>Increase the speed and accuracy of the motor</a:t>
            </a:r>
            <a:endParaRPr sz="2200">
              <a:latin typeface="Arial"/>
              <a:ea typeface="Arial"/>
              <a:cs typeface="Arial"/>
              <a:sym typeface="Arial"/>
            </a:endParaRPr>
          </a:p>
          <a:p>
            <a:pPr marL="457200" marR="0" lvl="0" indent="-368300" algn="l" rtl="0">
              <a:lnSpc>
                <a:spcPct val="115000"/>
              </a:lnSpc>
              <a:spcBef>
                <a:spcPts val="0"/>
              </a:spcBef>
              <a:spcAft>
                <a:spcPts val="0"/>
              </a:spcAft>
              <a:buSzPts val="2200"/>
              <a:buChar char="•"/>
            </a:pPr>
            <a:r>
              <a:rPr lang="en-US" sz="2200">
                <a:latin typeface="Arial"/>
                <a:ea typeface="Arial"/>
                <a:cs typeface="Arial"/>
                <a:sym typeface="Arial"/>
              </a:rPr>
              <a:t>Reduce the size and weight of the chess board</a:t>
            </a:r>
            <a:endParaRPr sz="2200">
              <a:latin typeface="Arial"/>
              <a:ea typeface="Arial"/>
              <a:cs typeface="Arial"/>
              <a:sym typeface="Arial"/>
            </a:endParaRPr>
          </a:p>
          <a:p>
            <a:pPr marL="457200" marR="0" lvl="0" indent="-368300" algn="l" rtl="0">
              <a:lnSpc>
                <a:spcPct val="115000"/>
              </a:lnSpc>
              <a:spcBef>
                <a:spcPts val="0"/>
              </a:spcBef>
              <a:spcAft>
                <a:spcPts val="0"/>
              </a:spcAft>
              <a:buSzPts val="2200"/>
              <a:buChar char="•"/>
            </a:pPr>
            <a:r>
              <a:rPr lang="en-US" sz="2200">
                <a:latin typeface="Arial"/>
                <a:ea typeface="Arial"/>
                <a:cs typeface="Arial"/>
                <a:sym typeface="Arial"/>
              </a:rPr>
              <a:t>Enclose the chess board</a:t>
            </a:r>
            <a:endParaRPr sz="1800">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0" lvl="0" indent="0" algn="l" rtl="0">
              <a:lnSpc>
                <a:spcPct val="100000"/>
              </a:lnSpc>
              <a:spcBef>
                <a:spcPts val="0"/>
              </a:spcBef>
              <a:spcAft>
                <a:spcPts val="0"/>
              </a:spcAft>
              <a:buSzPts val="3000"/>
              <a:buNone/>
            </a:pPr>
            <a:r>
              <a:rPr lang="en-US" sz="2600" b="1">
                <a:solidFill>
                  <a:srgbClr val="E84B36"/>
                </a:solidFill>
                <a:latin typeface="Arial"/>
                <a:ea typeface="Arial"/>
                <a:cs typeface="Arial"/>
                <a:sym typeface="Arial"/>
              </a:rPr>
              <a:t>Software Improvements</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457200" marR="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Automatically set chess pieces in place</a:t>
            </a:r>
            <a:endParaRPr sz="2200">
              <a:latin typeface="Arial"/>
              <a:ea typeface="Arial"/>
              <a:cs typeface="Arial"/>
              <a:sym typeface="Arial"/>
            </a:endParaRPr>
          </a:p>
          <a:p>
            <a:pPr marL="457200" marR="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Provide different levels of difficulty when playing with the chess engine</a:t>
            </a:r>
            <a:endParaRPr sz="2200">
              <a:latin typeface="Arial"/>
              <a:ea typeface="Arial"/>
              <a:cs typeface="Arial"/>
              <a:sym typeface="Arial"/>
            </a:endParaRPr>
          </a:p>
          <a:p>
            <a:pPr marL="457200" marR="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Allow players to connect and play with each other</a:t>
            </a:r>
            <a:endParaRPr sz="2200">
              <a:latin typeface="Arial"/>
              <a:ea typeface="Arial"/>
              <a:cs typeface="Arial"/>
              <a:sym typeface="Arial"/>
            </a:endParaRPr>
          </a:p>
          <a:p>
            <a:pPr marL="457200" lvl="0" indent="-368300" algn="l" rtl="0">
              <a:lnSpc>
                <a:spcPct val="115000"/>
              </a:lnSpc>
              <a:spcBef>
                <a:spcPts val="0"/>
              </a:spcBef>
              <a:spcAft>
                <a:spcPts val="0"/>
              </a:spcAft>
              <a:buSzPts val="2200"/>
              <a:buChar char="•"/>
            </a:pPr>
            <a:r>
              <a:rPr lang="en-US" sz="2200">
                <a:latin typeface="Arial"/>
                <a:ea typeface="Arial"/>
                <a:cs typeface="Arial"/>
                <a:sym typeface="Arial"/>
              </a:rPr>
              <a:t>Build an application for better interaction interface</a:t>
            </a:r>
            <a:endParaRPr sz="2200">
              <a:latin typeface="Arial"/>
              <a:ea typeface="Arial"/>
              <a:cs typeface="Arial"/>
              <a:sym typeface="Arial"/>
            </a:endParaRPr>
          </a:p>
          <a:p>
            <a:pPr marL="45720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Add voice control</a:t>
            </a:r>
            <a:endParaRPr sz="2200">
              <a:latin typeface="Arial"/>
              <a:ea typeface="Arial"/>
              <a:cs typeface="Arial"/>
              <a:sym typeface="Arial"/>
            </a:endParaRPr>
          </a:p>
        </p:txBody>
      </p:sp>
      <p:sp>
        <p:nvSpPr>
          <p:cNvPr id="327" name="Google Shape;327;g23acf7f807b_0_212"/>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328" name="Google Shape;328;g23acf7f807b_0_212"/>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329" name="Google Shape;329;g23acf7f807b_0_212"/>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330" name="Google Shape;330;g23acf7f807b_0_212"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331" name="Google Shape;331;g23acf7f807b_0_212"/>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400"/>
              <a:buFont typeface="Arial"/>
              <a:buNone/>
            </a:pPr>
            <a:r>
              <a:rPr lang="en-US" sz="2400">
                <a:solidFill>
                  <a:schemeClr val="lt1"/>
                </a:solidFill>
              </a:rPr>
              <a:t>Future Recommendations</a:t>
            </a:r>
            <a:endParaRPr sz="2400">
              <a:solidFill>
                <a:schemeClr val="lt1"/>
              </a:solidFill>
            </a:endParaRPr>
          </a:p>
        </p:txBody>
      </p:sp>
      <p:sp>
        <p:nvSpPr>
          <p:cNvPr id="332" name="Google Shape;332;g23acf7f807b_0_212"/>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333" name="Google Shape;333;g23acf7f807b_0_212"/>
          <p:cNvSpPr txBox="1">
            <a:spLocks noGrp="1"/>
          </p:cNvSpPr>
          <p:nvPr>
            <p:ph type="sldNum" idx="12"/>
          </p:nvPr>
        </p:nvSpPr>
        <p:spPr>
          <a:xfrm>
            <a:off x="9114300" y="5811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800"/>
              <a:t>19</a:t>
            </a:fld>
            <a:endParaRPr sz="1800"/>
          </a:p>
        </p:txBody>
      </p:sp>
      <p:pic>
        <p:nvPicPr>
          <p:cNvPr id="334" name="Google Shape;334;g23acf7f807b_0_212"/>
          <p:cNvPicPr preferRelativeResize="0"/>
          <p:nvPr/>
        </p:nvPicPr>
        <p:blipFill rotWithShape="1">
          <a:blip r:embed="rId4">
            <a:alphaModFix/>
          </a:blip>
          <a:srcRect l="21000" r="7422"/>
          <a:stretch/>
        </p:blipFill>
        <p:spPr>
          <a:xfrm>
            <a:off x="6865200" y="1070100"/>
            <a:ext cx="5084001" cy="3360601"/>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3acf7f807b_0_124"/>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93" name="Google Shape;93;g23acf7f807b_0_124"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94" name="Google Shape;94;g23acf7f807b_0_124"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95" name="Google Shape;95;g23acf7f807b_0_124"/>
          <p:cNvSpPr txBox="1"/>
          <p:nvPr/>
        </p:nvSpPr>
        <p:spPr>
          <a:xfrm>
            <a:off x="1295400" y="2948490"/>
            <a:ext cx="9601200" cy="1339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a:solidFill>
                  <a:schemeClr val="lt1"/>
                </a:solidFill>
              </a:rPr>
              <a:t>Objective</a:t>
            </a:r>
            <a:endParaRPr sz="45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g23acf7f807b_0_124"/>
          <p:cNvSpPr/>
          <p:nvPr/>
        </p:nvSpPr>
        <p:spPr>
          <a:xfrm>
            <a:off x="5520230" y="1704276"/>
            <a:ext cx="1151400" cy="111900"/>
          </a:xfrm>
          <a:prstGeom prst="rect">
            <a:avLst/>
          </a:prstGeom>
          <a:solidFill>
            <a:srgbClr val="FF55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g23acf7f807b_0_124"/>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98" name="Google Shape;98;g23acf7f807b_0_124"/>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99" name="Google Shape;99;g23acf7f807b_0_124"/>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3acf7f807b_0_111"/>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340" name="Google Shape;340;g23acf7f807b_0_111"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341" name="Google Shape;341;g23acf7f807b_0_111"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342" name="Google Shape;342;g23acf7f807b_0_111"/>
          <p:cNvSpPr txBox="1"/>
          <p:nvPr/>
        </p:nvSpPr>
        <p:spPr>
          <a:xfrm>
            <a:off x="1295400" y="2948490"/>
            <a:ext cx="9601200" cy="13392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a:solidFill>
                  <a:schemeClr val="lt1"/>
                </a:solidFill>
              </a:rPr>
              <a:t>Questions?</a:t>
            </a:r>
            <a:endParaRPr sz="45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23acf7f807b_0_111"/>
          <p:cNvSpPr/>
          <p:nvPr/>
        </p:nvSpPr>
        <p:spPr>
          <a:xfrm>
            <a:off x="5520230" y="1704276"/>
            <a:ext cx="1151400" cy="111900"/>
          </a:xfrm>
          <a:prstGeom prst="rect">
            <a:avLst/>
          </a:prstGeom>
          <a:solidFill>
            <a:srgbClr val="FF55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g23acf7f807b_0_111"/>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345" name="Google Shape;345;g23acf7f807b_0_111"/>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346" name="Google Shape;346;g23acf7f807b_0_111"/>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3acf7f807b_0_72"/>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000"/>
              <a:buFont typeface="Arial"/>
              <a:buNone/>
            </a:pPr>
            <a:r>
              <a:rPr lang="en-US" sz="2600" b="1">
                <a:solidFill>
                  <a:srgbClr val="E84B36"/>
                </a:solidFill>
                <a:latin typeface="Arial"/>
                <a:ea typeface="Arial"/>
                <a:cs typeface="Arial"/>
                <a:sym typeface="Arial"/>
              </a:rPr>
              <a:t>What problem are we solving?</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457200" lvl="0" indent="-368300" algn="l" rtl="0">
              <a:lnSpc>
                <a:spcPct val="150000"/>
              </a:lnSpc>
              <a:spcBef>
                <a:spcPts val="0"/>
              </a:spcBef>
              <a:spcAft>
                <a:spcPts val="0"/>
              </a:spcAft>
              <a:buSzPts val="2200"/>
              <a:buFont typeface="Arial"/>
              <a:buChar char="•"/>
            </a:pPr>
            <a:r>
              <a:rPr lang="en-US" sz="2200">
                <a:latin typeface="Arial"/>
                <a:ea typeface="Arial"/>
                <a:cs typeface="Arial"/>
                <a:sym typeface="Arial"/>
              </a:rPr>
              <a:t>Developing a way play chess against a computer at a physical interface</a:t>
            </a:r>
            <a:endParaRPr sz="2200">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0" lvl="0" indent="0" algn="l" rtl="0">
              <a:lnSpc>
                <a:spcPct val="100000"/>
              </a:lnSpc>
              <a:spcBef>
                <a:spcPts val="0"/>
              </a:spcBef>
              <a:spcAft>
                <a:spcPts val="0"/>
              </a:spcAft>
              <a:buSzPts val="3000"/>
              <a:buNone/>
            </a:pPr>
            <a:r>
              <a:rPr lang="en-US" sz="2600" b="1">
                <a:solidFill>
                  <a:srgbClr val="E84B36"/>
                </a:solidFill>
                <a:latin typeface="Arial"/>
                <a:ea typeface="Arial"/>
                <a:cs typeface="Arial"/>
                <a:sym typeface="Arial"/>
              </a:rPr>
              <a:t>How was this going to be solved?</a:t>
            </a:r>
            <a:endParaRPr sz="2600" b="1">
              <a:solidFill>
                <a:srgbClr val="E84B36"/>
              </a:solidFill>
              <a:latin typeface="Arial"/>
              <a:ea typeface="Arial"/>
              <a:cs typeface="Arial"/>
              <a:sym typeface="Arial"/>
            </a:endParaRPr>
          </a:p>
          <a:p>
            <a:pPr marL="0" lvl="0" indent="0" algn="l" rtl="0">
              <a:lnSpc>
                <a:spcPct val="115000"/>
              </a:lnSpc>
              <a:spcBef>
                <a:spcPts val="0"/>
              </a:spcBef>
              <a:spcAft>
                <a:spcPts val="0"/>
              </a:spcAft>
              <a:buSzPts val="3000"/>
              <a:buNone/>
            </a:pPr>
            <a:endParaRPr sz="1800" b="1">
              <a:solidFill>
                <a:schemeClr val="dk1"/>
              </a:solidFill>
              <a:latin typeface="Arial"/>
              <a:ea typeface="Arial"/>
              <a:cs typeface="Arial"/>
              <a:sym typeface="Arial"/>
            </a:endParaRPr>
          </a:p>
          <a:p>
            <a:pPr marL="457200" lvl="0" indent="-368300" algn="l" rtl="0">
              <a:lnSpc>
                <a:spcPct val="150000"/>
              </a:lnSpc>
              <a:spcBef>
                <a:spcPts val="0"/>
              </a:spcBef>
              <a:spcAft>
                <a:spcPts val="0"/>
              </a:spcAft>
              <a:buSzPts val="2200"/>
              <a:buFont typeface="Arial"/>
              <a:buChar char="•"/>
            </a:pPr>
            <a:r>
              <a:rPr lang="en-US" sz="2200">
                <a:latin typeface="Arial"/>
                <a:ea typeface="Arial"/>
                <a:cs typeface="Arial"/>
                <a:sym typeface="Arial"/>
              </a:rPr>
              <a:t>Dual-axis motor system with three motors to move pieces</a:t>
            </a:r>
            <a:endParaRPr sz="2200">
              <a:latin typeface="Arial"/>
              <a:ea typeface="Arial"/>
              <a:cs typeface="Arial"/>
              <a:sym typeface="Arial"/>
            </a:endParaRPr>
          </a:p>
          <a:p>
            <a:pPr marL="457200" lvl="0" indent="-368300" algn="l" rtl="0">
              <a:lnSpc>
                <a:spcPct val="150000"/>
              </a:lnSpc>
              <a:spcBef>
                <a:spcPts val="0"/>
              </a:spcBef>
              <a:spcAft>
                <a:spcPts val="0"/>
              </a:spcAft>
              <a:buSzPts val="2200"/>
              <a:buFont typeface="Arial"/>
              <a:buChar char="•"/>
            </a:pPr>
            <a:r>
              <a:rPr lang="en-US" sz="2200">
                <a:latin typeface="Arial"/>
                <a:ea typeface="Arial"/>
                <a:cs typeface="Arial"/>
                <a:sym typeface="Arial"/>
              </a:rPr>
              <a:t>Electromagnet to grab metallic pieces</a:t>
            </a:r>
            <a:endParaRPr sz="2200">
              <a:latin typeface="Arial"/>
              <a:ea typeface="Arial"/>
              <a:cs typeface="Arial"/>
              <a:sym typeface="Arial"/>
            </a:endParaRPr>
          </a:p>
          <a:p>
            <a:pPr marL="457200" lvl="0" indent="-368300" algn="l" rtl="0">
              <a:lnSpc>
                <a:spcPct val="150000"/>
              </a:lnSpc>
              <a:spcBef>
                <a:spcPts val="0"/>
              </a:spcBef>
              <a:spcAft>
                <a:spcPts val="0"/>
              </a:spcAft>
              <a:buSzPts val="2200"/>
              <a:buFont typeface="Arial"/>
              <a:buChar char="•"/>
            </a:pPr>
            <a:r>
              <a:rPr lang="en-US" sz="2200">
                <a:latin typeface="Arial"/>
                <a:ea typeface="Arial"/>
                <a:cs typeface="Arial"/>
                <a:sym typeface="Arial"/>
              </a:rPr>
              <a:t>Reed Switches for sensing human-player pieces</a:t>
            </a:r>
            <a:endParaRPr sz="2200">
              <a:latin typeface="Arial"/>
              <a:ea typeface="Arial"/>
              <a:cs typeface="Arial"/>
              <a:sym typeface="Arial"/>
            </a:endParaRPr>
          </a:p>
          <a:p>
            <a:pPr marL="457200" lvl="0" indent="-368300" algn="l" rtl="0">
              <a:lnSpc>
                <a:spcPct val="150000"/>
              </a:lnSpc>
              <a:spcBef>
                <a:spcPts val="0"/>
              </a:spcBef>
              <a:spcAft>
                <a:spcPts val="0"/>
              </a:spcAft>
              <a:buSzPts val="2200"/>
              <a:buFont typeface="Arial"/>
              <a:buChar char="•"/>
            </a:pPr>
            <a:r>
              <a:rPr lang="en-US" sz="2200">
                <a:latin typeface="Arial"/>
                <a:ea typeface="Arial"/>
                <a:cs typeface="Arial"/>
                <a:sym typeface="Arial"/>
              </a:rPr>
              <a:t>PCB with microcontroller for control of motors, a chess clock, reading data from reed switches</a:t>
            </a:r>
            <a:endParaRPr sz="2200">
              <a:latin typeface="Arial"/>
              <a:ea typeface="Arial"/>
              <a:cs typeface="Arial"/>
              <a:sym typeface="Arial"/>
            </a:endParaRPr>
          </a:p>
        </p:txBody>
      </p:sp>
      <p:sp>
        <p:nvSpPr>
          <p:cNvPr id="105" name="Google Shape;105;g23acf7f807b_0_72"/>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06" name="Google Shape;106;g23acf7f807b_0_72"/>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07" name="Google Shape;107;g23acf7f807b_0_72"/>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08" name="Google Shape;108;g23acf7f807b_0_72"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09" name="Google Shape;109;g23acf7f807b_0_72"/>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Objective</a:t>
            </a:r>
            <a:endParaRPr sz="2400" b="0" i="0" u="none" strike="noStrike" cap="none">
              <a:solidFill>
                <a:schemeClr val="lt1"/>
              </a:solidFill>
              <a:latin typeface="Arial"/>
              <a:ea typeface="Arial"/>
              <a:cs typeface="Arial"/>
              <a:sym typeface="Arial"/>
            </a:endParaRPr>
          </a:p>
        </p:txBody>
      </p:sp>
      <p:sp>
        <p:nvSpPr>
          <p:cNvPr id="110" name="Google Shape;110;g23acf7f807b_0_72"/>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111" name="Google Shape;111;g23acf7f807b_0_72"/>
          <p:cNvSpPr txBox="1">
            <a:spLocks noGrp="1"/>
          </p:cNvSpPr>
          <p:nvPr>
            <p:ph type="sldNum" idx="12"/>
          </p:nvPr>
        </p:nvSpPr>
        <p:spPr>
          <a:xfrm>
            <a:off x="9114300" y="5811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800"/>
              <a:t>3</a:t>
            </a:fld>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3acf7f807b_0_1015"/>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17" name="Google Shape;117;g23acf7f807b_0_1015"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118" name="Google Shape;118;g23acf7f807b_0_1015"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119" name="Google Shape;119;g23acf7f807b_0_1015"/>
          <p:cNvSpPr txBox="1"/>
          <p:nvPr/>
        </p:nvSpPr>
        <p:spPr>
          <a:xfrm>
            <a:off x="1295400" y="2948490"/>
            <a:ext cx="9601200" cy="10620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a:solidFill>
                  <a:schemeClr val="lt1"/>
                </a:solidFill>
              </a:rPr>
              <a:t>Expectation</a:t>
            </a: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g23acf7f807b_0_1015"/>
          <p:cNvSpPr/>
          <p:nvPr/>
        </p:nvSpPr>
        <p:spPr>
          <a:xfrm>
            <a:off x="5520230" y="1704276"/>
            <a:ext cx="1151400" cy="111900"/>
          </a:xfrm>
          <a:prstGeom prst="rect">
            <a:avLst/>
          </a:prstGeom>
          <a:solidFill>
            <a:srgbClr val="FF55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g23acf7f807b_0_1015"/>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22" name="Google Shape;122;g23acf7f807b_0_1015"/>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123" name="Google Shape;123;g23acf7f807b_0_1015"/>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23acf7f807b_0_13"/>
          <p:cNvPicPr preferRelativeResize="0"/>
          <p:nvPr/>
        </p:nvPicPr>
        <p:blipFill>
          <a:blip r:embed="rId3">
            <a:alphaModFix/>
          </a:blip>
          <a:stretch>
            <a:fillRect/>
          </a:stretch>
        </p:blipFill>
        <p:spPr>
          <a:xfrm>
            <a:off x="5946425" y="-100"/>
            <a:ext cx="5908275" cy="5357638"/>
          </a:xfrm>
          <a:prstGeom prst="rect">
            <a:avLst/>
          </a:prstGeom>
          <a:noFill/>
          <a:ln>
            <a:noFill/>
          </a:ln>
        </p:spPr>
      </p:pic>
      <p:pic>
        <p:nvPicPr>
          <p:cNvPr id="129" name="Google Shape;129;g23acf7f807b_0_13"/>
          <p:cNvPicPr preferRelativeResize="0"/>
          <p:nvPr/>
        </p:nvPicPr>
        <p:blipFill rotWithShape="1">
          <a:blip r:embed="rId4">
            <a:alphaModFix/>
          </a:blip>
          <a:srcRect b="1623"/>
          <a:stretch/>
        </p:blipFill>
        <p:spPr>
          <a:xfrm>
            <a:off x="76425" y="-100"/>
            <a:ext cx="5908275" cy="5357638"/>
          </a:xfrm>
          <a:prstGeom prst="rect">
            <a:avLst/>
          </a:prstGeom>
          <a:noFill/>
          <a:ln>
            <a:noFill/>
          </a:ln>
        </p:spPr>
      </p:pic>
      <p:sp>
        <p:nvSpPr>
          <p:cNvPr id="130" name="Google Shape;130;g23acf7f807b_0_13"/>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1" name="Google Shape;131;g23acf7f807b_0_13"/>
          <p:cNvSpPr txBox="1"/>
          <p:nvPr/>
        </p:nvSpPr>
        <p:spPr>
          <a:xfrm>
            <a:off x="376788" y="5464250"/>
            <a:ext cx="5607900" cy="95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600">
                <a:solidFill>
                  <a:schemeClr val="dk1"/>
                </a:solidFill>
              </a:rPr>
              <a:t>Visual aid of initial expected design</a:t>
            </a:r>
            <a:endParaRPr sz="2600" b="0" i="0" u="none" strike="noStrike" cap="none">
              <a:solidFill>
                <a:srgbClr val="000000"/>
              </a:solidFill>
              <a:latin typeface="Arial"/>
              <a:ea typeface="Arial"/>
              <a:cs typeface="Arial"/>
              <a:sym typeface="Arial"/>
            </a:endParaRPr>
          </a:p>
        </p:txBody>
      </p:sp>
      <p:pic>
        <p:nvPicPr>
          <p:cNvPr id="132" name="Google Shape;132;g23acf7f807b_0_13" descr="A close up of a logo&#10;&#10;Description automatically generated"/>
          <p:cNvPicPr preferRelativeResize="0"/>
          <p:nvPr/>
        </p:nvPicPr>
        <p:blipFill rotWithShape="1">
          <a:blip r:embed="rId5">
            <a:alphaModFix/>
          </a:blip>
          <a:srcRect/>
          <a:stretch/>
        </p:blipFill>
        <p:spPr>
          <a:xfrm>
            <a:off x="11554210" y="235709"/>
            <a:ext cx="277906" cy="401420"/>
          </a:xfrm>
          <a:prstGeom prst="rect">
            <a:avLst/>
          </a:prstGeom>
          <a:noFill/>
          <a:ln>
            <a:noFill/>
          </a:ln>
        </p:spPr>
      </p:pic>
      <p:sp>
        <p:nvSpPr>
          <p:cNvPr id="133" name="Google Shape;133;g23acf7f807b_0_13"/>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34" name="Google Shape;134;g23acf7f807b_0_13"/>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135" name="Google Shape;135;g23acf7f807b_0_13"/>
          <p:cNvSpPr txBox="1"/>
          <p:nvPr/>
        </p:nvSpPr>
        <p:spPr>
          <a:xfrm>
            <a:off x="5971650" y="5483700"/>
            <a:ext cx="5857800" cy="95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600">
                <a:solidFill>
                  <a:schemeClr val="dk1"/>
                </a:solidFill>
              </a:rPr>
              <a:t>Initial block diagram</a:t>
            </a:r>
            <a:endParaRPr sz="2600" b="0" i="0" u="none" strike="noStrike" cap="none">
              <a:solidFill>
                <a:srgbClr val="000000"/>
              </a:solidFill>
              <a:latin typeface="Arial"/>
              <a:ea typeface="Arial"/>
              <a:cs typeface="Arial"/>
              <a:sym typeface="Arial"/>
            </a:endParaRPr>
          </a:p>
        </p:txBody>
      </p:sp>
      <p:sp>
        <p:nvSpPr>
          <p:cNvPr id="136" name="Google Shape;136;g23acf7f807b_0_13"/>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3acf7f807b_0_1026"/>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42" name="Google Shape;142;g23acf7f807b_0_1026"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143" name="Google Shape;143;g23acf7f807b_0_1026"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144" name="Google Shape;144;g23acf7f807b_0_1026"/>
          <p:cNvSpPr txBox="1"/>
          <p:nvPr/>
        </p:nvSpPr>
        <p:spPr>
          <a:xfrm>
            <a:off x="1295400" y="2948490"/>
            <a:ext cx="9601200" cy="10620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a:solidFill>
                  <a:schemeClr val="lt1"/>
                </a:solidFill>
              </a:rPr>
              <a:t>Reality</a:t>
            </a: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g23acf7f807b_0_1026"/>
          <p:cNvSpPr/>
          <p:nvPr/>
        </p:nvSpPr>
        <p:spPr>
          <a:xfrm>
            <a:off x="5520230" y="1704276"/>
            <a:ext cx="1151400" cy="111900"/>
          </a:xfrm>
          <a:prstGeom prst="rect">
            <a:avLst/>
          </a:prstGeom>
          <a:solidFill>
            <a:srgbClr val="FF55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g23acf7f807b_0_1026"/>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47" name="Google Shape;147;g23acf7f807b_0_1026"/>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148" name="Google Shape;148;g23acf7f807b_0_1026"/>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1edf50f80d_0_1"/>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pic>
        <p:nvPicPr>
          <p:cNvPr id="155" name="Google Shape;155;g21edf50f80d_0_1" title="IMG_6808[1].MOV">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3acf7f807b_0_23"/>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1" name="Google Shape;161;g23acf7f807b_0_23"/>
          <p:cNvSpPr/>
          <p:nvPr/>
        </p:nvSpPr>
        <p:spPr>
          <a:xfrm>
            <a:off x="431192" y="1263718"/>
            <a:ext cx="4356600" cy="4826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23acf7f807b_0_23"/>
          <p:cNvSpPr txBox="1"/>
          <p:nvPr/>
        </p:nvSpPr>
        <p:spPr>
          <a:xfrm>
            <a:off x="1469276" y="3493224"/>
            <a:ext cx="2280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A5A5A5"/>
                </a:solidFill>
                <a:latin typeface="Arial"/>
                <a:ea typeface="Arial"/>
                <a:cs typeface="Arial"/>
                <a:sym typeface="Arial"/>
              </a:rPr>
              <a:t>IMAGE / GRAPHIC</a:t>
            </a:r>
            <a:endParaRPr sz="1400" b="0" i="0" u="none" strike="noStrike" cap="none">
              <a:solidFill>
                <a:srgbClr val="000000"/>
              </a:solidFill>
              <a:latin typeface="Arial"/>
              <a:ea typeface="Arial"/>
              <a:cs typeface="Arial"/>
              <a:sym typeface="Arial"/>
            </a:endParaRPr>
          </a:p>
        </p:txBody>
      </p:sp>
      <p:sp>
        <p:nvSpPr>
          <p:cNvPr id="163" name="Google Shape;163;g23acf7f807b_0_23"/>
          <p:cNvSpPr txBox="1"/>
          <p:nvPr/>
        </p:nvSpPr>
        <p:spPr>
          <a:xfrm>
            <a:off x="5131825" y="1334275"/>
            <a:ext cx="66774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What was actually achieved?</a:t>
            </a:r>
            <a:endParaRPr sz="2600" b="1">
              <a:solidFill>
                <a:srgbClr val="E84B36"/>
              </a:solidFill>
            </a:endParaRPr>
          </a:p>
          <a:p>
            <a:pPr marL="0" marR="0" lvl="0" indent="0" algn="l" rtl="0">
              <a:lnSpc>
                <a:spcPct val="100000"/>
              </a:lnSpc>
              <a:spcBef>
                <a:spcPts val="0"/>
              </a:spcBef>
              <a:spcAft>
                <a:spcPts val="0"/>
              </a:spcAft>
              <a:buClr>
                <a:srgbClr val="000000"/>
              </a:buClr>
              <a:buSzPts val="2600"/>
              <a:buFont typeface="Arial"/>
              <a:buNone/>
            </a:pPr>
            <a:endParaRPr sz="2600" b="1">
              <a:solidFill>
                <a:srgbClr val="E84B36"/>
              </a:solidFill>
            </a:endParaRPr>
          </a:p>
          <a:p>
            <a:pPr marL="457200" marR="0" lvl="0" indent="-368300" algn="l" rtl="0">
              <a:lnSpc>
                <a:spcPct val="150000"/>
              </a:lnSpc>
              <a:spcBef>
                <a:spcPts val="0"/>
              </a:spcBef>
              <a:spcAft>
                <a:spcPts val="0"/>
              </a:spcAft>
              <a:buSzPts val="2200"/>
              <a:buChar char="●"/>
            </a:pPr>
            <a:r>
              <a:rPr lang="en-US" sz="2200"/>
              <a:t>Pieces could be moved by electromagnet precisely</a:t>
            </a:r>
            <a:endParaRPr sz="2200"/>
          </a:p>
          <a:p>
            <a:pPr marL="457200" marR="0" lvl="0" indent="-368300" algn="l" rtl="0">
              <a:lnSpc>
                <a:spcPct val="150000"/>
              </a:lnSpc>
              <a:spcBef>
                <a:spcPts val="0"/>
              </a:spcBef>
              <a:spcAft>
                <a:spcPts val="0"/>
              </a:spcAft>
              <a:buSzPts val="2200"/>
              <a:buChar char="●"/>
            </a:pPr>
            <a:r>
              <a:rPr lang="en-US" sz="2200"/>
              <a:t>Verified that Piece Movement unit could function with the proper control signals from a microcontroller</a:t>
            </a:r>
            <a:endParaRPr sz="2200"/>
          </a:p>
          <a:p>
            <a:pPr marL="457200" marR="0" lvl="0" indent="-349250" algn="l" rtl="0">
              <a:lnSpc>
                <a:spcPct val="150000"/>
              </a:lnSpc>
              <a:spcBef>
                <a:spcPts val="0"/>
              </a:spcBef>
              <a:spcAft>
                <a:spcPts val="0"/>
              </a:spcAft>
              <a:buSzPts val="1900"/>
              <a:buChar char="●"/>
            </a:pPr>
            <a:r>
              <a:rPr lang="en-US" sz="2200"/>
              <a:t>PCB was fully built and the microcontroller could interface and be programmed by a computer</a:t>
            </a:r>
            <a:endParaRPr sz="2200"/>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64" name="Google Shape;164;g23acf7f807b_0_23"/>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65" name="Google Shape;165;g23acf7f807b_0_23"/>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66" name="Google Shape;166;g23acf7f807b_0_23"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67" name="Google Shape;167;g23acf7f807b_0_23"/>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Real System Design</a:t>
            </a:r>
            <a:endParaRPr sz="2400" b="0" i="0" u="none" strike="noStrike" cap="none">
              <a:solidFill>
                <a:schemeClr val="lt1"/>
              </a:solidFill>
              <a:latin typeface="Arial"/>
              <a:ea typeface="Arial"/>
              <a:cs typeface="Arial"/>
              <a:sym typeface="Arial"/>
            </a:endParaRPr>
          </a:p>
        </p:txBody>
      </p:sp>
      <p:sp>
        <p:nvSpPr>
          <p:cNvPr id="168" name="Google Shape;168;g23acf7f807b_0_23"/>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pic>
        <p:nvPicPr>
          <p:cNvPr id="169" name="Google Shape;169;g23acf7f807b_0_23"/>
          <p:cNvPicPr preferRelativeResize="0"/>
          <p:nvPr/>
        </p:nvPicPr>
        <p:blipFill>
          <a:blip r:embed="rId4">
            <a:alphaModFix/>
          </a:blip>
          <a:stretch>
            <a:fillRect/>
          </a:stretch>
        </p:blipFill>
        <p:spPr>
          <a:xfrm>
            <a:off x="431200" y="1268825"/>
            <a:ext cx="4356599" cy="4821002"/>
          </a:xfrm>
          <a:prstGeom prst="rect">
            <a:avLst/>
          </a:prstGeom>
          <a:noFill/>
          <a:ln w="19050" cap="flat" cmpd="sng">
            <a:solidFill>
              <a:schemeClr val="dk1"/>
            </a:solidFill>
            <a:prstDash val="solid"/>
            <a:round/>
            <a:headEnd type="none" w="sm" len="sm"/>
            <a:tailEnd type="none" w="sm" len="sm"/>
          </a:ln>
        </p:spPr>
      </p:pic>
      <p:sp>
        <p:nvSpPr>
          <p:cNvPr id="170" name="Google Shape;170;g23acf7f807b_0_23"/>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1edf50f80d_0_11"/>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76" name="Google Shape;176;g21edf50f80d_0_11"/>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77" name="Google Shape;177;g21edf50f80d_0_11"/>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78" name="Google Shape;178;g21edf50f80d_0_11"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79" name="Google Shape;179;g21edf50f80d_0_11"/>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Human Interface Unit</a:t>
            </a:r>
            <a:endParaRPr sz="2400" b="0" i="0" u="none" strike="noStrike" cap="none">
              <a:solidFill>
                <a:schemeClr val="lt1"/>
              </a:solidFill>
              <a:latin typeface="Arial"/>
              <a:ea typeface="Arial"/>
              <a:cs typeface="Arial"/>
              <a:sym typeface="Arial"/>
            </a:endParaRPr>
          </a:p>
        </p:txBody>
      </p:sp>
      <p:sp>
        <p:nvSpPr>
          <p:cNvPr id="180" name="Google Shape;180;g21edf50f80d_0_11"/>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ELECTRICAL &amp; COMPUTER ENGINEERING</a:t>
            </a:r>
            <a:endParaRPr sz="1400" b="0" i="0" u="none" strike="noStrike" cap="none">
              <a:solidFill>
                <a:srgbClr val="000000"/>
              </a:solidFill>
              <a:latin typeface="Arial"/>
              <a:ea typeface="Arial"/>
              <a:cs typeface="Arial"/>
              <a:sym typeface="Arial"/>
            </a:endParaRPr>
          </a:p>
        </p:txBody>
      </p:sp>
      <p:sp>
        <p:nvSpPr>
          <p:cNvPr id="181" name="Google Shape;181;g21edf50f80d_0_11"/>
          <p:cNvSpPr txBox="1"/>
          <p:nvPr/>
        </p:nvSpPr>
        <p:spPr>
          <a:xfrm>
            <a:off x="376800" y="1334275"/>
            <a:ext cx="66270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What Changed?</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lvl="0" indent="-368300" algn="l" rtl="0">
              <a:spcBef>
                <a:spcPts val="0"/>
              </a:spcBef>
              <a:spcAft>
                <a:spcPts val="0"/>
              </a:spcAft>
              <a:buClr>
                <a:schemeClr val="dk1"/>
              </a:buClr>
              <a:buSzPts val="2200"/>
              <a:buChar char="●"/>
            </a:pPr>
            <a:r>
              <a:rPr lang="en-US" sz="2200">
                <a:solidFill>
                  <a:schemeClr val="dk1"/>
                </a:solidFill>
              </a:rPr>
              <a:t>Hall effect sensors were replaced with reed switches to save space</a:t>
            </a:r>
            <a:endParaRPr sz="2200">
              <a:solidFill>
                <a:schemeClr val="dk1"/>
              </a:solidFill>
            </a:endParaRPr>
          </a:p>
          <a:p>
            <a:pPr marL="457200" lvl="0" indent="-368300" algn="l" rtl="0">
              <a:spcBef>
                <a:spcPts val="1000"/>
              </a:spcBef>
              <a:spcAft>
                <a:spcPts val="0"/>
              </a:spcAft>
              <a:buClr>
                <a:schemeClr val="dk1"/>
              </a:buClr>
              <a:buSzPts val="2200"/>
              <a:buChar char="●"/>
            </a:pPr>
            <a:r>
              <a:rPr lang="en-US" sz="2200">
                <a:solidFill>
                  <a:schemeClr val="dk1"/>
                </a:solidFill>
              </a:rPr>
              <a:t>LEDs were removed</a:t>
            </a:r>
            <a:endParaRPr sz="2200">
              <a:solidFill>
                <a:schemeClr val="dk1"/>
              </a:solidFill>
            </a:endParaRPr>
          </a:p>
          <a:p>
            <a:pPr marL="457200" lvl="0" indent="-368300" algn="l" rtl="0">
              <a:spcBef>
                <a:spcPts val="1000"/>
              </a:spcBef>
              <a:spcAft>
                <a:spcPts val="0"/>
              </a:spcAft>
              <a:buClr>
                <a:schemeClr val="dk1"/>
              </a:buClr>
              <a:buSzPts val="2200"/>
              <a:buChar char="●"/>
            </a:pPr>
            <a:r>
              <a:rPr lang="en-US" sz="2200">
                <a:solidFill>
                  <a:schemeClr val="dk1"/>
                </a:solidFill>
              </a:rPr>
              <a:t>Chess clock were first modified than removed</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r>
              <a:rPr lang="en-US" sz="2600" b="1">
                <a:solidFill>
                  <a:srgbClr val="E84B36"/>
                </a:solidFill>
              </a:rPr>
              <a:t>Design Augment Considerations</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lvl="0" indent="-368300" algn="l" rtl="0">
              <a:spcBef>
                <a:spcPts val="0"/>
              </a:spcBef>
              <a:spcAft>
                <a:spcPts val="0"/>
              </a:spcAft>
              <a:buClr>
                <a:schemeClr val="dk1"/>
              </a:buClr>
              <a:buSzPts val="2200"/>
              <a:buChar char="●"/>
            </a:pPr>
            <a:r>
              <a:rPr lang="en-US" sz="2200">
                <a:solidFill>
                  <a:schemeClr val="dk1"/>
                </a:solidFill>
              </a:rPr>
              <a:t>Physical limitations of boardtop</a:t>
            </a:r>
            <a:endParaRPr sz="2200">
              <a:solidFill>
                <a:schemeClr val="dk1"/>
              </a:solidFill>
            </a:endParaRPr>
          </a:p>
          <a:p>
            <a:pPr marL="457200" lvl="0" indent="-368300" algn="l" rtl="0">
              <a:spcBef>
                <a:spcPts val="1000"/>
              </a:spcBef>
              <a:spcAft>
                <a:spcPts val="0"/>
              </a:spcAft>
              <a:buClr>
                <a:schemeClr val="dk1"/>
              </a:buClr>
              <a:buSzPts val="2200"/>
              <a:buChar char="●"/>
            </a:pPr>
            <a:r>
              <a:rPr lang="en-US" sz="2200">
                <a:solidFill>
                  <a:schemeClr val="dk1"/>
                </a:solidFill>
              </a:rPr>
              <a:t>Simplified the chess clock into a single button and display</a:t>
            </a:r>
            <a:endParaRPr sz="2200">
              <a:solidFill>
                <a:schemeClr val="dk1"/>
              </a:solidFill>
            </a:endParaRPr>
          </a:p>
          <a:p>
            <a:pPr marL="457200" lvl="0" indent="-368300" algn="l" rtl="0">
              <a:spcBef>
                <a:spcPts val="1000"/>
              </a:spcBef>
              <a:spcAft>
                <a:spcPts val="1000"/>
              </a:spcAft>
              <a:buClr>
                <a:schemeClr val="dk1"/>
              </a:buClr>
              <a:buSzPts val="2200"/>
              <a:buChar char="●"/>
            </a:pPr>
            <a:r>
              <a:rPr lang="en-US" sz="2200">
                <a:solidFill>
                  <a:schemeClr val="dk1"/>
                </a:solidFill>
              </a:rPr>
              <a:t>MCU was unable to function</a:t>
            </a:r>
            <a:endParaRPr sz="2200">
              <a:solidFill>
                <a:schemeClr val="dk1"/>
              </a:solidFill>
            </a:endParaRPr>
          </a:p>
        </p:txBody>
      </p:sp>
      <p:sp>
        <p:nvSpPr>
          <p:cNvPr id="182" name="Google Shape;182;g21edf50f80d_0_11"/>
          <p:cNvSpPr txBox="1">
            <a:spLocks noGrp="1"/>
          </p:cNvSpPr>
          <p:nvPr>
            <p:ph type="sldNum" idx="12"/>
          </p:nvPr>
        </p:nvSpPr>
        <p:spPr>
          <a:xfrm>
            <a:off x="9036800" y="59912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pic>
        <p:nvPicPr>
          <p:cNvPr id="183" name="Google Shape;183;g21edf50f80d_0_11"/>
          <p:cNvPicPr preferRelativeResize="0"/>
          <p:nvPr/>
        </p:nvPicPr>
        <p:blipFill>
          <a:blip r:embed="rId4">
            <a:alphaModFix/>
          </a:blip>
          <a:stretch>
            <a:fillRect/>
          </a:stretch>
        </p:blipFill>
        <p:spPr>
          <a:xfrm>
            <a:off x="9409150" y="1746967"/>
            <a:ext cx="2625201" cy="3500257"/>
          </a:xfrm>
          <a:prstGeom prst="rect">
            <a:avLst/>
          </a:prstGeom>
          <a:noFill/>
          <a:ln w="19050" cap="flat" cmpd="sng">
            <a:solidFill>
              <a:schemeClr val="dk1"/>
            </a:solidFill>
            <a:prstDash val="solid"/>
            <a:round/>
            <a:headEnd type="none" w="sm" len="sm"/>
            <a:tailEnd type="none" w="sm" len="sm"/>
          </a:ln>
        </p:spPr>
      </p:pic>
      <p:pic>
        <p:nvPicPr>
          <p:cNvPr id="184" name="Google Shape;184;g21edf50f80d_0_11"/>
          <p:cNvPicPr preferRelativeResize="0"/>
          <p:nvPr/>
        </p:nvPicPr>
        <p:blipFill>
          <a:blip r:embed="rId5">
            <a:alphaModFix/>
          </a:blip>
          <a:stretch>
            <a:fillRect/>
          </a:stretch>
        </p:blipFill>
        <p:spPr>
          <a:xfrm>
            <a:off x="6783950" y="1746961"/>
            <a:ext cx="2625201" cy="3500278"/>
          </a:xfrm>
          <a:prstGeom prst="rect">
            <a:avLst/>
          </a:prstGeom>
          <a:noFill/>
          <a:ln w="19050" cap="flat" cmpd="sng">
            <a:solidFill>
              <a:schemeClr val="dk1"/>
            </a:solidFill>
            <a:prstDash val="solid"/>
            <a:round/>
            <a:headEnd type="none" w="sm" len="sm"/>
            <a:tailEnd type="none" w="sm" len="sm"/>
          </a:ln>
        </p:spPr>
      </p:pic>
      <p:sp>
        <p:nvSpPr>
          <p:cNvPr id="185" name="Google Shape;185;g21edf50f80d_0_11"/>
          <p:cNvSpPr/>
          <p:nvPr/>
        </p:nvSpPr>
        <p:spPr>
          <a:xfrm>
            <a:off x="8959800" y="2308563"/>
            <a:ext cx="543300" cy="543000"/>
          </a:xfrm>
          <a:prstGeom prst="mathPlus">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21edf50f80d_0_11"/>
          <p:cNvSpPr/>
          <p:nvPr/>
        </p:nvSpPr>
        <p:spPr>
          <a:xfrm>
            <a:off x="11060238" y="4627050"/>
            <a:ext cx="543300" cy="543000"/>
          </a:xfrm>
          <a:prstGeom prst="mathMinus">
            <a:avLst>
              <a:gd name="adj1" fmla="val 2352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 name="Google Shape;187;g21edf50f80d_0_11"/>
          <p:cNvCxnSpPr/>
          <p:nvPr/>
        </p:nvCxnSpPr>
        <p:spPr>
          <a:xfrm flipH="1">
            <a:off x="8078350" y="1472425"/>
            <a:ext cx="849000" cy="1154100"/>
          </a:xfrm>
          <a:prstGeom prst="straightConnector1">
            <a:avLst/>
          </a:prstGeom>
          <a:noFill/>
          <a:ln w="38100" cap="flat" cmpd="sng">
            <a:solidFill>
              <a:srgbClr val="FF552E"/>
            </a:solidFill>
            <a:prstDash val="solid"/>
            <a:round/>
            <a:headEnd type="none" w="med" len="med"/>
            <a:tailEnd type="triangle" w="med" len="med"/>
          </a:ln>
        </p:spPr>
      </p:cxnSp>
      <p:cxnSp>
        <p:nvCxnSpPr>
          <p:cNvPr id="188" name="Google Shape;188;g21edf50f80d_0_11"/>
          <p:cNvCxnSpPr/>
          <p:nvPr/>
        </p:nvCxnSpPr>
        <p:spPr>
          <a:xfrm>
            <a:off x="9723250" y="1459150"/>
            <a:ext cx="793800" cy="1541100"/>
          </a:xfrm>
          <a:prstGeom prst="straightConnector1">
            <a:avLst/>
          </a:prstGeom>
          <a:noFill/>
          <a:ln w="38100" cap="flat" cmpd="sng">
            <a:solidFill>
              <a:srgbClr val="FF552E"/>
            </a:solidFill>
            <a:prstDash val="solid"/>
            <a:round/>
            <a:headEnd type="none" w="med" len="med"/>
            <a:tailEnd type="triangle" w="med" len="med"/>
          </a:ln>
        </p:spPr>
      </p:cxnSp>
      <p:sp>
        <p:nvSpPr>
          <p:cNvPr id="189" name="Google Shape;189;g21edf50f80d_0_11"/>
          <p:cNvSpPr txBox="1"/>
          <p:nvPr/>
        </p:nvSpPr>
        <p:spPr>
          <a:xfrm>
            <a:off x="8368200" y="960063"/>
            <a:ext cx="1726500" cy="492600"/>
          </a:xfrm>
          <a:prstGeom prst="rect">
            <a:avLst/>
          </a:prstGeom>
          <a:noFill/>
          <a:ln w="38100" cap="flat" cmpd="sng">
            <a:solidFill>
              <a:srgbClr val="FF552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Reed switches</a:t>
            </a:r>
            <a:endParaRPr sz="2000">
              <a:latin typeface="Calibri"/>
              <a:ea typeface="Calibri"/>
              <a:cs typeface="Calibri"/>
              <a:sym typeface="Calibri"/>
            </a:endParaRPr>
          </a:p>
        </p:txBody>
      </p:sp>
      <p:cxnSp>
        <p:nvCxnSpPr>
          <p:cNvPr id="190" name="Google Shape;190;g21edf50f80d_0_11"/>
          <p:cNvCxnSpPr/>
          <p:nvPr/>
        </p:nvCxnSpPr>
        <p:spPr>
          <a:xfrm rot="10800000" flipH="1">
            <a:off x="9484475" y="2573475"/>
            <a:ext cx="2387700" cy="13200"/>
          </a:xfrm>
          <a:prstGeom prst="straightConnector1">
            <a:avLst/>
          </a:prstGeom>
          <a:noFill/>
          <a:ln w="76200" cap="flat" cmpd="sng">
            <a:solidFill>
              <a:srgbClr val="FF0000"/>
            </a:solidFill>
            <a:prstDash val="solid"/>
            <a:round/>
            <a:headEnd type="none" w="med" len="med"/>
            <a:tailEnd type="none" w="med" len="med"/>
          </a:ln>
        </p:spPr>
      </p:cxnSp>
      <p:cxnSp>
        <p:nvCxnSpPr>
          <p:cNvPr id="191" name="Google Shape;191;g21edf50f80d_0_11"/>
          <p:cNvCxnSpPr/>
          <p:nvPr/>
        </p:nvCxnSpPr>
        <p:spPr>
          <a:xfrm flipH="1">
            <a:off x="11282538" y="1746968"/>
            <a:ext cx="98700" cy="291120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Widescreen</PresentationFormat>
  <Paragraphs>172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Nielsen, Joshua</dc:creator>
  <cp:lastModifiedBy>Shin, Owen J</cp:lastModifiedBy>
  <cp:revision>1</cp:revision>
  <dcterms:created xsi:type="dcterms:W3CDTF">2019-01-14T22:06:33Z</dcterms:created>
  <dcterms:modified xsi:type="dcterms:W3CDTF">2023-05-04T04:27:01Z</dcterms:modified>
</cp:coreProperties>
</file>