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y="6858000" cx="12192000"/>
  <p:notesSz cx="6858000" cy="9144000"/>
  <p:embeddedFontLst>
    <p:embeddedFont>
      <p:font typeface="Lato"/>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8" roundtripDataSignature="AMtx7mja2Jh5N72G9B3fSuW97ufnzUx0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Lato-regular.fntdata"/><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font" Target="fonts/Lato-italic.fntdata"/><Relationship Id="rId21" Type="http://schemas.openxmlformats.org/officeDocument/2006/relationships/slide" Target="slides/slide17.xml"/><Relationship Id="rId65" Type="http://schemas.openxmlformats.org/officeDocument/2006/relationships/font" Target="fonts/Lato-bold.fntdata"/><Relationship Id="rId24" Type="http://schemas.openxmlformats.org/officeDocument/2006/relationships/slide" Target="slides/slide20.xml"/><Relationship Id="rId68" Type="http://customschemas.google.com/relationships/presentationmetadata" Target="metadata"/><Relationship Id="rId23" Type="http://schemas.openxmlformats.org/officeDocument/2006/relationships/slide" Target="slides/slide19.xml"/><Relationship Id="rId67" Type="http://schemas.openxmlformats.org/officeDocument/2006/relationships/font" Target="fonts/Lato-boldItalic.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a250aa4347_3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Prathamesh</a:t>
            </a:r>
            <a:endParaRPr/>
          </a:p>
        </p:txBody>
      </p:sp>
      <p:sp>
        <p:nvSpPr>
          <p:cNvPr id="197" name="Google Shape;197;g2a250aa4347_3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a250aa4347_3_1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Arjun</a:t>
            </a:r>
            <a:endParaRPr/>
          </a:p>
        </p:txBody>
      </p:sp>
      <p:sp>
        <p:nvSpPr>
          <p:cNvPr id="215" name="Google Shape;215;g2a250aa4347_3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a250aa4347_3_2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Arjun</a:t>
            </a:r>
            <a:endParaRPr/>
          </a:p>
        </p:txBody>
      </p:sp>
      <p:sp>
        <p:nvSpPr>
          <p:cNvPr id="226" name="Google Shape;226;g2a250aa4347_3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a250aa4347_3_2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Prathamesh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SG-90 servos, one for pan and one for tilt. Mountet at the center of the burners </a:t>
            </a:r>
            <a:endParaRPr/>
          </a:p>
        </p:txBody>
      </p:sp>
      <p:sp>
        <p:nvSpPr>
          <p:cNvPr id="239" name="Google Shape;239;g2a250aa4347_3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a250aa4347_3_2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John</a:t>
            </a:r>
            <a:endParaRPr/>
          </a:p>
        </p:txBody>
      </p:sp>
      <p:sp>
        <p:nvSpPr>
          <p:cNvPr id="253" name="Google Shape;253;g2a250aa4347_3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a250aa4347_1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2a250aa4347_1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a250aa4347_1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2a250aa4347_1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250aa4347_1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2a250aa4347_1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8e5535b20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28e5535b20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a250aa4347_1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g2a250aa4347_1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a250aa4347_0_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All</a:t>
            </a:r>
            <a:endParaRPr/>
          </a:p>
        </p:txBody>
      </p:sp>
      <p:sp>
        <p:nvSpPr>
          <p:cNvPr id="89" name="Google Shape;89;g2a250aa4347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62f006a3be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262f006a3be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a250aa4347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Code was entirely done in C using stock libraries for the ESP32</a:t>
            </a:r>
            <a:endParaRPr/>
          </a:p>
          <a:p>
            <a:pPr indent="0" lvl="0" marL="0" rtl="0" algn="l">
              <a:lnSpc>
                <a:spcPct val="100000"/>
              </a:lnSpc>
              <a:spcBef>
                <a:spcPts val="0"/>
              </a:spcBef>
              <a:spcAft>
                <a:spcPts val="0"/>
              </a:spcAft>
              <a:buSzPts val="1400"/>
              <a:buNone/>
            </a:pPr>
            <a:r>
              <a:rPr lang="en-US"/>
              <a:t>The 2 key things that the code needed to do aside from basic GPIO state toggling are servo angle calc and burner/fire detection</a:t>
            </a:r>
            <a:endParaRPr/>
          </a:p>
          <a:p>
            <a:pPr indent="0" lvl="0" marL="0" rtl="0" algn="l">
              <a:lnSpc>
                <a:spcPct val="100000"/>
              </a:lnSpc>
              <a:spcBef>
                <a:spcPts val="0"/>
              </a:spcBef>
              <a:spcAft>
                <a:spcPts val="0"/>
              </a:spcAft>
              <a:buSzPts val="1400"/>
              <a:buNone/>
            </a:pPr>
            <a:r>
              <a:rPr lang="en-US"/>
              <a:t>For servo angles, I had initially mounted the laser pointer pointing downwards towards the range and used 2-dof ikin to solve for the necessary angles</a:t>
            </a:r>
            <a:endParaRPr/>
          </a:p>
          <a:p>
            <a:pPr indent="0" lvl="0" marL="0" rtl="0" algn="l">
              <a:lnSpc>
                <a:spcPct val="100000"/>
              </a:lnSpc>
              <a:spcBef>
                <a:spcPts val="0"/>
              </a:spcBef>
              <a:spcAft>
                <a:spcPts val="0"/>
              </a:spcAft>
              <a:buSzPts val="1400"/>
              <a:buNone/>
            </a:pPr>
            <a:r>
              <a:rPr lang="en-US"/>
              <a:t>Matrices from the kinematics clued me into a simpler alternative which was to mount the laser pointer parallel to the tilt servo, so both of their angles respective to the range would be roughly the same</a:t>
            </a:r>
            <a:endParaRPr/>
          </a:p>
          <a:p>
            <a:pPr indent="0" lvl="0" marL="0" rtl="0" algn="l">
              <a:lnSpc>
                <a:spcPct val="100000"/>
              </a:lnSpc>
              <a:spcBef>
                <a:spcPts val="0"/>
              </a:spcBef>
              <a:spcAft>
                <a:spcPts val="0"/>
              </a:spcAft>
              <a:buSzPts val="1400"/>
              <a:buNone/>
            </a:pPr>
            <a:r>
              <a:rPr lang="en-US"/>
              <a:t>With the angle I need found, just needed to generate the pwm signal based on that angle</a:t>
            </a:r>
            <a:endParaRPr/>
          </a:p>
        </p:txBody>
      </p:sp>
      <p:sp>
        <p:nvSpPr>
          <p:cNvPr id="347" name="Google Shape;347;g2a250aa4347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62ed173711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g262ed173711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8e5535f13b_1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28e5535f13b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a250aa4347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Prathamesh</a:t>
            </a:r>
            <a:endParaRPr/>
          </a:p>
        </p:txBody>
      </p:sp>
      <p:sp>
        <p:nvSpPr>
          <p:cNvPr id="386" name="Google Shape;386;g2a250aa4347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a250aa4347_3_2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Prathamesh</a:t>
            </a:r>
            <a:endParaRPr/>
          </a:p>
        </p:txBody>
      </p:sp>
      <p:sp>
        <p:nvSpPr>
          <p:cNvPr id="397" name="Google Shape;397;g2a250aa4347_3_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a250aa4347_1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John</a:t>
            </a:r>
            <a:endParaRPr/>
          </a:p>
        </p:txBody>
      </p:sp>
      <p:sp>
        <p:nvSpPr>
          <p:cNvPr id="408" name="Google Shape;408;g2a250aa4347_1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a250aa4347_3_3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Prathamesh</a:t>
            </a:r>
            <a:endParaRPr/>
          </a:p>
        </p:txBody>
      </p:sp>
      <p:sp>
        <p:nvSpPr>
          <p:cNvPr id="421" name="Google Shape;421;g2a250aa4347_3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a250aa4347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Arjun</a:t>
            </a:r>
            <a:endParaRPr/>
          </a:p>
        </p:txBody>
      </p:sp>
      <p:sp>
        <p:nvSpPr>
          <p:cNvPr id="432" name="Google Shape;432;g2a250aa4347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a250aa4347_3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Prathamesh</a:t>
            </a:r>
            <a:endParaRPr/>
          </a:p>
        </p:txBody>
      </p:sp>
      <p:sp>
        <p:nvSpPr>
          <p:cNvPr id="444" name="Google Shape;444;g2a250aa4347_3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a250aa4347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Arjun</a:t>
            </a:r>
            <a:endParaRPr/>
          </a:p>
        </p:txBody>
      </p:sp>
      <p:sp>
        <p:nvSpPr>
          <p:cNvPr id="105" name="Google Shape;105;g2a250aa4347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a250aa4347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John</a:t>
            </a:r>
            <a:endParaRPr/>
          </a:p>
          <a:p>
            <a:pPr indent="0" lvl="0" marL="0" rtl="0" algn="l">
              <a:lnSpc>
                <a:spcPct val="100000"/>
              </a:lnSpc>
              <a:spcBef>
                <a:spcPts val="0"/>
              </a:spcBef>
              <a:spcAft>
                <a:spcPts val="0"/>
              </a:spcAft>
              <a:buSzPts val="1400"/>
              <a:buNone/>
            </a:pPr>
            <a:r>
              <a:rPr lang="en-US"/>
              <a:t>Despite these challenges, we were able to create a system that achieved the goals we set</a:t>
            </a:r>
            <a:endParaRPr/>
          </a:p>
        </p:txBody>
      </p:sp>
      <p:sp>
        <p:nvSpPr>
          <p:cNvPr id="455" name="Google Shape;455;g2a250aa4347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a250aa4347_0_1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Prathamesh</a:t>
            </a:r>
            <a:endParaRPr/>
          </a:p>
          <a:p>
            <a:pPr indent="0" lvl="0" marL="0" rtl="0" algn="l">
              <a:spcBef>
                <a:spcPts val="0"/>
              </a:spcBef>
              <a:spcAft>
                <a:spcPts val="0"/>
              </a:spcAft>
              <a:buNone/>
            </a:pPr>
            <a:r>
              <a:rPr lang="en-US"/>
              <a:t>For the most part, we each did our parts separately only consulting each other when something came up or there were hard decisions to be made. In hindsight, some of the issues we faced could have been mitigated had we each checked each others work. Even with varying skill sets we have enough overlap that we should have looked over the entire system</a:t>
            </a:r>
            <a:endParaRPr/>
          </a:p>
        </p:txBody>
      </p:sp>
      <p:sp>
        <p:nvSpPr>
          <p:cNvPr id="466" name="Google Shape;466;g2a250aa4347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a250aa4347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Arjun</a:t>
            </a:r>
            <a:endParaRPr/>
          </a:p>
          <a:p>
            <a:pPr indent="0" lvl="0" marL="0" rtl="0" algn="l">
              <a:lnSpc>
                <a:spcPct val="100000"/>
              </a:lnSpc>
              <a:spcBef>
                <a:spcPts val="0"/>
              </a:spcBef>
              <a:spcAft>
                <a:spcPts val="0"/>
              </a:spcAft>
              <a:buSzPts val="1400"/>
              <a:buNone/>
            </a:pPr>
            <a:r>
              <a:rPr lang="en-US"/>
              <a:t>Despite these challenges, we were able to create a system that achieved the goals we set</a:t>
            </a:r>
            <a:endParaRPr/>
          </a:p>
        </p:txBody>
      </p:sp>
      <p:sp>
        <p:nvSpPr>
          <p:cNvPr id="478" name="Google Shape;478;g2a250aa4347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a250aa4347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Arjun</a:t>
            </a:r>
            <a:endParaRPr/>
          </a:p>
        </p:txBody>
      </p:sp>
      <p:sp>
        <p:nvSpPr>
          <p:cNvPr id="116" name="Google Shape;116;g2a250aa4347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9" name="Google Shape;5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7" name="Google Shape;6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8" name="Google Shape;6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a250aa4347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Prathamesh</a:t>
            </a:r>
            <a:endParaRPr/>
          </a:p>
        </p:txBody>
      </p:sp>
      <p:sp>
        <p:nvSpPr>
          <p:cNvPr id="127" name="Google Shape;127;g2a250aa4347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a250aa4347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2a250aa4347_1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g2a250aa4347_1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a250aa4347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g2a250aa4347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a250aa4347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2a250aa4347_1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g2a250aa4347_1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2a250aa4347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2a250aa4347_1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g2a250aa4347_1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759" name="Google Shape;75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a250aa4347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Prathamesh</a:t>
            </a:r>
            <a:endParaRPr/>
          </a:p>
        </p:txBody>
      </p:sp>
      <p:sp>
        <p:nvSpPr>
          <p:cNvPr id="139" name="Google Shape;139;g2a250aa4347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a250aa4347_3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John</a:t>
            </a:r>
            <a:endParaRPr/>
          </a:p>
        </p:txBody>
      </p:sp>
      <p:sp>
        <p:nvSpPr>
          <p:cNvPr id="151" name="Google Shape;151;g2a250aa4347_3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a250aa4347_3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Arjun</a:t>
            </a:r>
            <a:endParaRPr/>
          </a:p>
        </p:txBody>
      </p:sp>
      <p:sp>
        <p:nvSpPr>
          <p:cNvPr id="167" name="Google Shape;167;g2a250aa4347_3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a250aa4347_3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John</a:t>
            </a:r>
            <a:endParaRPr/>
          </a:p>
        </p:txBody>
      </p:sp>
      <p:sp>
        <p:nvSpPr>
          <p:cNvPr id="182" name="Google Shape;182;g2a250aa4347_3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3"/>
          <p:cNvSpPr/>
          <p:nvPr>
            <p:ph idx="2" type="pic"/>
          </p:nvPr>
        </p:nvSpPr>
        <p:spPr>
          <a:xfrm>
            <a:off x="5183188" y="987425"/>
            <a:ext cx="6172200" cy="4873625"/>
          </a:xfrm>
          <a:prstGeom prst="rect">
            <a:avLst/>
          </a:prstGeom>
          <a:noFill/>
          <a:ln>
            <a:noFill/>
          </a:ln>
        </p:spPr>
      </p:sp>
      <p:sp>
        <p:nvSpPr>
          <p:cNvPr id="62" name="Google Shape;62;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www.youtube.com/watch?v=8UL4LXHulug" TargetMode="External"/><Relationship Id="rId5"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4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4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jpg"/><Relationship Id="rId5" Type="http://schemas.openxmlformats.org/officeDocument/2006/relationships/image" Target="../media/image7.png"/><Relationship Id="rId6" Type="http://schemas.openxmlformats.org/officeDocument/2006/relationships/image" Target="../media/image3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4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23.png"/><Relationship Id="rId6"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2.jp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0.jp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2.jp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4.jp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6.jp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3.jp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2.jp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hyperlink" Target="http://www.youtube.com/watch?v=8UL4LXHulug" TargetMode="External"/><Relationship Id="rId4" Type="http://schemas.openxmlformats.org/officeDocument/2006/relationships/image" Target="../media/image1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png"/><Relationship Id="rId4" Type="http://schemas.openxmlformats.org/officeDocument/2006/relationships/image" Target="../media/image40.jpg"/><Relationship Id="rId5" Type="http://schemas.openxmlformats.org/officeDocument/2006/relationships/image" Target="../media/image41.jpg"/><Relationship Id="rId6" Type="http://schemas.openxmlformats.org/officeDocument/2006/relationships/image" Target="../media/image39.jpg"/><Relationship Id="rId7" Type="http://schemas.openxmlformats.org/officeDocument/2006/relationships/image" Target="../media/image4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hyperlink" Target="http://www.youtube.com/watch?v=jw65_WU11fk" TargetMode="External"/><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hyperlink" Target="http://www.youtube.com/watch?v=jw65_WU11fk" TargetMode="External"/><Relationship Id="rId4" Type="http://schemas.openxmlformats.org/officeDocument/2006/relationships/image" Target="../media/image3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32.jp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38.jp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34.jp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p:nvPr/>
        </p:nvSpPr>
        <p:spPr>
          <a:xfrm flipH="1" rot="10800000">
            <a:off x="-1" y="8163"/>
            <a:ext cx="12192000" cy="6858000"/>
          </a:xfrm>
          <a:prstGeom prst="rect">
            <a:avLst/>
          </a:prstGeom>
          <a:gradFill>
            <a:gsLst>
              <a:gs pos="0">
                <a:srgbClr val="1B4284"/>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newspaper&#10;&#10;Description automatically generated" id="83" name="Google Shape;83;p1"/>
          <p:cNvPicPr preferRelativeResize="0"/>
          <p:nvPr/>
        </p:nvPicPr>
        <p:blipFill rotWithShape="1">
          <a:blip r:embed="rId3">
            <a:alphaModFix amt="30000"/>
          </a:blip>
          <a:srcRect b="0" l="0" r="0" t="0"/>
          <a:stretch/>
        </p:blipFill>
        <p:spPr>
          <a:xfrm>
            <a:off x="0" y="8164"/>
            <a:ext cx="12192000" cy="6858000"/>
          </a:xfrm>
          <a:prstGeom prst="rect">
            <a:avLst/>
          </a:prstGeom>
          <a:noFill/>
          <a:ln>
            <a:noFill/>
          </a:ln>
        </p:spPr>
      </p:pic>
      <p:sp>
        <p:nvSpPr>
          <p:cNvPr id="84" name="Google Shape;84;p1"/>
          <p:cNvSpPr txBox="1"/>
          <p:nvPr/>
        </p:nvSpPr>
        <p:spPr>
          <a:xfrm>
            <a:off x="1134035" y="2553964"/>
            <a:ext cx="9924000" cy="264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600"/>
              </a:spcBef>
              <a:spcAft>
                <a:spcPts val="0"/>
              </a:spcAft>
              <a:buClr>
                <a:srgbClr val="000000"/>
              </a:buClr>
              <a:buSzPts val="4500"/>
              <a:buFont typeface="Arial"/>
              <a:buNone/>
            </a:pPr>
            <a:r>
              <a:rPr b="1" lang="en-US" sz="4500">
                <a:solidFill>
                  <a:schemeClr val="lt1"/>
                </a:solidFill>
              </a:rPr>
              <a:t>Fire Detection and Suppression System</a:t>
            </a:r>
            <a:endParaRPr b="0" i="0" sz="45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None/>
            </a:pPr>
            <a:r>
              <a:rPr lang="en-US" sz="2500">
                <a:solidFill>
                  <a:schemeClr val="lt1"/>
                </a:solidFill>
              </a:rPr>
              <a:t>Team 33</a:t>
            </a:r>
            <a:endParaRPr/>
          </a:p>
          <a:p>
            <a:pPr indent="0" lvl="0" marL="0" marR="0" rtl="0" algn="ctr">
              <a:lnSpc>
                <a:spcPct val="100000"/>
              </a:lnSpc>
              <a:spcBef>
                <a:spcPts val="60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600"/>
              </a:spcBef>
              <a:spcAft>
                <a:spcPts val="0"/>
              </a:spcAft>
              <a:buNone/>
            </a:pPr>
            <a:r>
              <a:rPr lang="en-US" sz="1800">
                <a:solidFill>
                  <a:schemeClr val="lt1"/>
                </a:solidFill>
              </a:rPr>
              <a:t>Arjun Swamy, John Truong, Prathamesh Salunke</a:t>
            </a:r>
            <a:endParaRPr b="0" i="0" sz="1800" u="none" cap="none" strike="noStrike">
              <a:solidFill>
                <a:srgbClr val="000000"/>
              </a:solidFill>
              <a:latin typeface="Arial"/>
              <a:ea typeface="Arial"/>
              <a:cs typeface="Arial"/>
              <a:sym typeface="Arial"/>
            </a:endParaRPr>
          </a:p>
        </p:txBody>
      </p:sp>
      <p:pic>
        <p:nvPicPr>
          <p:cNvPr descr="A picture containing drawing&#10;&#10;Description automatically generated" id="85" name="Google Shape;85;p1"/>
          <p:cNvPicPr preferRelativeResize="0"/>
          <p:nvPr/>
        </p:nvPicPr>
        <p:blipFill rotWithShape="1">
          <a:blip r:embed="rId4">
            <a:alphaModFix/>
          </a:blip>
          <a:srcRect b="0" l="0" r="0" t="0"/>
          <a:stretch/>
        </p:blipFill>
        <p:spPr>
          <a:xfrm>
            <a:off x="4641007" y="852965"/>
            <a:ext cx="2909982" cy="754082"/>
          </a:xfrm>
          <a:prstGeom prst="rect">
            <a:avLst/>
          </a:prstGeom>
          <a:noFill/>
          <a:ln>
            <a:noFill/>
          </a:ln>
        </p:spPr>
      </p:pic>
      <p:sp>
        <p:nvSpPr>
          <p:cNvPr id="86" name="Google Shape;86;p1"/>
          <p:cNvSpPr txBox="1"/>
          <p:nvPr/>
        </p:nvSpPr>
        <p:spPr>
          <a:xfrm>
            <a:off x="3922059" y="5413888"/>
            <a:ext cx="43479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rPr>
              <a:t>December 5, 2023</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a250aa4347_3_29"/>
          <p:cNvSpPr txBox="1"/>
          <p:nvPr>
            <p:ph idx="4294967295"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Sensing Subsystem</a:t>
            </a:r>
            <a:endParaRPr b="1" sz="2600">
              <a:solidFill>
                <a:srgbClr val="E84B36"/>
              </a:solidFill>
              <a:latin typeface="Arial"/>
              <a:ea typeface="Arial"/>
              <a:cs typeface="Arial"/>
              <a:sym typeface="Arial"/>
            </a:endParaRPr>
          </a:p>
        </p:txBody>
      </p:sp>
      <p:sp>
        <p:nvSpPr>
          <p:cNvPr id="200" name="Google Shape;200;g2a250aa4347_3_29"/>
          <p:cNvSpPr txBox="1"/>
          <p:nvPr/>
        </p:nvSpPr>
        <p:spPr>
          <a:xfrm>
            <a:off x="8490436" y="3493224"/>
            <a:ext cx="2280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201" name="Google Shape;201;g2a250aa4347_3_29"/>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02" name="Google Shape;202;g2a250aa4347_3_2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03" name="Google Shape;203;g2a250aa4347_3_29"/>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04" name="Google Shape;204;g2a250aa4347_3_29"/>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05" name="Google Shape;205;g2a250aa4347_3_2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Block Diagram</a:t>
            </a:r>
            <a:endParaRPr b="0" i="0" sz="2400" u="none" cap="none" strike="noStrike">
              <a:solidFill>
                <a:schemeClr val="lt1"/>
              </a:solidFill>
              <a:latin typeface="Arial"/>
              <a:ea typeface="Arial"/>
              <a:cs typeface="Arial"/>
              <a:sym typeface="Arial"/>
            </a:endParaRPr>
          </a:p>
        </p:txBody>
      </p:sp>
      <p:sp>
        <p:nvSpPr>
          <p:cNvPr id="206" name="Google Shape;206;g2a250aa4347_3_2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07" name="Google Shape;207;g2a250aa4347_3_29"/>
          <p:cNvPicPr preferRelativeResize="0"/>
          <p:nvPr/>
        </p:nvPicPr>
        <p:blipFill>
          <a:blip r:embed="rId4">
            <a:alphaModFix/>
          </a:blip>
          <a:stretch>
            <a:fillRect/>
          </a:stretch>
        </p:blipFill>
        <p:spPr>
          <a:xfrm>
            <a:off x="8368200" y="1182171"/>
            <a:ext cx="3500875" cy="2873125"/>
          </a:xfrm>
          <a:prstGeom prst="rect">
            <a:avLst/>
          </a:prstGeom>
          <a:noFill/>
          <a:ln cap="flat" cmpd="sng" w="9525">
            <a:solidFill>
              <a:srgbClr val="1A9988"/>
            </a:solidFill>
            <a:prstDash val="solid"/>
            <a:round/>
            <a:headEnd len="sm" w="sm" type="none"/>
            <a:tailEnd len="sm" w="sm" type="none"/>
          </a:ln>
        </p:spPr>
      </p:pic>
      <p:cxnSp>
        <p:nvCxnSpPr>
          <p:cNvPr id="208" name="Google Shape;208;g2a250aa4347_3_29"/>
          <p:cNvCxnSpPr/>
          <p:nvPr/>
        </p:nvCxnSpPr>
        <p:spPr>
          <a:xfrm flipH="1">
            <a:off x="7108500" y="2518538"/>
            <a:ext cx="1633800" cy="797700"/>
          </a:xfrm>
          <a:prstGeom prst="straightConnector1">
            <a:avLst/>
          </a:prstGeom>
          <a:noFill/>
          <a:ln cap="flat" cmpd="sng" w="38100">
            <a:solidFill>
              <a:srgbClr val="FF0000"/>
            </a:solidFill>
            <a:prstDash val="solid"/>
            <a:round/>
            <a:headEnd len="med" w="med" type="none"/>
            <a:tailEnd len="med" w="med" type="triangle"/>
          </a:ln>
        </p:spPr>
      </p:cxnSp>
      <p:sp>
        <p:nvSpPr>
          <p:cNvPr id="209" name="Google Shape;209;g2a250aa4347_3_29"/>
          <p:cNvSpPr/>
          <p:nvPr/>
        </p:nvSpPr>
        <p:spPr>
          <a:xfrm>
            <a:off x="8742301" y="1527225"/>
            <a:ext cx="1527900" cy="868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0" name="Google Shape;210;g2a250aa4347_3_29"/>
          <p:cNvPicPr preferRelativeResize="0"/>
          <p:nvPr/>
        </p:nvPicPr>
        <p:blipFill>
          <a:blip r:embed="rId5">
            <a:alphaModFix/>
          </a:blip>
          <a:stretch>
            <a:fillRect/>
          </a:stretch>
        </p:blipFill>
        <p:spPr>
          <a:xfrm>
            <a:off x="474782" y="2127433"/>
            <a:ext cx="6633725" cy="3428635"/>
          </a:xfrm>
          <a:prstGeom prst="rect">
            <a:avLst/>
          </a:prstGeom>
          <a:noFill/>
          <a:ln cap="flat" cmpd="sng" w="38100">
            <a:solidFill>
              <a:srgbClr val="FF0000"/>
            </a:solidFill>
            <a:prstDash val="solid"/>
            <a:round/>
            <a:headEnd len="sm" w="sm" type="none"/>
            <a:tailEnd len="sm" w="sm" type="none"/>
          </a:ln>
        </p:spPr>
      </p:pic>
      <p:cxnSp>
        <p:nvCxnSpPr>
          <p:cNvPr id="211" name="Google Shape;211;g2a250aa4347_3_29"/>
          <p:cNvCxnSpPr/>
          <p:nvPr/>
        </p:nvCxnSpPr>
        <p:spPr>
          <a:xfrm flipH="1" rot="10800000">
            <a:off x="2452430" y="4055294"/>
            <a:ext cx="2080800" cy="797700"/>
          </a:xfrm>
          <a:prstGeom prst="straightConnector1">
            <a:avLst/>
          </a:prstGeom>
          <a:noFill/>
          <a:ln cap="flat" cmpd="sng" w="38100">
            <a:solidFill>
              <a:srgbClr val="FF0000"/>
            </a:solidFill>
            <a:prstDash val="solid"/>
            <a:round/>
            <a:headEnd len="med" w="med" type="none"/>
            <a:tailEnd len="med" w="med" type="none"/>
          </a:ln>
        </p:spPr>
      </p:cxnSp>
      <p:cxnSp>
        <p:nvCxnSpPr>
          <p:cNvPr id="212" name="Google Shape;212;g2a250aa4347_3_29"/>
          <p:cNvCxnSpPr/>
          <p:nvPr/>
        </p:nvCxnSpPr>
        <p:spPr>
          <a:xfrm>
            <a:off x="2593994" y="4066954"/>
            <a:ext cx="1797600" cy="774300"/>
          </a:xfrm>
          <a:prstGeom prst="straightConnector1">
            <a:avLst/>
          </a:prstGeom>
          <a:noFill/>
          <a:ln cap="flat" cmpd="sng" w="38100">
            <a:solidFill>
              <a:srgbClr val="FF0000"/>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a250aa4347_3_185"/>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18" name="Google Shape;218;g2a250aa4347_3_18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19" name="Google Shape;219;g2a250aa4347_3_185"/>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20" name="Google Shape;220;g2a250aa4347_3_18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21" name="Google Shape;221;g2a250aa4347_3_185"/>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Video Demonstration</a:t>
            </a:r>
            <a:endParaRPr b="0" i="0" sz="2400" u="none" cap="none" strike="noStrike">
              <a:solidFill>
                <a:schemeClr val="lt1"/>
              </a:solidFill>
              <a:latin typeface="Arial"/>
              <a:ea typeface="Arial"/>
              <a:cs typeface="Arial"/>
              <a:sym typeface="Arial"/>
            </a:endParaRPr>
          </a:p>
        </p:txBody>
      </p:sp>
      <p:sp>
        <p:nvSpPr>
          <p:cNvPr id="222" name="Google Shape;222;g2a250aa4347_3_18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descr="My senior design project!" id="223" name="Google Shape;223;g2a250aa4347_3_185" title="ECE 445 Final Demo Team 33">
            <a:hlinkClick r:id="rId4"/>
          </p:cNvPr>
          <p:cNvPicPr preferRelativeResize="0"/>
          <p:nvPr/>
        </p:nvPicPr>
        <p:blipFill>
          <a:blip r:embed="rId5">
            <a:alphaModFix/>
          </a:blip>
          <a:stretch>
            <a:fillRect/>
          </a:stretch>
        </p:blipFill>
        <p:spPr>
          <a:xfrm>
            <a:off x="1139049" y="860525"/>
            <a:ext cx="9913893" cy="5576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a250aa4347_3_237"/>
          <p:cNvSpPr txBox="1"/>
          <p:nvPr/>
        </p:nvSpPr>
        <p:spPr>
          <a:xfrm>
            <a:off x="1469276" y="3493224"/>
            <a:ext cx="2280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229" name="Google Shape;229;g2a250aa4347_3_237"/>
          <p:cNvSpPr txBox="1"/>
          <p:nvPr/>
        </p:nvSpPr>
        <p:spPr>
          <a:xfrm>
            <a:off x="5131837"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600">
                <a:solidFill>
                  <a:srgbClr val="E84B36"/>
                </a:solidFill>
              </a:rPr>
              <a:t>Main Control Board</a:t>
            </a:r>
            <a:endParaRPr b="1" sz="2600">
              <a:solidFill>
                <a:srgbClr val="E84B36"/>
              </a:solidFill>
            </a:endParaRPr>
          </a:p>
          <a:p>
            <a:pPr indent="0" lvl="0" marL="0" marR="0" rtl="0" algn="l">
              <a:lnSpc>
                <a:spcPct val="100000"/>
              </a:lnSpc>
              <a:spcBef>
                <a:spcPts val="0"/>
              </a:spcBef>
              <a:spcAft>
                <a:spcPts val="0"/>
              </a:spcAft>
              <a:buNone/>
            </a:pPr>
            <a:r>
              <a:t/>
            </a:r>
            <a:endParaRPr b="1" sz="2600">
              <a:solidFill>
                <a:srgbClr val="E84B36"/>
              </a:solidFill>
            </a:endParaRPr>
          </a:p>
          <a:p>
            <a:pPr indent="-381000" lvl="0" marL="457200" rtl="0" algn="l">
              <a:lnSpc>
                <a:spcPct val="90000"/>
              </a:lnSpc>
              <a:spcBef>
                <a:spcPts val="500"/>
              </a:spcBef>
              <a:spcAft>
                <a:spcPts val="0"/>
              </a:spcAft>
              <a:buClr>
                <a:schemeClr val="dk1"/>
              </a:buClr>
              <a:buSzPts val="2400"/>
              <a:buChar char="●"/>
            </a:pPr>
            <a:r>
              <a:rPr lang="en-US" sz="2400">
                <a:solidFill>
                  <a:schemeClr val="dk1"/>
                </a:solidFill>
                <a:latin typeface="Calibri"/>
                <a:ea typeface="Calibri"/>
                <a:cs typeface="Calibri"/>
                <a:sym typeface="Calibri"/>
              </a:rPr>
              <a:t>Mounted above range, typically vent hood</a:t>
            </a:r>
            <a:endParaRPr sz="2400">
              <a:solidFill>
                <a:schemeClr val="dk1"/>
              </a:solidFill>
              <a:latin typeface="Calibri"/>
              <a:ea typeface="Calibri"/>
              <a:cs typeface="Calibri"/>
              <a:sym typeface="Calibri"/>
            </a:endParaRPr>
          </a:p>
          <a:p>
            <a:pPr indent="0" lvl="0" marL="457200" rtl="0" algn="l">
              <a:lnSpc>
                <a:spcPct val="90000"/>
              </a:lnSpc>
              <a:spcBef>
                <a:spcPts val="500"/>
              </a:spcBef>
              <a:spcAft>
                <a:spcPts val="0"/>
              </a:spcAft>
              <a:buNone/>
            </a:pPr>
            <a:r>
              <a:t/>
            </a:r>
            <a:endParaRPr sz="2400">
              <a:solidFill>
                <a:schemeClr val="dk1"/>
              </a:solidFill>
              <a:latin typeface="Calibri"/>
              <a:ea typeface="Calibri"/>
              <a:cs typeface="Calibri"/>
              <a:sym typeface="Calibri"/>
            </a:endParaRPr>
          </a:p>
          <a:p>
            <a:pPr indent="-387350" lvl="0" marL="457200" rtl="0" algn="l">
              <a:lnSpc>
                <a:spcPct val="90000"/>
              </a:lnSpc>
              <a:spcBef>
                <a:spcPts val="500"/>
              </a:spcBef>
              <a:spcAft>
                <a:spcPts val="0"/>
              </a:spcAft>
              <a:buClr>
                <a:schemeClr val="dk1"/>
              </a:buClr>
              <a:buSzPts val="2500"/>
              <a:buFont typeface="Calibri"/>
              <a:buChar char="●"/>
            </a:pPr>
            <a:r>
              <a:rPr lang="en-US" sz="2400">
                <a:solidFill>
                  <a:schemeClr val="dk1"/>
                </a:solidFill>
                <a:latin typeface="Calibri"/>
                <a:ea typeface="Calibri"/>
                <a:cs typeface="Calibri"/>
                <a:sym typeface="Calibri"/>
              </a:rPr>
              <a:t>Houses main system components (MCU, LDO, etc.)</a:t>
            </a:r>
            <a:endParaRPr sz="2400">
              <a:solidFill>
                <a:schemeClr val="dk1"/>
              </a:solidFill>
              <a:latin typeface="Calibri"/>
              <a:ea typeface="Calibri"/>
              <a:cs typeface="Calibri"/>
              <a:sym typeface="Calibri"/>
            </a:endParaRPr>
          </a:p>
        </p:txBody>
      </p:sp>
      <p:sp>
        <p:nvSpPr>
          <p:cNvPr id="230" name="Google Shape;230;g2a250aa4347_3_237"/>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31" name="Google Shape;231;g2a250aa4347_3_23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32" name="Google Shape;232;g2a250aa4347_3_237"/>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33" name="Google Shape;233;g2a250aa4347_3_23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34" name="Google Shape;234;g2a250aa4347_3_23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Description</a:t>
            </a:r>
            <a:endParaRPr b="0" i="0" sz="2400" u="none" cap="none" strike="noStrike">
              <a:solidFill>
                <a:schemeClr val="lt1"/>
              </a:solidFill>
              <a:latin typeface="Arial"/>
              <a:ea typeface="Arial"/>
              <a:cs typeface="Arial"/>
              <a:sym typeface="Arial"/>
            </a:endParaRPr>
          </a:p>
        </p:txBody>
      </p:sp>
      <p:sp>
        <p:nvSpPr>
          <p:cNvPr id="235" name="Google Shape;235;g2a250aa4347_3_23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36" name="Google Shape;236;g2a250aa4347_3_237"/>
          <p:cNvPicPr preferRelativeResize="0"/>
          <p:nvPr/>
        </p:nvPicPr>
        <p:blipFill>
          <a:blip r:embed="rId4">
            <a:alphaModFix/>
          </a:blip>
          <a:stretch>
            <a:fillRect/>
          </a:stretch>
        </p:blipFill>
        <p:spPr>
          <a:xfrm>
            <a:off x="702651" y="2213027"/>
            <a:ext cx="3813852" cy="2871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a250aa4347_3_249"/>
          <p:cNvSpPr txBox="1"/>
          <p:nvPr/>
        </p:nvSpPr>
        <p:spPr>
          <a:xfrm>
            <a:off x="1469276" y="3493224"/>
            <a:ext cx="2280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242" name="Google Shape;242;g2a250aa4347_3_249"/>
          <p:cNvSpPr txBox="1"/>
          <p:nvPr/>
        </p:nvSpPr>
        <p:spPr>
          <a:xfrm>
            <a:off x="5131837" y="1334279"/>
            <a:ext cx="6422400" cy="482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500"/>
              </a:spcBef>
              <a:spcAft>
                <a:spcPts val="0"/>
              </a:spcAft>
              <a:buNone/>
            </a:pPr>
            <a:r>
              <a:rPr b="1" lang="en-US" sz="2600">
                <a:solidFill>
                  <a:srgbClr val="E84B36"/>
                </a:solidFill>
              </a:rPr>
              <a:t>Sensor Boards and Servos</a:t>
            </a:r>
            <a:endParaRPr b="1" sz="2600">
              <a:solidFill>
                <a:srgbClr val="E84B36"/>
              </a:solidFill>
            </a:endParaRPr>
          </a:p>
          <a:p>
            <a:pPr indent="0" lvl="0" marL="0" rtl="0" algn="l">
              <a:lnSpc>
                <a:spcPct val="90000"/>
              </a:lnSpc>
              <a:spcBef>
                <a:spcPts val="500"/>
              </a:spcBef>
              <a:spcAft>
                <a:spcPts val="0"/>
              </a:spcAft>
              <a:buNone/>
            </a:pPr>
            <a:r>
              <a:t/>
            </a:r>
            <a:endParaRPr b="1" sz="2600">
              <a:solidFill>
                <a:srgbClr val="E84B36"/>
              </a:solidFill>
            </a:endParaRPr>
          </a:p>
          <a:p>
            <a:pPr indent="-381000" lvl="0" marL="457200" rtl="0" algn="l">
              <a:lnSpc>
                <a:spcPct val="90000"/>
              </a:lnSpc>
              <a:spcBef>
                <a:spcPts val="5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Each mounted above burner</a:t>
            </a:r>
            <a:endParaRPr sz="2400">
              <a:solidFill>
                <a:schemeClr val="dk1"/>
              </a:solidFill>
              <a:latin typeface="Calibri"/>
              <a:ea typeface="Calibri"/>
              <a:cs typeface="Calibri"/>
              <a:sym typeface="Calibri"/>
            </a:endParaRPr>
          </a:p>
          <a:p>
            <a:pPr indent="0" lvl="0" marL="457200" rtl="0" algn="l">
              <a:lnSpc>
                <a:spcPct val="90000"/>
              </a:lnSpc>
              <a:spcBef>
                <a:spcPts val="500"/>
              </a:spcBef>
              <a:spcAft>
                <a:spcPts val="0"/>
              </a:spcAft>
              <a:buNone/>
            </a:pPr>
            <a:r>
              <a:t/>
            </a:r>
            <a:endParaRPr sz="2400">
              <a:solidFill>
                <a:schemeClr val="dk1"/>
              </a:solidFill>
              <a:latin typeface="Calibri"/>
              <a:ea typeface="Calibri"/>
              <a:cs typeface="Calibri"/>
              <a:sym typeface="Calibri"/>
            </a:endParaRPr>
          </a:p>
          <a:p>
            <a:pPr indent="-381000" lvl="0" marL="457200" rtl="0" algn="l">
              <a:lnSpc>
                <a:spcPct val="90000"/>
              </a:lnSpc>
              <a:spcBef>
                <a:spcPts val="5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IR sensors</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a:p>
            <a:pPr indent="-381000" lvl="0" marL="457200" rtl="0" algn="l">
              <a:lnSpc>
                <a:spcPct val="90000"/>
              </a:lnSpc>
              <a:spcBef>
                <a:spcPts val="5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Pan and Tilt servos</a:t>
            </a:r>
            <a:endParaRPr sz="2400">
              <a:solidFill>
                <a:schemeClr val="dk1"/>
              </a:solidFill>
              <a:latin typeface="Calibri"/>
              <a:ea typeface="Calibri"/>
              <a:cs typeface="Calibri"/>
              <a:sym typeface="Calibri"/>
            </a:endParaRPr>
          </a:p>
        </p:txBody>
      </p:sp>
      <p:sp>
        <p:nvSpPr>
          <p:cNvPr id="243" name="Google Shape;243;g2a250aa4347_3_249"/>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44" name="Google Shape;244;g2a250aa4347_3_24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45" name="Google Shape;245;g2a250aa4347_3_249"/>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46" name="Google Shape;246;g2a250aa4347_3_249"/>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47" name="Google Shape;247;g2a250aa4347_3_24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Description</a:t>
            </a:r>
            <a:endParaRPr b="0" i="0" sz="2400" u="none" cap="none" strike="noStrike">
              <a:solidFill>
                <a:schemeClr val="lt1"/>
              </a:solidFill>
              <a:latin typeface="Arial"/>
              <a:ea typeface="Arial"/>
              <a:cs typeface="Arial"/>
              <a:sym typeface="Arial"/>
            </a:endParaRPr>
          </a:p>
        </p:txBody>
      </p:sp>
      <p:sp>
        <p:nvSpPr>
          <p:cNvPr id="248" name="Google Shape;248;g2a250aa4347_3_24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49" name="Google Shape;249;g2a250aa4347_3_249"/>
          <p:cNvPicPr preferRelativeResize="0"/>
          <p:nvPr/>
        </p:nvPicPr>
        <p:blipFill rotWithShape="1">
          <a:blip r:embed="rId4">
            <a:alphaModFix/>
          </a:blip>
          <a:srcRect b="0" l="18220" r="0" t="0"/>
          <a:stretch/>
        </p:blipFill>
        <p:spPr>
          <a:xfrm>
            <a:off x="264576" y="1441975"/>
            <a:ext cx="4298127" cy="3356924"/>
          </a:xfrm>
          <a:prstGeom prst="rect">
            <a:avLst/>
          </a:prstGeom>
          <a:noFill/>
          <a:ln>
            <a:noFill/>
          </a:ln>
        </p:spPr>
      </p:pic>
      <p:sp>
        <p:nvSpPr>
          <p:cNvPr id="250" name="Google Shape;250;g2a250aa4347_3_249"/>
          <p:cNvSpPr/>
          <p:nvPr/>
        </p:nvSpPr>
        <p:spPr>
          <a:xfrm>
            <a:off x="1005425" y="3108850"/>
            <a:ext cx="384600" cy="310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a250aa4347_3_261"/>
          <p:cNvSpPr txBox="1"/>
          <p:nvPr/>
        </p:nvSpPr>
        <p:spPr>
          <a:xfrm>
            <a:off x="1469276" y="3493224"/>
            <a:ext cx="2280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256" name="Google Shape;256;g2a250aa4347_3_261"/>
          <p:cNvSpPr txBox="1"/>
          <p:nvPr/>
        </p:nvSpPr>
        <p:spPr>
          <a:xfrm>
            <a:off x="5131837"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600">
                <a:solidFill>
                  <a:srgbClr val="E84B36"/>
                </a:solidFill>
              </a:rPr>
              <a:t>Killswitch</a:t>
            </a:r>
            <a:endParaRPr b="1" sz="2600">
              <a:solidFill>
                <a:srgbClr val="E84B36"/>
              </a:solidFill>
            </a:endParaRPr>
          </a:p>
          <a:p>
            <a:pPr indent="0" lvl="0" marL="0" marR="0" rtl="0" algn="l">
              <a:lnSpc>
                <a:spcPct val="100000"/>
              </a:lnSpc>
              <a:spcBef>
                <a:spcPts val="0"/>
              </a:spcBef>
              <a:spcAft>
                <a:spcPts val="0"/>
              </a:spcAft>
              <a:buNone/>
            </a:pPr>
            <a:r>
              <a:t/>
            </a:r>
            <a:endParaRPr b="1" sz="2600">
              <a:solidFill>
                <a:srgbClr val="E84B36"/>
              </a:solidFill>
            </a:endParaRPr>
          </a:p>
          <a:p>
            <a:pPr indent="-381000" lvl="0" marL="457200" rtl="0" algn="l">
              <a:lnSpc>
                <a:spcPct val="90000"/>
              </a:lnSpc>
              <a:spcBef>
                <a:spcPts val="500"/>
              </a:spcBef>
              <a:spcAft>
                <a:spcPts val="0"/>
              </a:spcAft>
              <a:buClr>
                <a:schemeClr val="dk1"/>
              </a:buClr>
              <a:buSzPts val="2400"/>
              <a:buChar char="●"/>
            </a:pPr>
            <a:r>
              <a:rPr lang="en-US" sz="2400">
                <a:solidFill>
                  <a:schemeClr val="dk1"/>
                </a:solidFill>
                <a:latin typeface="Calibri"/>
                <a:ea typeface="Calibri"/>
                <a:cs typeface="Calibri"/>
                <a:sym typeface="Calibri"/>
              </a:rPr>
              <a:t>Duplex NEMA-15 receptacle controlled by the on-board relay</a:t>
            </a:r>
            <a:endParaRPr sz="2400">
              <a:solidFill>
                <a:schemeClr val="dk1"/>
              </a:solidFill>
              <a:latin typeface="Calibri"/>
              <a:ea typeface="Calibri"/>
              <a:cs typeface="Calibri"/>
              <a:sym typeface="Calibri"/>
            </a:endParaRPr>
          </a:p>
        </p:txBody>
      </p:sp>
      <p:sp>
        <p:nvSpPr>
          <p:cNvPr id="257" name="Google Shape;257;g2a250aa4347_3_261"/>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58" name="Google Shape;258;g2a250aa4347_3_26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59" name="Google Shape;259;g2a250aa4347_3_261"/>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60" name="Google Shape;260;g2a250aa4347_3_26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61" name="Google Shape;261;g2a250aa4347_3_26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Description</a:t>
            </a:r>
            <a:endParaRPr b="0" i="0" sz="2400" u="none" cap="none" strike="noStrike">
              <a:solidFill>
                <a:schemeClr val="lt1"/>
              </a:solidFill>
              <a:latin typeface="Arial"/>
              <a:ea typeface="Arial"/>
              <a:cs typeface="Arial"/>
              <a:sym typeface="Arial"/>
            </a:endParaRPr>
          </a:p>
        </p:txBody>
      </p:sp>
      <p:sp>
        <p:nvSpPr>
          <p:cNvPr id="262" name="Google Shape;262;g2a250aa4347_3_26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63" name="Google Shape;263;g2a250aa4347_3_261"/>
          <p:cNvPicPr preferRelativeResize="0"/>
          <p:nvPr/>
        </p:nvPicPr>
        <p:blipFill>
          <a:blip r:embed="rId4">
            <a:alphaModFix/>
          </a:blip>
          <a:stretch>
            <a:fillRect/>
          </a:stretch>
        </p:blipFill>
        <p:spPr>
          <a:xfrm>
            <a:off x="376800" y="2078450"/>
            <a:ext cx="4594299" cy="2945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a250aa4347_1_64"/>
          <p:cNvSpPr/>
          <p:nvPr/>
        </p:nvSpPr>
        <p:spPr>
          <a:xfrm flipH="1" rot="10800000">
            <a:off x="0" y="-105"/>
            <a:ext cx="12192000" cy="68658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69" name="Google Shape;269;g2a250aa4347_1_64"/>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270" name="Google Shape;270;g2a250aa4347_1_6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71" name="Google Shape;271;g2a250aa4347_1_64"/>
          <p:cNvSpPr txBox="1"/>
          <p:nvPr/>
        </p:nvSpPr>
        <p:spPr>
          <a:xfrm>
            <a:off x="1295400" y="2948490"/>
            <a:ext cx="9601200" cy="1339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lang="en-US" sz="4500">
                <a:solidFill>
                  <a:schemeClr val="lt1"/>
                </a:solidFill>
              </a:rPr>
              <a:t>PCB Design</a:t>
            </a:r>
            <a:endParaRPr b="1" i="0" sz="4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2" name="Google Shape;272;g2a250aa4347_1_64"/>
          <p:cNvSpPr/>
          <p:nvPr/>
        </p:nvSpPr>
        <p:spPr>
          <a:xfrm>
            <a:off x="5520230" y="1704276"/>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g2a250aa4347_1_6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a250aa4347_1_93"/>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79" name="Google Shape;279;g2a250aa4347_1_9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80" name="Google Shape;280;g2a250aa4347_1_93"/>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81" name="Google Shape;281;g2a250aa4347_1_9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82" name="Google Shape;282;g2a250aa4347_1_93"/>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PCB Design</a:t>
            </a:r>
            <a:endParaRPr b="0" i="0" sz="2400" u="none" cap="none" strike="noStrike">
              <a:solidFill>
                <a:schemeClr val="lt1"/>
              </a:solidFill>
              <a:latin typeface="Arial"/>
              <a:ea typeface="Arial"/>
              <a:cs typeface="Arial"/>
              <a:sym typeface="Arial"/>
            </a:endParaRPr>
          </a:p>
        </p:txBody>
      </p:sp>
      <p:sp>
        <p:nvSpPr>
          <p:cNvPr id="283" name="Google Shape;283;g2a250aa4347_1_9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84" name="Google Shape;284;g2a250aa4347_1_93"/>
          <p:cNvPicPr preferRelativeResize="0"/>
          <p:nvPr/>
        </p:nvPicPr>
        <p:blipFill>
          <a:blip r:embed="rId4">
            <a:alphaModFix/>
          </a:blip>
          <a:stretch>
            <a:fillRect/>
          </a:stretch>
        </p:blipFill>
        <p:spPr>
          <a:xfrm rot="-5400000">
            <a:off x="3863598" y="-1459138"/>
            <a:ext cx="4825475" cy="10021150"/>
          </a:xfrm>
          <a:prstGeom prst="rect">
            <a:avLst/>
          </a:prstGeom>
          <a:noFill/>
          <a:ln>
            <a:noFill/>
          </a:ln>
        </p:spPr>
      </p:pic>
      <p:sp>
        <p:nvSpPr>
          <p:cNvPr id="285" name="Google Shape;285;g2a250aa4347_1_93"/>
          <p:cNvSpPr txBox="1"/>
          <p:nvPr/>
        </p:nvSpPr>
        <p:spPr>
          <a:xfrm>
            <a:off x="1952675" y="5987015"/>
            <a:ext cx="10470000" cy="5145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500"/>
              </a:spcBef>
              <a:spcAft>
                <a:spcPts val="0"/>
              </a:spcAft>
              <a:buNone/>
            </a:pPr>
            <a:r>
              <a:rPr b="1" lang="en-US" sz="2600">
                <a:solidFill>
                  <a:srgbClr val="E84B36"/>
                </a:solidFill>
              </a:rPr>
              <a:t>Revision 1						    			 Revisions 2-5</a:t>
            </a:r>
            <a:endParaRPr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a250aa4347_1_152"/>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91" name="Google Shape;291;g2a250aa4347_1_15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92" name="Google Shape;292;g2a250aa4347_1_152"/>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93" name="Google Shape;293;g2a250aa4347_1_15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94" name="Google Shape;294;g2a250aa4347_1_15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PCB Design</a:t>
            </a:r>
            <a:endParaRPr b="0" i="0" sz="2400" u="none" cap="none" strike="noStrike">
              <a:solidFill>
                <a:schemeClr val="lt1"/>
              </a:solidFill>
              <a:latin typeface="Arial"/>
              <a:ea typeface="Arial"/>
              <a:cs typeface="Arial"/>
              <a:sym typeface="Arial"/>
            </a:endParaRPr>
          </a:p>
        </p:txBody>
      </p:sp>
      <p:sp>
        <p:nvSpPr>
          <p:cNvPr id="295" name="Google Shape;295;g2a250aa4347_1_15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96" name="Google Shape;296;g2a250aa4347_1_152"/>
          <p:cNvPicPr preferRelativeResize="0"/>
          <p:nvPr/>
        </p:nvPicPr>
        <p:blipFill>
          <a:blip r:embed="rId4">
            <a:alphaModFix/>
          </a:blip>
          <a:stretch>
            <a:fillRect/>
          </a:stretch>
        </p:blipFill>
        <p:spPr>
          <a:xfrm>
            <a:off x="866250" y="1061288"/>
            <a:ext cx="4748400" cy="4735425"/>
          </a:xfrm>
          <a:prstGeom prst="rect">
            <a:avLst/>
          </a:prstGeom>
          <a:noFill/>
          <a:ln>
            <a:noFill/>
          </a:ln>
        </p:spPr>
      </p:pic>
      <p:pic>
        <p:nvPicPr>
          <p:cNvPr id="297" name="Google Shape;297;g2a250aa4347_1_152"/>
          <p:cNvPicPr preferRelativeResize="0"/>
          <p:nvPr/>
        </p:nvPicPr>
        <p:blipFill>
          <a:blip r:embed="rId5">
            <a:alphaModFix/>
          </a:blip>
          <a:stretch>
            <a:fillRect/>
          </a:stretch>
        </p:blipFill>
        <p:spPr>
          <a:xfrm>
            <a:off x="6372592" y="1061287"/>
            <a:ext cx="4715883" cy="4735425"/>
          </a:xfrm>
          <a:prstGeom prst="rect">
            <a:avLst/>
          </a:prstGeom>
          <a:noFill/>
          <a:ln>
            <a:noFill/>
          </a:ln>
        </p:spPr>
      </p:pic>
      <p:sp>
        <p:nvSpPr>
          <p:cNvPr id="298" name="Google Shape;298;g2a250aa4347_1_152"/>
          <p:cNvSpPr txBox="1"/>
          <p:nvPr/>
        </p:nvSpPr>
        <p:spPr>
          <a:xfrm>
            <a:off x="1952675" y="5987015"/>
            <a:ext cx="10470000" cy="5145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500"/>
              </a:spcBef>
              <a:spcAft>
                <a:spcPts val="0"/>
              </a:spcAft>
              <a:buNone/>
            </a:pPr>
            <a:r>
              <a:rPr b="1" lang="en-US" sz="2600">
                <a:solidFill>
                  <a:srgbClr val="E84B36"/>
                </a:solidFill>
              </a:rPr>
              <a:t>Frontside</a:t>
            </a:r>
            <a:r>
              <a:rPr b="1" lang="en-US" sz="2600">
                <a:solidFill>
                  <a:srgbClr val="E84B36"/>
                </a:solidFill>
              </a:rPr>
              <a:t>					    			 	Backside</a:t>
            </a: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8e5535b204_0_0"/>
          <p:cNvSpPr/>
          <p:nvPr/>
        </p:nvSpPr>
        <p:spPr>
          <a:xfrm flipH="1" rot="10800000">
            <a:off x="480275" y="6429275"/>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04" name="Google Shape;304;g28e5535b204_0_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05" name="Google Shape;305;g28e5535b204_0_0"/>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06" name="Google Shape;306;g28e5535b204_0_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07" name="Google Shape;307;g28e5535b204_0_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08" name="Google Shape;308;g28e5535b204_0_0"/>
          <p:cNvPicPr preferRelativeResize="0"/>
          <p:nvPr/>
        </p:nvPicPr>
        <p:blipFill>
          <a:blip r:embed="rId4">
            <a:alphaModFix/>
          </a:blip>
          <a:stretch>
            <a:fillRect/>
          </a:stretch>
        </p:blipFill>
        <p:spPr>
          <a:xfrm>
            <a:off x="3721800" y="1121538"/>
            <a:ext cx="4748400" cy="4735425"/>
          </a:xfrm>
          <a:prstGeom prst="rect">
            <a:avLst/>
          </a:prstGeom>
          <a:noFill/>
          <a:ln>
            <a:noFill/>
          </a:ln>
        </p:spPr>
      </p:pic>
      <p:sp>
        <p:nvSpPr>
          <p:cNvPr id="309" name="Google Shape;309;g28e5535b204_0_0"/>
          <p:cNvSpPr/>
          <p:nvPr/>
        </p:nvSpPr>
        <p:spPr>
          <a:xfrm>
            <a:off x="7059950" y="1717700"/>
            <a:ext cx="1778400" cy="2103600"/>
          </a:xfrm>
          <a:prstGeom prst="rect">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0" name="Google Shape;310;g28e5535b204_0_0"/>
          <p:cNvSpPr txBox="1"/>
          <p:nvPr/>
        </p:nvSpPr>
        <p:spPr>
          <a:xfrm>
            <a:off x="9253525" y="3306350"/>
            <a:ext cx="1673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chemeClr val="dk1"/>
                </a:solidFill>
              </a:rPr>
              <a:t>Power Subsystem</a:t>
            </a:r>
            <a:endParaRPr sz="1600">
              <a:solidFill>
                <a:schemeClr val="dk1"/>
              </a:solidFill>
            </a:endParaRPr>
          </a:p>
        </p:txBody>
      </p:sp>
      <p:sp>
        <p:nvSpPr>
          <p:cNvPr id="311" name="Google Shape;311;g28e5535b204_0_0"/>
          <p:cNvSpPr/>
          <p:nvPr/>
        </p:nvSpPr>
        <p:spPr>
          <a:xfrm>
            <a:off x="5259450" y="946600"/>
            <a:ext cx="1673100" cy="2103600"/>
          </a:xfrm>
          <a:prstGeom prst="rect">
            <a:avLst/>
          </a:prstGeom>
          <a:noFill/>
          <a:ln cap="flat" cmpd="sng" w="762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2" name="Google Shape;312;g28e5535b204_0_0"/>
          <p:cNvSpPr txBox="1"/>
          <p:nvPr/>
        </p:nvSpPr>
        <p:spPr>
          <a:xfrm>
            <a:off x="1639900" y="1696188"/>
            <a:ext cx="1673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chemeClr val="dk1"/>
                </a:solidFill>
              </a:rPr>
              <a:t>Sensing Subsystem</a:t>
            </a:r>
            <a:endParaRPr sz="1600">
              <a:solidFill>
                <a:schemeClr val="dk1"/>
              </a:solidFill>
            </a:endParaRPr>
          </a:p>
        </p:txBody>
      </p:sp>
      <p:sp>
        <p:nvSpPr>
          <p:cNvPr id="313" name="Google Shape;313;g28e5535b204_0_0"/>
          <p:cNvSpPr/>
          <p:nvPr/>
        </p:nvSpPr>
        <p:spPr>
          <a:xfrm>
            <a:off x="3826075" y="4233800"/>
            <a:ext cx="1040400" cy="868200"/>
          </a:xfrm>
          <a:prstGeom prst="rect">
            <a:avLst/>
          </a:prstGeom>
          <a:noFill/>
          <a:ln cap="flat" cmpd="sng" w="762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4" name="Google Shape;314;g28e5535b204_0_0"/>
          <p:cNvSpPr/>
          <p:nvPr/>
        </p:nvSpPr>
        <p:spPr>
          <a:xfrm>
            <a:off x="7547350" y="4233800"/>
            <a:ext cx="1040400" cy="868200"/>
          </a:xfrm>
          <a:prstGeom prst="rect">
            <a:avLst/>
          </a:prstGeom>
          <a:noFill/>
          <a:ln cap="flat" cmpd="sng" w="762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5" name="Google Shape;315;g28e5535b204_0_0"/>
          <p:cNvSpPr/>
          <p:nvPr/>
        </p:nvSpPr>
        <p:spPr>
          <a:xfrm>
            <a:off x="5569563" y="4418025"/>
            <a:ext cx="1274700" cy="1509900"/>
          </a:xfrm>
          <a:prstGeom prst="rect">
            <a:avLst/>
          </a:prstGeom>
          <a:no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6" name="Google Shape;316;g28e5535b204_0_0"/>
          <p:cNvSpPr/>
          <p:nvPr/>
        </p:nvSpPr>
        <p:spPr>
          <a:xfrm>
            <a:off x="6639063" y="946600"/>
            <a:ext cx="1274700" cy="1509900"/>
          </a:xfrm>
          <a:prstGeom prst="rect">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7" name="Google Shape;317;g28e5535b204_0_0"/>
          <p:cNvSpPr/>
          <p:nvPr/>
        </p:nvSpPr>
        <p:spPr>
          <a:xfrm>
            <a:off x="3826078" y="1176975"/>
            <a:ext cx="1563300" cy="1873200"/>
          </a:xfrm>
          <a:prstGeom prst="rect">
            <a:avLst/>
          </a:prstGeom>
          <a:no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8" name="Google Shape;318;g28e5535b204_0_0"/>
          <p:cNvSpPr/>
          <p:nvPr/>
        </p:nvSpPr>
        <p:spPr>
          <a:xfrm>
            <a:off x="3930125" y="2874175"/>
            <a:ext cx="2820000" cy="1757700"/>
          </a:xfrm>
          <a:prstGeom prst="rect">
            <a:avLst/>
          </a:prstGeom>
          <a:noFill/>
          <a:ln cap="flat" cmpd="sng" w="76200">
            <a:solidFill>
              <a:srgbClr val="A5A5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9" name="Google Shape;319;g28e5535b204_0_0"/>
          <p:cNvSpPr txBox="1"/>
          <p:nvPr/>
        </p:nvSpPr>
        <p:spPr>
          <a:xfrm>
            <a:off x="1736275" y="4723025"/>
            <a:ext cx="1673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chemeClr val="dk1"/>
                </a:solidFill>
              </a:rPr>
              <a:t>Control</a:t>
            </a:r>
            <a:endParaRPr sz="1600">
              <a:solidFill>
                <a:schemeClr val="dk1"/>
              </a:solidFill>
            </a:endParaRPr>
          </a:p>
          <a:p>
            <a:pPr indent="0" lvl="0" marL="0" rtl="0" algn="ctr">
              <a:spcBef>
                <a:spcPts val="0"/>
              </a:spcBef>
              <a:spcAft>
                <a:spcPts val="0"/>
              </a:spcAft>
              <a:buNone/>
            </a:pPr>
            <a:r>
              <a:rPr lang="en-US" sz="1600">
                <a:solidFill>
                  <a:schemeClr val="dk1"/>
                </a:solidFill>
              </a:rPr>
              <a:t>Subsystem</a:t>
            </a:r>
            <a:endParaRPr sz="1600">
              <a:solidFill>
                <a:schemeClr val="dk1"/>
              </a:solidFill>
            </a:endParaRPr>
          </a:p>
        </p:txBody>
      </p:sp>
      <p:sp>
        <p:nvSpPr>
          <p:cNvPr id="320" name="Google Shape;320;g28e5535b204_0_0"/>
          <p:cNvSpPr txBox="1"/>
          <p:nvPr/>
        </p:nvSpPr>
        <p:spPr>
          <a:xfrm>
            <a:off x="9163475" y="1636925"/>
            <a:ext cx="1673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chemeClr val="dk1"/>
                </a:solidFill>
              </a:rPr>
              <a:t>Suppressant Subsystem</a:t>
            </a:r>
            <a:endParaRPr sz="1600">
              <a:solidFill>
                <a:schemeClr val="dk1"/>
              </a:solidFill>
            </a:endParaRPr>
          </a:p>
        </p:txBody>
      </p:sp>
      <p:sp>
        <p:nvSpPr>
          <p:cNvPr id="321" name="Google Shape;321;g28e5535b204_0_0"/>
          <p:cNvSpPr txBox="1"/>
          <p:nvPr/>
        </p:nvSpPr>
        <p:spPr>
          <a:xfrm>
            <a:off x="1736275" y="3256513"/>
            <a:ext cx="1673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chemeClr val="dk1"/>
                </a:solidFill>
              </a:rPr>
              <a:t>Programming &amp; Testing</a:t>
            </a:r>
            <a:endParaRPr sz="1600">
              <a:solidFill>
                <a:schemeClr val="dk1"/>
              </a:solidFill>
            </a:endParaRPr>
          </a:p>
        </p:txBody>
      </p:sp>
      <p:sp>
        <p:nvSpPr>
          <p:cNvPr id="322" name="Google Shape;322;g28e5535b204_0_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PCB Design: Sections</a:t>
            </a:r>
            <a:endParaRPr b="0" i="0" sz="2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0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1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1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1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1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1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1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1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1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1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2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2a250aa4347_1_161"/>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28" name="Google Shape;328;g2a250aa4347_1_16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29" name="Google Shape;329;g2a250aa4347_1_161"/>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30" name="Google Shape;330;g2a250aa4347_1_16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31" name="Google Shape;331;g2a250aa4347_1_16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PCB Design: Component Control</a:t>
            </a:r>
            <a:endParaRPr b="0" i="0" sz="2400" u="none" cap="none" strike="noStrike">
              <a:solidFill>
                <a:schemeClr val="lt1"/>
              </a:solidFill>
              <a:latin typeface="Arial"/>
              <a:ea typeface="Arial"/>
              <a:cs typeface="Arial"/>
              <a:sym typeface="Arial"/>
            </a:endParaRPr>
          </a:p>
        </p:txBody>
      </p:sp>
      <p:sp>
        <p:nvSpPr>
          <p:cNvPr id="332" name="Google Shape;332;g2a250aa4347_1_16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33" name="Google Shape;333;g2a250aa4347_1_161"/>
          <p:cNvPicPr preferRelativeResize="0"/>
          <p:nvPr/>
        </p:nvPicPr>
        <p:blipFill>
          <a:blip r:embed="rId4">
            <a:alphaModFix/>
          </a:blip>
          <a:stretch>
            <a:fillRect/>
          </a:stretch>
        </p:blipFill>
        <p:spPr>
          <a:xfrm>
            <a:off x="4226975" y="1877935"/>
            <a:ext cx="6962775" cy="3629025"/>
          </a:xfrm>
          <a:prstGeom prst="rect">
            <a:avLst/>
          </a:prstGeom>
          <a:noFill/>
          <a:ln>
            <a:noFill/>
          </a:ln>
        </p:spPr>
      </p:pic>
      <p:pic>
        <p:nvPicPr>
          <p:cNvPr id="334" name="Google Shape;334;g2a250aa4347_1_161"/>
          <p:cNvPicPr preferRelativeResize="0"/>
          <p:nvPr/>
        </p:nvPicPr>
        <p:blipFill>
          <a:blip r:embed="rId5">
            <a:alphaModFix/>
          </a:blip>
          <a:stretch>
            <a:fillRect/>
          </a:stretch>
        </p:blipFill>
        <p:spPr>
          <a:xfrm>
            <a:off x="376800" y="1874485"/>
            <a:ext cx="3578225" cy="36359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a250aa4347_0_138"/>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92" name="Google Shape;92;g2a250aa4347_0_13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93" name="Google Shape;93;g2a250aa4347_0_138"/>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94" name="Google Shape;94;g2a250aa4347_0_138"/>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95" name="Google Shape;95;g2a250aa4347_0_138"/>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Introduction</a:t>
            </a:r>
            <a:endParaRPr b="0" i="0" sz="2400" u="none" cap="none" strike="noStrike">
              <a:solidFill>
                <a:schemeClr val="lt1"/>
              </a:solidFill>
              <a:latin typeface="Arial"/>
              <a:ea typeface="Arial"/>
              <a:cs typeface="Arial"/>
              <a:sym typeface="Arial"/>
            </a:endParaRPr>
          </a:p>
        </p:txBody>
      </p:sp>
      <p:sp>
        <p:nvSpPr>
          <p:cNvPr id="96" name="Google Shape;96;g2a250aa4347_0_13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97" name="Google Shape;97;g2a250aa4347_0_138"/>
          <p:cNvSpPr txBox="1"/>
          <p:nvPr>
            <p:ph idx="4294967295" type="body"/>
          </p:nvPr>
        </p:nvSpPr>
        <p:spPr>
          <a:xfrm>
            <a:off x="786413" y="1334275"/>
            <a:ext cx="2544000" cy="173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000"/>
              <a:buNone/>
            </a:pPr>
            <a:r>
              <a:rPr b="1" lang="en-US" sz="2200">
                <a:solidFill>
                  <a:srgbClr val="E84B36"/>
                </a:solidFill>
                <a:latin typeface="Arial"/>
                <a:ea typeface="Arial"/>
                <a:cs typeface="Arial"/>
                <a:sym typeface="Arial"/>
              </a:rPr>
              <a:t>Arjun Swamy</a:t>
            </a:r>
            <a:endParaRPr b="1" sz="2200">
              <a:solidFill>
                <a:srgbClr val="E84B36"/>
              </a:solidFill>
              <a:latin typeface="Arial"/>
              <a:ea typeface="Arial"/>
              <a:cs typeface="Arial"/>
              <a:sym typeface="Arial"/>
            </a:endParaRPr>
          </a:p>
          <a:p>
            <a:pPr indent="0" lvl="0" marL="0" rtl="0" algn="ctr">
              <a:lnSpc>
                <a:spcPct val="100000"/>
              </a:lnSpc>
              <a:spcBef>
                <a:spcPts val="0"/>
              </a:spcBef>
              <a:spcAft>
                <a:spcPts val="0"/>
              </a:spcAft>
              <a:buSzPts val="3000"/>
              <a:buNone/>
            </a:pPr>
            <a:r>
              <a:t/>
            </a:r>
            <a:endParaRPr b="1" sz="1800">
              <a:latin typeface="Arial"/>
              <a:ea typeface="Arial"/>
              <a:cs typeface="Arial"/>
              <a:sym typeface="Arial"/>
            </a:endParaRPr>
          </a:p>
          <a:p>
            <a:pPr indent="0" lvl="0" marL="0" rtl="0" algn="ctr">
              <a:lnSpc>
                <a:spcPct val="100000"/>
              </a:lnSpc>
              <a:spcBef>
                <a:spcPts val="0"/>
              </a:spcBef>
              <a:spcAft>
                <a:spcPts val="0"/>
              </a:spcAft>
              <a:buSzPts val="3000"/>
              <a:buNone/>
            </a:pPr>
            <a:r>
              <a:rPr b="1" lang="en-US" sz="1800">
                <a:latin typeface="Arial"/>
                <a:ea typeface="Arial"/>
                <a:cs typeface="Arial"/>
                <a:sym typeface="Arial"/>
              </a:rPr>
              <a:t>Suppression System and Code</a:t>
            </a:r>
            <a:endParaRPr b="1" sz="1800">
              <a:latin typeface="Arial"/>
              <a:ea typeface="Arial"/>
              <a:cs typeface="Arial"/>
              <a:sym typeface="Arial"/>
            </a:endParaRPr>
          </a:p>
        </p:txBody>
      </p:sp>
      <p:sp>
        <p:nvSpPr>
          <p:cNvPr id="98" name="Google Shape;98;g2a250aa4347_0_138"/>
          <p:cNvSpPr txBox="1"/>
          <p:nvPr>
            <p:ph idx="4294967295" type="body"/>
          </p:nvPr>
        </p:nvSpPr>
        <p:spPr>
          <a:xfrm>
            <a:off x="4824000" y="1334275"/>
            <a:ext cx="2544000" cy="173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000"/>
              <a:buNone/>
            </a:pPr>
            <a:r>
              <a:rPr b="1" lang="en-US" sz="2200">
                <a:solidFill>
                  <a:srgbClr val="E84B36"/>
                </a:solidFill>
                <a:latin typeface="Arial"/>
                <a:ea typeface="Arial"/>
                <a:cs typeface="Arial"/>
                <a:sym typeface="Arial"/>
              </a:rPr>
              <a:t>John Truong</a:t>
            </a:r>
            <a:endParaRPr b="1" sz="2200">
              <a:solidFill>
                <a:srgbClr val="E84B36"/>
              </a:solidFill>
              <a:latin typeface="Arial"/>
              <a:ea typeface="Arial"/>
              <a:cs typeface="Arial"/>
              <a:sym typeface="Arial"/>
            </a:endParaRPr>
          </a:p>
          <a:p>
            <a:pPr indent="0" lvl="0" marL="0" rtl="0" algn="ctr">
              <a:lnSpc>
                <a:spcPct val="100000"/>
              </a:lnSpc>
              <a:spcBef>
                <a:spcPts val="0"/>
              </a:spcBef>
              <a:spcAft>
                <a:spcPts val="0"/>
              </a:spcAft>
              <a:buSzPts val="3000"/>
              <a:buNone/>
            </a:pPr>
            <a:r>
              <a:t/>
            </a:r>
            <a:endParaRPr b="1" sz="2200">
              <a:solidFill>
                <a:srgbClr val="E84B36"/>
              </a:solidFill>
              <a:latin typeface="Arial"/>
              <a:ea typeface="Arial"/>
              <a:cs typeface="Arial"/>
              <a:sym typeface="Arial"/>
            </a:endParaRPr>
          </a:p>
          <a:p>
            <a:pPr indent="0" lvl="0" marL="0" rtl="0" algn="ctr">
              <a:lnSpc>
                <a:spcPct val="100000"/>
              </a:lnSpc>
              <a:spcBef>
                <a:spcPts val="0"/>
              </a:spcBef>
              <a:spcAft>
                <a:spcPts val="0"/>
              </a:spcAft>
              <a:buSzPts val="3000"/>
              <a:buNone/>
            </a:pPr>
            <a:r>
              <a:rPr b="1" lang="en-US" sz="1800">
                <a:latin typeface="Arial"/>
                <a:ea typeface="Arial"/>
                <a:cs typeface="Arial"/>
                <a:sym typeface="Arial"/>
              </a:rPr>
              <a:t>PCB Design and Power System</a:t>
            </a:r>
            <a:endParaRPr b="1" sz="1800">
              <a:latin typeface="Arial"/>
              <a:ea typeface="Arial"/>
              <a:cs typeface="Arial"/>
              <a:sym typeface="Arial"/>
            </a:endParaRPr>
          </a:p>
        </p:txBody>
      </p:sp>
      <p:sp>
        <p:nvSpPr>
          <p:cNvPr id="99" name="Google Shape;99;g2a250aa4347_0_138"/>
          <p:cNvSpPr txBox="1"/>
          <p:nvPr>
            <p:ph idx="4294967295" type="body"/>
          </p:nvPr>
        </p:nvSpPr>
        <p:spPr>
          <a:xfrm>
            <a:off x="8516200" y="1365875"/>
            <a:ext cx="3078600" cy="10965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000"/>
              <a:buNone/>
            </a:pPr>
            <a:r>
              <a:rPr b="1" lang="en-US" sz="2200">
                <a:solidFill>
                  <a:srgbClr val="E84B36"/>
                </a:solidFill>
                <a:latin typeface="Arial"/>
                <a:ea typeface="Arial"/>
                <a:cs typeface="Arial"/>
                <a:sym typeface="Arial"/>
              </a:rPr>
              <a:t>Prathamesh Salunke</a:t>
            </a:r>
            <a:endParaRPr b="1" sz="2200">
              <a:solidFill>
                <a:srgbClr val="E84B36"/>
              </a:solidFill>
              <a:latin typeface="Arial"/>
              <a:ea typeface="Arial"/>
              <a:cs typeface="Arial"/>
              <a:sym typeface="Arial"/>
            </a:endParaRPr>
          </a:p>
          <a:p>
            <a:pPr indent="0" lvl="0" marL="0" rtl="0" algn="ctr">
              <a:lnSpc>
                <a:spcPct val="100000"/>
              </a:lnSpc>
              <a:spcBef>
                <a:spcPts val="0"/>
              </a:spcBef>
              <a:spcAft>
                <a:spcPts val="0"/>
              </a:spcAft>
              <a:buSzPts val="3000"/>
              <a:buNone/>
            </a:pPr>
            <a:r>
              <a:t/>
            </a:r>
            <a:endParaRPr b="1" sz="2200">
              <a:solidFill>
                <a:srgbClr val="E84B36"/>
              </a:solidFill>
              <a:latin typeface="Arial"/>
              <a:ea typeface="Arial"/>
              <a:cs typeface="Arial"/>
              <a:sym typeface="Arial"/>
            </a:endParaRPr>
          </a:p>
          <a:p>
            <a:pPr indent="0" lvl="0" marL="0" rtl="0" algn="ctr">
              <a:lnSpc>
                <a:spcPct val="100000"/>
              </a:lnSpc>
              <a:spcBef>
                <a:spcPts val="0"/>
              </a:spcBef>
              <a:spcAft>
                <a:spcPts val="0"/>
              </a:spcAft>
              <a:buSzPts val="3000"/>
              <a:buNone/>
            </a:pPr>
            <a:r>
              <a:rPr b="1" lang="en-US" sz="1800">
                <a:latin typeface="Arial"/>
                <a:ea typeface="Arial"/>
                <a:cs typeface="Arial"/>
                <a:sym typeface="Arial"/>
              </a:rPr>
              <a:t>Sensing System and Code</a:t>
            </a:r>
            <a:endParaRPr b="1" sz="1800">
              <a:latin typeface="Arial"/>
              <a:ea typeface="Arial"/>
              <a:cs typeface="Arial"/>
              <a:sym typeface="Arial"/>
            </a:endParaRPr>
          </a:p>
        </p:txBody>
      </p:sp>
      <p:pic>
        <p:nvPicPr>
          <p:cNvPr id="100" name="Google Shape;100;g2a250aa4347_0_138"/>
          <p:cNvPicPr preferRelativeResize="0"/>
          <p:nvPr/>
        </p:nvPicPr>
        <p:blipFill>
          <a:blip r:embed="rId4">
            <a:alphaModFix/>
          </a:blip>
          <a:stretch>
            <a:fillRect/>
          </a:stretch>
        </p:blipFill>
        <p:spPr>
          <a:xfrm>
            <a:off x="8619675" y="3162512"/>
            <a:ext cx="2871650" cy="2871650"/>
          </a:xfrm>
          <a:prstGeom prst="rect">
            <a:avLst/>
          </a:prstGeom>
          <a:noFill/>
          <a:ln>
            <a:noFill/>
          </a:ln>
        </p:spPr>
      </p:pic>
      <p:pic>
        <p:nvPicPr>
          <p:cNvPr id="101" name="Google Shape;101;g2a250aa4347_0_138"/>
          <p:cNvPicPr preferRelativeResize="0"/>
          <p:nvPr/>
        </p:nvPicPr>
        <p:blipFill rotWithShape="1">
          <a:blip r:embed="rId5">
            <a:alphaModFix/>
          </a:blip>
          <a:srcRect b="8892" l="0" r="0" t="0"/>
          <a:stretch/>
        </p:blipFill>
        <p:spPr>
          <a:xfrm>
            <a:off x="4824000" y="3162501"/>
            <a:ext cx="2544000" cy="2871675"/>
          </a:xfrm>
          <a:prstGeom prst="rect">
            <a:avLst/>
          </a:prstGeom>
          <a:noFill/>
          <a:ln>
            <a:noFill/>
          </a:ln>
        </p:spPr>
      </p:pic>
      <p:pic>
        <p:nvPicPr>
          <p:cNvPr id="102" name="Google Shape;102;g2a250aa4347_0_138"/>
          <p:cNvPicPr preferRelativeResize="0"/>
          <p:nvPr/>
        </p:nvPicPr>
        <p:blipFill>
          <a:blip r:embed="rId6">
            <a:alphaModFix/>
          </a:blip>
          <a:stretch>
            <a:fillRect/>
          </a:stretch>
        </p:blipFill>
        <p:spPr>
          <a:xfrm>
            <a:off x="691413" y="3231326"/>
            <a:ext cx="2734025" cy="2734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62f006a3be_0_24"/>
          <p:cNvSpPr/>
          <p:nvPr/>
        </p:nvSpPr>
        <p:spPr>
          <a:xfrm flipH="1" rot="10800000">
            <a:off x="0" y="-105"/>
            <a:ext cx="12192000" cy="68658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40" name="Google Shape;340;g262f006a3be_0_24"/>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341" name="Google Shape;341;g262f006a3be_0_2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42" name="Google Shape;342;g262f006a3be_0_24"/>
          <p:cNvSpPr txBox="1"/>
          <p:nvPr/>
        </p:nvSpPr>
        <p:spPr>
          <a:xfrm>
            <a:off x="1295400" y="2948490"/>
            <a:ext cx="9601200" cy="1339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lang="en-US" sz="4500">
                <a:solidFill>
                  <a:schemeClr val="lt1"/>
                </a:solidFill>
              </a:rPr>
              <a:t>Code</a:t>
            </a:r>
            <a:endParaRPr b="1" i="0" sz="4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3" name="Google Shape;343;g262f006a3be_0_24"/>
          <p:cNvSpPr/>
          <p:nvPr/>
        </p:nvSpPr>
        <p:spPr>
          <a:xfrm>
            <a:off x="5520230" y="1704276"/>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g262f006a3be_0_2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2a250aa4347_0_77"/>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Servo Angles</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1500">
                <a:latin typeface="Arial"/>
                <a:ea typeface="Arial"/>
                <a:cs typeface="Arial"/>
                <a:sym typeface="Arial"/>
              </a:rPr>
              <a:t>Servo PWM Calculation</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rPr lang="en-US" sz="1500">
                <a:latin typeface="Arial"/>
                <a:ea typeface="Arial"/>
                <a:cs typeface="Arial"/>
                <a:sym typeface="Arial"/>
              </a:rPr>
              <a:t>                                                                                                   Laser pointer parallel with tilt servo</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2300">
              <a:latin typeface="Arial"/>
              <a:ea typeface="Arial"/>
              <a:cs typeface="Arial"/>
              <a:sym typeface="Arial"/>
            </a:endParaRPr>
          </a:p>
          <a:p>
            <a:pPr indent="0" lvl="0" marL="0" rtl="0" algn="l">
              <a:lnSpc>
                <a:spcPct val="100000"/>
              </a:lnSpc>
              <a:spcBef>
                <a:spcPts val="0"/>
              </a:spcBef>
              <a:spcAft>
                <a:spcPts val="0"/>
              </a:spcAft>
              <a:buNone/>
            </a:pPr>
            <a:r>
              <a:t/>
            </a:r>
            <a:endParaRPr sz="2300">
              <a:latin typeface="Arial"/>
              <a:ea typeface="Arial"/>
              <a:cs typeface="Arial"/>
              <a:sym typeface="Arial"/>
            </a:endParaRPr>
          </a:p>
          <a:p>
            <a:pPr indent="0" lvl="0" marL="0" rtl="0" algn="l">
              <a:lnSpc>
                <a:spcPct val="100000"/>
              </a:lnSpc>
              <a:spcBef>
                <a:spcPts val="0"/>
              </a:spcBef>
              <a:spcAft>
                <a:spcPts val="0"/>
              </a:spcAft>
              <a:buNone/>
            </a:pPr>
            <a:r>
              <a:t/>
            </a:r>
            <a:endParaRPr b="1" sz="2600">
              <a:solidFill>
                <a:srgbClr val="E84B36"/>
              </a:solidFill>
              <a:latin typeface="Arial"/>
              <a:ea typeface="Arial"/>
              <a:cs typeface="Arial"/>
              <a:sym typeface="Arial"/>
            </a:endParaRPr>
          </a:p>
        </p:txBody>
      </p:sp>
      <p:sp>
        <p:nvSpPr>
          <p:cNvPr id="350" name="Google Shape;350;g2a250aa4347_0_77"/>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51" name="Google Shape;351;g2a250aa4347_0_7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52" name="Google Shape;352;g2a250aa4347_0_77"/>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53" name="Google Shape;353;g2a250aa4347_0_7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54" name="Google Shape;354;g2a250aa4347_0_7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Code</a:t>
            </a:r>
            <a:endParaRPr b="0" i="0" sz="2400" u="none" cap="none" strike="noStrike">
              <a:solidFill>
                <a:schemeClr val="lt1"/>
              </a:solidFill>
              <a:latin typeface="Arial"/>
              <a:ea typeface="Arial"/>
              <a:cs typeface="Arial"/>
              <a:sym typeface="Arial"/>
            </a:endParaRPr>
          </a:p>
        </p:txBody>
      </p:sp>
      <p:sp>
        <p:nvSpPr>
          <p:cNvPr id="355" name="Google Shape;355;g2a250aa4347_0_7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56" name="Google Shape;356;g2a250aa4347_0_77"/>
          <p:cNvPicPr preferRelativeResize="0"/>
          <p:nvPr/>
        </p:nvPicPr>
        <p:blipFill>
          <a:blip r:embed="rId4">
            <a:alphaModFix/>
          </a:blip>
          <a:stretch>
            <a:fillRect/>
          </a:stretch>
        </p:blipFill>
        <p:spPr>
          <a:xfrm>
            <a:off x="458950" y="1918125"/>
            <a:ext cx="10745801" cy="1289200"/>
          </a:xfrm>
          <a:prstGeom prst="rect">
            <a:avLst/>
          </a:prstGeom>
          <a:noFill/>
          <a:ln>
            <a:noFill/>
          </a:ln>
        </p:spPr>
      </p:pic>
      <p:pic>
        <p:nvPicPr>
          <p:cNvPr id="357" name="Google Shape;357;g2a250aa4347_0_77"/>
          <p:cNvPicPr preferRelativeResize="0"/>
          <p:nvPr/>
        </p:nvPicPr>
        <p:blipFill rotWithShape="1">
          <a:blip r:embed="rId5">
            <a:alphaModFix/>
          </a:blip>
          <a:srcRect b="40581" l="64160" r="0" t="6399"/>
          <a:stretch/>
        </p:blipFill>
        <p:spPr>
          <a:xfrm>
            <a:off x="6124350" y="3932312"/>
            <a:ext cx="1883674" cy="1779825"/>
          </a:xfrm>
          <a:prstGeom prst="rect">
            <a:avLst/>
          </a:prstGeom>
          <a:noFill/>
          <a:ln>
            <a:noFill/>
          </a:ln>
        </p:spPr>
      </p:pic>
      <p:sp>
        <p:nvSpPr>
          <p:cNvPr id="358" name="Google Shape;358;g2a250aa4347_0_77"/>
          <p:cNvSpPr/>
          <p:nvPr/>
        </p:nvSpPr>
        <p:spPr>
          <a:xfrm>
            <a:off x="7095744" y="5184648"/>
            <a:ext cx="89700" cy="849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62ed173711_0_2"/>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Burner and Fire Detection</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sz="15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1500">
                <a:latin typeface="Arial"/>
                <a:ea typeface="Arial"/>
                <a:cs typeface="Arial"/>
                <a:sym typeface="Arial"/>
              </a:rPr>
              <a:t>Accounting for varying ambient temperatures</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rPr lang="en-US" sz="1500">
                <a:latin typeface="Arial"/>
                <a:ea typeface="Arial"/>
                <a:cs typeface="Arial"/>
                <a:sym typeface="Arial"/>
              </a:rPr>
              <a:t>Trade-offs between speed and accuracy of burner status</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500">
              <a:latin typeface="Arial"/>
              <a:ea typeface="Arial"/>
              <a:cs typeface="Arial"/>
              <a:sym typeface="Arial"/>
            </a:endParaRPr>
          </a:p>
          <a:p>
            <a:pPr indent="0" lvl="0" marL="0" rtl="0" algn="l">
              <a:lnSpc>
                <a:spcPct val="100000"/>
              </a:lnSpc>
              <a:spcBef>
                <a:spcPts val="0"/>
              </a:spcBef>
              <a:spcAft>
                <a:spcPts val="0"/>
              </a:spcAft>
              <a:buClr>
                <a:schemeClr val="dk1"/>
              </a:buClr>
              <a:buSzPts val="3000"/>
              <a:buFont typeface="Arial"/>
              <a:buNone/>
            </a:pPr>
            <a:r>
              <a:rPr lang="en-US" sz="1500">
                <a:latin typeface="Arial"/>
                <a:ea typeface="Arial"/>
                <a:cs typeface="Arial"/>
                <a:sym typeface="Arial"/>
              </a:rPr>
              <a:t>Using temp change for fire detection</a:t>
            </a:r>
            <a:endParaRPr sz="1500">
              <a:latin typeface="Arial"/>
              <a:ea typeface="Arial"/>
              <a:cs typeface="Arial"/>
              <a:sym typeface="Arial"/>
            </a:endParaRPr>
          </a:p>
          <a:p>
            <a:pPr indent="0" lvl="0" marL="0" rtl="0" algn="l">
              <a:lnSpc>
                <a:spcPct val="100000"/>
              </a:lnSpc>
              <a:spcBef>
                <a:spcPts val="0"/>
              </a:spcBef>
              <a:spcAft>
                <a:spcPts val="0"/>
              </a:spcAft>
              <a:buSzPts val="3000"/>
              <a:buNone/>
            </a:pPr>
            <a:r>
              <a:t/>
            </a:r>
            <a:endParaRPr sz="16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2300">
              <a:latin typeface="Arial"/>
              <a:ea typeface="Arial"/>
              <a:cs typeface="Arial"/>
              <a:sym typeface="Arial"/>
            </a:endParaRPr>
          </a:p>
          <a:p>
            <a:pPr indent="0" lvl="0" marL="0" rtl="0" algn="l">
              <a:lnSpc>
                <a:spcPct val="100000"/>
              </a:lnSpc>
              <a:spcBef>
                <a:spcPts val="0"/>
              </a:spcBef>
              <a:spcAft>
                <a:spcPts val="0"/>
              </a:spcAft>
              <a:buNone/>
            </a:pPr>
            <a:r>
              <a:t/>
            </a:r>
            <a:endParaRPr sz="2300">
              <a:latin typeface="Arial"/>
              <a:ea typeface="Arial"/>
              <a:cs typeface="Arial"/>
              <a:sym typeface="Arial"/>
            </a:endParaRPr>
          </a:p>
          <a:p>
            <a:pPr indent="0" lvl="0" marL="0" rtl="0" algn="l">
              <a:lnSpc>
                <a:spcPct val="100000"/>
              </a:lnSpc>
              <a:spcBef>
                <a:spcPts val="0"/>
              </a:spcBef>
              <a:spcAft>
                <a:spcPts val="0"/>
              </a:spcAft>
              <a:buNone/>
            </a:pPr>
            <a:r>
              <a:t/>
            </a:r>
            <a:endParaRPr sz="2600">
              <a:solidFill>
                <a:srgbClr val="E84B36"/>
              </a:solidFill>
              <a:latin typeface="Arial"/>
              <a:ea typeface="Arial"/>
              <a:cs typeface="Arial"/>
              <a:sym typeface="Arial"/>
            </a:endParaRPr>
          </a:p>
        </p:txBody>
      </p:sp>
      <p:sp>
        <p:nvSpPr>
          <p:cNvPr id="364" name="Google Shape;364;g262ed173711_0_2"/>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65" name="Google Shape;365;g262ed173711_0_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66" name="Google Shape;366;g262ed173711_0_2"/>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67" name="Google Shape;367;g262ed173711_0_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68" name="Google Shape;368;g262ed173711_0_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Code</a:t>
            </a:r>
            <a:endParaRPr b="0" i="0" sz="2400" u="none" cap="none" strike="noStrike">
              <a:solidFill>
                <a:schemeClr val="lt1"/>
              </a:solidFill>
              <a:latin typeface="Arial"/>
              <a:ea typeface="Arial"/>
              <a:cs typeface="Arial"/>
              <a:sym typeface="Arial"/>
            </a:endParaRPr>
          </a:p>
        </p:txBody>
      </p:sp>
      <p:sp>
        <p:nvSpPr>
          <p:cNvPr id="369" name="Google Shape;369;g262ed173711_0_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70" name="Google Shape;370;g262ed173711_0_2"/>
          <p:cNvPicPr preferRelativeResize="0"/>
          <p:nvPr/>
        </p:nvPicPr>
        <p:blipFill>
          <a:blip r:embed="rId4">
            <a:alphaModFix/>
          </a:blip>
          <a:stretch>
            <a:fillRect/>
          </a:stretch>
        </p:blipFill>
        <p:spPr>
          <a:xfrm>
            <a:off x="376788" y="1891863"/>
            <a:ext cx="8239125" cy="809625"/>
          </a:xfrm>
          <a:prstGeom prst="rect">
            <a:avLst/>
          </a:prstGeom>
          <a:noFill/>
          <a:ln>
            <a:noFill/>
          </a:ln>
        </p:spPr>
      </p:pic>
      <p:pic>
        <p:nvPicPr>
          <p:cNvPr id="371" name="Google Shape;371;g262ed173711_0_2"/>
          <p:cNvPicPr preferRelativeResize="0"/>
          <p:nvPr/>
        </p:nvPicPr>
        <p:blipFill>
          <a:blip r:embed="rId5">
            <a:alphaModFix/>
          </a:blip>
          <a:stretch>
            <a:fillRect/>
          </a:stretch>
        </p:blipFill>
        <p:spPr>
          <a:xfrm>
            <a:off x="376788" y="3118813"/>
            <a:ext cx="10410825" cy="952500"/>
          </a:xfrm>
          <a:prstGeom prst="rect">
            <a:avLst/>
          </a:prstGeom>
          <a:noFill/>
          <a:ln>
            <a:noFill/>
          </a:ln>
        </p:spPr>
      </p:pic>
      <p:pic>
        <p:nvPicPr>
          <p:cNvPr id="372" name="Google Shape;372;g262ed173711_0_2"/>
          <p:cNvPicPr preferRelativeResize="0"/>
          <p:nvPr/>
        </p:nvPicPr>
        <p:blipFill>
          <a:blip r:embed="rId6">
            <a:alphaModFix/>
          </a:blip>
          <a:stretch>
            <a:fillRect/>
          </a:stretch>
        </p:blipFill>
        <p:spPr>
          <a:xfrm>
            <a:off x="376800" y="4573113"/>
            <a:ext cx="3848100" cy="1200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28e5535f13b_1_18"/>
          <p:cNvSpPr/>
          <p:nvPr/>
        </p:nvSpPr>
        <p:spPr>
          <a:xfrm flipH="1" rot="10800000">
            <a:off x="0" y="8162"/>
            <a:ext cx="12192000" cy="6858000"/>
          </a:xfrm>
          <a:prstGeom prst="rect">
            <a:avLst/>
          </a:prstGeom>
          <a:gradFill>
            <a:gsLst>
              <a:gs pos="0">
                <a:srgbClr val="1B4284"/>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378" name="Google Shape;378;g28e5535f13b_1_18"/>
          <p:cNvPicPr preferRelativeResize="0"/>
          <p:nvPr/>
        </p:nvPicPr>
        <p:blipFill rotWithShape="1">
          <a:blip r:embed="rId3">
            <a:alphaModFix amt="25000"/>
          </a:blip>
          <a:srcRect b="0" l="0" r="0" t="0"/>
          <a:stretch/>
        </p:blipFill>
        <p:spPr>
          <a:xfrm>
            <a:off x="0" y="8162"/>
            <a:ext cx="12192000" cy="6858000"/>
          </a:xfrm>
          <a:prstGeom prst="rect">
            <a:avLst/>
          </a:prstGeom>
          <a:noFill/>
          <a:ln>
            <a:noFill/>
          </a:ln>
        </p:spPr>
      </p:pic>
      <p:pic>
        <p:nvPicPr>
          <p:cNvPr descr="A close up of a logo&#10;&#10;Description automatically generated" id="379" name="Google Shape;379;g28e5535f13b_1_18"/>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380" name="Google Shape;380;g28e5535f13b_1_1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81" name="Google Shape;381;g28e5535f13b_1_18"/>
          <p:cNvSpPr txBox="1"/>
          <p:nvPr/>
        </p:nvSpPr>
        <p:spPr>
          <a:xfrm>
            <a:off x="1295400" y="2948490"/>
            <a:ext cx="9601200" cy="7851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lang="en-US" sz="4500">
                <a:solidFill>
                  <a:schemeClr val="lt1"/>
                </a:solidFill>
              </a:rPr>
              <a:t>Challenges</a:t>
            </a:r>
            <a:endParaRPr b="0" i="0" sz="1800" u="none" cap="none" strike="noStrike">
              <a:solidFill>
                <a:schemeClr val="lt1"/>
              </a:solidFill>
              <a:latin typeface="Arial"/>
              <a:ea typeface="Arial"/>
              <a:cs typeface="Arial"/>
              <a:sym typeface="Arial"/>
            </a:endParaRPr>
          </a:p>
        </p:txBody>
      </p:sp>
      <p:sp>
        <p:nvSpPr>
          <p:cNvPr id="382" name="Google Shape;382;g28e5535f13b_1_18"/>
          <p:cNvSpPr/>
          <p:nvPr/>
        </p:nvSpPr>
        <p:spPr>
          <a:xfrm>
            <a:off x="5520230" y="1704276"/>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3" name="Google Shape;383;g28e5535f13b_1_1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a250aa4347_0_154"/>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374650" lvl="0" marL="457200" rtl="0" algn="l">
              <a:lnSpc>
                <a:spcPct val="100000"/>
              </a:lnSpc>
              <a:spcBef>
                <a:spcPts val="0"/>
              </a:spcBef>
              <a:spcAft>
                <a:spcPts val="0"/>
              </a:spcAft>
              <a:buSzPts val="2300"/>
              <a:buFont typeface="Arial"/>
              <a:buChar char="•"/>
            </a:pPr>
            <a:r>
              <a:rPr lang="en-US" sz="2300">
                <a:latin typeface="Arial"/>
                <a:ea typeface="Arial"/>
                <a:cs typeface="Arial"/>
                <a:sym typeface="Arial"/>
              </a:rPr>
              <a:t>Part Procurement Delays</a:t>
            </a:r>
            <a:endParaRPr sz="2300">
              <a:latin typeface="Arial"/>
              <a:ea typeface="Arial"/>
              <a:cs typeface="Arial"/>
              <a:sym typeface="Arial"/>
            </a:endParaRPr>
          </a:p>
          <a:p>
            <a:pPr indent="0" lvl="0" marL="0" rtl="0" algn="l">
              <a:lnSpc>
                <a:spcPct val="100000"/>
              </a:lnSpc>
              <a:spcBef>
                <a:spcPts val="0"/>
              </a:spcBef>
              <a:spcAft>
                <a:spcPts val="0"/>
              </a:spcAft>
              <a:buNone/>
            </a:pPr>
            <a:r>
              <a:t/>
            </a:r>
            <a:endParaRPr sz="2300">
              <a:latin typeface="Arial"/>
              <a:ea typeface="Arial"/>
              <a:cs typeface="Arial"/>
              <a:sym typeface="Arial"/>
            </a:endParaRPr>
          </a:p>
          <a:p>
            <a:pPr indent="-374650" lvl="0" marL="457200" rtl="0" algn="l">
              <a:lnSpc>
                <a:spcPct val="100000"/>
              </a:lnSpc>
              <a:spcBef>
                <a:spcPts val="0"/>
              </a:spcBef>
              <a:spcAft>
                <a:spcPts val="0"/>
              </a:spcAft>
              <a:buSzPts val="2300"/>
              <a:buFont typeface="Arial"/>
              <a:buChar char="•"/>
            </a:pPr>
            <a:r>
              <a:rPr lang="en-US" sz="2300">
                <a:latin typeface="Arial"/>
                <a:ea typeface="Arial"/>
                <a:cs typeface="Arial"/>
                <a:sym typeface="Arial"/>
              </a:rPr>
              <a:t>UV Sensor</a:t>
            </a:r>
            <a:endParaRPr sz="2300">
              <a:latin typeface="Arial"/>
              <a:ea typeface="Arial"/>
              <a:cs typeface="Arial"/>
              <a:sym typeface="Arial"/>
            </a:endParaRPr>
          </a:p>
          <a:p>
            <a:pPr indent="0" lvl="0" marL="0" rtl="0" algn="l">
              <a:lnSpc>
                <a:spcPct val="100000"/>
              </a:lnSpc>
              <a:spcBef>
                <a:spcPts val="0"/>
              </a:spcBef>
              <a:spcAft>
                <a:spcPts val="0"/>
              </a:spcAft>
              <a:buNone/>
            </a:pPr>
            <a:r>
              <a:t/>
            </a:r>
            <a:endParaRPr sz="2300">
              <a:latin typeface="Arial"/>
              <a:ea typeface="Arial"/>
              <a:cs typeface="Arial"/>
              <a:sym typeface="Arial"/>
            </a:endParaRPr>
          </a:p>
          <a:p>
            <a:pPr indent="-374650" lvl="0" marL="457200" rtl="0" algn="l">
              <a:lnSpc>
                <a:spcPct val="100000"/>
              </a:lnSpc>
              <a:spcBef>
                <a:spcPts val="0"/>
              </a:spcBef>
              <a:spcAft>
                <a:spcPts val="0"/>
              </a:spcAft>
              <a:buSzPts val="2300"/>
              <a:buFont typeface="Arial"/>
              <a:buChar char="•"/>
            </a:pPr>
            <a:r>
              <a:rPr lang="en-US" sz="2300">
                <a:latin typeface="Arial"/>
                <a:ea typeface="Arial"/>
                <a:cs typeface="Arial"/>
                <a:sym typeface="Arial"/>
              </a:rPr>
              <a:t>I²C Communication</a:t>
            </a:r>
            <a:br>
              <a:rPr lang="en-US" sz="2300">
                <a:latin typeface="Arial"/>
                <a:ea typeface="Arial"/>
                <a:cs typeface="Arial"/>
                <a:sym typeface="Arial"/>
              </a:rPr>
            </a:br>
            <a:endParaRPr sz="2300">
              <a:latin typeface="Arial"/>
              <a:ea typeface="Arial"/>
              <a:cs typeface="Arial"/>
              <a:sym typeface="Arial"/>
            </a:endParaRPr>
          </a:p>
          <a:p>
            <a:pPr indent="-374650" lvl="0" marL="457200" rtl="0" algn="l">
              <a:lnSpc>
                <a:spcPct val="100000"/>
              </a:lnSpc>
              <a:spcBef>
                <a:spcPts val="0"/>
              </a:spcBef>
              <a:spcAft>
                <a:spcPts val="0"/>
              </a:spcAft>
              <a:buSzPts val="2300"/>
              <a:buFont typeface="Arial"/>
              <a:buChar char="•"/>
            </a:pPr>
            <a:r>
              <a:rPr lang="en-US" sz="2300">
                <a:latin typeface="Arial"/>
                <a:ea typeface="Arial"/>
                <a:cs typeface="Arial"/>
                <a:sym typeface="Arial"/>
              </a:rPr>
              <a:t>IR Sensor Accuracy</a:t>
            </a:r>
            <a:endParaRPr sz="2300">
              <a:latin typeface="Arial"/>
              <a:ea typeface="Arial"/>
              <a:cs typeface="Arial"/>
              <a:sym typeface="Arial"/>
            </a:endParaRPr>
          </a:p>
          <a:p>
            <a:pPr indent="0" lvl="0" marL="0" rtl="0" algn="l">
              <a:lnSpc>
                <a:spcPct val="100000"/>
              </a:lnSpc>
              <a:spcBef>
                <a:spcPts val="0"/>
              </a:spcBef>
              <a:spcAft>
                <a:spcPts val="0"/>
              </a:spcAft>
              <a:buNone/>
            </a:pPr>
            <a:r>
              <a:t/>
            </a:r>
            <a:endParaRPr sz="2300">
              <a:latin typeface="Arial"/>
              <a:ea typeface="Arial"/>
              <a:cs typeface="Arial"/>
              <a:sym typeface="Arial"/>
            </a:endParaRPr>
          </a:p>
          <a:p>
            <a:pPr indent="0" lvl="0" marL="0" rtl="0" algn="l">
              <a:lnSpc>
                <a:spcPct val="100000"/>
              </a:lnSpc>
              <a:spcBef>
                <a:spcPts val="0"/>
              </a:spcBef>
              <a:spcAft>
                <a:spcPts val="0"/>
              </a:spcAft>
              <a:buNone/>
            </a:pPr>
            <a:r>
              <a:t/>
            </a:r>
            <a:endParaRPr b="1" sz="2600">
              <a:solidFill>
                <a:srgbClr val="E84B36"/>
              </a:solidFill>
              <a:latin typeface="Arial"/>
              <a:ea typeface="Arial"/>
              <a:cs typeface="Arial"/>
              <a:sym typeface="Arial"/>
            </a:endParaRPr>
          </a:p>
        </p:txBody>
      </p:sp>
      <p:sp>
        <p:nvSpPr>
          <p:cNvPr id="389" name="Google Shape;389;g2a250aa4347_0_154"/>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90" name="Google Shape;390;g2a250aa4347_0_15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91" name="Google Shape;391;g2a250aa4347_0_154"/>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92" name="Google Shape;392;g2a250aa4347_0_15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93" name="Google Shape;393;g2a250aa4347_0_15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Challenges: Overview</a:t>
            </a:r>
            <a:endParaRPr b="0" i="0" sz="2400" u="none" cap="none" strike="noStrike">
              <a:solidFill>
                <a:schemeClr val="lt1"/>
              </a:solidFill>
              <a:latin typeface="Arial"/>
              <a:ea typeface="Arial"/>
              <a:cs typeface="Arial"/>
              <a:sym typeface="Arial"/>
            </a:endParaRPr>
          </a:p>
        </p:txBody>
      </p:sp>
      <p:sp>
        <p:nvSpPr>
          <p:cNvPr id="394" name="Google Shape;394;g2a250aa4347_0_15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a250aa4347_3_274"/>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00" name="Google Shape;400;g2a250aa4347_3_27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01" name="Google Shape;401;g2a250aa4347_3_274"/>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02" name="Google Shape;402;g2a250aa4347_3_27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03" name="Google Shape;403;g2a250aa4347_3_27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Challenges: Part Procurement Delays</a:t>
            </a:r>
            <a:endParaRPr b="0" i="0" sz="2400" u="none" cap="none" strike="noStrike">
              <a:solidFill>
                <a:schemeClr val="lt1"/>
              </a:solidFill>
              <a:latin typeface="Arial"/>
              <a:ea typeface="Arial"/>
              <a:cs typeface="Arial"/>
              <a:sym typeface="Arial"/>
            </a:endParaRPr>
          </a:p>
        </p:txBody>
      </p:sp>
      <p:sp>
        <p:nvSpPr>
          <p:cNvPr id="404" name="Google Shape;404;g2a250aa4347_3_27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05" name="Google Shape;405;g2a250aa4347_3_274"/>
          <p:cNvSpPr txBox="1"/>
          <p:nvPr/>
        </p:nvSpPr>
        <p:spPr>
          <a:xfrm>
            <a:off x="772325" y="1247750"/>
            <a:ext cx="10375500" cy="226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E84B36"/>
                </a:solidFill>
              </a:rPr>
              <a:t>Background</a:t>
            </a:r>
            <a:r>
              <a:rPr lang="en-US" sz="2400">
                <a:solidFill>
                  <a:schemeClr val="dk1"/>
                </a:solidFill>
              </a:rPr>
              <a:t>:</a:t>
            </a:r>
            <a:endParaRPr sz="2400">
              <a:solidFill>
                <a:schemeClr val="dk1"/>
              </a:solidFill>
            </a:endParaRPr>
          </a:p>
          <a:p>
            <a:pPr indent="-381000" lvl="0" marL="457200" rtl="0" algn="l">
              <a:spcBef>
                <a:spcPts val="0"/>
              </a:spcBef>
              <a:spcAft>
                <a:spcPts val="0"/>
              </a:spcAft>
              <a:buSzPts val="2400"/>
              <a:buChar char="●"/>
            </a:pPr>
            <a:r>
              <a:rPr lang="en-US" sz="2400"/>
              <a:t>Issue: CFOP issues caused delays in parts procurement</a:t>
            </a:r>
            <a:endParaRPr sz="2400"/>
          </a:p>
          <a:p>
            <a:pPr indent="-381000" lvl="0" marL="457200" rtl="0" algn="l">
              <a:spcBef>
                <a:spcPts val="0"/>
              </a:spcBef>
              <a:spcAft>
                <a:spcPts val="0"/>
              </a:spcAft>
              <a:buSzPts val="2400"/>
              <a:buChar char="●"/>
            </a:pPr>
            <a:r>
              <a:rPr lang="en-US" sz="2400"/>
              <a:t>Impact: Disruption to the planned timeline and potential setback delays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b="1" lang="en-US" sz="2400">
                <a:solidFill>
                  <a:srgbClr val="E84B36"/>
                </a:solidFill>
              </a:rPr>
              <a:t>Mitigation Strategy</a:t>
            </a:r>
            <a:r>
              <a:rPr lang="en-US" sz="2400"/>
              <a:t>:</a:t>
            </a:r>
            <a:endParaRPr sz="2400"/>
          </a:p>
          <a:p>
            <a:pPr indent="-381000" lvl="0" marL="457200" rtl="0" algn="l">
              <a:spcBef>
                <a:spcPts val="0"/>
              </a:spcBef>
              <a:spcAft>
                <a:spcPts val="0"/>
              </a:spcAft>
              <a:buSzPts val="2400"/>
              <a:buChar char="●"/>
            </a:pPr>
            <a:r>
              <a:rPr lang="en-US" sz="2400"/>
              <a:t>Schedule Adjustment </a:t>
            </a:r>
            <a:endParaRPr sz="2400"/>
          </a:p>
          <a:p>
            <a:pPr indent="-381000" lvl="0" marL="457200" rtl="0" algn="l">
              <a:spcBef>
                <a:spcPts val="0"/>
              </a:spcBef>
              <a:spcAft>
                <a:spcPts val="0"/>
              </a:spcAft>
              <a:buSzPts val="2400"/>
              <a:buChar char="●"/>
            </a:pPr>
            <a:r>
              <a:rPr lang="en-US" sz="2400"/>
              <a:t>Communication</a:t>
            </a:r>
            <a:endParaRPr sz="2600">
              <a:solidFill>
                <a:srgbClr val="1A1A1A"/>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2a250aa4347_1_45"/>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11" name="Google Shape;411;g2a250aa4347_1_4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12" name="Google Shape;412;g2a250aa4347_1_45"/>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13" name="Google Shape;413;g2a250aa4347_1_4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14" name="Google Shape;414;g2a250aa4347_1_45"/>
          <p:cNvSpPr txBox="1"/>
          <p:nvPr/>
        </p:nvSpPr>
        <p:spPr>
          <a:xfrm>
            <a:off x="772335" y="2499226"/>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Challenges: UV Sensor</a:t>
            </a:r>
            <a:endParaRPr b="0" i="0" sz="2400" u="none" cap="none" strike="noStrike">
              <a:solidFill>
                <a:schemeClr val="lt1"/>
              </a:solidFill>
              <a:latin typeface="Arial"/>
              <a:ea typeface="Arial"/>
              <a:cs typeface="Arial"/>
              <a:sym typeface="Arial"/>
            </a:endParaRPr>
          </a:p>
        </p:txBody>
      </p:sp>
      <p:sp>
        <p:nvSpPr>
          <p:cNvPr id="415" name="Google Shape;415;g2a250aa4347_1_4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16" name="Google Shape;416;g2a250aa4347_1_45"/>
          <p:cNvSpPr txBox="1"/>
          <p:nvPr/>
        </p:nvSpPr>
        <p:spPr>
          <a:xfrm>
            <a:off x="772325" y="1323950"/>
            <a:ext cx="7518000" cy="38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E84B36"/>
                </a:solidFill>
              </a:rPr>
              <a:t>Background</a:t>
            </a:r>
            <a:r>
              <a:rPr lang="en-US" sz="2400">
                <a:solidFill>
                  <a:schemeClr val="dk1"/>
                </a:solidFill>
              </a:rPr>
              <a:t>:</a:t>
            </a:r>
            <a:endParaRPr sz="2400">
              <a:solidFill>
                <a:schemeClr val="dk1"/>
              </a:solidFill>
            </a:endParaRPr>
          </a:p>
          <a:p>
            <a:pPr indent="-381000" lvl="0" marL="457200" rtl="0" algn="l">
              <a:spcBef>
                <a:spcPts val="0"/>
              </a:spcBef>
              <a:spcAft>
                <a:spcPts val="0"/>
              </a:spcAft>
              <a:buSzPts val="2400"/>
              <a:buChar char="●"/>
            </a:pPr>
            <a:r>
              <a:rPr lang="en-US" sz="2400"/>
              <a:t>Footprint Pad Clearance</a:t>
            </a:r>
            <a:endParaRPr sz="2400"/>
          </a:p>
          <a:p>
            <a:pPr indent="-381000" lvl="1" marL="914400" rtl="0" algn="l">
              <a:spcBef>
                <a:spcPts val="0"/>
              </a:spcBef>
              <a:spcAft>
                <a:spcPts val="0"/>
              </a:spcAft>
              <a:buSzPts val="2400"/>
              <a:buChar char="○"/>
            </a:pPr>
            <a:r>
              <a:rPr lang="en-US" sz="2400"/>
              <a:t>Override Kicad Minimum clearance</a:t>
            </a:r>
            <a:endParaRPr sz="2400"/>
          </a:p>
          <a:p>
            <a:pPr indent="-381000" lvl="0" marL="457200" rtl="0" algn="l">
              <a:spcBef>
                <a:spcPts val="0"/>
              </a:spcBef>
              <a:spcAft>
                <a:spcPts val="0"/>
              </a:spcAft>
              <a:buSzPts val="2400"/>
              <a:buChar char="●"/>
            </a:pPr>
            <a:r>
              <a:rPr lang="en-US" sz="2400"/>
              <a:t>Impact: Unable to use component</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b="1" lang="en-US" sz="2400">
                <a:solidFill>
                  <a:srgbClr val="E84B36"/>
                </a:solidFill>
              </a:rPr>
              <a:t>Mitigation Strategy</a:t>
            </a:r>
            <a:r>
              <a:rPr lang="en-US" sz="2400"/>
              <a:t>:</a:t>
            </a:r>
            <a:endParaRPr sz="2400"/>
          </a:p>
          <a:p>
            <a:pPr indent="-381000" lvl="0" marL="457200" rtl="0" algn="l">
              <a:spcBef>
                <a:spcPts val="0"/>
              </a:spcBef>
              <a:spcAft>
                <a:spcPts val="0"/>
              </a:spcAft>
              <a:buSzPts val="2400"/>
              <a:buChar char="●"/>
            </a:pPr>
            <a:r>
              <a:rPr lang="en-US" sz="2400"/>
              <a:t>Focused attention on IR sensor</a:t>
            </a:r>
            <a:endParaRPr sz="2600">
              <a:solidFill>
                <a:srgbClr val="1A1A1A"/>
              </a:solidFill>
              <a:latin typeface="Lato"/>
              <a:ea typeface="Lato"/>
              <a:cs typeface="Lato"/>
              <a:sym typeface="Lato"/>
            </a:endParaRPr>
          </a:p>
        </p:txBody>
      </p:sp>
      <p:pic>
        <p:nvPicPr>
          <p:cNvPr id="417" name="Google Shape;417;g2a250aa4347_1_45"/>
          <p:cNvPicPr preferRelativeResize="0"/>
          <p:nvPr/>
        </p:nvPicPr>
        <p:blipFill>
          <a:blip r:embed="rId4">
            <a:alphaModFix/>
          </a:blip>
          <a:stretch>
            <a:fillRect/>
          </a:stretch>
        </p:blipFill>
        <p:spPr>
          <a:xfrm>
            <a:off x="6833500" y="1191650"/>
            <a:ext cx="5162549" cy="4474699"/>
          </a:xfrm>
          <a:prstGeom prst="rect">
            <a:avLst/>
          </a:prstGeom>
          <a:noFill/>
          <a:ln>
            <a:noFill/>
          </a:ln>
        </p:spPr>
      </p:pic>
      <p:sp>
        <p:nvSpPr>
          <p:cNvPr id="418" name="Google Shape;418;g2a250aa4347_1_45"/>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Challenges: UV Sensor</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a250aa4347_3_300"/>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24" name="Google Shape;424;g2a250aa4347_3_30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25" name="Google Shape;425;g2a250aa4347_3_300"/>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26" name="Google Shape;426;g2a250aa4347_3_30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27" name="Google Shape;427;g2a250aa4347_3_30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2400">
                <a:solidFill>
                  <a:schemeClr val="lt1"/>
                </a:solidFill>
              </a:rPr>
              <a:t>Challenges: I²C Communication</a:t>
            </a:r>
            <a:endParaRPr sz="2400">
              <a:solidFill>
                <a:schemeClr val="lt1"/>
              </a:solidFill>
            </a:endParaRPr>
          </a:p>
        </p:txBody>
      </p:sp>
      <p:sp>
        <p:nvSpPr>
          <p:cNvPr id="428" name="Google Shape;428;g2a250aa4347_3_30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29" name="Google Shape;429;g2a250aa4347_3_300"/>
          <p:cNvSpPr txBox="1"/>
          <p:nvPr/>
        </p:nvSpPr>
        <p:spPr>
          <a:xfrm>
            <a:off x="755300" y="1332800"/>
            <a:ext cx="10269000" cy="226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E84B36"/>
                </a:solidFill>
              </a:rPr>
              <a:t>Background</a:t>
            </a:r>
            <a:r>
              <a:rPr lang="en-US" sz="2400"/>
              <a:t>:</a:t>
            </a:r>
            <a:endParaRPr sz="2400"/>
          </a:p>
          <a:p>
            <a:pPr indent="-381000" lvl="0" marL="457200" rtl="0" algn="l">
              <a:lnSpc>
                <a:spcPct val="95000"/>
              </a:lnSpc>
              <a:spcBef>
                <a:spcPts val="0"/>
              </a:spcBef>
              <a:spcAft>
                <a:spcPts val="0"/>
              </a:spcAft>
              <a:buSzPts val="2400"/>
              <a:buChar char="●"/>
            </a:pPr>
            <a:r>
              <a:rPr lang="en-US" sz="2405">
                <a:solidFill>
                  <a:srgbClr val="1A1A1A"/>
                </a:solidFill>
              </a:rPr>
              <a:t>Issues changing </a:t>
            </a:r>
            <a:r>
              <a:rPr lang="en-US" sz="2400">
                <a:solidFill>
                  <a:schemeClr val="dk1"/>
                </a:solidFill>
              </a:rPr>
              <a:t>I²C address for multi-sensor control</a:t>
            </a:r>
            <a:endParaRPr sz="3200"/>
          </a:p>
          <a:p>
            <a:pPr indent="-381000" lvl="0" marL="457200" rtl="0" algn="l">
              <a:spcBef>
                <a:spcPts val="0"/>
              </a:spcBef>
              <a:spcAft>
                <a:spcPts val="0"/>
              </a:spcAft>
              <a:buSzPts val="2400"/>
              <a:buChar char="●"/>
            </a:pPr>
            <a:r>
              <a:rPr lang="en-US" sz="2400"/>
              <a:t>Library Limitations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b="1" lang="en-US" sz="2400">
                <a:solidFill>
                  <a:srgbClr val="E84B36"/>
                </a:solidFill>
              </a:rPr>
              <a:t>Mitigation Strategy</a:t>
            </a:r>
            <a:r>
              <a:rPr lang="en-US" sz="2400"/>
              <a:t>:</a:t>
            </a:r>
            <a:endParaRPr sz="2400"/>
          </a:p>
          <a:p>
            <a:pPr indent="-381000" lvl="0" marL="457200" rtl="0" algn="l">
              <a:spcBef>
                <a:spcPts val="0"/>
              </a:spcBef>
              <a:spcAft>
                <a:spcPts val="0"/>
              </a:spcAft>
              <a:buSzPts val="2400"/>
              <a:buChar char="●"/>
            </a:pPr>
            <a:r>
              <a:rPr lang="en-US" sz="2400"/>
              <a:t>Multiple</a:t>
            </a:r>
            <a:r>
              <a:rPr lang="en-US"/>
              <a:t> </a:t>
            </a:r>
            <a:r>
              <a:rPr lang="en-US" sz="2400"/>
              <a:t>I²C </a:t>
            </a:r>
            <a:r>
              <a:rPr lang="en-US" sz="2400"/>
              <a:t>Busses</a:t>
            </a:r>
            <a:endParaRPr sz="2400"/>
          </a:p>
          <a:p>
            <a:pPr indent="-381000" lvl="0" marL="457200" rtl="0" algn="l">
              <a:spcBef>
                <a:spcPts val="0"/>
              </a:spcBef>
              <a:spcAft>
                <a:spcPts val="0"/>
              </a:spcAft>
              <a:buSzPts val="2400"/>
              <a:buChar char="●"/>
            </a:pPr>
            <a:r>
              <a:rPr lang="en-US" sz="2400"/>
              <a:t>Transitioned to ESP IDF </a:t>
            </a:r>
            <a:endParaRPr sz="2600">
              <a:solidFill>
                <a:srgbClr val="1A1A1A"/>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2a250aa4347_0_127"/>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35" name="Google Shape;435;g2a250aa4347_0_12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36" name="Google Shape;436;g2a250aa4347_0_127"/>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37" name="Google Shape;437;g2a250aa4347_0_12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38" name="Google Shape;438;g2a250aa4347_0_12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2400">
                <a:solidFill>
                  <a:schemeClr val="lt1"/>
                </a:solidFill>
              </a:rPr>
              <a:t>Challenges: </a:t>
            </a:r>
            <a:r>
              <a:rPr lang="en-US" sz="2400">
                <a:solidFill>
                  <a:schemeClr val="lt1"/>
                </a:solidFill>
              </a:rPr>
              <a:t>IR Sensor Accuracy</a:t>
            </a:r>
            <a:endParaRPr sz="2400">
              <a:solidFill>
                <a:schemeClr val="lt1"/>
              </a:solidFill>
            </a:endParaRPr>
          </a:p>
        </p:txBody>
      </p:sp>
      <p:sp>
        <p:nvSpPr>
          <p:cNvPr id="439" name="Google Shape;439;g2a250aa4347_0_12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40" name="Google Shape;440;g2a250aa4347_0_127"/>
          <p:cNvSpPr txBox="1"/>
          <p:nvPr/>
        </p:nvSpPr>
        <p:spPr>
          <a:xfrm>
            <a:off x="755300" y="1332800"/>
            <a:ext cx="7688700" cy="226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E84B36"/>
                </a:solidFill>
              </a:rPr>
              <a:t>Background</a:t>
            </a:r>
            <a:r>
              <a:rPr lang="en-US" sz="2400"/>
              <a:t>:</a:t>
            </a:r>
            <a:endParaRPr sz="2405">
              <a:solidFill>
                <a:srgbClr val="1A1A1A"/>
              </a:solidFill>
            </a:endParaRPr>
          </a:p>
          <a:p>
            <a:pPr indent="-381317" lvl="0" marL="457200" rtl="0" algn="l">
              <a:spcBef>
                <a:spcPts val="0"/>
              </a:spcBef>
              <a:spcAft>
                <a:spcPts val="0"/>
              </a:spcAft>
              <a:buClr>
                <a:srgbClr val="1A1A1A"/>
              </a:buClr>
              <a:buSzPts val="2405"/>
              <a:buChar char="●"/>
            </a:pPr>
            <a:r>
              <a:rPr lang="en-US" sz="2405">
                <a:solidFill>
                  <a:srgbClr val="1A1A1A"/>
                </a:solidFill>
              </a:rPr>
              <a:t>Emissivity differences between the heating element and drip-pan</a:t>
            </a:r>
            <a:endParaRPr sz="2405">
              <a:solidFill>
                <a:srgbClr val="1A1A1A"/>
              </a:solidFill>
            </a:endParaRPr>
          </a:p>
          <a:p>
            <a:pPr indent="0" lvl="0" marL="0" rtl="0" algn="l">
              <a:spcBef>
                <a:spcPts val="0"/>
              </a:spcBef>
              <a:spcAft>
                <a:spcPts val="0"/>
              </a:spcAft>
              <a:buNone/>
            </a:pPr>
            <a:br>
              <a:rPr lang="en-US" sz="2400"/>
            </a:br>
            <a:endParaRPr sz="2400"/>
          </a:p>
          <a:p>
            <a:pPr indent="0" lvl="0" marL="0" rtl="0" algn="l">
              <a:spcBef>
                <a:spcPts val="0"/>
              </a:spcBef>
              <a:spcAft>
                <a:spcPts val="0"/>
              </a:spcAft>
              <a:buNone/>
            </a:pPr>
            <a:r>
              <a:rPr b="1" lang="en-US" sz="2400">
                <a:solidFill>
                  <a:srgbClr val="E84B36"/>
                </a:solidFill>
              </a:rPr>
              <a:t>Mitigation Strategy</a:t>
            </a:r>
            <a:r>
              <a:rPr lang="en-US" sz="2400"/>
              <a:t>:</a:t>
            </a:r>
            <a:endParaRPr sz="2400"/>
          </a:p>
          <a:p>
            <a:pPr indent="-381000" lvl="0" marL="457200" rtl="0" algn="l">
              <a:spcBef>
                <a:spcPts val="0"/>
              </a:spcBef>
              <a:spcAft>
                <a:spcPts val="0"/>
              </a:spcAft>
              <a:buSzPts val="2400"/>
              <a:buChar char="●"/>
            </a:pPr>
            <a:r>
              <a:rPr lang="en-US" sz="2400"/>
              <a:t>Utilizing the high precision of the sensor rather than the accuracy</a:t>
            </a:r>
            <a:endParaRPr sz="2600">
              <a:solidFill>
                <a:srgbClr val="1A1A1A"/>
              </a:solidFill>
              <a:latin typeface="Lato"/>
              <a:ea typeface="Lato"/>
              <a:cs typeface="Lato"/>
              <a:sym typeface="Lato"/>
            </a:endParaRPr>
          </a:p>
        </p:txBody>
      </p:sp>
      <p:pic>
        <p:nvPicPr>
          <p:cNvPr id="441" name="Google Shape;441;g2a250aa4347_0_127"/>
          <p:cNvPicPr preferRelativeResize="0"/>
          <p:nvPr/>
        </p:nvPicPr>
        <p:blipFill rotWithShape="1">
          <a:blip r:embed="rId4">
            <a:alphaModFix/>
          </a:blip>
          <a:srcRect b="0" l="0" r="0" t="14551"/>
          <a:stretch/>
        </p:blipFill>
        <p:spPr>
          <a:xfrm>
            <a:off x="8851300" y="2751727"/>
            <a:ext cx="2957799" cy="33568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2a250aa4347_3_217"/>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lang="en-US"/>
              <a:t>Desired Temperature Measurement Range: </a:t>
            </a:r>
            <a:endParaRPr/>
          </a:p>
          <a:p>
            <a:pPr indent="0" lvl="0" marL="0" rtl="0" algn="l">
              <a:spcBef>
                <a:spcPts val="1000"/>
              </a:spcBef>
              <a:spcAft>
                <a:spcPts val="0"/>
              </a:spcAft>
              <a:buNone/>
            </a:pPr>
            <a:r>
              <a:rPr lang="en-US"/>
              <a:t>40°C min to 200°C max with tolerance of : ± 1.5°K = ± 1.5°C</a:t>
            </a:r>
            <a:endParaRPr/>
          </a:p>
          <a:p>
            <a:pPr indent="0" lvl="0" marL="457200" rtl="0" algn="l">
              <a:spcBef>
                <a:spcPts val="1000"/>
              </a:spcBef>
              <a:spcAft>
                <a:spcPts val="0"/>
              </a:spcAft>
              <a:buNone/>
            </a:pPr>
            <a:r>
              <a:rPr b="1" lang="en-US"/>
              <a:t>Upper Limit</a:t>
            </a:r>
            <a:r>
              <a:rPr lang="en-US"/>
              <a:t> = 200°C + 1.5°C = 201.5°C </a:t>
            </a:r>
            <a:endParaRPr/>
          </a:p>
          <a:p>
            <a:pPr indent="0" lvl="0" marL="457200" rtl="0" algn="l">
              <a:spcBef>
                <a:spcPts val="1000"/>
              </a:spcBef>
              <a:spcAft>
                <a:spcPts val="0"/>
              </a:spcAft>
              <a:buNone/>
            </a:pPr>
            <a:r>
              <a:rPr b="1" lang="en-US"/>
              <a:t>Lower Limit</a:t>
            </a:r>
            <a:r>
              <a:rPr lang="en-US"/>
              <a:t> = 40°C - 1.5°C = 38.5°C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 Lower Limit: Max error of -1.5°C</a:t>
            </a:r>
            <a:endParaRPr sz="6400">
              <a:solidFill>
                <a:srgbClr val="1A1A1A"/>
              </a:solidFill>
              <a:latin typeface="Lato"/>
              <a:ea typeface="Lato"/>
              <a:cs typeface="Lato"/>
              <a:sym typeface="Lato"/>
            </a:endParaRPr>
          </a:p>
          <a:p>
            <a:pPr indent="0" lvl="0" marL="0" rtl="0" algn="l">
              <a:spcBef>
                <a:spcPts val="1000"/>
              </a:spcBef>
              <a:spcAft>
                <a:spcPts val="0"/>
              </a:spcAft>
              <a:buNone/>
            </a:pPr>
            <a:r>
              <a:rPr lang="en-US"/>
              <a:t>@ Upper Limit: Max error of 1.5°C </a:t>
            </a:r>
            <a:endParaRPr sz="6400">
              <a:solidFill>
                <a:srgbClr val="1A1A1A"/>
              </a:solidFill>
              <a:latin typeface="Lato"/>
              <a:ea typeface="Lato"/>
              <a:cs typeface="Lato"/>
              <a:sym typeface="Lato"/>
            </a:endParaRPr>
          </a:p>
          <a:p>
            <a:pPr indent="0" lvl="0" marL="0" rtl="0" algn="l">
              <a:lnSpc>
                <a:spcPct val="100000"/>
              </a:lnSpc>
              <a:spcBef>
                <a:spcPts val="0"/>
              </a:spcBef>
              <a:spcAft>
                <a:spcPts val="0"/>
              </a:spcAft>
              <a:buNone/>
            </a:pPr>
            <a:r>
              <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None/>
            </a:pPr>
            <a:r>
              <a:t/>
            </a:r>
            <a:endParaRPr b="1" sz="2600">
              <a:solidFill>
                <a:srgbClr val="E84B36"/>
              </a:solidFill>
              <a:latin typeface="Arial"/>
              <a:ea typeface="Arial"/>
              <a:cs typeface="Arial"/>
              <a:sym typeface="Arial"/>
            </a:endParaRPr>
          </a:p>
        </p:txBody>
      </p:sp>
      <p:sp>
        <p:nvSpPr>
          <p:cNvPr id="447" name="Google Shape;447;g2a250aa4347_3_217"/>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48" name="Google Shape;448;g2a250aa4347_3_21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49" name="Google Shape;449;g2a250aa4347_3_217"/>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50" name="Google Shape;450;g2a250aa4347_3_21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51" name="Google Shape;451;g2a250aa4347_3_21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Tolerance Analysis: IR </a:t>
            </a:r>
            <a:r>
              <a:rPr lang="en-US" sz="2400">
                <a:solidFill>
                  <a:schemeClr val="lt1"/>
                </a:solidFill>
              </a:rPr>
              <a:t>Sensor</a:t>
            </a:r>
            <a:endParaRPr b="0" i="0" sz="2400" u="none" cap="none" strike="noStrike">
              <a:solidFill>
                <a:schemeClr val="lt1"/>
              </a:solidFill>
              <a:latin typeface="Arial"/>
              <a:ea typeface="Arial"/>
              <a:cs typeface="Arial"/>
              <a:sym typeface="Arial"/>
            </a:endParaRPr>
          </a:p>
        </p:txBody>
      </p:sp>
      <p:sp>
        <p:nvSpPr>
          <p:cNvPr id="452" name="Google Shape;452;g2a250aa4347_3_21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a250aa4347_0_11"/>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Motivation</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342900" lvl="0" marL="457200" rtl="0" algn="l">
              <a:lnSpc>
                <a:spcPct val="100000"/>
              </a:lnSpc>
              <a:spcBef>
                <a:spcPts val="0"/>
              </a:spcBef>
              <a:spcAft>
                <a:spcPts val="0"/>
              </a:spcAft>
              <a:buSzPts val="1800"/>
              <a:buChar char="•"/>
            </a:pPr>
            <a:r>
              <a:rPr lang="en-US">
                <a:latin typeface="Arial"/>
                <a:ea typeface="Arial"/>
                <a:cs typeface="Arial"/>
                <a:sym typeface="Arial"/>
              </a:rPr>
              <a:t>Significant risks uniquely associated with electric ranges</a:t>
            </a:r>
            <a:endParaRPr>
              <a:latin typeface="Arial"/>
              <a:ea typeface="Arial"/>
              <a:cs typeface="Arial"/>
              <a:sym typeface="Arial"/>
            </a:endParaRPr>
          </a:p>
          <a:p>
            <a:pPr indent="-342900" lvl="1" marL="914400" rtl="0" algn="l">
              <a:lnSpc>
                <a:spcPct val="100000"/>
              </a:lnSpc>
              <a:spcBef>
                <a:spcPts val="0"/>
              </a:spcBef>
              <a:spcAft>
                <a:spcPts val="0"/>
              </a:spcAft>
              <a:buSzPts val="1800"/>
              <a:buChar char="•"/>
            </a:pPr>
            <a:r>
              <a:rPr lang="en-US">
                <a:latin typeface="Arial"/>
                <a:ea typeface="Arial"/>
                <a:cs typeface="Arial"/>
                <a:sym typeface="Arial"/>
              </a:rPr>
              <a:t>2.5x more house fires compared to gas alternatives</a:t>
            </a:r>
            <a:endParaRPr>
              <a:latin typeface="Arial"/>
              <a:ea typeface="Arial"/>
              <a:cs typeface="Arial"/>
              <a:sym typeface="Arial"/>
            </a:endParaRPr>
          </a:p>
          <a:p>
            <a:pPr indent="-342900" lvl="0" marL="457200" rtl="0" algn="l">
              <a:lnSpc>
                <a:spcPct val="100000"/>
              </a:lnSpc>
              <a:spcBef>
                <a:spcPts val="0"/>
              </a:spcBef>
              <a:spcAft>
                <a:spcPts val="0"/>
              </a:spcAft>
              <a:buSzPts val="1800"/>
              <a:buChar char="•"/>
            </a:pPr>
            <a:r>
              <a:rPr lang="en-US">
                <a:latin typeface="Arial"/>
                <a:ea typeface="Arial"/>
                <a:cs typeface="Arial"/>
                <a:sym typeface="Arial"/>
              </a:rPr>
              <a:t>Smoke detectors are too slow at detection and mitigation</a:t>
            </a:r>
            <a:endParaRPr>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Goal</a:t>
            </a:r>
            <a:endParaRPr b="1" sz="2600">
              <a:solidFill>
                <a:srgbClr val="E84B36"/>
              </a:solidFill>
              <a:latin typeface="Arial"/>
              <a:ea typeface="Arial"/>
              <a:cs typeface="Arial"/>
              <a:sym typeface="Arial"/>
            </a:endParaRPr>
          </a:p>
          <a:p>
            <a:pPr indent="-342900" lvl="0" marL="457200" rtl="0" algn="l">
              <a:lnSpc>
                <a:spcPct val="100000"/>
              </a:lnSpc>
              <a:spcBef>
                <a:spcPts val="0"/>
              </a:spcBef>
              <a:spcAft>
                <a:spcPts val="0"/>
              </a:spcAft>
              <a:buSzPts val="1800"/>
              <a:buChar char="•"/>
            </a:pPr>
            <a:r>
              <a:rPr lang="en-US">
                <a:latin typeface="Arial"/>
                <a:ea typeface="Arial"/>
                <a:cs typeface="Arial"/>
                <a:sym typeface="Arial"/>
              </a:rPr>
              <a:t>Develop a system that can be integrated into the vent hood of a range for fast detection and suppression of fires</a:t>
            </a:r>
            <a:endParaRPr b="1" sz="2600">
              <a:solidFill>
                <a:srgbClr val="E84B36"/>
              </a:solidFill>
              <a:latin typeface="Arial"/>
              <a:ea typeface="Arial"/>
              <a:cs typeface="Arial"/>
              <a:sym typeface="Arial"/>
            </a:endParaRPr>
          </a:p>
        </p:txBody>
      </p:sp>
      <p:sp>
        <p:nvSpPr>
          <p:cNvPr id="108" name="Google Shape;108;g2a250aa4347_0_11"/>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09" name="Google Shape;109;g2a250aa4347_0_1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10" name="Google Shape;110;g2a250aa4347_0_11"/>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11" name="Google Shape;111;g2a250aa4347_0_1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12" name="Google Shape;112;g2a250aa4347_0_1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Objective</a:t>
            </a:r>
            <a:endParaRPr b="0" i="0" sz="2400" u="none" cap="none" strike="noStrike">
              <a:solidFill>
                <a:schemeClr val="lt1"/>
              </a:solidFill>
              <a:latin typeface="Arial"/>
              <a:ea typeface="Arial"/>
              <a:cs typeface="Arial"/>
              <a:sym typeface="Arial"/>
            </a:endParaRPr>
          </a:p>
        </p:txBody>
      </p:sp>
      <p:sp>
        <p:nvSpPr>
          <p:cNvPr id="113" name="Google Shape;113;g2a250aa4347_0_1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2a250aa4347_0_67"/>
          <p:cNvSpPr txBox="1"/>
          <p:nvPr>
            <p:ph idx="1" type="body"/>
          </p:nvPr>
        </p:nvSpPr>
        <p:spPr>
          <a:xfrm>
            <a:off x="376809" y="1281954"/>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Successes</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374650" lvl="0" marL="457200" rtl="0" algn="l">
              <a:lnSpc>
                <a:spcPct val="100000"/>
              </a:lnSpc>
              <a:spcBef>
                <a:spcPts val="0"/>
              </a:spcBef>
              <a:spcAft>
                <a:spcPts val="0"/>
              </a:spcAft>
              <a:buSzPts val="2300"/>
              <a:buChar char="•"/>
            </a:pPr>
            <a:r>
              <a:rPr b="1" lang="en-US" sz="2300">
                <a:latin typeface="Arial"/>
                <a:ea typeface="Arial"/>
                <a:cs typeface="Arial"/>
                <a:sym typeface="Arial"/>
              </a:rPr>
              <a:t>PCB Design</a:t>
            </a:r>
            <a:endParaRPr b="1" sz="2300">
              <a:latin typeface="Arial"/>
              <a:ea typeface="Arial"/>
              <a:cs typeface="Arial"/>
              <a:sym typeface="Arial"/>
            </a:endParaRPr>
          </a:p>
          <a:p>
            <a:pPr indent="-374650" lvl="1" marL="914400" rtl="0" algn="l">
              <a:lnSpc>
                <a:spcPct val="100000"/>
              </a:lnSpc>
              <a:spcBef>
                <a:spcPts val="0"/>
              </a:spcBef>
              <a:spcAft>
                <a:spcPts val="0"/>
              </a:spcAft>
              <a:buSzPts val="2300"/>
              <a:buFont typeface="Arial"/>
              <a:buChar char="•"/>
            </a:pPr>
            <a:r>
              <a:rPr lang="en-US" sz="2300">
                <a:latin typeface="Arial"/>
                <a:ea typeface="Arial"/>
                <a:cs typeface="Arial"/>
                <a:sym typeface="Arial"/>
              </a:rPr>
              <a:t>Single board design</a:t>
            </a:r>
            <a:endParaRPr sz="2300">
              <a:latin typeface="Arial"/>
              <a:ea typeface="Arial"/>
              <a:cs typeface="Arial"/>
              <a:sym typeface="Arial"/>
            </a:endParaRPr>
          </a:p>
          <a:p>
            <a:pPr indent="-374650" lvl="1" marL="914400" rtl="0" algn="l">
              <a:lnSpc>
                <a:spcPct val="100000"/>
              </a:lnSpc>
              <a:spcBef>
                <a:spcPts val="0"/>
              </a:spcBef>
              <a:spcAft>
                <a:spcPts val="0"/>
              </a:spcAft>
              <a:buSzPts val="2300"/>
              <a:buFont typeface="Arial"/>
              <a:buChar char="•"/>
            </a:pPr>
            <a:r>
              <a:rPr lang="en-US" sz="2300">
                <a:latin typeface="Arial"/>
                <a:ea typeface="Arial"/>
                <a:cs typeface="Arial"/>
                <a:sym typeface="Arial"/>
              </a:rPr>
              <a:t>Optimized layout </a:t>
            </a:r>
            <a:br>
              <a:rPr lang="en-US" sz="2300">
                <a:latin typeface="Arial"/>
                <a:ea typeface="Arial"/>
                <a:cs typeface="Arial"/>
                <a:sym typeface="Arial"/>
              </a:rPr>
            </a:br>
            <a:endParaRPr sz="2300">
              <a:latin typeface="Arial"/>
              <a:ea typeface="Arial"/>
              <a:cs typeface="Arial"/>
              <a:sym typeface="Arial"/>
            </a:endParaRPr>
          </a:p>
          <a:p>
            <a:pPr indent="-374650" lvl="0" marL="457200" rtl="0" algn="l">
              <a:lnSpc>
                <a:spcPct val="100000"/>
              </a:lnSpc>
              <a:spcBef>
                <a:spcPts val="0"/>
              </a:spcBef>
              <a:spcAft>
                <a:spcPts val="0"/>
              </a:spcAft>
              <a:buSzPts val="2300"/>
              <a:buChar char="•"/>
            </a:pPr>
            <a:r>
              <a:rPr b="1" lang="en-US" sz="2300">
                <a:latin typeface="Arial"/>
                <a:ea typeface="Arial"/>
                <a:cs typeface="Arial"/>
                <a:sym typeface="Arial"/>
              </a:rPr>
              <a:t>Sensor Integration</a:t>
            </a:r>
            <a:endParaRPr b="1" sz="2300">
              <a:latin typeface="Arial"/>
              <a:ea typeface="Arial"/>
              <a:cs typeface="Arial"/>
              <a:sym typeface="Arial"/>
            </a:endParaRPr>
          </a:p>
          <a:p>
            <a:pPr indent="-374650" lvl="1" marL="914400" rtl="0" algn="l">
              <a:lnSpc>
                <a:spcPct val="100000"/>
              </a:lnSpc>
              <a:spcBef>
                <a:spcPts val="0"/>
              </a:spcBef>
              <a:spcAft>
                <a:spcPts val="0"/>
              </a:spcAft>
              <a:buSzPts val="2300"/>
              <a:buFont typeface="Arial"/>
              <a:buChar char="•"/>
            </a:pPr>
            <a:r>
              <a:rPr lang="en-US" sz="2300">
                <a:latin typeface="Arial"/>
                <a:ea typeface="Arial"/>
                <a:cs typeface="Arial"/>
                <a:sym typeface="Arial"/>
              </a:rPr>
              <a:t>Fast and precise temperature measurement</a:t>
            </a:r>
            <a:endParaRPr sz="2300">
              <a:latin typeface="Arial"/>
              <a:ea typeface="Arial"/>
              <a:cs typeface="Arial"/>
              <a:sym typeface="Arial"/>
            </a:endParaRPr>
          </a:p>
          <a:p>
            <a:pPr indent="-374650" lvl="1" marL="914400" rtl="0" algn="l">
              <a:lnSpc>
                <a:spcPct val="100000"/>
              </a:lnSpc>
              <a:spcBef>
                <a:spcPts val="0"/>
              </a:spcBef>
              <a:spcAft>
                <a:spcPts val="0"/>
              </a:spcAft>
              <a:buSzPts val="2300"/>
              <a:buFont typeface="Arial"/>
              <a:buChar char="•"/>
            </a:pPr>
            <a:r>
              <a:rPr lang="en-US" sz="2300">
                <a:latin typeface="Arial"/>
                <a:ea typeface="Arial"/>
                <a:cs typeface="Arial"/>
                <a:sym typeface="Arial"/>
              </a:rPr>
              <a:t>Able to detect fires</a:t>
            </a:r>
            <a:br>
              <a:rPr lang="en-US" sz="2300">
                <a:latin typeface="Arial"/>
                <a:ea typeface="Arial"/>
                <a:cs typeface="Arial"/>
                <a:sym typeface="Arial"/>
              </a:rPr>
            </a:br>
            <a:endParaRPr sz="2300">
              <a:latin typeface="Arial"/>
              <a:ea typeface="Arial"/>
              <a:cs typeface="Arial"/>
              <a:sym typeface="Arial"/>
            </a:endParaRPr>
          </a:p>
          <a:p>
            <a:pPr indent="-374650" lvl="0" marL="457200" rtl="0" algn="l">
              <a:lnSpc>
                <a:spcPct val="100000"/>
              </a:lnSpc>
              <a:spcBef>
                <a:spcPts val="0"/>
              </a:spcBef>
              <a:spcAft>
                <a:spcPts val="0"/>
              </a:spcAft>
              <a:buSzPts val="2300"/>
              <a:buChar char="•"/>
            </a:pPr>
            <a:r>
              <a:rPr b="1" lang="en-US" sz="2300">
                <a:latin typeface="Arial"/>
                <a:ea typeface="Arial"/>
                <a:cs typeface="Arial"/>
                <a:sym typeface="Arial"/>
              </a:rPr>
              <a:t>Suppression Proof-of-Concept</a:t>
            </a:r>
            <a:endParaRPr b="1" sz="2300">
              <a:latin typeface="Arial"/>
              <a:ea typeface="Arial"/>
              <a:cs typeface="Arial"/>
              <a:sym typeface="Arial"/>
            </a:endParaRPr>
          </a:p>
          <a:p>
            <a:pPr indent="-374650" lvl="1" marL="914400" rtl="0" algn="l">
              <a:lnSpc>
                <a:spcPct val="100000"/>
              </a:lnSpc>
              <a:spcBef>
                <a:spcPts val="0"/>
              </a:spcBef>
              <a:spcAft>
                <a:spcPts val="0"/>
              </a:spcAft>
              <a:buSzPts val="2300"/>
              <a:buFont typeface="Arial"/>
              <a:buChar char="•"/>
            </a:pPr>
            <a:r>
              <a:rPr lang="en-US" sz="2300">
                <a:latin typeface="Arial"/>
                <a:ea typeface="Arial"/>
                <a:cs typeface="Arial"/>
                <a:sym typeface="Arial"/>
              </a:rPr>
              <a:t>Swift response to identified fires</a:t>
            </a:r>
            <a:endParaRPr sz="2300">
              <a:latin typeface="Arial"/>
              <a:ea typeface="Arial"/>
              <a:cs typeface="Arial"/>
              <a:sym typeface="Arial"/>
            </a:endParaRPr>
          </a:p>
          <a:p>
            <a:pPr indent="-374650" lvl="1" marL="914400" rtl="0" algn="l">
              <a:lnSpc>
                <a:spcPct val="100000"/>
              </a:lnSpc>
              <a:spcBef>
                <a:spcPts val="0"/>
              </a:spcBef>
              <a:spcAft>
                <a:spcPts val="0"/>
              </a:spcAft>
              <a:buSzPts val="2300"/>
              <a:buFont typeface="Arial"/>
              <a:buChar char="•"/>
            </a:pPr>
            <a:r>
              <a:rPr lang="en-US" sz="2300">
                <a:latin typeface="Arial"/>
                <a:ea typeface="Arial"/>
                <a:cs typeface="Arial"/>
                <a:sym typeface="Arial"/>
              </a:rPr>
              <a:t>Puts range in a safe mode and alerts end-user with speaker</a:t>
            </a:r>
            <a:endParaRPr sz="2300">
              <a:latin typeface="Arial"/>
              <a:ea typeface="Arial"/>
              <a:cs typeface="Arial"/>
              <a:sym typeface="Arial"/>
            </a:endParaRPr>
          </a:p>
          <a:p>
            <a:pPr indent="0" lvl="0" marL="0" rtl="0" algn="l">
              <a:lnSpc>
                <a:spcPct val="100000"/>
              </a:lnSpc>
              <a:spcBef>
                <a:spcPts val="0"/>
              </a:spcBef>
              <a:spcAft>
                <a:spcPts val="0"/>
              </a:spcAft>
              <a:buNone/>
            </a:pPr>
            <a:r>
              <a:t/>
            </a:r>
            <a:endParaRPr b="1" sz="2600">
              <a:solidFill>
                <a:srgbClr val="E84B36"/>
              </a:solidFill>
              <a:latin typeface="Arial"/>
              <a:ea typeface="Arial"/>
              <a:cs typeface="Arial"/>
              <a:sym typeface="Arial"/>
            </a:endParaRPr>
          </a:p>
        </p:txBody>
      </p:sp>
      <p:sp>
        <p:nvSpPr>
          <p:cNvPr id="458" name="Google Shape;458;g2a250aa4347_0_67"/>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59" name="Google Shape;459;g2a250aa4347_0_6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60" name="Google Shape;460;g2a250aa4347_0_67"/>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61" name="Google Shape;461;g2a250aa4347_0_6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62" name="Google Shape;462;g2a250aa4347_0_6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Summary</a:t>
            </a:r>
            <a:endParaRPr b="0" i="0" sz="2400" u="none" cap="none" strike="noStrike">
              <a:solidFill>
                <a:schemeClr val="lt1"/>
              </a:solidFill>
              <a:latin typeface="Arial"/>
              <a:ea typeface="Arial"/>
              <a:cs typeface="Arial"/>
              <a:sym typeface="Arial"/>
            </a:endParaRPr>
          </a:p>
        </p:txBody>
      </p:sp>
      <p:sp>
        <p:nvSpPr>
          <p:cNvPr id="463" name="Google Shape;463;g2a250aa4347_0_6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2a250aa4347_0_100"/>
          <p:cNvSpPr txBox="1"/>
          <p:nvPr/>
        </p:nvSpPr>
        <p:spPr>
          <a:xfrm>
            <a:off x="376810" y="1334279"/>
            <a:ext cx="54420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600">
                <a:solidFill>
                  <a:srgbClr val="E84B36"/>
                </a:solidFill>
              </a:rPr>
              <a:t>What did we learn?</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42900" lvl="0" marL="457200" rtl="0" algn="l">
              <a:spcBef>
                <a:spcPts val="0"/>
              </a:spcBef>
              <a:spcAft>
                <a:spcPts val="0"/>
              </a:spcAft>
              <a:buSzPts val="1800"/>
              <a:buChar char="●"/>
            </a:pPr>
            <a:r>
              <a:rPr lang="en-US" sz="1800">
                <a:solidFill>
                  <a:schemeClr val="dk1"/>
                </a:solidFill>
              </a:rPr>
              <a:t>Reading datasheets</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marR="0" rtl="0" algn="l">
              <a:lnSpc>
                <a:spcPct val="100000"/>
              </a:lnSpc>
              <a:spcBef>
                <a:spcPts val="0"/>
              </a:spcBef>
              <a:spcAft>
                <a:spcPts val="0"/>
              </a:spcAft>
              <a:buSzPts val="1800"/>
              <a:buChar char="●"/>
            </a:pPr>
            <a:r>
              <a:rPr lang="en-US" sz="1800"/>
              <a:t>Debugging PCB</a:t>
            </a:r>
            <a:br>
              <a:rPr lang="en-US" sz="1800"/>
            </a:br>
            <a:endParaRPr sz="1800"/>
          </a:p>
          <a:p>
            <a:pPr indent="-342900" lvl="0" marL="457200" marR="0" rtl="0" algn="l">
              <a:lnSpc>
                <a:spcPct val="100000"/>
              </a:lnSpc>
              <a:spcBef>
                <a:spcPts val="0"/>
              </a:spcBef>
              <a:spcAft>
                <a:spcPts val="0"/>
              </a:spcAft>
              <a:buSzPts val="1800"/>
              <a:buChar char="●"/>
            </a:pPr>
            <a:r>
              <a:rPr lang="en-US" sz="1800"/>
              <a:t>SMD soldering and reflow</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sz="1800"/>
          </a:p>
        </p:txBody>
      </p:sp>
      <p:sp>
        <p:nvSpPr>
          <p:cNvPr id="469" name="Google Shape;469;g2a250aa4347_0_100"/>
          <p:cNvSpPr txBox="1"/>
          <p:nvPr/>
        </p:nvSpPr>
        <p:spPr>
          <a:xfrm>
            <a:off x="6158774" y="1334279"/>
            <a:ext cx="5442000" cy="482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600">
                <a:solidFill>
                  <a:srgbClr val="E84B36"/>
                </a:solidFill>
              </a:rPr>
              <a:t>What would we do differently?</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SzPts val="1800"/>
              <a:buChar char="●"/>
            </a:pPr>
            <a:r>
              <a:rPr lang="en-US" sz="1800"/>
              <a:t>Peer reviewing</a:t>
            </a:r>
            <a:br>
              <a:rPr lang="en-US" sz="1800"/>
            </a:br>
            <a:endParaRPr sz="1800"/>
          </a:p>
          <a:p>
            <a:pPr indent="-342900" lvl="0" marL="457200" marR="0" rtl="0" algn="l">
              <a:lnSpc>
                <a:spcPct val="100000"/>
              </a:lnSpc>
              <a:spcBef>
                <a:spcPts val="0"/>
              </a:spcBef>
              <a:spcAft>
                <a:spcPts val="0"/>
              </a:spcAft>
              <a:buSzPts val="1800"/>
              <a:buChar char="●"/>
            </a:pPr>
            <a:r>
              <a:rPr lang="en-US" sz="1800"/>
              <a:t>Better time management</a:t>
            </a:r>
            <a:br>
              <a:rPr lang="en-US" sz="1800"/>
            </a:br>
            <a:endParaRPr sz="1800"/>
          </a:p>
          <a:p>
            <a:pPr indent="-342900" lvl="0" marL="457200" marR="0" rtl="0" algn="l">
              <a:lnSpc>
                <a:spcPct val="100000"/>
              </a:lnSpc>
              <a:spcBef>
                <a:spcPts val="0"/>
              </a:spcBef>
              <a:spcAft>
                <a:spcPts val="0"/>
              </a:spcAft>
              <a:buSzPts val="1800"/>
              <a:buChar char="●"/>
            </a:pPr>
            <a:r>
              <a:rPr lang="en-US" sz="1800"/>
              <a:t>Testing with sensor modules first</a:t>
            </a:r>
            <a:endParaRPr sz="1800"/>
          </a:p>
          <a:p>
            <a:pPr indent="0" lvl="0" marL="457200" marR="0" rtl="0" algn="l">
              <a:lnSpc>
                <a:spcPct val="100000"/>
              </a:lnSpc>
              <a:spcBef>
                <a:spcPts val="0"/>
              </a:spcBef>
              <a:spcAft>
                <a:spcPts val="0"/>
              </a:spcAft>
              <a:buNone/>
            </a:pPr>
            <a:r>
              <a:t/>
            </a:r>
            <a:endParaRPr sz="1800"/>
          </a:p>
        </p:txBody>
      </p:sp>
      <p:sp>
        <p:nvSpPr>
          <p:cNvPr id="470" name="Google Shape;470;g2a250aa4347_0_100"/>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71" name="Google Shape;471;g2a250aa4347_0_10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72" name="Google Shape;472;g2a250aa4347_0_100"/>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73" name="Google Shape;473;g2a250aa4347_0_10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74" name="Google Shape;474;g2a250aa4347_0_10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Conclusion</a:t>
            </a:r>
            <a:endParaRPr b="0" i="0" sz="2400" u="none" cap="none" strike="noStrike">
              <a:solidFill>
                <a:schemeClr val="lt1"/>
              </a:solidFill>
              <a:latin typeface="Arial"/>
              <a:ea typeface="Arial"/>
              <a:cs typeface="Arial"/>
              <a:sym typeface="Arial"/>
            </a:endParaRPr>
          </a:p>
        </p:txBody>
      </p:sp>
      <p:sp>
        <p:nvSpPr>
          <p:cNvPr id="475" name="Google Shape;475;g2a250aa4347_0_10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a250aa4347_0_116"/>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Future Improvements</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374650" lvl="0" marL="457200" rtl="0" algn="l">
              <a:lnSpc>
                <a:spcPct val="100000"/>
              </a:lnSpc>
              <a:spcBef>
                <a:spcPts val="0"/>
              </a:spcBef>
              <a:spcAft>
                <a:spcPts val="0"/>
              </a:spcAft>
              <a:buSzPts val="2300"/>
              <a:buFont typeface="Arial"/>
              <a:buChar char="•"/>
            </a:pPr>
            <a:r>
              <a:rPr lang="en-US" sz="2300">
                <a:latin typeface="Arial"/>
                <a:ea typeface="Arial"/>
                <a:cs typeface="Arial"/>
                <a:sym typeface="Arial"/>
              </a:rPr>
              <a:t>Using a real fire suppressant </a:t>
            </a:r>
            <a:br>
              <a:rPr lang="en-US" sz="2300">
                <a:latin typeface="Arial"/>
                <a:ea typeface="Arial"/>
                <a:cs typeface="Arial"/>
                <a:sym typeface="Arial"/>
              </a:rPr>
            </a:br>
            <a:br>
              <a:rPr lang="en-US" sz="2300">
                <a:latin typeface="Arial"/>
                <a:ea typeface="Arial"/>
                <a:cs typeface="Arial"/>
                <a:sym typeface="Arial"/>
              </a:rPr>
            </a:br>
            <a:endParaRPr sz="2300">
              <a:latin typeface="Arial"/>
              <a:ea typeface="Arial"/>
              <a:cs typeface="Arial"/>
              <a:sym typeface="Arial"/>
            </a:endParaRPr>
          </a:p>
          <a:p>
            <a:pPr indent="-374650" lvl="0" marL="457200" rtl="0" algn="l">
              <a:lnSpc>
                <a:spcPct val="100000"/>
              </a:lnSpc>
              <a:spcBef>
                <a:spcPts val="0"/>
              </a:spcBef>
              <a:spcAft>
                <a:spcPts val="0"/>
              </a:spcAft>
              <a:buSzPts val="2300"/>
              <a:buFont typeface="Arial"/>
              <a:buChar char="•"/>
            </a:pPr>
            <a:r>
              <a:rPr lang="en-US" sz="2300">
                <a:latin typeface="Arial"/>
                <a:ea typeface="Arial"/>
                <a:cs typeface="Arial"/>
                <a:sym typeface="Arial"/>
              </a:rPr>
              <a:t>Additional sensor integration</a:t>
            </a:r>
            <a:br>
              <a:rPr lang="en-US" sz="2300">
                <a:latin typeface="Arial"/>
                <a:ea typeface="Arial"/>
                <a:cs typeface="Arial"/>
                <a:sym typeface="Arial"/>
              </a:rPr>
            </a:br>
            <a:br>
              <a:rPr lang="en-US" sz="2300">
                <a:latin typeface="Arial"/>
                <a:ea typeface="Arial"/>
                <a:cs typeface="Arial"/>
                <a:sym typeface="Arial"/>
              </a:rPr>
            </a:br>
            <a:endParaRPr sz="2300">
              <a:latin typeface="Arial"/>
              <a:ea typeface="Arial"/>
              <a:cs typeface="Arial"/>
              <a:sym typeface="Arial"/>
            </a:endParaRPr>
          </a:p>
          <a:p>
            <a:pPr indent="-374650" lvl="0" marL="457200" rtl="0" algn="l">
              <a:lnSpc>
                <a:spcPct val="100000"/>
              </a:lnSpc>
              <a:spcBef>
                <a:spcPts val="0"/>
              </a:spcBef>
              <a:spcAft>
                <a:spcPts val="0"/>
              </a:spcAft>
              <a:buSzPts val="2300"/>
              <a:buFont typeface="Arial"/>
              <a:buChar char="•"/>
            </a:pPr>
            <a:r>
              <a:rPr lang="en-US" sz="2300">
                <a:latin typeface="Arial"/>
                <a:ea typeface="Arial"/>
                <a:cs typeface="Arial"/>
                <a:sym typeface="Arial"/>
              </a:rPr>
              <a:t>Ability to retrofit into existing vent hoods</a:t>
            </a:r>
            <a:endParaRPr sz="2300">
              <a:latin typeface="Arial"/>
              <a:ea typeface="Arial"/>
              <a:cs typeface="Arial"/>
              <a:sym typeface="Arial"/>
            </a:endParaRPr>
          </a:p>
          <a:p>
            <a:pPr indent="0" lvl="0" marL="0" rtl="0" algn="l">
              <a:lnSpc>
                <a:spcPct val="100000"/>
              </a:lnSpc>
              <a:spcBef>
                <a:spcPts val="0"/>
              </a:spcBef>
              <a:spcAft>
                <a:spcPts val="0"/>
              </a:spcAft>
              <a:buNone/>
            </a:pPr>
            <a:r>
              <a:t/>
            </a:r>
            <a:endParaRPr b="1" sz="2600">
              <a:solidFill>
                <a:srgbClr val="E84B36"/>
              </a:solidFill>
              <a:latin typeface="Arial"/>
              <a:ea typeface="Arial"/>
              <a:cs typeface="Arial"/>
              <a:sym typeface="Arial"/>
            </a:endParaRPr>
          </a:p>
        </p:txBody>
      </p:sp>
      <p:sp>
        <p:nvSpPr>
          <p:cNvPr id="481" name="Google Shape;481;g2a250aa4347_0_116"/>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82" name="Google Shape;482;g2a250aa4347_0_11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83" name="Google Shape;483;g2a250aa4347_0_116"/>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84" name="Google Shape;484;g2a250aa4347_0_11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85" name="Google Shape;485;g2a250aa4347_0_11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Summary</a:t>
            </a:r>
            <a:endParaRPr b="0" i="0" sz="2400" u="none" cap="none" strike="noStrike">
              <a:solidFill>
                <a:schemeClr val="lt1"/>
              </a:solidFill>
              <a:latin typeface="Arial"/>
              <a:ea typeface="Arial"/>
              <a:cs typeface="Arial"/>
              <a:sym typeface="Arial"/>
            </a:endParaRPr>
          </a:p>
        </p:txBody>
      </p:sp>
      <p:sp>
        <p:nvSpPr>
          <p:cNvPr id="486" name="Google Shape;486;g2a250aa4347_0_11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3"/>
          <p:cNvSpPr/>
          <p:nvPr/>
        </p:nvSpPr>
        <p:spPr>
          <a:xfrm flipH="1" rot="10800000">
            <a:off x="0" y="-7696"/>
            <a:ext cx="12192000" cy="6865695"/>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492" name="Google Shape;492;p23"/>
          <p:cNvPicPr preferRelativeResize="0"/>
          <p:nvPr/>
        </p:nvPicPr>
        <p:blipFill rotWithShape="1">
          <a:blip r:embed="rId3">
            <a:alphaModFix amt="25000"/>
          </a:blip>
          <a:srcRect b="0" l="0" r="0" t="0"/>
          <a:stretch/>
        </p:blipFill>
        <p:spPr>
          <a:xfrm>
            <a:off x="0" y="0"/>
            <a:ext cx="12192000" cy="6858000"/>
          </a:xfrm>
          <a:prstGeom prst="rect">
            <a:avLst/>
          </a:prstGeom>
          <a:noFill/>
          <a:ln>
            <a:noFill/>
          </a:ln>
        </p:spPr>
      </p:pic>
      <p:pic>
        <p:nvPicPr>
          <p:cNvPr descr="A close up of a logo&#10;&#10;Description automatically generated" id="493" name="Google Shape;493;p23"/>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494" name="Google Shape;494;p23"/>
          <p:cNvSpPr txBox="1"/>
          <p:nvPr/>
        </p:nvSpPr>
        <p:spPr>
          <a:xfrm>
            <a:off x="376807" y="1334279"/>
            <a:ext cx="1117740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a:p>
          <a:p>
            <a:pPr indent="457200" lvl="0" marL="914400" marR="0" rtl="0" algn="l">
              <a:lnSpc>
                <a:spcPct val="100000"/>
              </a:lnSpc>
              <a:spcBef>
                <a:spcPts val="0"/>
              </a:spcBef>
              <a:spcAft>
                <a:spcPts val="0"/>
              </a:spcAft>
              <a:buNone/>
            </a:pPr>
            <a:r>
              <a:rPr b="1" i="0" lang="en-US" sz="3700" u="none" cap="none" strike="noStrike">
                <a:solidFill>
                  <a:schemeClr val="lt1"/>
                </a:solidFill>
                <a:latin typeface="Arial"/>
                <a:ea typeface="Arial"/>
                <a:cs typeface="Arial"/>
                <a:sym typeface="Arial"/>
              </a:rPr>
              <a:t>Questions</a:t>
            </a:r>
            <a:endParaRPr sz="2500"/>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495" name="Google Shape;495;p23"/>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96" name="Google Shape;496;p23"/>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4"/>
          <p:cNvSpPr/>
          <p:nvPr/>
        </p:nvSpPr>
        <p:spPr>
          <a:xfrm flipH="1" rot="10800000">
            <a:off x="-1" y="8163"/>
            <a:ext cx="12192000" cy="6858000"/>
          </a:xfrm>
          <a:prstGeom prst="rect">
            <a:avLst/>
          </a:prstGeom>
          <a:gradFill>
            <a:gsLst>
              <a:gs pos="0">
                <a:srgbClr val="1B4284"/>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newspaper&#10;&#10;Description automatically generated" id="502" name="Google Shape;502;p24"/>
          <p:cNvPicPr preferRelativeResize="0"/>
          <p:nvPr/>
        </p:nvPicPr>
        <p:blipFill rotWithShape="1">
          <a:blip r:embed="rId3">
            <a:alphaModFix amt="30000"/>
          </a:blip>
          <a:srcRect b="0" l="0" r="0" t="0"/>
          <a:stretch/>
        </p:blipFill>
        <p:spPr>
          <a:xfrm>
            <a:off x="-1" y="8164"/>
            <a:ext cx="12192000" cy="6858000"/>
          </a:xfrm>
          <a:prstGeom prst="rect">
            <a:avLst/>
          </a:prstGeom>
          <a:noFill/>
          <a:ln>
            <a:noFill/>
          </a:ln>
        </p:spPr>
      </p:pic>
      <p:pic>
        <p:nvPicPr>
          <p:cNvPr descr="Graphical user interface, text&#10;&#10;Description automatically generated" id="503" name="Google Shape;503;p24"/>
          <p:cNvPicPr preferRelativeResize="0"/>
          <p:nvPr/>
        </p:nvPicPr>
        <p:blipFill rotWithShape="1">
          <a:blip r:embed="rId4">
            <a:alphaModFix/>
          </a:blip>
          <a:srcRect b="0" l="0" r="0" t="0"/>
          <a:stretch/>
        </p:blipFill>
        <p:spPr>
          <a:xfrm>
            <a:off x="2530021" y="2252985"/>
            <a:ext cx="7131957" cy="235202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7" name="Shape 507"/>
        <p:cNvGrpSpPr/>
        <p:nvPr/>
      </p:nvGrpSpPr>
      <p:grpSpPr>
        <a:xfrm>
          <a:off x="0" y="0"/>
          <a:ext cx="0" cy="0"/>
          <a:chOff x="0" y="0"/>
          <a:chExt cx="0" cy="0"/>
        </a:xfrm>
      </p:grpSpPr>
      <p:pic>
        <p:nvPicPr>
          <p:cNvPr descr="A picture containing outdoor, building, arch&#10;&#10;Description automatically generated" id="508" name="Google Shape;508;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09" name="Google Shape;509;p2"/>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10" name="Google Shape;510;p2"/>
          <p:cNvSpPr txBox="1"/>
          <p:nvPr/>
        </p:nvSpPr>
        <p:spPr>
          <a:xfrm>
            <a:off x="2206906" y="1491040"/>
            <a:ext cx="7778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HEADING</a:t>
            </a:r>
            <a:endParaRPr b="0" i="0" sz="1400" u="none" cap="none" strike="noStrike">
              <a:solidFill>
                <a:srgbClr val="000000"/>
              </a:solidFill>
              <a:latin typeface="Arial"/>
              <a:ea typeface="Arial"/>
              <a:cs typeface="Arial"/>
              <a:sym typeface="Arial"/>
            </a:endParaRPr>
          </a:p>
        </p:txBody>
      </p:sp>
      <p:sp>
        <p:nvSpPr>
          <p:cNvPr id="511" name="Google Shape;511;p2"/>
          <p:cNvSpPr txBox="1"/>
          <p:nvPr/>
        </p:nvSpPr>
        <p:spPr>
          <a:xfrm>
            <a:off x="1441528" y="3232230"/>
            <a:ext cx="9309000" cy="20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(Main section divider slide, background image option one.)</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512" name="Google Shape;512;p2"/>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513" name="Google Shape;513;p2"/>
          <p:cNvSpPr/>
          <p:nvPr/>
        </p:nvSpPr>
        <p:spPr>
          <a:xfrm>
            <a:off x="5520230" y="2759325"/>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4" name="Google Shape;514;p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515" name="Google Shape;515;p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9" name="Shape 519"/>
        <p:cNvGrpSpPr/>
        <p:nvPr/>
      </p:nvGrpSpPr>
      <p:grpSpPr>
        <a:xfrm>
          <a:off x="0" y="0"/>
          <a:ext cx="0" cy="0"/>
          <a:chOff x="0" y="0"/>
          <a:chExt cx="0" cy="0"/>
        </a:xfrm>
      </p:grpSpPr>
      <p:pic>
        <p:nvPicPr>
          <p:cNvPr descr="A picture containing sky, outdoor, dark&#10;&#10;Description automatically generated" id="520" name="Google Shape;520;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21" name="Google Shape;521;p3"/>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22" name="Google Shape;522;p3"/>
          <p:cNvSpPr txBox="1"/>
          <p:nvPr/>
        </p:nvSpPr>
        <p:spPr>
          <a:xfrm>
            <a:off x="2206906" y="1491040"/>
            <a:ext cx="777818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HEADING</a:t>
            </a:r>
            <a:endParaRPr b="0" i="0" sz="1400" u="none" cap="none" strike="noStrike">
              <a:solidFill>
                <a:srgbClr val="000000"/>
              </a:solidFill>
              <a:latin typeface="Arial"/>
              <a:ea typeface="Arial"/>
              <a:cs typeface="Arial"/>
              <a:sym typeface="Arial"/>
            </a:endParaRPr>
          </a:p>
        </p:txBody>
      </p:sp>
      <p:sp>
        <p:nvSpPr>
          <p:cNvPr id="523" name="Google Shape;523;p3"/>
          <p:cNvSpPr txBox="1"/>
          <p:nvPr/>
        </p:nvSpPr>
        <p:spPr>
          <a:xfrm>
            <a:off x="1441528" y="3232230"/>
            <a:ext cx="9308941" cy="20928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(Main section divider slide, background image option two.)</a:t>
            </a:r>
            <a:endParaRPr/>
          </a:p>
        </p:txBody>
      </p:sp>
      <p:pic>
        <p:nvPicPr>
          <p:cNvPr descr="A close up of a logo&#10;&#10;Description automatically generated" id="524" name="Google Shape;524;p3"/>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525" name="Google Shape;525;p3"/>
          <p:cNvSpPr/>
          <p:nvPr/>
        </p:nvSpPr>
        <p:spPr>
          <a:xfrm>
            <a:off x="5520230" y="2759325"/>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6" name="Google Shape;526;p3"/>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527" name="Google Shape;527;p3"/>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1" name="Shape 531"/>
        <p:cNvGrpSpPr/>
        <p:nvPr/>
      </p:nvGrpSpPr>
      <p:grpSpPr>
        <a:xfrm>
          <a:off x="0" y="0"/>
          <a:ext cx="0" cy="0"/>
          <a:chOff x="0" y="0"/>
          <a:chExt cx="0" cy="0"/>
        </a:xfrm>
      </p:grpSpPr>
      <p:pic>
        <p:nvPicPr>
          <p:cNvPr descr="A picture containing dark&#10;&#10;Description automatically generated" id="532" name="Google Shape;532;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33" name="Google Shape;533;p4"/>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34" name="Google Shape;534;p4"/>
          <p:cNvSpPr txBox="1"/>
          <p:nvPr/>
        </p:nvSpPr>
        <p:spPr>
          <a:xfrm>
            <a:off x="2206906" y="1491040"/>
            <a:ext cx="777818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HEADING</a:t>
            </a:r>
            <a:endParaRPr b="0" i="0" sz="1400" u="none" cap="none" strike="noStrike">
              <a:solidFill>
                <a:srgbClr val="000000"/>
              </a:solidFill>
              <a:latin typeface="Arial"/>
              <a:ea typeface="Arial"/>
              <a:cs typeface="Arial"/>
              <a:sym typeface="Arial"/>
            </a:endParaRPr>
          </a:p>
        </p:txBody>
      </p:sp>
      <p:sp>
        <p:nvSpPr>
          <p:cNvPr id="535" name="Google Shape;535;p4"/>
          <p:cNvSpPr txBox="1"/>
          <p:nvPr/>
        </p:nvSpPr>
        <p:spPr>
          <a:xfrm>
            <a:off x="1441528" y="3232230"/>
            <a:ext cx="9308941" cy="20928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(Main section divider slide, background image option three.)</a:t>
            </a:r>
            <a:endParaRPr/>
          </a:p>
        </p:txBody>
      </p:sp>
      <p:pic>
        <p:nvPicPr>
          <p:cNvPr descr="A close up of a logo&#10;&#10;Description automatically generated" id="536" name="Google Shape;536;p4"/>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537" name="Google Shape;537;p4"/>
          <p:cNvSpPr/>
          <p:nvPr/>
        </p:nvSpPr>
        <p:spPr>
          <a:xfrm>
            <a:off x="5520230" y="2759325"/>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8" name="Google Shape;538;p4"/>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539" name="Google Shape;539;p4"/>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3" name="Shape 543"/>
        <p:cNvGrpSpPr/>
        <p:nvPr/>
      </p:nvGrpSpPr>
      <p:grpSpPr>
        <a:xfrm>
          <a:off x="0" y="0"/>
          <a:ext cx="0" cy="0"/>
          <a:chOff x="0" y="0"/>
          <a:chExt cx="0" cy="0"/>
        </a:xfrm>
      </p:grpSpPr>
      <p:pic>
        <p:nvPicPr>
          <p:cNvPr descr="A large building with a fountain in front of it&#10;&#10;Description automatically generated with low confidence" id="544" name="Google Shape;544;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45" name="Google Shape;545;p5"/>
          <p:cNvSpPr/>
          <p:nvPr/>
        </p:nvSpPr>
        <p:spPr>
          <a:xfrm flipH="1" rot="10800000">
            <a:off x="0" y="0"/>
            <a:ext cx="12192000" cy="6858000"/>
          </a:xfrm>
          <a:prstGeom prst="rect">
            <a:avLst/>
          </a:prstGeom>
          <a:gradFill>
            <a:gsLst>
              <a:gs pos="0">
                <a:srgbClr val="1B4284">
                  <a:alpha val="9803"/>
                </a:srgbClr>
              </a:gs>
              <a:gs pos="50000">
                <a:srgbClr val="1B4284">
                  <a:alpha val="9803"/>
                </a:srgbClr>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46" name="Google Shape;546;p5"/>
          <p:cNvSpPr txBox="1"/>
          <p:nvPr/>
        </p:nvSpPr>
        <p:spPr>
          <a:xfrm>
            <a:off x="2206906" y="1491040"/>
            <a:ext cx="777818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HEADING</a:t>
            </a:r>
            <a:endParaRPr b="0" i="0" sz="1400" u="none" cap="none" strike="noStrike">
              <a:solidFill>
                <a:srgbClr val="000000"/>
              </a:solidFill>
              <a:latin typeface="Arial"/>
              <a:ea typeface="Arial"/>
              <a:cs typeface="Arial"/>
              <a:sym typeface="Arial"/>
            </a:endParaRPr>
          </a:p>
        </p:txBody>
      </p:sp>
      <p:sp>
        <p:nvSpPr>
          <p:cNvPr id="547" name="Google Shape;547;p5"/>
          <p:cNvSpPr txBox="1"/>
          <p:nvPr/>
        </p:nvSpPr>
        <p:spPr>
          <a:xfrm>
            <a:off x="1441528" y="3232230"/>
            <a:ext cx="9308941" cy="20928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(Main section divider slide, background image option four.)</a:t>
            </a:r>
            <a:endParaRPr/>
          </a:p>
        </p:txBody>
      </p:sp>
      <p:pic>
        <p:nvPicPr>
          <p:cNvPr descr="A close up of a logo&#10;&#10;Description automatically generated" id="548" name="Google Shape;548;p5"/>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549" name="Google Shape;549;p5"/>
          <p:cNvSpPr/>
          <p:nvPr/>
        </p:nvSpPr>
        <p:spPr>
          <a:xfrm>
            <a:off x="5520230" y="2759325"/>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0" name="Google Shape;550;p5"/>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551" name="Google Shape;551;p5"/>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5" name="Shape 555"/>
        <p:cNvGrpSpPr/>
        <p:nvPr/>
      </p:nvGrpSpPr>
      <p:grpSpPr>
        <a:xfrm>
          <a:off x="0" y="0"/>
          <a:ext cx="0" cy="0"/>
          <a:chOff x="0" y="0"/>
          <a:chExt cx="0" cy="0"/>
        </a:xfrm>
      </p:grpSpPr>
      <p:pic>
        <p:nvPicPr>
          <p:cNvPr descr="A picture containing text, blackboard, night sky&#10;&#10;Description automatically generated" id="556" name="Google Shape;556;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57" name="Google Shape;557;p6"/>
          <p:cNvSpPr/>
          <p:nvPr/>
        </p:nvSpPr>
        <p:spPr>
          <a:xfrm flipH="1" rot="10800000">
            <a:off x="0" y="0"/>
            <a:ext cx="12192000" cy="6858000"/>
          </a:xfrm>
          <a:prstGeom prst="rect">
            <a:avLst/>
          </a:prstGeom>
          <a:gradFill>
            <a:gsLst>
              <a:gs pos="0">
                <a:srgbClr val="1B4284">
                  <a:alpha val="9803"/>
                </a:srgbClr>
              </a:gs>
              <a:gs pos="50000">
                <a:srgbClr val="1B4284">
                  <a:alpha val="9803"/>
                </a:srgbClr>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58" name="Google Shape;558;p6"/>
          <p:cNvSpPr txBox="1"/>
          <p:nvPr/>
        </p:nvSpPr>
        <p:spPr>
          <a:xfrm>
            <a:off x="2206906" y="1491040"/>
            <a:ext cx="777818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HEADING</a:t>
            </a:r>
            <a:endParaRPr b="0" i="0" sz="1400" u="none" cap="none" strike="noStrike">
              <a:solidFill>
                <a:srgbClr val="000000"/>
              </a:solidFill>
              <a:latin typeface="Arial"/>
              <a:ea typeface="Arial"/>
              <a:cs typeface="Arial"/>
              <a:sym typeface="Arial"/>
            </a:endParaRPr>
          </a:p>
        </p:txBody>
      </p:sp>
      <p:sp>
        <p:nvSpPr>
          <p:cNvPr id="559" name="Google Shape;559;p6"/>
          <p:cNvSpPr txBox="1"/>
          <p:nvPr/>
        </p:nvSpPr>
        <p:spPr>
          <a:xfrm>
            <a:off x="1441528" y="3232230"/>
            <a:ext cx="9308941" cy="20928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(Main section divider slide, background image option five.)</a:t>
            </a:r>
            <a:endParaRPr/>
          </a:p>
        </p:txBody>
      </p:sp>
      <p:pic>
        <p:nvPicPr>
          <p:cNvPr descr="A close up of a logo&#10;&#10;Description automatically generated" id="560" name="Google Shape;560;p6"/>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561" name="Google Shape;561;p6"/>
          <p:cNvSpPr/>
          <p:nvPr/>
        </p:nvSpPr>
        <p:spPr>
          <a:xfrm>
            <a:off x="5520230" y="2759325"/>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2" name="Google Shape;562;p6"/>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563" name="Google Shape;563;p6"/>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a250aa4347_0_22"/>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High Level Requirements</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406400" lvl="0" marL="457200" rtl="0" algn="l">
              <a:lnSpc>
                <a:spcPct val="100000"/>
              </a:lnSpc>
              <a:spcBef>
                <a:spcPts val="0"/>
              </a:spcBef>
              <a:spcAft>
                <a:spcPts val="0"/>
              </a:spcAft>
              <a:buSzPts val="2800"/>
              <a:buAutoNum type="arabicPeriod"/>
            </a:pPr>
            <a:r>
              <a:rPr lang="en-US">
                <a:latin typeface="Arial"/>
                <a:ea typeface="Arial"/>
                <a:cs typeface="Arial"/>
                <a:sym typeface="Arial"/>
              </a:rPr>
              <a:t>Our device must be capable of detecting the number of burners that are on within 15 seconds of a change</a:t>
            </a:r>
            <a:br>
              <a:rPr lang="en-US">
                <a:latin typeface="Arial"/>
                <a:ea typeface="Arial"/>
                <a:cs typeface="Arial"/>
                <a:sym typeface="Arial"/>
              </a:rPr>
            </a:br>
            <a:endParaRPr>
              <a:latin typeface="Arial"/>
              <a:ea typeface="Arial"/>
              <a:cs typeface="Arial"/>
              <a:sym typeface="Arial"/>
            </a:endParaRPr>
          </a:p>
          <a:p>
            <a:pPr indent="-406400" lvl="0" marL="457200" rtl="0" algn="l">
              <a:lnSpc>
                <a:spcPct val="100000"/>
              </a:lnSpc>
              <a:spcBef>
                <a:spcPts val="0"/>
              </a:spcBef>
              <a:spcAft>
                <a:spcPts val="0"/>
              </a:spcAft>
              <a:buSzPts val="2800"/>
              <a:buAutoNum type="arabicPeriod"/>
            </a:pPr>
            <a:r>
              <a:rPr lang="en-US">
                <a:latin typeface="Arial"/>
                <a:ea typeface="Arial"/>
                <a:cs typeface="Arial"/>
                <a:sym typeface="Arial"/>
              </a:rPr>
              <a:t>Our device must be capable of actuating the </a:t>
            </a:r>
            <a:r>
              <a:rPr lang="en-US">
                <a:latin typeface="Arial"/>
                <a:ea typeface="Arial"/>
                <a:cs typeface="Arial"/>
                <a:sym typeface="Arial"/>
              </a:rPr>
              <a:t>suppression</a:t>
            </a:r>
            <a:r>
              <a:rPr lang="en-US">
                <a:latin typeface="Arial"/>
                <a:ea typeface="Arial"/>
                <a:cs typeface="Arial"/>
                <a:sym typeface="Arial"/>
              </a:rPr>
              <a:t> system and shut off power to the range within 3.5 seconds of an active fire</a:t>
            </a:r>
            <a:br>
              <a:rPr lang="en-US">
                <a:latin typeface="Arial"/>
                <a:ea typeface="Arial"/>
                <a:cs typeface="Arial"/>
                <a:sym typeface="Arial"/>
              </a:rPr>
            </a:br>
            <a:endParaRPr>
              <a:latin typeface="Arial"/>
              <a:ea typeface="Arial"/>
              <a:cs typeface="Arial"/>
              <a:sym typeface="Arial"/>
            </a:endParaRPr>
          </a:p>
          <a:p>
            <a:pPr indent="-406400" lvl="0" marL="457200" rtl="0" algn="l">
              <a:lnSpc>
                <a:spcPct val="100000"/>
              </a:lnSpc>
              <a:spcBef>
                <a:spcPts val="0"/>
              </a:spcBef>
              <a:spcAft>
                <a:spcPts val="0"/>
              </a:spcAft>
              <a:buSzPts val="2800"/>
              <a:buFont typeface="Arial"/>
              <a:buAutoNum type="arabicPeriod"/>
            </a:pPr>
            <a:r>
              <a:rPr lang="en-US">
                <a:latin typeface="Arial"/>
                <a:ea typeface="Arial"/>
                <a:cs typeface="Arial"/>
                <a:sym typeface="Arial"/>
              </a:rPr>
              <a:t>Our device should release the suppressant within 4 seconds of power </a:t>
            </a:r>
            <a:r>
              <a:rPr lang="en-US">
                <a:latin typeface="Arial"/>
                <a:ea typeface="Arial"/>
                <a:cs typeface="Arial"/>
                <a:sym typeface="Arial"/>
              </a:rPr>
              <a:t>shut off</a:t>
            </a:r>
            <a:endParaRPr>
              <a:latin typeface="Arial"/>
              <a:ea typeface="Arial"/>
              <a:cs typeface="Arial"/>
              <a:sym typeface="Arial"/>
            </a:endParaRPr>
          </a:p>
          <a:p>
            <a:pPr indent="0" lvl="0" marL="0" rtl="0" algn="l">
              <a:lnSpc>
                <a:spcPct val="100000"/>
              </a:lnSpc>
              <a:spcBef>
                <a:spcPts val="0"/>
              </a:spcBef>
              <a:spcAft>
                <a:spcPts val="0"/>
              </a:spcAft>
              <a:buNone/>
            </a:pPr>
            <a:r>
              <a:t/>
            </a:r>
            <a:endParaRPr b="1" sz="2600">
              <a:solidFill>
                <a:srgbClr val="E84B36"/>
              </a:solidFill>
              <a:latin typeface="Arial"/>
              <a:ea typeface="Arial"/>
              <a:cs typeface="Arial"/>
              <a:sym typeface="Arial"/>
            </a:endParaRPr>
          </a:p>
        </p:txBody>
      </p:sp>
      <p:sp>
        <p:nvSpPr>
          <p:cNvPr id="119" name="Google Shape;119;g2a250aa4347_0_22"/>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20" name="Google Shape;120;g2a250aa4347_0_2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21" name="Google Shape;121;g2a250aa4347_0_22"/>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22" name="Google Shape;122;g2a250aa4347_0_2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23" name="Google Shape;123;g2a250aa4347_0_2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Objective</a:t>
            </a:r>
            <a:endParaRPr b="0" i="0" sz="2400" u="none" cap="none" strike="noStrike">
              <a:solidFill>
                <a:schemeClr val="lt1"/>
              </a:solidFill>
              <a:latin typeface="Arial"/>
              <a:ea typeface="Arial"/>
              <a:cs typeface="Arial"/>
              <a:sym typeface="Arial"/>
            </a:endParaRPr>
          </a:p>
        </p:txBody>
      </p:sp>
      <p:sp>
        <p:nvSpPr>
          <p:cNvPr id="124" name="Google Shape;124;g2a250aa4347_0_2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7" name="Shape 567"/>
        <p:cNvGrpSpPr/>
        <p:nvPr/>
      </p:nvGrpSpPr>
      <p:grpSpPr>
        <a:xfrm>
          <a:off x="0" y="0"/>
          <a:ext cx="0" cy="0"/>
          <a:chOff x="0" y="0"/>
          <a:chExt cx="0" cy="0"/>
        </a:xfrm>
      </p:grpSpPr>
      <p:pic>
        <p:nvPicPr>
          <p:cNvPr descr="A picture containing outdoor&#10;&#10;Description automatically generated" id="568" name="Google Shape;568;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69" name="Google Shape;569;p7"/>
          <p:cNvSpPr/>
          <p:nvPr/>
        </p:nvSpPr>
        <p:spPr>
          <a:xfrm flipH="1" rot="10800000">
            <a:off x="2648951" y="1673898"/>
            <a:ext cx="12192000" cy="6858000"/>
          </a:xfrm>
          <a:prstGeom prst="rect">
            <a:avLst/>
          </a:prstGeom>
          <a:gradFill>
            <a:gsLst>
              <a:gs pos="0">
                <a:srgbClr val="1B4284">
                  <a:alpha val="9803"/>
                </a:srgbClr>
              </a:gs>
              <a:gs pos="50000">
                <a:srgbClr val="1B4284">
                  <a:alpha val="9803"/>
                </a:srgbClr>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70" name="Google Shape;570;p7"/>
          <p:cNvSpPr txBox="1"/>
          <p:nvPr/>
        </p:nvSpPr>
        <p:spPr>
          <a:xfrm>
            <a:off x="2206906" y="1491040"/>
            <a:ext cx="777818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HEADING</a:t>
            </a:r>
            <a:endParaRPr b="0" i="0" sz="1400" u="none" cap="none" strike="noStrike">
              <a:solidFill>
                <a:srgbClr val="000000"/>
              </a:solidFill>
              <a:latin typeface="Arial"/>
              <a:ea typeface="Arial"/>
              <a:cs typeface="Arial"/>
              <a:sym typeface="Arial"/>
            </a:endParaRPr>
          </a:p>
        </p:txBody>
      </p:sp>
      <p:sp>
        <p:nvSpPr>
          <p:cNvPr id="571" name="Google Shape;571;p7"/>
          <p:cNvSpPr txBox="1"/>
          <p:nvPr/>
        </p:nvSpPr>
        <p:spPr>
          <a:xfrm>
            <a:off x="1441528" y="3232230"/>
            <a:ext cx="9308941" cy="20928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(Main section divider slide, background image option six.)</a:t>
            </a:r>
            <a:endParaRPr/>
          </a:p>
        </p:txBody>
      </p:sp>
      <p:pic>
        <p:nvPicPr>
          <p:cNvPr descr="A close up of a logo&#10;&#10;Description automatically generated" id="572" name="Google Shape;572;p7"/>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573" name="Google Shape;573;p7"/>
          <p:cNvSpPr/>
          <p:nvPr/>
        </p:nvSpPr>
        <p:spPr>
          <a:xfrm>
            <a:off x="5520230" y="2759325"/>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4" name="Google Shape;574;p7"/>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575" name="Google Shape;575;p7"/>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9" name="Shape 579"/>
        <p:cNvGrpSpPr/>
        <p:nvPr/>
      </p:nvGrpSpPr>
      <p:grpSpPr>
        <a:xfrm>
          <a:off x="0" y="0"/>
          <a:ext cx="0" cy="0"/>
          <a:chOff x="0" y="0"/>
          <a:chExt cx="0" cy="0"/>
        </a:xfrm>
      </p:grpSpPr>
      <p:sp>
        <p:nvSpPr>
          <p:cNvPr id="580" name="Google Shape;580;p8"/>
          <p:cNvSpPr/>
          <p:nvPr/>
        </p:nvSpPr>
        <p:spPr>
          <a:xfrm flipH="1" rot="10800000">
            <a:off x="0" y="0"/>
            <a:ext cx="12192000" cy="6865695"/>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581" name="Google Shape;581;p8"/>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582" name="Google Shape;582;p8"/>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583" name="Google Shape;583;p8"/>
          <p:cNvSpPr txBox="1"/>
          <p:nvPr/>
        </p:nvSpPr>
        <p:spPr>
          <a:xfrm>
            <a:off x="1295400" y="2948490"/>
            <a:ext cx="9601200" cy="1338788"/>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a:ea typeface="Arial"/>
                <a:cs typeface="Arial"/>
                <a:sym typeface="Arial"/>
              </a:rPr>
              <a:t>Heading</a:t>
            </a:r>
            <a:endParaRPr b="1" i="0" sz="4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(Transition slide option one.)</a:t>
            </a:r>
            <a:endParaRPr b="0" i="0" sz="1800" u="none" cap="none" strike="noStrike">
              <a:solidFill>
                <a:schemeClr val="lt1"/>
              </a:solidFill>
              <a:latin typeface="Arial"/>
              <a:ea typeface="Arial"/>
              <a:cs typeface="Arial"/>
              <a:sym typeface="Arial"/>
            </a:endParaRPr>
          </a:p>
        </p:txBody>
      </p:sp>
      <p:sp>
        <p:nvSpPr>
          <p:cNvPr id="584" name="Google Shape;584;p8"/>
          <p:cNvSpPr/>
          <p:nvPr/>
        </p:nvSpPr>
        <p:spPr>
          <a:xfrm>
            <a:off x="5520230" y="1704276"/>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5" name="Google Shape;585;p8"/>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9" name="Shape 589"/>
        <p:cNvGrpSpPr/>
        <p:nvPr/>
      </p:nvGrpSpPr>
      <p:grpSpPr>
        <a:xfrm>
          <a:off x="0" y="0"/>
          <a:ext cx="0" cy="0"/>
          <a:chOff x="0" y="0"/>
          <a:chExt cx="0" cy="0"/>
        </a:xfrm>
      </p:grpSpPr>
      <p:sp>
        <p:nvSpPr>
          <p:cNvPr id="590" name="Google Shape;590;p9"/>
          <p:cNvSpPr/>
          <p:nvPr/>
        </p:nvSpPr>
        <p:spPr>
          <a:xfrm flipH="1" rot="10800000">
            <a:off x="0" y="8162"/>
            <a:ext cx="12192000" cy="6858000"/>
          </a:xfrm>
          <a:prstGeom prst="rect">
            <a:avLst/>
          </a:prstGeom>
          <a:gradFill>
            <a:gsLst>
              <a:gs pos="0">
                <a:srgbClr val="1B4284"/>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591" name="Google Shape;591;p9"/>
          <p:cNvPicPr preferRelativeResize="0"/>
          <p:nvPr/>
        </p:nvPicPr>
        <p:blipFill rotWithShape="1">
          <a:blip r:embed="rId3">
            <a:alphaModFix amt="25000"/>
          </a:blip>
          <a:srcRect b="0" l="0" r="0" t="0"/>
          <a:stretch/>
        </p:blipFill>
        <p:spPr>
          <a:xfrm>
            <a:off x="0" y="8162"/>
            <a:ext cx="12192000" cy="6858000"/>
          </a:xfrm>
          <a:prstGeom prst="rect">
            <a:avLst/>
          </a:prstGeom>
          <a:noFill/>
          <a:ln>
            <a:noFill/>
          </a:ln>
        </p:spPr>
      </p:pic>
      <p:pic>
        <p:nvPicPr>
          <p:cNvPr descr="A close up of a logo&#10;&#10;Description automatically generated" id="592" name="Google Shape;592;p9"/>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593" name="Google Shape;593;p9"/>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594" name="Google Shape;594;p9"/>
          <p:cNvSpPr txBox="1"/>
          <p:nvPr/>
        </p:nvSpPr>
        <p:spPr>
          <a:xfrm>
            <a:off x="1295400" y="2948490"/>
            <a:ext cx="9601200" cy="1338788"/>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a:ea typeface="Arial"/>
                <a:cs typeface="Arial"/>
                <a:sym typeface="Arial"/>
              </a:rPr>
              <a:t>Heading</a:t>
            </a:r>
            <a:endParaRPr b="1" i="0" sz="4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(Transition slide option two.)</a:t>
            </a:r>
            <a:endParaRPr b="0" i="0" sz="1800" u="none" cap="none" strike="noStrike">
              <a:solidFill>
                <a:schemeClr val="lt1"/>
              </a:solidFill>
              <a:latin typeface="Arial"/>
              <a:ea typeface="Arial"/>
              <a:cs typeface="Arial"/>
              <a:sym typeface="Arial"/>
            </a:endParaRPr>
          </a:p>
        </p:txBody>
      </p:sp>
      <p:sp>
        <p:nvSpPr>
          <p:cNvPr id="595" name="Google Shape;595;p9"/>
          <p:cNvSpPr/>
          <p:nvPr/>
        </p:nvSpPr>
        <p:spPr>
          <a:xfrm>
            <a:off x="5520230" y="1704276"/>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6" name="Google Shape;596;p9"/>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0" name="Shape 600"/>
        <p:cNvGrpSpPr/>
        <p:nvPr/>
      </p:nvGrpSpPr>
      <p:grpSpPr>
        <a:xfrm>
          <a:off x="0" y="0"/>
          <a:ext cx="0" cy="0"/>
          <a:chOff x="0" y="0"/>
          <a:chExt cx="0" cy="0"/>
        </a:xfrm>
      </p:grpSpPr>
      <p:sp>
        <p:nvSpPr>
          <p:cNvPr id="601" name="Google Shape;601;p10"/>
          <p:cNvSpPr txBox="1"/>
          <p:nvPr>
            <p:ph idx="1" type="body"/>
          </p:nvPr>
        </p:nvSpPr>
        <p:spPr>
          <a:xfrm>
            <a:off x="376809" y="1334279"/>
            <a:ext cx="11177401" cy="48211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Lorem Ipsum Dolor Sit Amet Consectetur Adipiscing</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lang="en-US" sz="1800">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b="1" lang="en-US" sz="2000">
                <a:solidFill>
                  <a:srgbClr val="15264B"/>
                </a:solidFill>
                <a:latin typeface="Arial"/>
                <a:ea typeface="Arial"/>
                <a:cs typeface="Arial"/>
                <a:sym typeface="Arial"/>
              </a:rPr>
              <a:t>Lorem Ipsum Dolor Sit Amet Consectetur Adipiscing</a:t>
            </a:r>
            <a:endParaRPr b="1" sz="2000">
              <a:solidFill>
                <a:srgbClr val="15264B"/>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1800">
                <a:latin typeface="Arial"/>
                <a:ea typeface="Arial"/>
                <a:cs typeface="Arial"/>
                <a:sym typeface="Arial"/>
              </a:rPr>
              <a:t>Lorem ipsum dolor sit amet, consectetur adipiscing elit, sed do eiusmod tempor incididunt ut labore et dolore magna aliqua.</a:t>
            </a:r>
            <a:endParaRPr b="1" sz="1800">
              <a:solidFill>
                <a:schemeClr val="dk1"/>
              </a:solidFill>
              <a:latin typeface="Arial"/>
              <a:ea typeface="Arial"/>
              <a:cs typeface="Arial"/>
              <a:sym typeface="Arial"/>
            </a:endParaRPr>
          </a:p>
        </p:txBody>
      </p:sp>
      <p:sp>
        <p:nvSpPr>
          <p:cNvPr id="602" name="Google Shape;602;p10"/>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603" name="Google Shape;603;p10"/>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04" name="Google Shape;604;p10"/>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605" name="Google Shape;605;p1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606" name="Google Shape;606;p10"/>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607" name="Google Shape;607;p10"/>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1" name="Shape 611"/>
        <p:cNvGrpSpPr/>
        <p:nvPr/>
      </p:nvGrpSpPr>
      <p:grpSpPr>
        <a:xfrm>
          <a:off x="0" y="0"/>
          <a:ext cx="0" cy="0"/>
          <a:chOff x="0" y="0"/>
          <a:chExt cx="0" cy="0"/>
        </a:xfrm>
      </p:grpSpPr>
      <p:sp>
        <p:nvSpPr>
          <p:cNvPr id="612" name="Google Shape;612;p11"/>
          <p:cNvSpPr txBox="1"/>
          <p:nvPr/>
        </p:nvSpPr>
        <p:spPr>
          <a:xfrm>
            <a:off x="376810" y="1334279"/>
            <a:ext cx="5442100"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rgbClr val="E84B36"/>
                </a:solidFill>
                <a:latin typeface="Arial"/>
                <a:ea typeface="Arial"/>
                <a:cs typeface="Arial"/>
                <a:sym typeface="Arial"/>
              </a:rPr>
              <a:t>Lorem Ipsum Dolor Sit Amet Consectetur Adipiscing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1" i="0" sz="1800" u="none" cap="none" strike="noStrike">
              <a:solidFill>
                <a:schemeClr val="dk1"/>
              </a:solidFill>
              <a:latin typeface="Arial"/>
              <a:ea typeface="Arial"/>
              <a:cs typeface="Arial"/>
              <a:sym typeface="Arial"/>
            </a:endParaRPr>
          </a:p>
        </p:txBody>
      </p:sp>
      <p:sp>
        <p:nvSpPr>
          <p:cNvPr id="613" name="Google Shape;613;p11"/>
          <p:cNvSpPr txBox="1"/>
          <p:nvPr/>
        </p:nvSpPr>
        <p:spPr>
          <a:xfrm>
            <a:off x="6158774" y="1334279"/>
            <a:ext cx="5442100"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rgbClr val="15264B"/>
                </a:solidFill>
                <a:latin typeface="Arial"/>
                <a:ea typeface="Arial"/>
                <a:cs typeface="Arial"/>
                <a:sym typeface="Arial"/>
              </a:rPr>
              <a:t>Lorem Ipsum Dolor Sit Amet Consectetur Adipiscing</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1" i="0" sz="1800" u="none" cap="none" strike="noStrike">
              <a:solidFill>
                <a:schemeClr val="dk1"/>
              </a:solidFill>
              <a:latin typeface="Arial"/>
              <a:ea typeface="Arial"/>
              <a:cs typeface="Arial"/>
              <a:sym typeface="Arial"/>
            </a:endParaRPr>
          </a:p>
        </p:txBody>
      </p:sp>
      <p:sp>
        <p:nvSpPr>
          <p:cNvPr id="614" name="Google Shape;614;p11"/>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615" name="Google Shape;615;p11"/>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16" name="Google Shape;616;p11"/>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617" name="Google Shape;617;p1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618" name="Google Shape;618;p11"/>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619" name="Google Shape;619;p11"/>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3" name="Shape 623"/>
        <p:cNvGrpSpPr/>
        <p:nvPr/>
      </p:nvGrpSpPr>
      <p:grpSpPr>
        <a:xfrm>
          <a:off x="0" y="0"/>
          <a:ext cx="0" cy="0"/>
          <a:chOff x="0" y="0"/>
          <a:chExt cx="0" cy="0"/>
        </a:xfrm>
      </p:grpSpPr>
      <p:sp>
        <p:nvSpPr>
          <p:cNvPr id="624" name="Google Shape;624;p12"/>
          <p:cNvSpPr/>
          <p:nvPr/>
        </p:nvSpPr>
        <p:spPr>
          <a:xfrm>
            <a:off x="475566" y="1263717"/>
            <a:ext cx="4356660" cy="2315647"/>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5" name="Google Shape;625;p12"/>
          <p:cNvSpPr txBox="1"/>
          <p:nvPr/>
        </p:nvSpPr>
        <p:spPr>
          <a:xfrm>
            <a:off x="1494115" y="2239572"/>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626" name="Google Shape;626;p12"/>
          <p:cNvSpPr/>
          <p:nvPr/>
        </p:nvSpPr>
        <p:spPr>
          <a:xfrm>
            <a:off x="475566" y="3774068"/>
            <a:ext cx="4356660" cy="2315647"/>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7" name="Google Shape;627;p12"/>
          <p:cNvSpPr txBox="1"/>
          <p:nvPr/>
        </p:nvSpPr>
        <p:spPr>
          <a:xfrm>
            <a:off x="1494115" y="4747225"/>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628" name="Google Shape;628;p12"/>
          <p:cNvSpPr txBox="1"/>
          <p:nvPr/>
        </p:nvSpPr>
        <p:spPr>
          <a:xfrm>
            <a:off x="5122548" y="1334279"/>
            <a:ext cx="6686464"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rgbClr val="E84B36"/>
                </a:solidFill>
                <a:latin typeface="Arial"/>
                <a:ea typeface="Arial"/>
                <a:cs typeface="Arial"/>
                <a:sym typeface="Arial"/>
              </a:rPr>
              <a:t>Lorem Ipsum Dolor Sit Amet Consectetur Adipiscing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rgbClr val="15264B"/>
                </a:solidFill>
                <a:latin typeface="Arial"/>
                <a:ea typeface="Arial"/>
                <a:cs typeface="Arial"/>
                <a:sym typeface="Arial"/>
              </a:rPr>
              <a:t>Lorem Ipsum Dolor Sit Amet Consectetur Adipiscing</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dk1"/>
              </a:solidFill>
              <a:latin typeface="Arial"/>
              <a:ea typeface="Arial"/>
              <a:cs typeface="Arial"/>
              <a:sym typeface="Arial"/>
            </a:endParaRPr>
          </a:p>
        </p:txBody>
      </p:sp>
      <p:sp>
        <p:nvSpPr>
          <p:cNvPr id="629" name="Google Shape;629;p12"/>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630" name="Google Shape;630;p12"/>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31" name="Google Shape;631;p12"/>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632" name="Google Shape;632;p1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633" name="Google Shape;633;p12"/>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634" name="Google Shape;634;p12"/>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8" name="Shape 638"/>
        <p:cNvGrpSpPr/>
        <p:nvPr/>
      </p:nvGrpSpPr>
      <p:grpSpPr>
        <a:xfrm>
          <a:off x="0" y="0"/>
          <a:ext cx="0" cy="0"/>
          <a:chOff x="0" y="0"/>
          <a:chExt cx="0" cy="0"/>
        </a:xfrm>
      </p:grpSpPr>
      <p:sp>
        <p:nvSpPr>
          <p:cNvPr id="639" name="Google Shape;639;p13"/>
          <p:cNvSpPr/>
          <p:nvPr/>
        </p:nvSpPr>
        <p:spPr>
          <a:xfrm>
            <a:off x="7475456" y="1263717"/>
            <a:ext cx="4356660" cy="2315647"/>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0" name="Google Shape;640;p13"/>
          <p:cNvSpPr txBox="1"/>
          <p:nvPr/>
        </p:nvSpPr>
        <p:spPr>
          <a:xfrm>
            <a:off x="8494005" y="2239572"/>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641" name="Google Shape;641;p13"/>
          <p:cNvSpPr/>
          <p:nvPr/>
        </p:nvSpPr>
        <p:spPr>
          <a:xfrm>
            <a:off x="7475456" y="3774068"/>
            <a:ext cx="4356660" cy="2315647"/>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2" name="Google Shape;642;p13"/>
          <p:cNvSpPr txBox="1"/>
          <p:nvPr/>
        </p:nvSpPr>
        <p:spPr>
          <a:xfrm>
            <a:off x="8494005" y="4747225"/>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643" name="Google Shape;643;p13"/>
          <p:cNvSpPr txBox="1"/>
          <p:nvPr>
            <p:ph idx="1" type="body"/>
          </p:nvPr>
        </p:nvSpPr>
        <p:spPr>
          <a:xfrm>
            <a:off x="376810" y="1334279"/>
            <a:ext cx="6686464" cy="48211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Lorem Ipsum Dolor Sit Amet Consectetur Adipiscing</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lang="en-US" sz="1800">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b="1" lang="en-US" sz="2000">
                <a:solidFill>
                  <a:srgbClr val="15264B"/>
                </a:solidFill>
                <a:latin typeface="Arial"/>
                <a:ea typeface="Arial"/>
                <a:cs typeface="Arial"/>
                <a:sym typeface="Arial"/>
              </a:rPr>
              <a:t>Lorem Ipsum Dolor Sit Amet Consectetur Adipiscing</a:t>
            </a:r>
            <a:endParaRPr b="1" sz="2000">
              <a:solidFill>
                <a:srgbClr val="15264B"/>
              </a:solidFill>
            </a:endParaRPr>
          </a:p>
          <a:p>
            <a:pPr indent="0" lvl="0" marL="0" rtl="0" algn="l">
              <a:lnSpc>
                <a:spcPct val="100000"/>
              </a:lnSpc>
              <a:spcBef>
                <a:spcPts val="0"/>
              </a:spcBef>
              <a:spcAft>
                <a:spcPts val="0"/>
              </a:spcAft>
              <a:buSzPts val="3000"/>
              <a:buNone/>
            </a:pPr>
            <a:r>
              <a:t/>
            </a:r>
            <a:endParaRPr b="1"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1800">
                <a:latin typeface="Arial"/>
                <a:ea typeface="Arial"/>
                <a:cs typeface="Arial"/>
                <a:sym typeface="Arial"/>
              </a:rPr>
              <a:t>Lorem ipsum dolor sit amet, consectetur adipiscing elit, sed do eiusmod tempor incididunt ut labore et dolore magna aliqua.</a:t>
            </a:r>
            <a:endParaRPr b="1" sz="1800">
              <a:solidFill>
                <a:schemeClr val="dk1"/>
              </a:solidFill>
              <a:latin typeface="Arial"/>
              <a:ea typeface="Arial"/>
              <a:cs typeface="Arial"/>
              <a:sym typeface="Arial"/>
            </a:endParaRPr>
          </a:p>
        </p:txBody>
      </p:sp>
      <p:sp>
        <p:nvSpPr>
          <p:cNvPr id="644" name="Google Shape;644;p13"/>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645" name="Google Shape;645;p13"/>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46" name="Google Shape;646;p13"/>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647" name="Google Shape;647;p1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648" name="Google Shape;648;p13"/>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649" name="Google Shape;649;p13"/>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3" name="Shape 653"/>
        <p:cNvGrpSpPr/>
        <p:nvPr/>
      </p:nvGrpSpPr>
      <p:grpSpPr>
        <a:xfrm>
          <a:off x="0" y="0"/>
          <a:ext cx="0" cy="0"/>
          <a:chOff x="0" y="0"/>
          <a:chExt cx="0" cy="0"/>
        </a:xfrm>
      </p:grpSpPr>
      <p:sp>
        <p:nvSpPr>
          <p:cNvPr id="654" name="Google Shape;654;p14"/>
          <p:cNvSpPr/>
          <p:nvPr/>
        </p:nvSpPr>
        <p:spPr>
          <a:xfrm>
            <a:off x="431192" y="1263718"/>
            <a:ext cx="4356660" cy="482599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5" name="Google Shape;655;p14"/>
          <p:cNvSpPr txBox="1"/>
          <p:nvPr/>
        </p:nvSpPr>
        <p:spPr>
          <a:xfrm>
            <a:off x="1469276" y="3493224"/>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656" name="Google Shape;656;p14"/>
          <p:cNvSpPr txBox="1"/>
          <p:nvPr/>
        </p:nvSpPr>
        <p:spPr>
          <a:xfrm>
            <a:off x="5131837" y="1334279"/>
            <a:ext cx="642237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rgbClr val="E84B36"/>
                </a:solidFill>
                <a:latin typeface="Arial"/>
                <a:ea typeface="Arial"/>
                <a:cs typeface="Arial"/>
                <a:sym typeface="Arial"/>
              </a:rPr>
              <a:t>Lorem Ipsum Dolor Sit Amet Consectetur Adipiscing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rgbClr val="15264B"/>
                </a:solidFill>
                <a:latin typeface="Arial"/>
                <a:ea typeface="Arial"/>
                <a:cs typeface="Arial"/>
                <a:sym typeface="Arial"/>
              </a:rPr>
              <a:t>Lorem Ipsum Dolor Sit Amet Consectetur Adipiscing</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dk1"/>
              </a:solidFill>
              <a:latin typeface="Arial"/>
              <a:ea typeface="Arial"/>
              <a:cs typeface="Arial"/>
              <a:sym typeface="Arial"/>
            </a:endParaRPr>
          </a:p>
        </p:txBody>
      </p:sp>
      <p:sp>
        <p:nvSpPr>
          <p:cNvPr id="657" name="Google Shape;657;p14"/>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658" name="Google Shape;658;p14"/>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59" name="Google Shape;659;p14"/>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660" name="Google Shape;660;p1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661" name="Google Shape;661;p14"/>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662" name="Google Shape;662;p14"/>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6" name="Shape 666"/>
        <p:cNvGrpSpPr/>
        <p:nvPr/>
      </p:nvGrpSpPr>
      <p:grpSpPr>
        <a:xfrm>
          <a:off x="0" y="0"/>
          <a:ext cx="0" cy="0"/>
          <a:chOff x="0" y="0"/>
          <a:chExt cx="0" cy="0"/>
        </a:xfrm>
      </p:grpSpPr>
      <p:sp>
        <p:nvSpPr>
          <p:cNvPr id="667" name="Google Shape;667;p15"/>
          <p:cNvSpPr/>
          <p:nvPr/>
        </p:nvSpPr>
        <p:spPr>
          <a:xfrm>
            <a:off x="7452352" y="1263718"/>
            <a:ext cx="4356660" cy="482599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8" name="Google Shape;668;p15"/>
          <p:cNvSpPr txBox="1"/>
          <p:nvPr/>
        </p:nvSpPr>
        <p:spPr>
          <a:xfrm>
            <a:off x="8490436" y="3493224"/>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669" name="Google Shape;669;p15"/>
          <p:cNvSpPr txBox="1"/>
          <p:nvPr/>
        </p:nvSpPr>
        <p:spPr>
          <a:xfrm>
            <a:off x="376808" y="1334279"/>
            <a:ext cx="642237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rgbClr val="E84B36"/>
                </a:solidFill>
                <a:latin typeface="Arial"/>
                <a:ea typeface="Arial"/>
                <a:cs typeface="Arial"/>
                <a:sym typeface="Arial"/>
              </a:rPr>
              <a:t>Lorem Ipsum Dolor Sit Amet Consectetur Adipiscing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rgbClr val="15264B"/>
                </a:solidFill>
                <a:latin typeface="Arial"/>
                <a:ea typeface="Arial"/>
                <a:cs typeface="Arial"/>
                <a:sym typeface="Arial"/>
              </a:rPr>
              <a:t>Lorem Ipsum Dolor Sit Amet Consectetur Adipiscing</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dk1"/>
              </a:solidFill>
              <a:latin typeface="Arial"/>
              <a:ea typeface="Arial"/>
              <a:cs typeface="Arial"/>
              <a:sym typeface="Arial"/>
            </a:endParaRPr>
          </a:p>
        </p:txBody>
      </p:sp>
      <p:sp>
        <p:nvSpPr>
          <p:cNvPr id="670" name="Google Shape;670;p15"/>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671" name="Google Shape;671;p15"/>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72" name="Google Shape;672;p15"/>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673" name="Google Shape;673;p1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674" name="Google Shape;674;p15"/>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675" name="Google Shape;675;p15"/>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9" name="Shape 679"/>
        <p:cNvGrpSpPr/>
        <p:nvPr/>
      </p:nvGrpSpPr>
      <p:grpSpPr>
        <a:xfrm>
          <a:off x="0" y="0"/>
          <a:ext cx="0" cy="0"/>
          <a:chOff x="0" y="0"/>
          <a:chExt cx="0" cy="0"/>
        </a:xfrm>
      </p:grpSpPr>
      <p:sp>
        <p:nvSpPr>
          <p:cNvPr id="680" name="Google Shape;680;p16"/>
          <p:cNvSpPr/>
          <p:nvPr/>
        </p:nvSpPr>
        <p:spPr>
          <a:xfrm>
            <a:off x="2266934" y="1458134"/>
            <a:ext cx="7658130" cy="368842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1" name="Google Shape;681;p16"/>
          <p:cNvSpPr txBox="1"/>
          <p:nvPr/>
        </p:nvSpPr>
        <p:spPr>
          <a:xfrm>
            <a:off x="4548417" y="3123892"/>
            <a:ext cx="309516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CHART / GRAPH</a:t>
            </a:r>
            <a:endParaRPr b="0" i="0" sz="1400" u="none" cap="none" strike="noStrike">
              <a:solidFill>
                <a:srgbClr val="000000"/>
              </a:solidFill>
              <a:latin typeface="Arial"/>
              <a:ea typeface="Arial"/>
              <a:cs typeface="Arial"/>
              <a:sym typeface="Arial"/>
            </a:endParaRPr>
          </a:p>
        </p:txBody>
      </p:sp>
      <p:sp>
        <p:nvSpPr>
          <p:cNvPr id="682" name="Google Shape;682;p16"/>
          <p:cNvSpPr txBox="1"/>
          <p:nvPr/>
        </p:nvSpPr>
        <p:spPr>
          <a:xfrm>
            <a:off x="583914" y="5464730"/>
            <a:ext cx="11024170" cy="6541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rPr b="0" i="0" lang="en-US" sz="1600" u="none" cap="none" strike="noStrike">
                <a:solidFill>
                  <a:schemeClr val="dk1"/>
                </a:solidFill>
                <a:latin typeface="Arial"/>
                <a:ea typeface="Arial"/>
                <a:cs typeface="Arial"/>
                <a:sym typeface="Arial"/>
              </a:rPr>
              <a:t>(Short commentary or relevant information about the contents of the chart/graph.)</a:t>
            </a:r>
            <a:endParaRPr b="0" i="0" sz="1600" u="none" cap="none" strike="noStrike">
              <a:solidFill>
                <a:srgbClr val="000000"/>
              </a:solidFill>
              <a:latin typeface="Arial"/>
              <a:ea typeface="Arial"/>
              <a:cs typeface="Arial"/>
              <a:sym typeface="Arial"/>
            </a:endParaRPr>
          </a:p>
        </p:txBody>
      </p:sp>
      <p:sp>
        <p:nvSpPr>
          <p:cNvPr id="683" name="Google Shape;683;p16"/>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684" name="Google Shape;684;p16"/>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85" name="Google Shape;685;p16"/>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686" name="Google Shape;686;p1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687" name="Google Shape;687;p16"/>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688" name="Google Shape;688;p16"/>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g2a250aa4347_0_32"/>
          <p:cNvPicPr preferRelativeResize="0"/>
          <p:nvPr/>
        </p:nvPicPr>
        <p:blipFill rotWithShape="1">
          <a:blip r:embed="rId3">
            <a:alphaModFix/>
          </a:blip>
          <a:srcRect b="5440" l="0" r="0" t="8061"/>
          <a:stretch/>
        </p:blipFill>
        <p:spPr>
          <a:xfrm>
            <a:off x="919800" y="993625"/>
            <a:ext cx="2902025" cy="2607274"/>
          </a:xfrm>
          <a:prstGeom prst="rect">
            <a:avLst/>
          </a:prstGeom>
          <a:noFill/>
          <a:ln>
            <a:noFill/>
          </a:ln>
        </p:spPr>
      </p:pic>
      <p:sp>
        <p:nvSpPr>
          <p:cNvPr id="130" name="Google Shape;130;g2a250aa4347_0_32"/>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31" name="Google Shape;131;g2a250aa4347_0_3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32" name="Google Shape;132;g2a250aa4347_0_32"/>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33" name="Google Shape;133;g2a250aa4347_0_32"/>
          <p:cNvPicPr preferRelativeResize="0"/>
          <p:nvPr/>
        </p:nvPicPr>
        <p:blipFill rotWithShape="1">
          <a:blip r:embed="rId4">
            <a:alphaModFix/>
          </a:blip>
          <a:srcRect b="0" l="0" r="0" t="0"/>
          <a:stretch/>
        </p:blipFill>
        <p:spPr>
          <a:xfrm>
            <a:off x="11554210" y="228014"/>
            <a:ext cx="277906" cy="401420"/>
          </a:xfrm>
          <a:prstGeom prst="rect">
            <a:avLst/>
          </a:prstGeom>
          <a:noFill/>
          <a:ln>
            <a:noFill/>
          </a:ln>
        </p:spPr>
      </p:pic>
      <p:sp>
        <p:nvSpPr>
          <p:cNvPr id="134" name="Google Shape;134;g2a250aa4347_0_3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Physical Design</a:t>
            </a:r>
            <a:endParaRPr b="0" i="0" sz="2400" u="none" cap="none" strike="noStrike">
              <a:solidFill>
                <a:schemeClr val="lt1"/>
              </a:solidFill>
              <a:latin typeface="Arial"/>
              <a:ea typeface="Arial"/>
              <a:cs typeface="Arial"/>
              <a:sym typeface="Arial"/>
            </a:endParaRPr>
          </a:p>
        </p:txBody>
      </p:sp>
      <p:sp>
        <p:nvSpPr>
          <p:cNvPr id="135" name="Google Shape;135;g2a250aa4347_0_3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36" name="Google Shape;136;g2a250aa4347_0_32"/>
          <p:cNvPicPr preferRelativeResize="0"/>
          <p:nvPr/>
        </p:nvPicPr>
        <p:blipFill>
          <a:blip r:embed="rId5">
            <a:alphaModFix/>
          </a:blip>
          <a:stretch>
            <a:fillRect/>
          </a:stretch>
        </p:blipFill>
        <p:spPr>
          <a:xfrm>
            <a:off x="4779649" y="1123862"/>
            <a:ext cx="3659924" cy="234680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2" name="Shape 692"/>
        <p:cNvGrpSpPr/>
        <p:nvPr/>
      </p:nvGrpSpPr>
      <p:grpSpPr>
        <a:xfrm>
          <a:off x="0" y="0"/>
          <a:ext cx="0" cy="0"/>
          <a:chOff x="0" y="0"/>
          <a:chExt cx="0" cy="0"/>
        </a:xfrm>
      </p:grpSpPr>
      <p:sp>
        <p:nvSpPr>
          <p:cNvPr id="693" name="Google Shape;693;p17"/>
          <p:cNvSpPr/>
          <p:nvPr/>
        </p:nvSpPr>
        <p:spPr>
          <a:xfrm>
            <a:off x="1" y="0"/>
            <a:ext cx="12191998" cy="4617387"/>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4" name="Google Shape;694;p17"/>
          <p:cNvSpPr txBox="1"/>
          <p:nvPr/>
        </p:nvSpPr>
        <p:spPr>
          <a:xfrm>
            <a:off x="3513296" y="2308693"/>
            <a:ext cx="5140526"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(Send to back so Block I is not covered.)</a:t>
            </a:r>
            <a:endParaRPr b="0" i="0" sz="1400" u="none" cap="none" strike="noStrike">
              <a:solidFill>
                <a:srgbClr val="000000"/>
              </a:solidFill>
              <a:latin typeface="Arial"/>
              <a:ea typeface="Arial"/>
              <a:cs typeface="Arial"/>
              <a:sym typeface="Arial"/>
            </a:endParaRPr>
          </a:p>
        </p:txBody>
      </p:sp>
      <p:sp>
        <p:nvSpPr>
          <p:cNvPr id="695" name="Google Shape;695;p17"/>
          <p:cNvSpPr txBox="1"/>
          <p:nvPr/>
        </p:nvSpPr>
        <p:spPr>
          <a:xfrm>
            <a:off x="376810" y="5050453"/>
            <a:ext cx="11177400" cy="9534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rPr b="0" i="0" lang="en-US" sz="2200" u="none" cap="none" strike="noStrike">
                <a:solidFill>
                  <a:schemeClr val="dk1"/>
                </a:solidFill>
                <a:latin typeface="Arial"/>
                <a:ea typeface="Arial"/>
                <a:cs typeface="Arial"/>
                <a:sym typeface="Arial"/>
              </a:rPr>
              <a:t>(Text here relevant to the photo for a larger call out on a given idea or message.) </a:t>
            </a:r>
            <a:endParaRPr/>
          </a:p>
          <a:p>
            <a:pPr indent="0" lvl="0" marL="0" marR="0" rtl="0" algn="ctr">
              <a:lnSpc>
                <a:spcPct val="100000"/>
              </a:lnSpc>
              <a:spcBef>
                <a:spcPts val="0"/>
              </a:spcBef>
              <a:spcAft>
                <a:spcPts val="0"/>
              </a:spcAft>
              <a:buClr>
                <a:schemeClr val="dk1"/>
              </a:buClr>
              <a:buSzPts val="2000"/>
              <a:buFont typeface="Helvetica Neue Light"/>
              <a:buNone/>
            </a:pPr>
            <a:r>
              <a:rPr b="0" i="0" lang="en-US" sz="2200" u="none" cap="none" strike="noStrike">
                <a:solidFill>
                  <a:schemeClr val="dk1"/>
                </a:solidFill>
                <a:latin typeface="Arial"/>
                <a:ea typeface="Arial"/>
                <a:cs typeface="Arial"/>
                <a:sym typeface="Arial"/>
              </a:rPr>
              <a:t>(Keep this text simple and short on one or two lines.)</a:t>
            </a:r>
            <a:endParaRPr b="0" i="0" sz="2200" u="none" cap="none" strike="noStrike">
              <a:solidFill>
                <a:srgbClr val="000000"/>
              </a:solidFill>
              <a:latin typeface="Arial"/>
              <a:ea typeface="Arial"/>
              <a:cs typeface="Arial"/>
              <a:sym typeface="Arial"/>
            </a:endParaRPr>
          </a:p>
        </p:txBody>
      </p:sp>
      <p:pic>
        <p:nvPicPr>
          <p:cNvPr descr="A close up of a logo&#10;&#10;Description automatically generated" id="696" name="Google Shape;696;p17"/>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697" name="Google Shape;697;p17"/>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698" name="Google Shape;698;p17"/>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99" name="Google Shape;699;p17"/>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04" name="Shape 704"/>
        <p:cNvGrpSpPr/>
        <p:nvPr/>
      </p:nvGrpSpPr>
      <p:grpSpPr>
        <a:xfrm>
          <a:off x="0" y="0"/>
          <a:ext cx="0" cy="0"/>
          <a:chOff x="0" y="0"/>
          <a:chExt cx="0" cy="0"/>
        </a:xfrm>
      </p:grpSpPr>
      <p:pic>
        <p:nvPicPr>
          <p:cNvPr descr="My senior design project!" id="705" name="Google Shape;705;g2a250aa4347_1_24" title="ECE 445 Final Demo Team 33">
            <a:hlinkClick r:id="rId3"/>
          </p:cNvPr>
          <p:cNvPicPr preferRelativeResize="0"/>
          <p:nvPr/>
        </p:nvPicPr>
        <p:blipFill>
          <a:blip r:embed="rId4">
            <a:alphaModFix/>
          </a:blip>
          <a:stretch>
            <a:fillRect/>
          </a:stretch>
        </p:blipFill>
        <p:spPr>
          <a:xfrm>
            <a:off x="152400" y="152400"/>
            <a:ext cx="11770525" cy="6620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1000"/>
                                        <p:tgtEl>
                                          <p:spTgt spid="7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09" name="Shape 709"/>
        <p:cNvGrpSpPr/>
        <p:nvPr/>
      </p:nvGrpSpPr>
      <p:grpSpPr>
        <a:xfrm>
          <a:off x="0" y="0"/>
          <a:ext cx="0" cy="0"/>
          <a:chOff x="0" y="0"/>
          <a:chExt cx="0" cy="0"/>
        </a:xfrm>
      </p:grpSpPr>
      <p:sp>
        <p:nvSpPr>
          <p:cNvPr id="710" name="Google Shape;710;g2a250aa4347_0_47"/>
          <p:cNvSpPr/>
          <p:nvPr/>
        </p:nvSpPr>
        <p:spPr>
          <a:xfrm>
            <a:off x="1" y="0"/>
            <a:ext cx="12192000" cy="46173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1" name="Google Shape;711;g2a250aa4347_0_47"/>
          <p:cNvSpPr txBox="1"/>
          <p:nvPr/>
        </p:nvSpPr>
        <p:spPr>
          <a:xfrm>
            <a:off x="3513296" y="2308693"/>
            <a:ext cx="5140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(Send to back so Block I is not covered.)</a:t>
            </a:r>
            <a:endParaRPr b="0" i="0" sz="1400" u="none" cap="none" strike="noStrike">
              <a:solidFill>
                <a:srgbClr val="000000"/>
              </a:solidFill>
              <a:latin typeface="Arial"/>
              <a:ea typeface="Arial"/>
              <a:cs typeface="Arial"/>
              <a:sym typeface="Arial"/>
            </a:endParaRPr>
          </a:p>
        </p:txBody>
      </p:sp>
      <p:sp>
        <p:nvSpPr>
          <p:cNvPr id="712" name="Google Shape;712;g2a250aa4347_0_47"/>
          <p:cNvSpPr txBox="1"/>
          <p:nvPr/>
        </p:nvSpPr>
        <p:spPr>
          <a:xfrm>
            <a:off x="376810" y="5050453"/>
            <a:ext cx="11177400" cy="95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rPr b="0" i="0" lang="en-US" sz="2200" u="none" cap="none" strike="noStrike">
                <a:solidFill>
                  <a:schemeClr val="dk1"/>
                </a:solidFill>
                <a:latin typeface="Arial"/>
                <a:ea typeface="Arial"/>
                <a:cs typeface="Arial"/>
                <a:sym typeface="Arial"/>
              </a:rPr>
              <a:t>(Text here relevant to the photo for a larger call out on a given idea or message.) </a:t>
            </a:r>
            <a:endParaRPr/>
          </a:p>
          <a:p>
            <a:pPr indent="0" lvl="0" marL="0" marR="0" rtl="0" algn="ctr">
              <a:lnSpc>
                <a:spcPct val="100000"/>
              </a:lnSpc>
              <a:spcBef>
                <a:spcPts val="0"/>
              </a:spcBef>
              <a:spcAft>
                <a:spcPts val="0"/>
              </a:spcAft>
              <a:buClr>
                <a:schemeClr val="dk1"/>
              </a:buClr>
              <a:buSzPts val="2000"/>
              <a:buFont typeface="Helvetica Neue Light"/>
              <a:buNone/>
            </a:pPr>
            <a:r>
              <a:rPr b="0" i="0" lang="en-US" sz="2200" u="none" cap="none" strike="noStrike">
                <a:solidFill>
                  <a:schemeClr val="dk1"/>
                </a:solidFill>
                <a:latin typeface="Arial"/>
                <a:ea typeface="Arial"/>
                <a:cs typeface="Arial"/>
                <a:sym typeface="Arial"/>
              </a:rPr>
              <a:t>(Keep this text simple and short on one or two lines.)</a:t>
            </a:r>
            <a:endParaRPr b="0" i="0" sz="2200" u="none" cap="none" strike="noStrike">
              <a:solidFill>
                <a:srgbClr val="000000"/>
              </a:solidFill>
              <a:latin typeface="Arial"/>
              <a:ea typeface="Arial"/>
              <a:cs typeface="Arial"/>
              <a:sym typeface="Arial"/>
            </a:endParaRPr>
          </a:p>
        </p:txBody>
      </p:sp>
      <p:pic>
        <p:nvPicPr>
          <p:cNvPr descr="A close up of a logo&#10;&#10;Description automatically generated" id="713" name="Google Shape;713;g2a250aa4347_0_47"/>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714" name="Google Shape;714;g2a250aa4347_0_47"/>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715" name="Google Shape;715;g2a250aa4347_0_4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716" name="Google Shape;716;g2a250aa4347_0_4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717" name="Google Shape;717;g2a250aa4347_0_47"/>
          <p:cNvPicPr preferRelativeResize="0"/>
          <p:nvPr/>
        </p:nvPicPr>
        <p:blipFill>
          <a:blip r:embed="rId4">
            <a:alphaModFix/>
          </a:blip>
          <a:stretch>
            <a:fillRect/>
          </a:stretch>
        </p:blipFill>
        <p:spPr>
          <a:xfrm>
            <a:off x="6069976" y="3361512"/>
            <a:ext cx="3498501" cy="2234550"/>
          </a:xfrm>
          <a:prstGeom prst="rect">
            <a:avLst/>
          </a:prstGeom>
          <a:noFill/>
          <a:ln>
            <a:noFill/>
          </a:ln>
        </p:spPr>
      </p:pic>
      <p:pic>
        <p:nvPicPr>
          <p:cNvPr id="718" name="Google Shape;718;g2a250aa4347_0_47"/>
          <p:cNvPicPr preferRelativeResize="0"/>
          <p:nvPr/>
        </p:nvPicPr>
        <p:blipFill>
          <a:blip r:embed="rId5">
            <a:alphaModFix/>
          </a:blip>
          <a:stretch>
            <a:fillRect/>
          </a:stretch>
        </p:blipFill>
        <p:spPr>
          <a:xfrm>
            <a:off x="877522" y="3164698"/>
            <a:ext cx="3212605" cy="2059973"/>
          </a:xfrm>
          <a:prstGeom prst="rect">
            <a:avLst/>
          </a:prstGeom>
          <a:noFill/>
          <a:ln>
            <a:noFill/>
          </a:ln>
        </p:spPr>
      </p:pic>
      <p:pic>
        <p:nvPicPr>
          <p:cNvPr id="719" name="Google Shape;719;g2a250aa4347_0_47"/>
          <p:cNvPicPr preferRelativeResize="0"/>
          <p:nvPr/>
        </p:nvPicPr>
        <p:blipFill>
          <a:blip r:embed="rId6">
            <a:alphaModFix/>
          </a:blip>
          <a:stretch>
            <a:fillRect/>
          </a:stretch>
        </p:blipFill>
        <p:spPr>
          <a:xfrm>
            <a:off x="795549" y="544750"/>
            <a:ext cx="3813852" cy="2445500"/>
          </a:xfrm>
          <a:prstGeom prst="rect">
            <a:avLst/>
          </a:prstGeom>
          <a:noFill/>
          <a:ln>
            <a:noFill/>
          </a:ln>
        </p:spPr>
      </p:pic>
      <p:pic>
        <p:nvPicPr>
          <p:cNvPr id="720" name="Google Shape;720;g2a250aa4347_0_47"/>
          <p:cNvPicPr preferRelativeResize="0"/>
          <p:nvPr/>
        </p:nvPicPr>
        <p:blipFill>
          <a:blip r:embed="rId7">
            <a:alphaModFix/>
          </a:blip>
          <a:stretch>
            <a:fillRect/>
          </a:stretch>
        </p:blipFill>
        <p:spPr>
          <a:xfrm>
            <a:off x="5572476" y="235702"/>
            <a:ext cx="3813852" cy="287157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pic>
        <p:nvPicPr>
          <p:cNvPr descr="Our Senior Design Project for ECE 445 at the University of Illinois at Urbana-Champaign, featuring John Truong and Arjun Swamy" id="726" name="Google Shape;726;g2a250aa4347_1_14" title="ECE445 Final Project EC">
            <a:hlinkClick r:id="rId3"/>
          </p:cNvPr>
          <p:cNvPicPr preferRelativeResize="0"/>
          <p:nvPr/>
        </p:nvPicPr>
        <p:blipFill>
          <a:blip r:embed="rId4">
            <a:alphaModFix/>
          </a:blip>
          <a:stretch>
            <a:fillRect/>
          </a:stretch>
        </p:blipFill>
        <p:spPr>
          <a:xfrm>
            <a:off x="367513" y="206725"/>
            <a:ext cx="11456975" cy="6444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1000"/>
                                        <p:tgtEl>
                                          <p:spTgt spid="7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1" name="Shape 731"/>
        <p:cNvGrpSpPr/>
        <p:nvPr/>
      </p:nvGrpSpPr>
      <p:grpSpPr>
        <a:xfrm>
          <a:off x="0" y="0"/>
          <a:ext cx="0" cy="0"/>
          <a:chOff x="0" y="0"/>
          <a:chExt cx="0" cy="0"/>
        </a:xfrm>
      </p:grpSpPr>
      <p:pic>
        <p:nvPicPr>
          <p:cNvPr descr="Our Senior Design Project for ECE 445 at the University of Illinois at Urbana-Champaign, featuring John Truong and Arjun Swamy" id="732" name="Google Shape;732;g2a250aa4347_1_19" title="ECE445 Final Project EC">
            <a:hlinkClick r:id="rId3"/>
          </p:cNvPr>
          <p:cNvPicPr preferRelativeResize="0"/>
          <p:nvPr/>
        </p:nvPicPr>
        <p:blipFill>
          <a:blip r:embed="rId4">
            <a:alphaModFix/>
          </a:blip>
          <a:stretch>
            <a:fillRect/>
          </a:stretch>
        </p:blipFill>
        <p:spPr>
          <a:xfrm>
            <a:off x="152400" y="152400"/>
            <a:ext cx="11739200" cy="6603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1000"/>
                                        <p:tgtEl>
                                          <p:spTgt spid="7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6" name="Shape 736"/>
        <p:cNvGrpSpPr/>
        <p:nvPr/>
      </p:nvGrpSpPr>
      <p:grpSpPr>
        <a:xfrm>
          <a:off x="0" y="0"/>
          <a:ext cx="0" cy="0"/>
          <a:chOff x="0" y="0"/>
          <a:chExt cx="0" cy="0"/>
        </a:xfrm>
      </p:grpSpPr>
      <p:sp>
        <p:nvSpPr>
          <p:cNvPr id="737" name="Google Shape;737;p18"/>
          <p:cNvSpPr/>
          <p:nvPr/>
        </p:nvSpPr>
        <p:spPr>
          <a:xfrm flipH="1" rot="10800000">
            <a:off x="0" y="0"/>
            <a:ext cx="12192000" cy="6865695"/>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738" name="Google Shape;738;p18"/>
          <p:cNvSpPr/>
          <p:nvPr/>
        </p:nvSpPr>
        <p:spPr>
          <a:xfrm>
            <a:off x="420782" y="344953"/>
            <a:ext cx="4109890" cy="59542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9" name="Google Shape;739;p18"/>
          <p:cNvSpPr txBox="1"/>
          <p:nvPr/>
        </p:nvSpPr>
        <p:spPr>
          <a:xfrm>
            <a:off x="1335481" y="3236505"/>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a:t>
            </a:r>
            <a:endParaRPr b="0" i="0" sz="1400" u="none" cap="none" strike="noStrike">
              <a:solidFill>
                <a:srgbClr val="000000"/>
              </a:solidFill>
              <a:latin typeface="Arial"/>
              <a:ea typeface="Arial"/>
              <a:cs typeface="Arial"/>
              <a:sym typeface="Arial"/>
            </a:endParaRPr>
          </a:p>
        </p:txBody>
      </p:sp>
      <p:sp>
        <p:nvSpPr>
          <p:cNvPr id="740" name="Google Shape;740;p18"/>
          <p:cNvSpPr txBox="1"/>
          <p:nvPr/>
        </p:nvSpPr>
        <p:spPr>
          <a:xfrm>
            <a:off x="5131837" y="1010620"/>
            <a:ext cx="642237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Lorem ipsum dolor sit amet consectetur adipiscing elit</a:t>
            </a:r>
            <a:endParaRPr b="1" i="0" sz="2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Lorem ipsum dolor sit amet consectetur adipiscing</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lt1"/>
              </a:solidFill>
              <a:latin typeface="Arial"/>
              <a:ea typeface="Arial"/>
              <a:cs typeface="Arial"/>
              <a:sym typeface="Arial"/>
            </a:endParaRPr>
          </a:p>
        </p:txBody>
      </p:sp>
      <p:pic>
        <p:nvPicPr>
          <p:cNvPr descr="A close up of a logo&#10;&#10;Description automatically generated" id="741" name="Google Shape;741;p18"/>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742" name="Google Shape;742;p18"/>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743" name="Google Shape;743;p18"/>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47" name="Shape 747"/>
        <p:cNvGrpSpPr/>
        <p:nvPr/>
      </p:nvGrpSpPr>
      <p:grpSpPr>
        <a:xfrm>
          <a:off x="0" y="0"/>
          <a:ext cx="0" cy="0"/>
          <a:chOff x="0" y="0"/>
          <a:chExt cx="0" cy="0"/>
        </a:xfrm>
      </p:grpSpPr>
      <p:sp>
        <p:nvSpPr>
          <p:cNvPr id="748" name="Google Shape;748;p19"/>
          <p:cNvSpPr/>
          <p:nvPr/>
        </p:nvSpPr>
        <p:spPr>
          <a:xfrm flipH="1" rot="10800000">
            <a:off x="0" y="-7696"/>
            <a:ext cx="12192000" cy="6865695"/>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749" name="Google Shape;749;p19"/>
          <p:cNvPicPr preferRelativeResize="0"/>
          <p:nvPr/>
        </p:nvPicPr>
        <p:blipFill rotWithShape="1">
          <a:blip r:embed="rId3">
            <a:alphaModFix amt="25000"/>
          </a:blip>
          <a:srcRect b="0" l="0" r="0" t="0"/>
          <a:stretch/>
        </p:blipFill>
        <p:spPr>
          <a:xfrm>
            <a:off x="0" y="0"/>
            <a:ext cx="12192000" cy="6858000"/>
          </a:xfrm>
          <a:prstGeom prst="rect">
            <a:avLst/>
          </a:prstGeom>
          <a:noFill/>
          <a:ln>
            <a:noFill/>
          </a:ln>
        </p:spPr>
      </p:pic>
      <p:sp>
        <p:nvSpPr>
          <p:cNvPr id="750" name="Google Shape;750;p19"/>
          <p:cNvSpPr txBox="1"/>
          <p:nvPr/>
        </p:nvSpPr>
        <p:spPr>
          <a:xfrm>
            <a:off x="5131837" y="1010620"/>
            <a:ext cx="642237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Lorem ipsum dolor sit amet consectetur adipiscing elit</a:t>
            </a:r>
            <a:endParaRPr b="1" i="0" sz="2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Lorem ipsum dolor sit amet consectetur adipiscing</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lt1"/>
              </a:solidFill>
              <a:latin typeface="Arial"/>
              <a:ea typeface="Arial"/>
              <a:cs typeface="Arial"/>
              <a:sym typeface="Arial"/>
            </a:endParaRPr>
          </a:p>
        </p:txBody>
      </p:sp>
      <p:pic>
        <p:nvPicPr>
          <p:cNvPr descr="A close up of a logo&#10;&#10;Description automatically generated" id="751" name="Google Shape;751;p19"/>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752" name="Google Shape;752;p19"/>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753" name="Google Shape;753;p19"/>
          <p:cNvSpPr/>
          <p:nvPr/>
        </p:nvSpPr>
        <p:spPr>
          <a:xfrm>
            <a:off x="420782" y="344953"/>
            <a:ext cx="4109890" cy="59542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4" name="Google Shape;754;p19"/>
          <p:cNvSpPr txBox="1"/>
          <p:nvPr/>
        </p:nvSpPr>
        <p:spPr>
          <a:xfrm>
            <a:off x="1335481" y="3236505"/>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a:t>
            </a:r>
            <a:endParaRPr b="0" i="0" sz="1400" u="none" cap="none" strike="noStrike">
              <a:solidFill>
                <a:srgbClr val="000000"/>
              </a:solidFill>
              <a:latin typeface="Arial"/>
              <a:ea typeface="Arial"/>
              <a:cs typeface="Arial"/>
              <a:sym typeface="Arial"/>
            </a:endParaRPr>
          </a:p>
        </p:txBody>
      </p:sp>
      <p:sp>
        <p:nvSpPr>
          <p:cNvPr id="755" name="Google Shape;755;p19"/>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0" name="Shape 760"/>
        <p:cNvGrpSpPr/>
        <p:nvPr/>
      </p:nvGrpSpPr>
      <p:grpSpPr>
        <a:xfrm>
          <a:off x="0" y="0"/>
          <a:ext cx="0" cy="0"/>
          <a:chOff x="0" y="0"/>
          <a:chExt cx="0" cy="0"/>
        </a:xfrm>
      </p:grpSpPr>
      <p:pic>
        <p:nvPicPr>
          <p:cNvPr descr="A picture containing person, indoor, ceiling, standing&#10;&#10;Description automatically generated" id="761" name="Google Shape;761;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62" name="Google Shape;762;p20"/>
          <p:cNvSpPr/>
          <p:nvPr/>
        </p:nvSpPr>
        <p:spPr>
          <a:xfrm>
            <a:off x="0" y="0"/>
            <a:ext cx="12192000" cy="6858000"/>
          </a:xfrm>
          <a:prstGeom prst="rect">
            <a:avLst/>
          </a:prstGeom>
          <a:solidFill>
            <a:srgbClr val="13294B">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3" name="Google Shape;763;p20"/>
          <p:cNvSpPr txBox="1"/>
          <p:nvPr/>
        </p:nvSpPr>
        <p:spPr>
          <a:xfrm>
            <a:off x="376810" y="2520694"/>
            <a:ext cx="11455305"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IMAGE</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(Use a photo for the entire slide like the example shown here. Send the photo to the back behind the blue shaded box. Be sure the Block I is not covered up and is in front of both the photo and blue shaded box.)</a:t>
            </a:r>
            <a:endParaRPr b="0" i="0" sz="1400" u="none" cap="none" strike="noStrike">
              <a:solidFill>
                <a:schemeClr val="lt1"/>
              </a:solidFill>
              <a:latin typeface="Arial"/>
              <a:ea typeface="Arial"/>
              <a:cs typeface="Arial"/>
              <a:sym typeface="Arial"/>
            </a:endParaRPr>
          </a:p>
        </p:txBody>
      </p:sp>
      <p:pic>
        <p:nvPicPr>
          <p:cNvPr descr="A close up of a logo&#10;&#10;Description automatically generated" id="764" name="Google Shape;764;p20"/>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765" name="Google Shape;765;p20"/>
          <p:cNvSpPr txBox="1"/>
          <p:nvPr/>
        </p:nvSpPr>
        <p:spPr>
          <a:xfrm>
            <a:off x="376810" y="4645933"/>
            <a:ext cx="11177400" cy="9534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Arial"/>
                <a:ea typeface="Arial"/>
                <a:cs typeface="Arial"/>
                <a:sym typeface="Arial"/>
              </a:rPr>
              <a:t>(Text here relevant to the photo for a larger call out on a given idea or message. Keep this text simple and short on one or two lines.)</a:t>
            </a:r>
            <a:endParaRPr b="1" i="0" sz="2400" u="none" cap="none" strike="noStrike">
              <a:solidFill>
                <a:schemeClr val="lt1"/>
              </a:solidFill>
              <a:latin typeface="Arial"/>
              <a:ea typeface="Arial"/>
              <a:cs typeface="Arial"/>
              <a:sym typeface="Arial"/>
            </a:endParaRPr>
          </a:p>
        </p:txBody>
      </p:sp>
      <p:sp>
        <p:nvSpPr>
          <p:cNvPr id="766" name="Google Shape;766;p20"/>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767" name="Google Shape;767;p20"/>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1" name="Shape 771"/>
        <p:cNvGrpSpPr/>
        <p:nvPr/>
      </p:nvGrpSpPr>
      <p:grpSpPr>
        <a:xfrm>
          <a:off x="0" y="0"/>
          <a:ext cx="0" cy="0"/>
          <a:chOff x="0" y="0"/>
          <a:chExt cx="0" cy="0"/>
        </a:xfrm>
      </p:grpSpPr>
      <p:pic>
        <p:nvPicPr>
          <p:cNvPr descr="Text, letter, whiteboard&#10;&#10;Description automatically generated" id="772" name="Google Shape;772;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73" name="Google Shape;773;p21"/>
          <p:cNvSpPr/>
          <p:nvPr/>
        </p:nvSpPr>
        <p:spPr>
          <a:xfrm>
            <a:off x="0" y="0"/>
            <a:ext cx="6096000" cy="6858000"/>
          </a:xfrm>
          <a:prstGeom prst="rect">
            <a:avLst/>
          </a:prstGeom>
          <a:solidFill>
            <a:srgbClr val="13294B">
              <a:alpha val="8470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4" name="Google Shape;774;p21"/>
          <p:cNvSpPr txBox="1"/>
          <p:nvPr/>
        </p:nvSpPr>
        <p:spPr>
          <a:xfrm>
            <a:off x="591671" y="3674095"/>
            <a:ext cx="4867835" cy="19389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(Slide the blue transparent box and the text left or right to fit over your background image. Use this text box for a call out or caption to the image.)</a:t>
            </a:r>
            <a:endParaRPr b="1" i="0" sz="2400" u="none" cap="none" strike="noStrike">
              <a:solidFill>
                <a:schemeClr val="lt1"/>
              </a:solidFill>
              <a:latin typeface="Arial"/>
              <a:ea typeface="Arial"/>
              <a:cs typeface="Arial"/>
              <a:sym typeface="Arial"/>
            </a:endParaRPr>
          </a:p>
        </p:txBody>
      </p:sp>
      <p:sp>
        <p:nvSpPr>
          <p:cNvPr id="775" name="Google Shape;775;p21"/>
          <p:cNvSpPr txBox="1"/>
          <p:nvPr/>
        </p:nvSpPr>
        <p:spPr>
          <a:xfrm>
            <a:off x="701965" y="1514696"/>
            <a:ext cx="4757542" cy="17542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IMAGE</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(Use a photo for the entire slide like the example shown here. Send the photo to </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the back so the Block I and footer text </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is not covered.)</a:t>
            </a:r>
            <a:endParaRPr b="0" i="0" sz="1400" u="none" cap="none" strike="noStrike">
              <a:solidFill>
                <a:schemeClr val="lt1"/>
              </a:solidFill>
              <a:latin typeface="Arial"/>
              <a:ea typeface="Arial"/>
              <a:cs typeface="Arial"/>
              <a:sym typeface="Arial"/>
            </a:endParaRPr>
          </a:p>
        </p:txBody>
      </p:sp>
      <p:pic>
        <p:nvPicPr>
          <p:cNvPr descr="A close up of a logo&#10;&#10;Description automatically generated" id="776" name="Google Shape;776;p21"/>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777" name="Google Shape;777;p21"/>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778" name="Google Shape;778;p21"/>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2" name="Shape 782"/>
        <p:cNvGrpSpPr/>
        <p:nvPr/>
      </p:nvGrpSpPr>
      <p:grpSpPr>
        <a:xfrm>
          <a:off x="0" y="0"/>
          <a:ext cx="0" cy="0"/>
          <a:chOff x="0" y="0"/>
          <a:chExt cx="0" cy="0"/>
        </a:xfrm>
      </p:grpSpPr>
      <p:sp>
        <p:nvSpPr>
          <p:cNvPr id="783" name="Google Shape;783;p22"/>
          <p:cNvSpPr/>
          <p:nvPr/>
        </p:nvSpPr>
        <p:spPr>
          <a:xfrm flipH="1" rot="10800000">
            <a:off x="0" y="0"/>
            <a:ext cx="12192000" cy="6865695"/>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784" name="Google Shape;784;p22"/>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785" name="Google Shape;785;p22"/>
          <p:cNvSpPr txBox="1"/>
          <p:nvPr/>
        </p:nvSpPr>
        <p:spPr>
          <a:xfrm>
            <a:off x="376806" y="1334279"/>
            <a:ext cx="1117740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(Closing slide option one. Suggestions for last slide)</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Summary</a:t>
            </a:r>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Thank You</a:t>
            </a:r>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Questions</a:t>
            </a:r>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Contact Information</a:t>
            </a:r>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lt1"/>
              </a:solidFill>
              <a:latin typeface="Arial"/>
              <a:ea typeface="Arial"/>
              <a:cs typeface="Arial"/>
              <a:sym typeface="Arial"/>
            </a:endParaRPr>
          </a:p>
        </p:txBody>
      </p:sp>
      <p:sp>
        <p:nvSpPr>
          <p:cNvPr id="786" name="Google Shape;786;p22"/>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787" name="Google Shape;787;p22"/>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a250aa4347_3_0"/>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42" name="Google Shape;142;g2a250aa4347_3_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43" name="Google Shape;143;g2a250aa4347_3_0"/>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44" name="Google Shape;144;g2a250aa4347_3_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45" name="Google Shape;145;g2a250aa4347_3_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Block Diagram</a:t>
            </a:r>
            <a:endParaRPr b="0" i="0" sz="2400" u="none" cap="none" strike="noStrike">
              <a:solidFill>
                <a:schemeClr val="lt1"/>
              </a:solidFill>
              <a:latin typeface="Arial"/>
              <a:ea typeface="Arial"/>
              <a:cs typeface="Arial"/>
              <a:sym typeface="Arial"/>
            </a:endParaRPr>
          </a:p>
        </p:txBody>
      </p:sp>
      <p:sp>
        <p:nvSpPr>
          <p:cNvPr id="146" name="Google Shape;146;g2a250aa4347_3_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47" name="Google Shape;147;g2a250aa4347_3_0"/>
          <p:cNvPicPr preferRelativeResize="0"/>
          <p:nvPr/>
        </p:nvPicPr>
        <p:blipFill>
          <a:blip r:embed="rId4">
            <a:alphaModFix/>
          </a:blip>
          <a:stretch>
            <a:fillRect/>
          </a:stretch>
        </p:blipFill>
        <p:spPr>
          <a:xfrm>
            <a:off x="3785100" y="860526"/>
            <a:ext cx="6416730" cy="5266125"/>
          </a:xfrm>
          <a:prstGeom prst="rect">
            <a:avLst/>
          </a:prstGeom>
          <a:noFill/>
          <a:ln cap="flat" cmpd="sng" w="9525">
            <a:solidFill>
              <a:srgbClr val="1A9988"/>
            </a:solidFill>
            <a:prstDash val="solid"/>
            <a:round/>
            <a:headEnd len="sm" w="sm" type="none"/>
            <a:tailEnd len="sm" w="sm" type="none"/>
          </a:ln>
        </p:spPr>
      </p:pic>
      <p:sp>
        <p:nvSpPr>
          <p:cNvPr id="148" name="Google Shape;148;g2a250aa4347_3_0"/>
          <p:cNvSpPr txBox="1"/>
          <p:nvPr>
            <p:ph idx="4294967295"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Full System</a:t>
            </a:r>
            <a:endParaRPr b="1" sz="2600">
              <a:solidFill>
                <a:srgbClr val="E84B36"/>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a250aa4347_3_13"/>
          <p:cNvSpPr txBox="1"/>
          <p:nvPr>
            <p:ph idx="4294967295"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Power Subsystem</a:t>
            </a:r>
            <a:endParaRPr b="1" sz="2600">
              <a:solidFill>
                <a:srgbClr val="E84B36"/>
              </a:solidFill>
              <a:latin typeface="Arial"/>
              <a:ea typeface="Arial"/>
              <a:cs typeface="Arial"/>
              <a:sym typeface="Arial"/>
            </a:endParaRPr>
          </a:p>
        </p:txBody>
      </p:sp>
      <p:sp>
        <p:nvSpPr>
          <p:cNvPr id="154" name="Google Shape;154;g2a250aa4347_3_13"/>
          <p:cNvSpPr txBox="1"/>
          <p:nvPr/>
        </p:nvSpPr>
        <p:spPr>
          <a:xfrm>
            <a:off x="8490436" y="3493224"/>
            <a:ext cx="2280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155" name="Google Shape;155;g2a250aa4347_3_13"/>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56" name="Google Shape;156;g2a250aa4347_3_1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57" name="Google Shape;157;g2a250aa4347_3_13"/>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58" name="Google Shape;158;g2a250aa4347_3_1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59" name="Google Shape;159;g2a250aa4347_3_13"/>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Block Diagram</a:t>
            </a:r>
            <a:endParaRPr b="0" i="0" sz="2400" u="none" cap="none" strike="noStrike">
              <a:solidFill>
                <a:schemeClr val="lt1"/>
              </a:solidFill>
              <a:latin typeface="Arial"/>
              <a:ea typeface="Arial"/>
              <a:cs typeface="Arial"/>
              <a:sym typeface="Arial"/>
            </a:endParaRPr>
          </a:p>
        </p:txBody>
      </p:sp>
      <p:sp>
        <p:nvSpPr>
          <p:cNvPr id="160" name="Google Shape;160;g2a250aa4347_3_1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61" name="Google Shape;161;g2a250aa4347_3_13"/>
          <p:cNvPicPr preferRelativeResize="0"/>
          <p:nvPr/>
        </p:nvPicPr>
        <p:blipFill>
          <a:blip r:embed="rId4">
            <a:alphaModFix/>
          </a:blip>
          <a:stretch>
            <a:fillRect/>
          </a:stretch>
        </p:blipFill>
        <p:spPr>
          <a:xfrm>
            <a:off x="8368200" y="1182171"/>
            <a:ext cx="3500875" cy="2873125"/>
          </a:xfrm>
          <a:prstGeom prst="rect">
            <a:avLst/>
          </a:prstGeom>
          <a:noFill/>
          <a:ln cap="flat" cmpd="sng" w="9525">
            <a:solidFill>
              <a:srgbClr val="1A9988"/>
            </a:solidFill>
            <a:prstDash val="solid"/>
            <a:round/>
            <a:headEnd len="sm" w="sm" type="none"/>
            <a:tailEnd len="sm" w="sm" type="none"/>
          </a:ln>
        </p:spPr>
      </p:pic>
      <p:pic>
        <p:nvPicPr>
          <p:cNvPr id="162" name="Google Shape;162;g2a250aa4347_3_13"/>
          <p:cNvPicPr preferRelativeResize="0"/>
          <p:nvPr/>
        </p:nvPicPr>
        <p:blipFill>
          <a:blip r:embed="rId5">
            <a:alphaModFix/>
          </a:blip>
          <a:stretch>
            <a:fillRect/>
          </a:stretch>
        </p:blipFill>
        <p:spPr>
          <a:xfrm>
            <a:off x="583225" y="2375825"/>
            <a:ext cx="6907800" cy="3478746"/>
          </a:xfrm>
          <a:prstGeom prst="rect">
            <a:avLst/>
          </a:prstGeom>
          <a:noFill/>
          <a:ln cap="flat" cmpd="sng" w="38100">
            <a:solidFill>
              <a:srgbClr val="FF0000"/>
            </a:solidFill>
            <a:prstDash val="solid"/>
            <a:round/>
            <a:headEnd len="sm" w="sm" type="none"/>
            <a:tailEnd len="sm" w="sm" type="none"/>
          </a:ln>
        </p:spPr>
      </p:pic>
      <p:cxnSp>
        <p:nvCxnSpPr>
          <p:cNvPr id="163" name="Google Shape;163;g2a250aa4347_3_13"/>
          <p:cNvCxnSpPr/>
          <p:nvPr/>
        </p:nvCxnSpPr>
        <p:spPr>
          <a:xfrm flipH="1">
            <a:off x="7491025" y="2298788"/>
            <a:ext cx="2863800" cy="639900"/>
          </a:xfrm>
          <a:prstGeom prst="straightConnector1">
            <a:avLst/>
          </a:prstGeom>
          <a:noFill/>
          <a:ln cap="flat" cmpd="sng" w="38100">
            <a:solidFill>
              <a:srgbClr val="FF0000"/>
            </a:solidFill>
            <a:prstDash val="solid"/>
            <a:round/>
            <a:headEnd len="med" w="med" type="none"/>
            <a:tailEnd len="med" w="med" type="triangle"/>
          </a:ln>
        </p:spPr>
      </p:cxnSp>
      <p:sp>
        <p:nvSpPr>
          <p:cNvPr id="164" name="Google Shape;164;g2a250aa4347_3_13"/>
          <p:cNvSpPr/>
          <p:nvPr/>
        </p:nvSpPr>
        <p:spPr>
          <a:xfrm>
            <a:off x="10354825" y="1577600"/>
            <a:ext cx="755100" cy="721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g2a250aa4347_3_166"/>
          <p:cNvPicPr preferRelativeResize="0"/>
          <p:nvPr/>
        </p:nvPicPr>
        <p:blipFill>
          <a:blip r:embed="rId3">
            <a:alphaModFix/>
          </a:blip>
          <a:stretch>
            <a:fillRect/>
          </a:stretch>
        </p:blipFill>
        <p:spPr>
          <a:xfrm>
            <a:off x="8368200" y="1182171"/>
            <a:ext cx="3500875" cy="2873125"/>
          </a:xfrm>
          <a:prstGeom prst="rect">
            <a:avLst/>
          </a:prstGeom>
          <a:noFill/>
          <a:ln cap="flat" cmpd="sng" w="9525">
            <a:solidFill>
              <a:srgbClr val="1A9988"/>
            </a:solidFill>
            <a:prstDash val="solid"/>
            <a:round/>
            <a:headEnd len="sm" w="sm" type="none"/>
            <a:tailEnd len="sm" w="sm" type="none"/>
          </a:ln>
        </p:spPr>
      </p:pic>
      <p:sp>
        <p:nvSpPr>
          <p:cNvPr id="170" name="Google Shape;170;g2a250aa4347_3_166"/>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71" name="Google Shape;171;g2a250aa4347_3_16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72" name="Google Shape;172;g2a250aa4347_3_166"/>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73" name="Google Shape;173;g2a250aa4347_3_166"/>
          <p:cNvPicPr preferRelativeResize="0"/>
          <p:nvPr/>
        </p:nvPicPr>
        <p:blipFill rotWithShape="1">
          <a:blip r:embed="rId4">
            <a:alphaModFix/>
          </a:blip>
          <a:srcRect b="0" l="0" r="0" t="0"/>
          <a:stretch/>
        </p:blipFill>
        <p:spPr>
          <a:xfrm>
            <a:off x="11554210" y="228014"/>
            <a:ext cx="277906" cy="401420"/>
          </a:xfrm>
          <a:prstGeom prst="rect">
            <a:avLst/>
          </a:prstGeom>
          <a:noFill/>
          <a:ln>
            <a:noFill/>
          </a:ln>
        </p:spPr>
      </p:pic>
      <p:sp>
        <p:nvSpPr>
          <p:cNvPr id="174" name="Google Shape;174;g2a250aa4347_3_16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Block Diagram</a:t>
            </a:r>
            <a:endParaRPr b="0" i="0" sz="2400" u="none" cap="none" strike="noStrike">
              <a:solidFill>
                <a:schemeClr val="lt1"/>
              </a:solidFill>
              <a:latin typeface="Arial"/>
              <a:ea typeface="Arial"/>
              <a:cs typeface="Arial"/>
              <a:sym typeface="Arial"/>
            </a:endParaRPr>
          </a:p>
        </p:txBody>
      </p:sp>
      <p:sp>
        <p:nvSpPr>
          <p:cNvPr id="175" name="Google Shape;175;g2a250aa4347_3_16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cxnSp>
        <p:nvCxnSpPr>
          <p:cNvPr id="176" name="Google Shape;176;g2a250aa4347_3_166"/>
          <p:cNvCxnSpPr/>
          <p:nvPr/>
        </p:nvCxnSpPr>
        <p:spPr>
          <a:xfrm flipH="1">
            <a:off x="7656161" y="3795563"/>
            <a:ext cx="2175900" cy="11700"/>
          </a:xfrm>
          <a:prstGeom prst="straightConnector1">
            <a:avLst/>
          </a:prstGeom>
          <a:noFill/>
          <a:ln cap="flat" cmpd="sng" w="38100">
            <a:solidFill>
              <a:srgbClr val="FF0000"/>
            </a:solidFill>
            <a:prstDash val="solid"/>
            <a:round/>
            <a:headEnd len="med" w="med" type="none"/>
            <a:tailEnd len="med" w="med" type="triangle"/>
          </a:ln>
        </p:spPr>
      </p:cxnSp>
      <p:pic>
        <p:nvPicPr>
          <p:cNvPr id="177" name="Google Shape;177;g2a250aa4347_3_166"/>
          <p:cNvPicPr preferRelativeResize="0"/>
          <p:nvPr/>
        </p:nvPicPr>
        <p:blipFill>
          <a:blip r:embed="rId5">
            <a:alphaModFix/>
          </a:blip>
          <a:stretch>
            <a:fillRect/>
          </a:stretch>
        </p:blipFill>
        <p:spPr>
          <a:xfrm>
            <a:off x="1837619" y="2562625"/>
            <a:ext cx="5738525" cy="3052400"/>
          </a:xfrm>
          <a:prstGeom prst="rect">
            <a:avLst/>
          </a:prstGeom>
          <a:noFill/>
          <a:ln cap="flat" cmpd="sng" w="38100">
            <a:solidFill>
              <a:srgbClr val="FF0000"/>
            </a:solidFill>
            <a:prstDash val="solid"/>
            <a:round/>
            <a:headEnd len="sm" w="sm" type="none"/>
            <a:tailEnd len="sm" w="sm" type="none"/>
          </a:ln>
        </p:spPr>
      </p:pic>
      <p:sp>
        <p:nvSpPr>
          <p:cNvPr id="178" name="Google Shape;178;g2a250aa4347_3_166"/>
          <p:cNvSpPr/>
          <p:nvPr/>
        </p:nvSpPr>
        <p:spPr>
          <a:xfrm>
            <a:off x="9832050" y="3085075"/>
            <a:ext cx="1623900" cy="932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 name="Google Shape;179;g2a250aa4347_3_166"/>
          <p:cNvSpPr txBox="1"/>
          <p:nvPr>
            <p:ph idx="4294967295"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Suppressant</a:t>
            </a:r>
            <a:r>
              <a:rPr b="1" lang="en-US" sz="2600">
                <a:solidFill>
                  <a:srgbClr val="E84B36"/>
                </a:solidFill>
                <a:latin typeface="Arial"/>
                <a:ea typeface="Arial"/>
                <a:cs typeface="Arial"/>
                <a:sym typeface="Arial"/>
              </a:rPr>
              <a:t> Subsystem</a:t>
            </a:r>
            <a:endParaRPr b="1" sz="2600">
              <a:solidFill>
                <a:srgbClr val="E84B3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g2a250aa4347_3_44"/>
          <p:cNvPicPr preferRelativeResize="0"/>
          <p:nvPr/>
        </p:nvPicPr>
        <p:blipFill>
          <a:blip r:embed="rId3">
            <a:alphaModFix/>
          </a:blip>
          <a:stretch>
            <a:fillRect/>
          </a:stretch>
        </p:blipFill>
        <p:spPr>
          <a:xfrm>
            <a:off x="8368200" y="1182171"/>
            <a:ext cx="3500875" cy="2873125"/>
          </a:xfrm>
          <a:prstGeom prst="rect">
            <a:avLst/>
          </a:prstGeom>
          <a:noFill/>
          <a:ln cap="flat" cmpd="sng" w="9525">
            <a:solidFill>
              <a:srgbClr val="1A9988"/>
            </a:solidFill>
            <a:prstDash val="solid"/>
            <a:round/>
            <a:headEnd len="sm" w="sm" type="none"/>
            <a:tailEnd len="sm" w="sm" type="none"/>
          </a:ln>
        </p:spPr>
      </p:pic>
      <p:sp>
        <p:nvSpPr>
          <p:cNvPr id="185" name="Google Shape;185;g2a250aa4347_3_44"/>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86" name="Google Shape;186;g2a250aa4347_3_4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87" name="Google Shape;187;g2a250aa4347_3_44"/>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88" name="Google Shape;188;g2a250aa4347_3_44"/>
          <p:cNvPicPr preferRelativeResize="0"/>
          <p:nvPr/>
        </p:nvPicPr>
        <p:blipFill rotWithShape="1">
          <a:blip r:embed="rId4">
            <a:alphaModFix/>
          </a:blip>
          <a:srcRect b="0" l="0" r="0" t="0"/>
          <a:stretch/>
        </p:blipFill>
        <p:spPr>
          <a:xfrm>
            <a:off x="11554210" y="228014"/>
            <a:ext cx="277906" cy="401420"/>
          </a:xfrm>
          <a:prstGeom prst="rect">
            <a:avLst/>
          </a:prstGeom>
          <a:noFill/>
          <a:ln>
            <a:noFill/>
          </a:ln>
        </p:spPr>
      </p:pic>
      <p:sp>
        <p:nvSpPr>
          <p:cNvPr id="189" name="Google Shape;189;g2a250aa4347_3_4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Block Diagram</a:t>
            </a:r>
            <a:endParaRPr b="0" i="0" sz="2400" u="none" cap="none" strike="noStrike">
              <a:solidFill>
                <a:schemeClr val="lt1"/>
              </a:solidFill>
              <a:latin typeface="Arial"/>
              <a:ea typeface="Arial"/>
              <a:cs typeface="Arial"/>
              <a:sym typeface="Arial"/>
            </a:endParaRPr>
          </a:p>
        </p:txBody>
      </p:sp>
      <p:sp>
        <p:nvSpPr>
          <p:cNvPr id="190" name="Google Shape;190;g2a250aa4347_3_4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91" name="Google Shape;191;g2a250aa4347_3_44"/>
          <p:cNvPicPr preferRelativeResize="0"/>
          <p:nvPr/>
        </p:nvPicPr>
        <p:blipFill>
          <a:blip r:embed="rId5">
            <a:alphaModFix/>
          </a:blip>
          <a:stretch>
            <a:fillRect/>
          </a:stretch>
        </p:blipFill>
        <p:spPr>
          <a:xfrm>
            <a:off x="1308449" y="2070675"/>
            <a:ext cx="6029375" cy="4031799"/>
          </a:xfrm>
          <a:prstGeom prst="rect">
            <a:avLst/>
          </a:prstGeom>
          <a:noFill/>
          <a:ln cap="flat" cmpd="sng" w="38100">
            <a:solidFill>
              <a:srgbClr val="FF0000"/>
            </a:solidFill>
            <a:prstDash val="solid"/>
            <a:round/>
            <a:headEnd len="sm" w="sm" type="none"/>
            <a:tailEnd len="sm" w="sm" type="none"/>
          </a:ln>
        </p:spPr>
      </p:pic>
      <p:sp>
        <p:nvSpPr>
          <p:cNvPr id="192" name="Google Shape;192;g2a250aa4347_3_44"/>
          <p:cNvSpPr/>
          <p:nvPr/>
        </p:nvSpPr>
        <p:spPr>
          <a:xfrm>
            <a:off x="8490425" y="2301325"/>
            <a:ext cx="1711800" cy="1191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93" name="Google Shape;193;g2a250aa4347_3_44"/>
          <p:cNvCxnSpPr>
            <a:stCxn id="192" idx="1"/>
          </p:cNvCxnSpPr>
          <p:nvPr/>
        </p:nvCxnSpPr>
        <p:spPr>
          <a:xfrm flipH="1">
            <a:off x="7337825" y="2897275"/>
            <a:ext cx="1152600" cy="295500"/>
          </a:xfrm>
          <a:prstGeom prst="straightConnector1">
            <a:avLst/>
          </a:prstGeom>
          <a:noFill/>
          <a:ln cap="flat" cmpd="sng" w="38100">
            <a:solidFill>
              <a:srgbClr val="FF0000"/>
            </a:solidFill>
            <a:prstDash val="solid"/>
            <a:round/>
            <a:headEnd len="med" w="med" type="none"/>
            <a:tailEnd len="med" w="med" type="triangle"/>
          </a:ln>
        </p:spPr>
      </p:cxnSp>
      <p:sp>
        <p:nvSpPr>
          <p:cNvPr id="194" name="Google Shape;194;g2a250aa4347_3_44"/>
          <p:cNvSpPr txBox="1"/>
          <p:nvPr>
            <p:ph idx="4294967295" type="body"/>
          </p:nvPr>
        </p:nvSpPr>
        <p:spPr>
          <a:xfrm>
            <a:off x="376802" y="1334277"/>
            <a:ext cx="8777700" cy="287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Control Subsystem</a:t>
            </a:r>
            <a:endParaRPr b="1" sz="2600">
              <a:solidFill>
                <a:srgbClr val="E84B3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