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92526A8-32B9-4C30-956C-C071053C64A4}">
  <a:tblStyle styleId="{992526A8-32B9-4C30-956C-C071053C64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e677006281_0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Bajek</a:t>
            </a:r>
            <a:endParaRPr/>
          </a:p>
        </p:txBody>
      </p:sp>
      <p:sp>
        <p:nvSpPr>
          <p:cNvPr id="192" name="Google Shape;192;g3e677006281_0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e677006281_0_1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Giovanni </a:t>
            </a:r>
            <a:endParaRPr/>
          </a:p>
        </p:txBody>
      </p:sp>
      <p:sp>
        <p:nvSpPr>
          <p:cNvPr id="205" name="Google Shape;205;g3e677006281_0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e6962266f4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Giovanni </a:t>
            </a:r>
            <a:endParaRPr/>
          </a:p>
        </p:txBody>
      </p:sp>
      <p:sp>
        <p:nvSpPr>
          <p:cNvPr id="219" name="Google Shape;219;g3e6962266f4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e6b588d284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elise</a:t>
            </a:r>
            <a:endParaRPr/>
          </a:p>
        </p:txBody>
      </p:sp>
      <p:sp>
        <p:nvSpPr>
          <p:cNvPr id="233" name="Google Shape;233;g3e6b588d284_0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e6b588d284_0_1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elise</a:t>
            </a:r>
            <a:endParaRPr/>
          </a:p>
        </p:txBody>
      </p:sp>
      <p:sp>
        <p:nvSpPr>
          <p:cNvPr id="247" name="Google Shape;247;g3e6b588d284_0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e6b588d284_0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elise</a:t>
            </a:r>
            <a:endParaRPr/>
          </a:p>
        </p:txBody>
      </p:sp>
      <p:sp>
        <p:nvSpPr>
          <p:cNvPr id="262" name="Google Shape;262;g3e6b588d284_0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e6b588d284_0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elise</a:t>
            </a:r>
            <a:endParaRPr/>
          </a:p>
        </p:txBody>
      </p:sp>
      <p:sp>
        <p:nvSpPr>
          <p:cNvPr id="277" name="Google Shape;277;g3e6b588d284_0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e6c74f327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Giovanni </a:t>
            </a:r>
            <a:endParaRPr/>
          </a:p>
        </p:txBody>
      </p:sp>
      <p:sp>
        <p:nvSpPr>
          <p:cNvPr id="293" name="Google Shape;293;g3e6c74f327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e6962266f4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Giovanni </a:t>
            </a:r>
            <a:endParaRPr/>
          </a:p>
        </p:txBody>
      </p:sp>
      <p:sp>
        <p:nvSpPr>
          <p:cNvPr id="304" name="Google Shape;304;g3e6962266f4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e6962266f4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Giovanni</a:t>
            </a:r>
            <a:endParaRPr/>
          </a:p>
        </p:txBody>
      </p:sp>
      <p:sp>
        <p:nvSpPr>
          <p:cNvPr id="318" name="Google Shape;318;g3e6962266f4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e677006281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Bajek</a:t>
            </a:r>
            <a:endParaRPr/>
          </a:p>
        </p:txBody>
      </p:sp>
      <p:sp>
        <p:nvSpPr>
          <p:cNvPr id="87" name="Google Shape;87;g3e677006281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e6b588d284_0_2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Bajek</a:t>
            </a:r>
            <a:endParaRPr/>
          </a:p>
        </p:txBody>
      </p:sp>
      <p:sp>
        <p:nvSpPr>
          <p:cNvPr id="333" name="Google Shape;333;g3e6b588d284_0_2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daac1346e9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Bajek</a:t>
            </a:r>
            <a:endParaRPr/>
          </a:p>
        </p:txBody>
      </p:sp>
      <p:sp>
        <p:nvSpPr>
          <p:cNvPr id="344" name="Google Shape;344;g3daac1346e9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daac1346e9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Bajek</a:t>
            </a:r>
            <a:endParaRPr/>
          </a:p>
        </p:txBody>
      </p:sp>
      <p:sp>
        <p:nvSpPr>
          <p:cNvPr id="359" name="Google Shape;359;g3daac1346e9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daac1346e9_0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Giovannni</a:t>
            </a:r>
            <a:endParaRPr/>
          </a:p>
        </p:txBody>
      </p:sp>
      <p:sp>
        <p:nvSpPr>
          <p:cNvPr id="375" name="Google Shape;375;g3daac1346e9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daac1346e9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Geo</a:t>
            </a:r>
            <a:endParaRPr/>
          </a:p>
        </p:txBody>
      </p:sp>
      <p:sp>
        <p:nvSpPr>
          <p:cNvPr id="390" name="Google Shape;390;g3daac1346e9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daac1346e9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elise</a:t>
            </a:r>
            <a:endParaRPr/>
          </a:p>
        </p:txBody>
      </p:sp>
      <p:sp>
        <p:nvSpPr>
          <p:cNvPr id="404" name="Google Shape;404;g3daac1346e9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e6b588d284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elise</a:t>
            </a:r>
            <a:endParaRPr/>
          </a:p>
        </p:txBody>
      </p:sp>
      <p:sp>
        <p:nvSpPr>
          <p:cNvPr id="420" name="Google Shape;420;g3e6b588d284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e6b588d284_0_2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Bajek</a:t>
            </a:r>
            <a:endParaRPr/>
          </a:p>
        </p:txBody>
      </p:sp>
      <p:sp>
        <p:nvSpPr>
          <p:cNvPr id="436" name="Google Shape;436;g3e6b588d284_0_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Bajek</a:t>
            </a:r>
            <a:endParaRPr/>
          </a:p>
        </p:txBody>
      </p:sp>
      <p:sp>
        <p:nvSpPr>
          <p:cNvPr id="447" name="Google Shape;44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daac1346e9_0_1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GIovanni </a:t>
            </a:r>
            <a:endParaRPr/>
          </a:p>
        </p:txBody>
      </p:sp>
      <p:sp>
        <p:nvSpPr>
          <p:cNvPr id="461" name="Google Shape;461;g3daac1346e9_0_1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Bajek</a:t>
            </a:r>
            <a:endParaRPr/>
          </a:p>
        </p:txBody>
      </p:sp>
      <p:sp>
        <p:nvSpPr>
          <p:cNvPr id="100" name="Google Shape;10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e6962266f4_0_2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GIovanni </a:t>
            </a:r>
            <a:endParaRPr/>
          </a:p>
        </p:txBody>
      </p:sp>
      <p:sp>
        <p:nvSpPr>
          <p:cNvPr id="478" name="Google Shape;478;g3e6962266f4_0_2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e6b588d284_0_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elise</a:t>
            </a:r>
            <a:endParaRPr/>
          </a:p>
        </p:txBody>
      </p:sp>
      <p:sp>
        <p:nvSpPr>
          <p:cNvPr id="493" name="Google Shape;493;g3e6b588d284_0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e6962266f4_0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 play video</a:t>
            </a:r>
            <a:endParaRPr/>
          </a:p>
        </p:txBody>
      </p:sp>
      <p:sp>
        <p:nvSpPr>
          <p:cNvPr id="507" name="Google Shape;507;g3e6962266f4_0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daac1346e9_0_1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3daac1346e9_0_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daac1346e9_0_1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Everyone YEAH </a:t>
            </a:r>
            <a:endParaRPr/>
          </a:p>
        </p:txBody>
      </p:sp>
      <p:sp>
        <p:nvSpPr>
          <p:cNvPr id="531" name="Google Shape;531;g3daac1346e9_0_1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e6b588d284_0_2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Giovanni Escamilla</a:t>
            </a:r>
            <a:endParaRPr/>
          </a:p>
        </p:txBody>
      </p:sp>
      <p:sp>
        <p:nvSpPr>
          <p:cNvPr id="545" name="Google Shape;545;g3e6b588d284_0_2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e6b588d284_0_1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 Gio</a:t>
            </a:r>
            <a:endParaRPr/>
          </a:p>
        </p:txBody>
      </p:sp>
      <p:sp>
        <p:nvSpPr>
          <p:cNvPr id="558" name="Google Shape;558;g3e6b588d284_0_1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daac1346e9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Bajek</a:t>
            </a:r>
            <a:endParaRPr/>
          </a:p>
        </p:txBody>
      </p:sp>
      <p:sp>
        <p:nvSpPr>
          <p:cNvPr id="115" name="Google Shape;115;g3daac1346e9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e6b588d284_0_2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Bajek</a:t>
            </a:r>
            <a:endParaRPr/>
          </a:p>
        </p:txBody>
      </p:sp>
      <p:sp>
        <p:nvSpPr>
          <p:cNvPr id="129" name="Google Shape;129;g3e6b588d284_0_2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Elise</a:t>
            </a:r>
            <a:endParaRPr/>
          </a:p>
        </p:txBody>
      </p:sp>
      <p:sp>
        <p:nvSpPr>
          <p:cNvPr id="142" name="Google Shape;14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e677006281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elise</a:t>
            </a:r>
            <a:endParaRPr/>
          </a:p>
        </p:txBody>
      </p:sp>
      <p:sp>
        <p:nvSpPr>
          <p:cNvPr id="153" name="Google Shape;153;g3e677006281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e677006281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elise</a:t>
            </a:r>
            <a:endParaRPr/>
          </a:p>
        </p:txBody>
      </p:sp>
      <p:sp>
        <p:nvSpPr>
          <p:cNvPr id="166" name="Google Shape;166;g3e677006281_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e677006281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elise</a:t>
            </a:r>
            <a:endParaRPr/>
          </a:p>
        </p:txBody>
      </p:sp>
      <p:sp>
        <p:nvSpPr>
          <p:cNvPr id="179" name="Google Shape;179;g3e677006281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31.png"/><Relationship Id="rId5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28.jpg"/><Relationship Id="rId5" Type="http://schemas.openxmlformats.org/officeDocument/2006/relationships/image" Target="../media/image3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3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30.jpg"/><Relationship Id="rId5" Type="http://schemas.openxmlformats.org/officeDocument/2006/relationships/image" Target="../media/image38.jpg"/><Relationship Id="rId6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34.jpg"/><Relationship Id="rId5" Type="http://schemas.openxmlformats.org/officeDocument/2006/relationships/image" Target="../media/image36.jpg"/><Relationship Id="rId6" Type="http://schemas.openxmlformats.org/officeDocument/2006/relationships/image" Target="../media/image3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hyperlink" Target="http://www.youtube.com/watch?v=PsyVgweP5jk" TargetMode="External"/><Relationship Id="rId5" Type="http://schemas.openxmlformats.org/officeDocument/2006/relationships/image" Target="../media/image2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Relationship Id="rId4" Type="http://schemas.openxmlformats.org/officeDocument/2006/relationships/image" Target="../media/image4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Relationship Id="rId4" Type="http://schemas.openxmlformats.org/officeDocument/2006/relationships/hyperlink" Target="http://www.youtube.com/watch?v=Eoz1UNdsqU4" TargetMode="External"/><Relationship Id="rId5" Type="http://schemas.openxmlformats.org/officeDocument/2006/relationships/image" Target="../media/image2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Relationship Id="rId4" Type="http://schemas.openxmlformats.org/officeDocument/2006/relationships/image" Target="../media/image3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/>
          <p:nvPr/>
        </p:nvSpPr>
        <p:spPr>
          <a:xfrm>
            <a:off x="2582550" y="2398100"/>
            <a:ext cx="7026900" cy="3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Vertical Spinner </a:t>
            </a:r>
            <a:r>
              <a:rPr b="1" lang="en-US" sz="4500">
                <a:solidFill>
                  <a:schemeClr val="lt1"/>
                </a:solidFill>
              </a:rPr>
              <a:t>Antweight</a:t>
            </a:r>
            <a:r>
              <a:rPr b="1" lang="en-US" sz="4500">
                <a:solidFill>
                  <a:schemeClr val="lt1"/>
                </a:solidFill>
              </a:rPr>
              <a:t> Battlebot</a:t>
            </a:r>
            <a:r>
              <a:rPr b="1" lang="en-US" sz="4500">
                <a:solidFill>
                  <a:schemeClr val="lt1"/>
                </a:solidFill>
              </a:rPr>
              <a:t> 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Team 21: Andrew Bajek,</a:t>
            </a:r>
            <a:r>
              <a:rPr lang="en-US" sz="1800">
                <a:solidFill>
                  <a:schemeClr val="lt1"/>
                </a:solidFill>
              </a:rPr>
              <a:t> Elise Chiang,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 Giovanni Escamilla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83" name="Google Shape;83;p12"/>
          <p:cNvSpPr txBox="1"/>
          <p:nvPr/>
        </p:nvSpPr>
        <p:spPr>
          <a:xfrm>
            <a:off x="3922084" y="5897063"/>
            <a:ext cx="434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Spring 2026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007" y="1004743"/>
            <a:ext cx="2909982" cy="754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Weapon 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98" name="Google Shape;198;p2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99" name="Google Shape;199;p21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00" name="Google Shape;200;p21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01" name="Google Shape;201;p21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2" name="Google Shape;20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5488" y="980825"/>
            <a:ext cx="7772736" cy="54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Original Control 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11" name="Google Shape;211;p2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12" name="Google Shape;212;p22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13" name="Google Shape;213;p22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14" name="Google Shape;214;p22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5" name="Google Shape;2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375" y="1096552"/>
            <a:ext cx="6662864" cy="515921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2"/>
          <p:cNvSpPr txBox="1"/>
          <p:nvPr/>
        </p:nvSpPr>
        <p:spPr>
          <a:xfrm>
            <a:off x="7198750" y="1915500"/>
            <a:ext cx="4197000" cy="30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STM Original Control System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Antenna design with low pass filter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Primative Programming system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3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Control 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25" name="Google Shape;225;p2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26" name="Google Shape;226;p23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27" name="Google Shape;227;p23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28" name="Google Shape;228;p23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9" name="Google Shape;229;p23" title="Screenshot 2026-04-29 at 8.55.1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300" y="1150491"/>
            <a:ext cx="7298647" cy="509161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3"/>
          <p:cNvSpPr txBox="1"/>
          <p:nvPr/>
        </p:nvSpPr>
        <p:spPr>
          <a:xfrm>
            <a:off x="7848125" y="1344200"/>
            <a:ext cx="3980700" cy="3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 for ease of programming and Bluetooth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STM alternative that increased footprint size as well as replace programmer with something better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3D Design Version 1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37" name="Google Shape;23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39" name="Google Shape;239;p2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40" name="Google Shape;240;p24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41" name="Google Shape;241;p2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42" name="Google Shape;242;p2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24"/>
          <p:cNvSpPr txBox="1"/>
          <p:nvPr/>
        </p:nvSpPr>
        <p:spPr>
          <a:xfrm>
            <a:off x="6816598" y="1360325"/>
            <a:ext cx="48723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Wide spiked weapon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Wheels internal to body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Symmetric across the horizontal axis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Issues: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Weapon motor would not fit in this design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Spiked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weapon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difficult to print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450" y="1246970"/>
            <a:ext cx="6380476" cy="4696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3D Design Version 2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51" name="Google Shape;25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53" name="Google Shape;253;p2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54" name="Google Shape;254;p25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55" name="Google Shape;255;p25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56" name="Google Shape;256;p25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7" name="Google Shape;257;p25" title="assembly_new1.png"/>
          <p:cNvPicPr preferRelativeResize="0"/>
          <p:nvPr/>
        </p:nvPicPr>
        <p:blipFill rotWithShape="1">
          <a:blip r:embed="rId4">
            <a:alphaModFix/>
          </a:blip>
          <a:srcRect b="3087" l="0" r="0" t="3078"/>
          <a:stretch/>
        </p:blipFill>
        <p:spPr>
          <a:xfrm>
            <a:off x="1146262" y="1080607"/>
            <a:ext cx="5126086" cy="377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5" title="top_new1.png"/>
          <p:cNvPicPr preferRelativeResize="0"/>
          <p:nvPr/>
        </p:nvPicPr>
        <p:blipFill rotWithShape="1">
          <a:blip r:embed="rId5">
            <a:alphaModFix/>
          </a:blip>
          <a:srcRect b="0" l="2688" r="3008" t="0"/>
          <a:stretch/>
        </p:blipFill>
        <p:spPr>
          <a:xfrm>
            <a:off x="6439015" y="1078100"/>
            <a:ext cx="4078431" cy="377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5"/>
          <p:cNvSpPr txBox="1"/>
          <p:nvPr/>
        </p:nvSpPr>
        <p:spPr>
          <a:xfrm>
            <a:off x="339450" y="4951450"/>
            <a:ext cx="11513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way to hold the motors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 cannot move if flipped on its side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 not account for tolerances of wheels and weapon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Final </a:t>
            </a:r>
            <a:r>
              <a:rPr lang="en-US" sz="2400">
                <a:solidFill>
                  <a:schemeClr val="lt1"/>
                </a:solidFill>
              </a:rPr>
              <a:t>3D Design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66" name="Google Shape;26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68" name="Google Shape;268;p2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69" name="Google Shape;269;p26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70" name="Google Shape;270;p26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1" name="Google Shape;271;p26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2" name="Google Shape;272;p26" title="assembly_new.png"/>
          <p:cNvPicPr preferRelativeResize="0"/>
          <p:nvPr/>
        </p:nvPicPr>
        <p:blipFill rotWithShape="1">
          <a:blip r:embed="rId4">
            <a:alphaModFix/>
          </a:blip>
          <a:srcRect b="1503" l="0" r="0" t="1503"/>
          <a:stretch/>
        </p:blipFill>
        <p:spPr>
          <a:xfrm>
            <a:off x="1146262" y="1080607"/>
            <a:ext cx="5126086" cy="377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6" title="top_new.png"/>
          <p:cNvPicPr preferRelativeResize="0"/>
          <p:nvPr/>
        </p:nvPicPr>
        <p:blipFill rotWithShape="1">
          <a:blip r:embed="rId5">
            <a:alphaModFix/>
          </a:blip>
          <a:srcRect b="4044" l="8569" r="11870" t="4044"/>
          <a:stretch/>
        </p:blipFill>
        <p:spPr>
          <a:xfrm>
            <a:off x="6439015" y="1078100"/>
            <a:ext cx="4078431" cy="377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6"/>
          <p:cNvSpPr txBox="1"/>
          <p:nvPr/>
        </p:nvSpPr>
        <p:spPr>
          <a:xfrm>
            <a:off x="339450" y="4951450"/>
            <a:ext cx="11513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 mounts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Curved spikes to allow bot to roll if flipped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Added cutouts for arming switch and weight reduction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7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7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Final </a:t>
            </a:r>
            <a:r>
              <a:rPr lang="en-US" sz="2400">
                <a:solidFill>
                  <a:schemeClr val="lt1"/>
                </a:solidFill>
              </a:rPr>
              <a:t>3D Design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83" name="Google Shape;283;p2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84" name="Google Shape;284;p27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85" name="Google Shape;285;p27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6" name="Google Shape;286;p27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7" name="Google Shape;287;p27" title="body_new.png"/>
          <p:cNvPicPr preferRelativeResize="0"/>
          <p:nvPr/>
        </p:nvPicPr>
        <p:blipFill rotWithShape="1">
          <a:blip r:embed="rId4">
            <a:alphaModFix/>
          </a:blip>
          <a:srcRect b="0" l="229" r="229" t="0"/>
          <a:stretch/>
        </p:blipFill>
        <p:spPr>
          <a:xfrm>
            <a:off x="1499956" y="996963"/>
            <a:ext cx="3843258" cy="284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7" title="bottom_new.png"/>
          <p:cNvPicPr preferRelativeResize="0"/>
          <p:nvPr/>
        </p:nvPicPr>
        <p:blipFill rotWithShape="1">
          <a:blip r:embed="rId5">
            <a:alphaModFix/>
          </a:blip>
          <a:srcRect b="6514" l="0" r="0" t="6514"/>
          <a:stretch/>
        </p:blipFill>
        <p:spPr>
          <a:xfrm>
            <a:off x="5442829" y="982738"/>
            <a:ext cx="4720908" cy="28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7" title="weapon_new.png"/>
          <p:cNvPicPr preferRelativeResize="0"/>
          <p:nvPr/>
        </p:nvPicPr>
        <p:blipFill rotWithShape="1">
          <a:blip r:embed="rId6">
            <a:alphaModFix/>
          </a:blip>
          <a:srcRect b="0" l="426" r="426" t="0"/>
          <a:stretch/>
        </p:blipFill>
        <p:spPr>
          <a:xfrm>
            <a:off x="2590276" y="3939274"/>
            <a:ext cx="3301807" cy="2465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7" title="weapon_holder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90314" y="3939282"/>
            <a:ext cx="3083112" cy="2465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8"/>
          <p:cNvSpPr txBox="1"/>
          <p:nvPr/>
        </p:nvSpPr>
        <p:spPr>
          <a:xfrm>
            <a:off x="2206956" y="292109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PCB Development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98" name="Google Shape;298;p2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99" name="Google Shape;299;p28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00" name="Google Shape;300;p28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01" name="Google Shape;301;p28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9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9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First Round PCB Development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10" name="Google Shape;310;p2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11" name="Google Shape;311;p29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12" name="Google Shape;312;p29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3" name="Google Shape;313;p29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4" name="Google Shape;314;p29" title="Screenshot 2026-04-29 at 9.32.5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2700" y="1329514"/>
            <a:ext cx="5343775" cy="473357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9"/>
          <p:cNvSpPr txBox="1"/>
          <p:nvPr/>
        </p:nvSpPr>
        <p:spPr>
          <a:xfrm>
            <a:off x="6974900" y="1307525"/>
            <a:ext cx="45825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Issues with the first PCB</a:t>
            </a:r>
            <a:endParaRPr b="1" sz="2600">
              <a:solidFill>
                <a:srgbClr val="E84B36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Footprints sizing and spacing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Wiring thickness and worry of fusing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Antenna spacing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issue with programming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Naming convention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PCB Development Redesigns ESP Route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24" name="Google Shape;324;p3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25" name="Google Shape;325;p30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26" name="Google Shape;326;p3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27" name="Google Shape;327;p3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8" name="Google Shape;328;p30" title="Screenshot 2026-04-29 at 9.40.51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026" y="3544362"/>
            <a:ext cx="4444389" cy="288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0" title="Screenshot 2026-04-29 at 9.32.08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5025" y="1035501"/>
            <a:ext cx="2776399" cy="241410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0"/>
          <p:cNvSpPr txBox="1"/>
          <p:nvPr/>
        </p:nvSpPr>
        <p:spPr>
          <a:xfrm>
            <a:off x="6088225" y="1562850"/>
            <a:ext cx="55788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ESP Route was done for ease incase our redesign had faults</a:t>
            </a:r>
            <a:endParaRPr b="1" sz="2600">
              <a:solidFill>
                <a:srgbClr val="E84B36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Esp-woofer chip to have no worry about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related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antenna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Programmer is a little different to account for the new chip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Junction moved around to make the motor connects easier to do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Battlebot Competition Requirements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Bot must weigh less than 2 lbs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3D printed using PET, PETG, ABS, or PLA, PLA+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Custom PCB with a microcontroller with a Bluetooth or Wifi receiver, an H-bridge for motor control, and additional sensors/actuators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Controlled using Bluetooth or Wifi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Manual shutdown of power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Problem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95" name="Google Shape;95;p13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96" name="Google Shape;96;p13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7" name="Google Shape;97;p13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1"/>
          <p:cNvSpPr txBox="1"/>
          <p:nvPr/>
        </p:nvSpPr>
        <p:spPr>
          <a:xfrm>
            <a:off x="2206956" y="2459240"/>
            <a:ext cx="77781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Debugging &amp; Troubleshooting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38" name="Google Shape;338;p3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39" name="Google Shape;339;p31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40" name="Google Shape;340;p31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41" name="Google Shape;341;p31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Pads on PCB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50" name="Google Shape;350;p3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51" name="Google Shape;351;p32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52" name="Google Shape;352;p32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3" name="Google Shape;353;p32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4" name="Google Shape;354;p32" title="Wrong_Size.jpg"/>
          <p:cNvPicPr preferRelativeResize="0"/>
          <p:nvPr/>
        </p:nvPicPr>
        <p:blipFill rotWithShape="1">
          <a:blip r:embed="rId4">
            <a:alphaModFix/>
          </a:blip>
          <a:srcRect b="26573" l="0" r="0" t="0"/>
          <a:stretch/>
        </p:blipFill>
        <p:spPr>
          <a:xfrm>
            <a:off x="455600" y="1173025"/>
            <a:ext cx="3297852" cy="321820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2"/>
          <p:cNvSpPr txBox="1"/>
          <p:nvPr/>
        </p:nvSpPr>
        <p:spPr>
          <a:xfrm>
            <a:off x="6115850" y="1173025"/>
            <a:ext cx="48987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Problem: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Footprints did not match the size of our components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Solution: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for other parts in lab, apply more solder on smaller parts to connect, order new parts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32" title="PCB.jpg"/>
          <p:cNvPicPr preferRelativeResize="0"/>
          <p:nvPr/>
        </p:nvPicPr>
        <p:blipFill rotWithShape="1">
          <a:blip r:embed="rId5">
            <a:alphaModFix/>
          </a:blip>
          <a:srcRect b="60470" l="0" r="64457" t="0"/>
          <a:stretch/>
        </p:blipFill>
        <p:spPr>
          <a:xfrm>
            <a:off x="4229703" y="1173025"/>
            <a:ext cx="1479175" cy="2724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3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3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Functionality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65" name="Google Shape;365;p3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66" name="Google Shape;366;p33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67" name="Google Shape;367;p33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68" name="Google Shape;368;p33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9" name="Google Shape;369;p33"/>
          <p:cNvSpPr txBox="1"/>
          <p:nvPr/>
        </p:nvSpPr>
        <p:spPr>
          <a:xfrm>
            <a:off x="5549175" y="1173025"/>
            <a:ext cx="48987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Problem: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Subsystems would not work as expected based on our test points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Solution: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Resoldered IC chips and checked test pads to see expected results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33" title="Wrong_Size.jpg"/>
          <p:cNvPicPr preferRelativeResize="0"/>
          <p:nvPr/>
        </p:nvPicPr>
        <p:blipFill rotWithShape="1">
          <a:blip r:embed="rId4">
            <a:alphaModFix/>
          </a:blip>
          <a:srcRect b="41569" l="52116" r="23237" t="26090"/>
          <a:stretch/>
        </p:blipFill>
        <p:spPr>
          <a:xfrm>
            <a:off x="376800" y="1020624"/>
            <a:ext cx="1565914" cy="273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3" title="Drive_Chip_Bad.jpg"/>
          <p:cNvPicPr preferRelativeResize="0"/>
          <p:nvPr/>
        </p:nvPicPr>
        <p:blipFill rotWithShape="1">
          <a:blip r:embed="rId5">
            <a:alphaModFix/>
          </a:blip>
          <a:srcRect b="41234" l="28165" r="29038" t="22587"/>
          <a:stretch/>
        </p:blipFill>
        <p:spPr>
          <a:xfrm>
            <a:off x="2212350" y="1020625"/>
            <a:ext cx="2430612" cy="27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 title="Weapon_Chip_Bad.jpg"/>
          <p:cNvPicPr preferRelativeResize="0"/>
          <p:nvPr/>
        </p:nvPicPr>
        <p:blipFill rotWithShape="1">
          <a:blip r:embed="rId6">
            <a:alphaModFix/>
          </a:blip>
          <a:srcRect b="43394" l="0" r="0" t="0"/>
          <a:stretch/>
        </p:blipFill>
        <p:spPr>
          <a:xfrm>
            <a:off x="990600" y="3903900"/>
            <a:ext cx="2618748" cy="1970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Connection Issues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81" name="Google Shape;381;p3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82" name="Google Shape;382;p34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83" name="Google Shape;383;p3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84" name="Google Shape;384;p3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5" name="Google Shape;385;p34"/>
          <p:cNvSpPr txBox="1"/>
          <p:nvPr/>
        </p:nvSpPr>
        <p:spPr>
          <a:xfrm>
            <a:off x="5790475" y="1160325"/>
            <a:ext cx="4898700" cy="2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Problem: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Swapped TXD and RXD connections on chips and CH340C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connects on current sensors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550" y="1240075"/>
            <a:ext cx="3779275" cy="28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9688" y="1240087"/>
            <a:ext cx="1621900" cy="24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5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3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Connections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96" name="Google Shape;396;p3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97" name="Google Shape;397;p35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98" name="Google Shape;398;p35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99" name="Google Shape;399;p35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0" name="Google Shape;400;p35"/>
          <p:cNvSpPr txBox="1"/>
          <p:nvPr/>
        </p:nvSpPr>
        <p:spPr>
          <a:xfrm>
            <a:off x="5549175" y="1173025"/>
            <a:ext cx="48987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Solution: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Jumper Cables fix these issues without having to redesign the PCB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35" title="PC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20620"/>
            <a:ext cx="4026587" cy="535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3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DRV8411 Chip for Drive 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10" name="Google Shape;410;p3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11" name="Google Shape;411;p36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412" name="Google Shape;412;p36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13" name="Google Shape;413;p36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4" name="Google Shape;414;p36" title="DRV8411_Back.jpg"/>
          <p:cNvPicPr preferRelativeResize="0"/>
          <p:nvPr/>
        </p:nvPicPr>
        <p:blipFill rotWithShape="1">
          <a:blip r:embed="rId4">
            <a:alphaModFix/>
          </a:blip>
          <a:srcRect b="44150" l="55057" r="25354" t="40598"/>
          <a:stretch/>
        </p:blipFill>
        <p:spPr>
          <a:xfrm>
            <a:off x="2622375" y="3490875"/>
            <a:ext cx="1503149" cy="15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6" title="DRV8411_Front.jpg"/>
          <p:cNvPicPr preferRelativeResize="0"/>
          <p:nvPr/>
        </p:nvPicPr>
        <p:blipFill rotWithShape="1">
          <a:blip r:embed="rId5">
            <a:alphaModFix/>
          </a:blip>
          <a:srcRect b="46297" l="39037" r="36448" t="38512"/>
          <a:stretch/>
        </p:blipFill>
        <p:spPr>
          <a:xfrm>
            <a:off x="598300" y="3490875"/>
            <a:ext cx="1888684" cy="15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8463" y="1032088"/>
            <a:ext cx="10258425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6"/>
          <p:cNvSpPr txBox="1"/>
          <p:nvPr/>
        </p:nvSpPr>
        <p:spPr>
          <a:xfrm>
            <a:off x="4648050" y="3311388"/>
            <a:ext cx="62343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Problem: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Driver chip kept burning out from disconnecting battery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Solution: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 bulk capacitance from 10uF to 100uF to account for voltage spike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7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7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Wheel Design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26" name="Google Shape;426;p3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27" name="Google Shape;427;p37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428" name="Google Shape;428;p37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29" name="Google Shape;429;p37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0" name="Google Shape;430;p37"/>
          <p:cNvPicPr preferRelativeResize="0"/>
          <p:nvPr/>
        </p:nvPicPr>
        <p:blipFill rotWithShape="1">
          <a:blip r:embed="rId4">
            <a:alphaModFix/>
          </a:blip>
          <a:srcRect b="29998" l="0" r="0" t="12501"/>
          <a:stretch/>
        </p:blipFill>
        <p:spPr>
          <a:xfrm>
            <a:off x="571500" y="1333500"/>
            <a:ext cx="2857500" cy="2190900"/>
          </a:xfrm>
          <a:prstGeom prst="roundRect">
            <a:avLst>
              <a:gd fmla="val 4347" name="adj"/>
            </a:avLst>
          </a:prstGeom>
          <a:noFill/>
          <a:ln>
            <a:noFill/>
          </a:ln>
        </p:spPr>
      </p:pic>
      <p:pic>
        <p:nvPicPr>
          <p:cNvPr id="431" name="Google Shape;431;p37"/>
          <p:cNvPicPr preferRelativeResize="0"/>
          <p:nvPr/>
        </p:nvPicPr>
        <p:blipFill rotWithShape="1">
          <a:blip r:embed="rId5">
            <a:alphaModFix/>
          </a:blip>
          <a:srcRect b="45505" l="0" r="0" t="24254"/>
          <a:stretch/>
        </p:blipFill>
        <p:spPr>
          <a:xfrm>
            <a:off x="571500" y="3714750"/>
            <a:ext cx="5905500" cy="2381400"/>
          </a:xfrm>
          <a:prstGeom prst="roundRect">
            <a:avLst>
              <a:gd fmla="val 4000" name="adj"/>
            </a:avLst>
          </a:prstGeom>
          <a:noFill/>
          <a:ln>
            <a:noFill/>
          </a:ln>
        </p:spPr>
      </p:pic>
      <p:pic>
        <p:nvPicPr>
          <p:cNvPr id="432" name="Google Shape;432;p37"/>
          <p:cNvPicPr preferRelativeResize="0"/>
          <p:nvPr/>
        </p:nvPicPr>
        <p:blipFill rotWithShape="1">
          <a:blip r:embed="rId6">
            <a:alphaModFix/>
          </a:blip>
          <a:srcRect b="35001" l="0" r="0" t="7498"/>
          <a:stretch/>
        </p:blipFill>
        <p:spPr>
          <a:xfrm>
            <a:off x="3619500" y="1333500"/>
            <a:ext cx="2857500" cy="2190900"/>
          </a:xfrm>
          <a:prstGeom prst="roundRect">
            <a:avLst>
              <a:gd fmla="val 4347" name="adj"/>
            </a:avLst>
          </a:prstGeom>
          <a:noFill/>
          <a:ln>
            <a:noFill/>
          </a:ln>
        </p:spPr>
      </p:pic>
      <p:sp>
        <p:nvSpPr>
          <p:cNvPr id="433" name="Google Shape;433;p37"/>
          <p:cNvSpPr txBox="1"/>
          <p:nvPr/>
        </p:nvSpPr>
        <p:spPr>
          <a:xfrm>
            <a:off x="6836303" y="1334275"/>
            <a:ext cx="47211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Problem:</a:t>
            </a:r>
            <a:endParaRPr b="1" sz="2600">
              <a:solidFill>
                <a:srgbClr val="E84B36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Original Flex Tape wheels did not provide enough traction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 gunning the wheels resulted in no improvement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Solution:</a:t>
            </a:r>
            <a:endParaRPr b="1" sz="2600">
              <a:solidFill>
                <a:srgbClr val="E84B36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grip tape to increase friction with the ground</a:t>
            </a:r>
            <a:endParaRPr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8"/>
          <p:cNvSpPr txBox="1"/>
          <p:nvPr/>
        </p:nvSpPr>
        <p:spPr>
          <a:xfrm>
            <a:off x="2206956" y="292109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Assembly &amp; Testing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41" name="Google Shape;441;p3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42" name="Google Shape;442;p38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443" name="Google Shape;443;p38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44" name="Google Shape;444;p38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9"/>
          <p:cNvSpPr/>
          <p:nvPr/>
        </p:nvSpPr>
        <p:spPr>
          <a:xfrm flipH="1" rot="10800000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39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Development Video and Proof of Design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8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9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53" name="Google Shape;453;p39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54" name="Google Shape;454;p39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</p:grpSpPr>
        <p:cxnSp>
          <p:nvCxnSpPr>
            <p:cNvPr id="455" name="Google Shape;455;p39"/>
            <p:cNvCxnSpPr/>
            <p:nvPr/>
          </p:nvCxnSpPr>
          <p:spPr>
            <a:xfrm rot="10800000">
              <a:off x="4028111" y="6639606"/>
              <a:ext cx="5169964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56" name="Google Shape;456;p3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Testing Robot" id="457" name="Google Shape;457;p39" title="Robot Test 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850" y="1799499"/>
            <a:ext cx="5793794" cy="325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39"/>
          <p:cNvSpPr txBox="1"/>
          <p:nvPr/>
        </p:nvSpPr>
        <p:spPr>
          <a:xfrm>
            <a:off x="7157350" y="2640725"/>
            <a:ext cx="42339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Total Motor Test to demonstrate Successful ESP design as well as a bluetooth test for control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4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Voltage Data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67" name="Google Shape;467;p4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68" name="Google Shape;468;p40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469" name="Google Shape;469;p4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70" name="Google Shape;470;p4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471" name="Google Shape;471;p40"/>
          <p:cNvGraphicFramePr/>
          <p:nvPr/>
        </p:nvGraphicFramePr>
        <p:xfrm>
          <a:off x="364838" y="4021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{992526A8-32B9-4C30-956C-C071053C64A4}</a:tableStyleId>
              </a:tblPr>
              <a:tblGrid>
                <a:gridCol w="1785175"/>
                <a:gridCol w="1785175"/>
                <a:gridCol w="17851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Speed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Motor 1 [V]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Motor 2 [V]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6.24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6.23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8.53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8.53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10.84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10.84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72" name="Google Shape;472;p40"/>
          <p:cNvSpPr txBox="1"/>
          <p:nvPr/>
        </p:nvSpPr>
        <p:spPr>
          <a:xfrm>
            <a:off x="287900" y="1149025"/>
            <a:ext cx="1924500" cy="3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Motors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73" name="Google Shape;473;p40"/>
          <p:cNvGraphicFramePr/>
          <p:nvPr/>
        </p:nvGraphicFramePr>
        <p:xfrm>
          <a:off x="376800" y="155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{992526A8-32B9-4C30-956C-C071053C64A4}</a:tableStyleId>
              </a:tblPr>
              <a:tblGrid>
                <a:gridCol w="2671775"/>
                <a:gridCol w="26717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Speed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Weapon Motor [V]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6.92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9.21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10.84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74" name="Google Shape;47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0850" y="1551175"/>
            <a:ext cx="6166849" cy="258333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0"/>
          <p:cNvSpPr txBox="1"/>
          <p:nvPr/>
        </p:nvSpPr>
        <p:spPr>
          <a:xfrm>
            <a:off x="6169550" y="4208775"/>
            <a:ext cx="5454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Voltage has a positive linear correlation with speed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/>
          <p:nvPr/>
        </p:nvSpPr>
        <p:spPr>
          <a:xfrm>
            <a:off x="431192" y="1263718"/>
            <a:ext cx="4356600" cy="4826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Vertical Spinner Antweight Battlebot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Two-wheel drive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Vertical spiked spinner weapon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PLA body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ESP32 microcontroller for Bluetooth control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04" name="Google Shape;104;p14"/>
          <p:cNvSpPr/>
          <p:nvPr/>
        </p:nvSpPr>
        <p:spPr>
          <a:xfrm flipH="1" rot="10800000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Solution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8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09" name="Google Shape;109;p1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</p:grpSpPr>
        <p:cxnSp>
          <p:nvCxnSpPr>
            <p:cNvPr id="110" name="Google Shape;110;p14"/>
            <p:cNvCxnSpPr/>
            <p:nvPr/>
          </p:nvCxnSpPr>
          <p:spPr>
            <a:xfrm rot="10800000">
              <a:off x="4028111" y="6639606"/>
              <a:ext cx="5169964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11" name="Google Shape;111;p14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2" name="Google Shape;112;p14" title="IMG_0982.png"/>
          <p:cNvPicPr preferRelativeResize="0"/>
          <p:nvPr/>
        </p:nvPicPr>
        <p:blipFill rotWithShape="1">
          <a:blip r:embed="rId4">
            <a:alphaModFix/>
          </a:blip>
          <a:srcRect b="17501" l="6385" r="11655" t="14481"/>
          <a:stretch/>
        </p:blipFill>
        <p:spPr>
          <a:xfrm>
            <a:off x="431200" y="1259375"/>
            <a:ext cx="4356599" cy="482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1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4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Current Sensing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84" name="Google Shape;484;p4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85" name="Google Shape;485;p41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486" name="Google Shape;486;p41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87" name="Google Shape;487;p41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8" name="Google Shape;488;p41" title="Screenshot 2026-04-29 at 6.12.15 P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800" y="1128276"/>
            <a:ext cx="7225032" cy="21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1"/>
          <p:cNvSpPr txBox="1"/>
          <p:nvPr/>
        </p:nvSpPr>
        <p:spPr>
          <a:xfrm>
            <a:off x="423338" y="3533525"/>
            <a:ext cx="67173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Current Collection</a:t>
            </a:r>
            <a:endParaRPr b="1" sz="2600">
              <a:solidFill>
                <a:srgbClr val="E84B36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Collects current Data from motor 1a and weapon motor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1"/>
          <p:cNvSpPr txBox="1"/>
          <p:nvPr/>
        </p:nvSpPr>
        <p:spPr>
          <a:xfrm>
            <a:off x="7878125" y="1128275"/>
            <a:ext cx="3950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E84B36"/>
                </a:solidFill>
              </a:rPr>
              <a:t>Current Data</a:t>
            </a:r>
            <a:endParaRPr b="1" sz="2800">
              <a:solidFill>
                <a:srgbClr val="E84B36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Weapon motor: &lt;1.4A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Drive motor with no load: &lt;70mA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 with standard load: &lt;470mA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2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4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Assembly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99" name="Google Shape;499;p4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500" name="Google Shape;500;p42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501" name="Google Shape;501;p42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02" name="Google Shape;502;p42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3" name="Google Shape;503;p42"/>
          <p:cNvSpPr txBox="1"/>
          <p:nvPr/>
        </p:nvSpPr>
        <p:spPr>
          <a:xfrm>
            <a:off x="6088225" y="2626050"/>
            <a:ext cx="5578800" cy="1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 set inserts and screws to attatch parts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Zip ties to hold drive motors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4" name="Google Shape;504;p42" title="IMG_4153.JPG"/>
          <p:cNvPicPr preferRelativeResize="0"/>
          <p:nvPr/>
        </p:nvPicPr>
        <p:blipFill rotWithShape="1">
          <a:blip r:embed="rId4">
            <a:alphaModFix/>
          </a:blip>
          <a:srcRect b="7875" l="0" r="0" t="22121"/>
          <a:stretch/>
        </p:blipFill>
        <p:spPr>
          <a:xfrm>
            <a:off x="485300" y="1402525"/>
            <a:ext cx="4914900" cy="458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3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3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Final Test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4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13" name="Google Shape;513;p4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514" name="Google Shape;514;p43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515" name="Google Shape;515;p43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16" name="Google Shape;516;p43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17" name="Google Shape;517;p43" title="First Total Assembly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3513" y="1300100"/>
            <a:ext cx="8204986" cy="4615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4"/>
          <p:cNvSpPr txBox="1"/>
          <p:nvPr/>
        </p:nvSpPr>
        <p:spPr>
          <a:xfrm>
            <a:off x="2206956" y="292109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Conclusions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25" name="Google Shape;525;p4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526" name="Google Shape;526;p44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527" name="Google Shape;527;p4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28" name="Google Shape;528;p4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5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4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Main Points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37" name="Google Shape;537;p4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538" name="Google Shape;538;p45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539" name="Google Shape;539;p45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40" name="Google Shape;540;p45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1" name="Google Shape;541;p45"/>
          <p:cNvSpPr txBox="1"/>
          <p:nvPr/>
        </p:nvSpPr>
        <p:spPr>
          <a:xfrm>
            <a:off x="376800" y="1134925"/>
            <a:ext cx="11180700" cy="44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Key Takeaways:</a:t>
            </a:r>
            <a:endParaRPr b="1" sz="2600">
              <a:solidFill>
                <a:srgbClr val="E84B36"/>
              </a:solidFill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Circuit design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Soldering SMD and IC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○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Hot plate, Heat gun,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Solder paste/flux.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PCB development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Tolerance testing 3D printed parts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" name="Google Shape;542;p45" title="tolerance_tests.jpeg"/>
          <p:cNvPicPr preferRelativeResize="0"/>
          <p:nvPr/>
        </p:nvPicPr>
        <p:blipFill rotWithShape="1">
          <a:blip r:embed="rId4">
            <a:alphaModFix/>
          </a:blip>
          <a:srcRect b="30929" l="5658" r="13048" t="25663"/>
          <a:stretch/>
        </p:blipFill>
        <p:spPr>
          <a:xfrm>
            <a:off x="7270200" y="1940487"/>
            <a:ext cx="4181326" cy="297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4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Main Points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9" name="Google Shape;54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4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51" name="Google Shape;551;p4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552" name="Google Shape;552;p46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553" name="Google Shape;553;p46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54" name="Google Shape;554;p46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5" name="Google Shape;555;p46"/>
          <p:cNvSpPr txBox="1"/>
          <p:nvPr/>
        </p:nvSpPr>
        <p:spPr>
          <a:xfrm>
            <a:off x="376800" y="1134925"/>
            <a:ext cx="112686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Design Changes:</a:t>
            </a:r>
            <a:endParaRPr b="1" sz="2600">
              <a:solidFill>
                <a:srgbClr val="E84B36"/>
              </a:solidFill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 a stronger drive chip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Circuit protection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with designing for an ESP instead of STM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 control loop for current readings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for easier component replacement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7"/>
          <p:cNvSpPr txBox="1"/>
          <p:nvPr/>
        </p:nvSpPr>
        <p:spPr>
          <a:xfrm>
            <a:off x="2206956" y="2366990"/>
            <a:ext cx="77781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Thank you!</a:t>
            </a:r>
            <a:endParaRPr b="1" sz="6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sz="24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4800">
                <a:solidFill>
                  <a:schemeClr val="lt1"/>
                </a:solidFill>
              </a:rPr>
              <a:t>Questions?</a:t>
            </a:r>
            <a:endParaRPr b="1" sz="4800">
              <a:solidFill>
                <a:schemeClr val="lt1"/>
              </a:solidFill>
            </a:endParaRPr>
          </a:p>
        </p:txBody>
      </p:sp>
      <p:pic>
        <p:nvPicPr>
          <p:cNvPr id="561" name="Google Shape;56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4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63" name="Google Shape;563;p4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564" name="Google Shape;564;p47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565" name="Google Shape;565;p47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66" name="Google Shape;566;p47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Requirements &amp; Verification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21" name="Google Shape;121;p1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22" name="Google Shape;122;p15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23" name="Google Shape;123;p15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4" name="Google Shape;124;p15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15"/>
          <p:cNvSpPr txBox="1"/>
          <p:nvPr/>
        </p:nvSpPr>
        <p:spPr>
          <a:xfrm>
            <a:off x="645650" y="1307350"/>
            <a:ext cx="5238600" cy="45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Requirements:</a:t>
            </a:r>
            <a:endParaRPr b="1" sz="2600">
              <a:solidFill>
                <a:srgbClr val="E84B36"/>
              </a:solidFill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Weapon turns off within 60 seconds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Able to operate for 3 minutes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sensing stops the motors to prevent chip malfunctions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Battlebot is at most 2 lbs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5"/>
          <p:cNvSpPr txBox="1"/>
          <p:nvPr/>
        </p:nvSpPr>
        <p:spPr>
          <a:xfrm>
            <a:off x="6467550" y="1289800"/>
            <a:ext cx="5238600" cy="45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Verification:</a:t>
            </a:r>
            <a:endParaRPr b="1" sz="2600">
              <a:solidFill>
                <a:srgbClr val="E84B36"/>
              </a:solidFill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motor run and disconnect Bluetooth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Drive around for 3 minutes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the ESP send the current data to the PC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Weigh the robot on a scale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Ethics &amp; Safety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35" name="Google Shape;135;p1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36" name="Google Shape;136;p16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37" name="Google Shape;137;p16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8" name="Google Shape;138;p16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16"/>
          <p:cNvSpPr txBox="1"/>
          <p:nvPr/>
        </p:nvSpPr>
        <p:spPr>
          <a:xfrm>
            <a:off x="645650" y="1307350"/>
            <a:ext cx="10800300" cy="45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the robot in approved areas that provide protection against danger from the active weapon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Manual and Bluetooth shutdown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taking bribes or participating in unlawful activities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Respect privacy, confidentiality, and other people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"/>
          <p:cNvSpPr txBox="1"/>
          <p:nvPr/>
        </p:nvSpPr>
        <p:spPr>
          <a:xfrm>
            <a:off x="2206956" y="292109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Design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47" name="Google Shape;147;p1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48" name="Google Shape;148;p17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49" name="Google Shape;149;p17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0" name="Google Shape;150;p17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Block Diagram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59" name="Google Shape;159;p1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60" name="Google Shape;160;p18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61" name="Google Shape;161;p18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2" name="Google Shape;162;p18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3" name="Google Shape;163;p18" title="Updated Block Diagr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6675" y="983959"/>
            <a:ext cx="7758660" cy="5351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Power Subsystem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170" name="Google Shape;17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72" name="Google Shape;172;p1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73" name="Google Shape;173;p19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74" name="Google Shape;174;p19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5" name="Google Shape;175;p19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6" name="Google Shape;17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9038" y="1107737"/>
            <a:ext cx="7565626" cy="5177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Drive Subsystem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183" name="Google Shape;18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85" name="Google Shape;185;p2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86" name="Google Shape;186;p20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87" name="Google Shape;187;p2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88" name="Google Shape;188;p2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9" name="Google Shape;18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388" y="1075663"/>
            <a:ext cx="10659224" cy="5241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