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l30rqHFfWzzplNGEOwyp6PLFk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La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f2cdc4efc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3af2cdc4efc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af2cdc4efc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3af2cdc4efc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af2cdc4efc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af2cdc4efc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a616dfe53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3a616dfe53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af2cdc4efc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af2cdc4efc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af61528d31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3af61528d31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af61528d31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af61528d31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af2cdc4efc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3af2cdc4efc_0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f2cdc4efc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3af2cdc4efc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af2cdc4efc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g3af2cdc4efc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af2cdc4efc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3af2cdc4efc_0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af2cdc4efc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2" name="Google Shape;392;g3af2cdc4efc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0.png"/><Relationship Id="rId5" Type="http://schemas.openxmlformats.org/officeDocument/2006/relationships/image" Target="../media/image27.png"/><Relationship Id="rId6" Type="http://schemas.openxmlformats.org/officeDocument/2006/relationships/image" Target="../media/image31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8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/>
        </p:nvSpPr>
        <p:spPr>
          <a:xfrm>
            <a:off x="1134035" y="2553964"/>
            <a:ext cx="9924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lt1"/>
                </a:solidFill>
              </a:rPr>
              <a:t>Budget Clip-On Posture Checker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</a:rPr>
              <a:t>ECE 445 - Senior Design Laboratory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Ashit Anandkumar, Edward Ruan, Destiny Jefferson, Yue Cao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6"/>
          <p:cNvSpPr txBox="1"/>
          <p:nvPr/>
        </p:nvSpPr>
        <p:spPr>
          <a:xfrm>
            <a:off x="3922059" y="4992783"/>
            <a:ext cx="434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100">
                <a:solidFill>
                  <a:schemeClr val="lt1"/>
                </a:solidFill>
              </a:rPr>
              <a:t>Team 33</a:t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007" y="1004743"/>
            <a:ext cx="2909982" cy="75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af2cdc4efc_0_5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3af2cdc4efc_0_5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Feedback Subsystem (Cont.)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3af2cdc4efc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3af2cdc4efc_0_5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12" name="Google Shape;212;g3af2cdc4efc_0_5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13" name="Google Shape;213;g3af2cdc4efc_0_5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14" name="Google Shape;214;g3af2cdc4efc_0_5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5" name="Google Shape;215;g3af2cdc4efc_0_5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g3af2cdc4efc_0_5"/>
          <p:cNvSpPr txBox="1"/>
          <p:nvPr/>
        </p:nvSpPr>
        <p:spPr>
          <a:xfrm>
            <a:off x="180525" y="1299750"/>
            <a:ext cx="7058400" cy="4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Requirements: 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2"/>
                </a:solidFill>
              </a:rPr>
              <a:t>At least one of the notifiers must activate if the users posture deviates too far from their desired position. The program tells these notifiers when to go off.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Changes Made: 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2"/>
                </a:solidFill>
              </a:rPr>
              <a:t>4.7kΩ resistors were not initially pulled up to 3.3V in the original Schematic. </a:t>
            </a:r>
            <a:endParaRPr sz="2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2"/>
                </a:solidFill>
              </a:rPr>
              <a:t>The buzzer and LED options were added to final schematic as we initially planned to only implement the vibration motor.</a:t>
            </a:r>
            <a:endParaRPr b="1" sz="2100">
              <a:solidFill>
                <a:schemeClr val="dk2"/>
              </a:solidFill>
            </a:endParaRPr>
          </a:p>
        </p:txBody>
      </p:sp>
      <p:pic>
        <p:nvPicPr>
          <p:cNvPr id="217" name="Google Shape;217;g3af2cdc4efc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5409" y="932479"/>
            <a:ext cx="1693117" cy="169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af2cdc4efc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55409" y="2906910"/>
            <a:ext cx="1693117" cy="169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af2cdc4efc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55409" y="4755115"/>
            <a:ext cx="1693117" cy="169311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af2cdc4efc_0_5"/>
          <p:cNvSpPr txBox="1"/>
          <p:nvPr/>
        </p:nvSpPr>
        <p:spPr>
          <a:xfrm>
            <a:off x="8665267" y="2202825"/>
            <a:ext cx="10386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25" lIns="109625" spcFirstLastPara="1" rIns="109625" wrap="square" tIns="10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38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Buzzer</a:t>
            </a:r>
            <a:endParaRPr b="1" sz="2038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g3af2cdc4efc_0_5"/>
          <p:cNvSpPr txBox="1"/>
          <p:nvPr/>
        </p:nvSpPr>
        <p:spPr>
          <a:xfrm>
            <a:off x="8667671" y="4188663"/>
            <a:ext cx="10386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25" lIns="109625" spcFirstLastPara="1" rIns="109625" wrap="square" tIns="10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38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Motor</a:t>
            </a:r>
            <a:endParaRPr b="1" sz="2038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3af2cdc4efc_0_5"/>
          <p:cNvSpPr txBox="1"/>
          <p:nvPr/>
        </p:nvSpPr>
        <p:spPr>
          <a:xfrm>
            <a:off x="8639640" y="6106893"/>
            <a:ext cx="103860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625" lIns="109625" spcFirstLastPara="1" rIns="109625" wrap="square" tIns="1096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38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LED</a:t>
            </a:r>
            <a:endParaRPr b="1" sz="2038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/>
        </p:nvSpPr>
        <p:spPr>
          <a:xfrm>
            <a:off x="376800" y="5050450"/>
            <a:ext cx="114321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2"/>
                </a:solidFill>
              </a:rPr>
              <a:t>The power subsystem provides power for all components of the device, this is done through a 3.7 V LiPo Battery which can be charged through the usb-c connection. There is a 3.3 V and 1.8 V regulator to provide reliable and steady power to all other subsystems.</a:t>
            </a:r>
            <a:endParaRPr sz="2100">
              <a:solidFill>
                <a:schemeClr val="dk2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 Light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 rotWithShape="1">
          <a:blip r:embed="rId3">
            <a:alphaModFix/>
          </a:blip>
          <a:srcRect b="0" l="0" r="0" t="6655"/>
          <a:stretch/>
        </p:blipFill>
        <p:spPr>
          <a:xfrm>
            <a:off x="792331" y="536175"/>
            <a:ext cx="10601044" cy="39937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34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31" name="Google Shape;231;p34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232" name="Google Shape;232;p34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3" name="Google Shape;233;p34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4" name="Google Shape;23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af2cdc4efc_0_28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3af2cdc4efc_0_28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Power Subsystem (Cont.)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3af2cdc4efc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3af2cdc4efc_0_2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43" name="Google Shape;243;g3af2cdc4efc_0_2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44" name="Google Shape;244;g3af2cdc4efc_0_2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45" name="Google Shape;245;g3af2cdc4efc_0_2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6" name="Google Shape;246;g3af2cdc4efc_0_2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g3af2cdc4efc_0_28"/>
          <p:cNvSpPr txBox="1"/>
          <p:nvPr/>
        </p:nvSpPr>
        <p:spPr>
          <a:xfrm>
            <a:off x="180525" y="978908"/>
            <a:ext cx="11648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00">
                <a:solidFill>
                  <a:schemeClr val="dk2"/>
                </a:solidFill>
              </a:rPr>
              <a:t>Requirements : </a:t>
            </a:r>
            <a:endParaRPr i="1"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>
                <a:solidFill>
                  <a:schemeClr val="dk2"/>
                </a:solidFill>
              </a:rPr>
              <a:t>The device must remain operational for at least 8 hours continuously on a fully charged 400 mAh 3.7 V Li-Po battery.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>
                <a:solidFill>
                  <a:schemeClr val="dk2"/>
                </a:solidFill>
              </a:rPr>
              <a:t>The MCP73812T-420I/OT charging IC should charge the battery from 3.7 V to 4.2 V within 2.5 hours, when powered through the USB4085-GF-A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</a:pPr>
            <a:r>
              <a:rPr lang="en-US" sz="2100">
                <a:solidFill>
                  <a:schemeClr val="dk2"/>
                </a:solidFill>
              </a:rPr>
              <a:t>The TLV75533/18PDBVR voltage regulator output should maintain a steady 3.3/1.8 V ± 5% under all charging and operating conditions.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248" name="Google Shape;248;g3af2cdc4efc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9269" y="4234501"/>
            <a:ext cx="2273475" cy="22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af2cdc4efc_0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4400" y="4234501"/>
            <a:ext cx="2273474" cy="22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af2cdc4efc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4137" y="4234501"/>
            <a:ext cx="2273475" cy="22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3af2cdc4efc_0_28"/>
          <p:cNvSpPr txBox="1"/>
          <p:nvPr/>
        </p:nvSpPr>
        <p:spPr>
          <a:xfrm>
            <a:off x="2594137" y="6047315"/>
            <a:ext cx="2046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00" lIns="109100" spcFirstLastPara="1" rIns="109100" wrap="square" tIns="109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Battery</a:t>
            </a:r>
            <a:endParaRPr b="1" sz="155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3af2cdc4efc_0_28"/>
          <p:cNvSpPr txBox="1"/>
          <p:nvPr/>
        </p:nvSpPr>
        <p:spPr>
          <a:xfrm>
            <a:off x="4959269" y="6047315"/>
            <a:ext cx="2046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00" lIns="109100" spcFirstLastPara="1" rIns="109100" wrap="square" tIns="109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USB-C Receptacle</a:t>
            </a:r>
            <a:endParaRPr b="1" sz="155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3af2cdc4efc_0_28"/>
          <p:cNvSpPr txBox="1"/>
          <p:nvPr/>
        </p:nvSpPr>
        <p:spPr>
          <a:xfrm>
            <a:off x="7324400" y="6065263"/>
            <a:ext cx="20463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09100" lIns="109100" spcFirstLastPara="1" rIns="109100" wrap="square" tIns="1091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5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Voltage Regulators</a:t>
            </a:r>
            <a:endParaRPr b="1" sz="155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f2cdc4efc_0_52"/>
          <p:cNvSpPr txBox="1"/>
          <p:nvPr>
            <p:ph idx="1" type="body"/>
          </p:nvPr>
        </p:nvSpPr>
        <p:spPr>
          <a:xfrm>
            <a:off x="376800" y="993380"/>
            <a:ext cx="114519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This subsystem is simply the enclosure that will encase all of the other subsystems except the stretch sensor because a majority of it sits outside the entire system, ideally this enclosure would be the size of a tic tac container if possible.</a:t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af2cdc4efc_0_52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af2cdc4efc_0_5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Enclosure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3af2cdc4efc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3af2cdc4efc_0_5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63" name="Google Shape;263;g3af2cdc4efc_0_5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64" name="Google Shape;264;g3af2cdc4efc_0_5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65" name="Google Shape;265;g3af2cdc4efc_0_5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6" name="Google Shape;266;g3af2cdc4efc_0_5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g3af2cdc4efc_0_52"/>
          <p:cNvSpPr txBox="1"/>
          <p:nvPr/>
        </p:nvSpPr>
        <p:spPr>
          <a:xfrm>
            <a:off x="160440" y="2493259"/>
            <a:ext cx="7058400" cy="3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100">
                <a:solidFill>
                  <a:schemeClr val="dk2"/>
                </a:solidFill>
              </a:rPr>
              <a:t>Requirements</a:t>
            </a:r>
            <a:endParaRPr b="1" i="1"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2"/>
                </a:solidFill>
              </a:rPr>
              <a:t>The enclosure should be the size of a tic tac container or smaller, that would be of dimensions 4.45 cm  x 7.3 cm x 1.59cm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2"/>
                </a:solidFill>
              </a:rPr>
              <a:t>The material of the enclosure should be sturdy, non-flammable, light-weight, and safe to contain electronics</a:t>
            </a:r>
            <a:endParaRPr sz="2100">
              <a:solidFill>
                <a:schemeClr val="dk2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lang="en-US" sz="2100">
                <a:solidFill>
                  <a:schemeClr val="dk2"/>
                </a:solidFill>
              </a:rPr>
              <a:t>The enclosure should be accessible for debugging/repairs if required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268" name="Google Shape;268;g3af2cdc4efc_0_52"/>
          <p:cNvSpPr txBox="1"/>
          <p:nvPr/>
        </p:nvSpPr>
        <p:spPr>
          <a:xfrm>
            <a:off x="7700200" y="2513313"/>
            <a:ext cx="4331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Changes Made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2"/>
                </a:solidFill>
              </a:rPr>
              <a:t>The enclosure depth was increased slightly to accommodate the battery, which had not been fully accounted for in the initial design.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13294B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76" name="Google Shape;276;p35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277" name="Google Shape;277;p35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8" name="Google Shape;278;p35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9" name="Google Shape;279;p35"/>
          <p:cNvPicPr preferRelativeResize="0"/>
          <p:nvPr/>
        </p:nvPicPr>
        <p:blipFill rotWithShape="1">
          <a:blip r:embed="rId4">
            <a:alphaModFix/>
          </a:blip>
          <a:srcRect b="0" l="-690" r="689" t="0"/>
          <a:stretch/>
        </p:blipFill>
        <p:spPr>
          <a:xfrm>
            <a:off x="2516320" y="1154476"/>
            <a:ext cx="7189151" cy="503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 txBox="1"/>
          <p:nvPr/>
        </p:nvSpPr>
        <p:spPr>
          <a:xfrm>
            <a:off x="4970100" y="393750"/>
            <a:ext cx="27903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PCB Design</a:t>
            </a:r>
            <a:endParaRPr sz="3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3a616dfe53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a616dfe538_0_0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87" name="Google Shape;287;g3a616dfe538_0_0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288" name="Google Shape;288;g3a616dfe538_0_0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289" name="Google Shape;289;g3a616dfe538_0_0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0" name="Google Shape;290;g3a616dfe538_0_0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g3a616dfe538_0_0"/>
          <p:cNvSpPr txBox="1"/>
          <p:nvPr/>
        </p:nvSpPr>
        <p:spPr>
          <a:xfrm>
            <a:off x="4970100" y="393750"/>
            <a:ext cx="27903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PCB Design</a:t>
            </a:r>
            <a:endParaRPr sz="3100">
              <a:solidFill>
                <a:srgbClr val="FFFFFF"/>
              </a:solidFill>
            </a:endParaRPr>
          </a:p>
        </p:txBody>
      </p:sp>
      <p:pic>
        <p:nvPicPr>
          <p:cNvPr id="292" name="Google Shape;292;g3a616dfe53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875" y="1039125"/>
            <a:ext cx="652475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g3af2cdc4efc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af2cdc4efc_0_68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299" name="Google Shape;299;g3af2cdc4efc_0_68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00" name="Google Shape;300;g3af2cdc4efc_0_68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01" name="Google Shape;301;g3af2cdc4efc_0_68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g3af2cdc4efc_0_68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g3af2cdc4efc_0_68"/>
          <p:cNvSpPr txBox="1"/>
          <p:nvPr>
            <p:ph type="title"/>
          </p:nvPr>
        </p:nvSpPr>
        <p:spPr>
          <a:xfrm>
            <a:off x="838200" y="752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Microcontroller Programming, Trigger Condition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af2cdc4efc_0_68"/>
          <p:cNvSpPr txBox="1"/>
          <p:nvPr>
            <p:ph idx="1" type="body"/>
          </p:nvPr>
        </p:nvSpPr>
        <p:spPr>
          <a:xfrm>
            <a:off x="6458505" y="1787050"/>
            <a:ext cx="5181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has to be in bad posture continuously to trigger alert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User has to be in good posture continuously to cancel alert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Either sensor can determine bad posture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en-US"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Need both sensor to trigger good posture </a:t>
            </a:r>
            <a:endParaRPr sz="2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3af2cdc4efc_0_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75" y="1758953"/>
            <a:ext cx="5583099" cy="4484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3af61528d31_1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3af61528d31_1_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12" name="Google Shape;312;g3af61528d31_1_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13" name="Google Shape;313;g3af61528d31_1_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14" name="Google Shape;314;g3af61528d31_1_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5" name="Google Shape;315;g3af61528d31_1_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g3af61528d31_1_3"/>
          <p:cNvSpPr txBox="1"/>
          <p:nvPr>
            <p:ph type="title"/>
          </p:nvPr>
        </p:nvSpPr>
        <p:spPr>
          <a:xfrm>
            <a:off x="838200" y="-11752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Microcontroller Programming, IMU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af61528d31_1_3"/>
          <p:cNvSpPr txBox="1"/>
          <p:nvPr>
            <p:ph idx="1" type="body"/>
          </p:nvPr>
        </p:nvSpPr>
        <p:spPr>
          <a:xfrm>
            <a:off x="838200" y="114592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72506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Accelerator detects acceleration in x,y,z direction of IMU</a:t>
            </a:r>
            <a:endParaRPr sz="2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25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Noisy due to user motion but stays close to gravity vector</a:t>
            </a:r>
            <a:endParaRPr sz="2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2506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Gyroscope detects angular velocity around 3 body axes</a:t>
            </a:r>
            <a:endParaRPr sz="2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2506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Smooth but has a constant bias, accumulates error(t) = b*t over time</a:t>
            </a:r>
            <a:endParaRPr sz="2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372506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alpha = 0.98, it pulls back gyro error</a:t>
            </a:r>
            <a:endParaRPr sz="24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3af61528d31_1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325" y="2849020"/>
            <a:ext cx="7962976" cy="211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3af61528d31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af61528d31_1_1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25" name="Google Shape;325;g3af61528d31_1_1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26" name="Google Shape;326;g3af61528d31_1_1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27" name="Google Shape;327;g3af61528d31_1_1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8" name="Google Shape;328;g3af61528d31_1_1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g3af61528d31_1_17"/>
          <p:cNvSpPr txBox="1"/>
          <p:nvPr>
            <p:ph type="title"/>
          </p:nvPr>
        </p:nvSpPr>
        <p:spPr>
          <a:xfrm>
            <a:off x="838200" y="-50524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Microcontroller Programming, Requirements</a:t>
            </a:r>
            <a:endParaRPr sz="3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af61528d31_1_17"/>
          <p:cNvSpPr txBox="1"/>
          <p:nvPr>
            <p:ph idx="1" type="body"/>
          </p:nvPr>
        </p:nvSpPr>
        <p:spPr>
          <a:xfrm>
            <a:off x="838200" y="1115470"/>
            <a:ext cx="10990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Takes the stretch sensor readings every 50us, 6 times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 loop runs once per 10.3ms,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Stretch sensor reading at about 600 hz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IMU sensor reading at about 1000hz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time is set at 2s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g3af61528d31_1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4925" y="1726020"/>
            <a:ext cx="409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af61528d31_1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3500" y="4114471"/>
            <a:ext cx="7390326" cy="1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294B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3af2cdc4efc_0_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af2cdc4efc_0_79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39" name="Google Shape;339;g3af2cdc4efc_0_79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40" name="Google Shape;340;g3af2cdc4efc_0_79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41" name="Google Shape;341;g3af2cdc4efc_0_79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2" name="Google Shape;342;g3af2cdc4efc_0_79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3" name="Google Shape;343;g3af2cdc4efc_0_79"/>
          <p:cNvSpPr txBox="1"/>
          <p:nvPr/>
        </p:nvSpPr>
        <p:spPr>
          <a:xfrm>
            <a:off x="4295096" y="233825"/>
            <a:ext cx="36018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Enclosure Design</a:t>
            </a:r>
            <a:endParaRPr sz="3100">
              <a:solidFill>
                <a:srgbClr val="FFFFFF"/>
              </a:solidFill>
            </a:endParaRPr>
          </a:p>
        </p:txBody>
      </p:sp>
      <p:pic>
        <p:nvPicPr>
          <p:cNvPr id="344" name="Google Shape;344;g3af2cdc4efc_0_79" title="Screenshot 2025-12-05 at 9.24.57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6908" y="1622650"/>
            <a:ext cx="3152823" cy="212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af2cdc4efc_0_79" title="Screenshot 2025-12-05 at 9.25.36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768" y="3893793"/>
            <a:ext cx="2803118" cy="232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g3af2cdc4efc_0_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7784" y="2282667"/>
            <a:ext cx="2981297" cy="254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g3af2cdc4efc_0_7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2400" y="3800566"/>
            <a:ext cx="2608830" cy="232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3af2cdc4efc_0_7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81790" y="1047653"/>
            <a:ext cx="2530067" cy="232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/>
          <p:nvPr/>
        </p:nvSpPr>
        <p:spPr>
          <a:xfrm>
            <a:off x="2206906" y="307935"/>
            <a:ext cx="7778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chemeClr val="lt1"/>
                </a:solidFill>
              </a:rPr>
              <a:t>Team Introductions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7"/>
          <p:cNvSpPr txBox="1"/>
          <p:nvPr/>
        </p:nvSpPr>
        <p:spPr>
          <a:xfrm>
            <a:off x="1441528" y="1968914"/>
            <a:ext cx="93090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200" u="sng">
                <a:solidFill>
                  <a:schemeClr val="lt1"/>
                </a:solidFill>
              </a:rPr>
              <a:t>Ashit Anandkumar</a:t>
            </a:r>
            <a:endParaRPr b="1" sz="2200" u="sng">
              <a:solidFill>
                <a:schemeClr val="lt1"/>
              </a:solidFill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Responsible for Sensor and Enclosure Subsystem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200" u="sng">
                <a:solidFill>
                  <a:schemeClr val="lt1"/>
                </a:solidFill>
              </a:rPr>
              <a:t>Yue Cao</a:t>
            </a:r>
            <a:endParaRPr b="1" sz="2200" u="sng">
              <a:solidFill>
                <a:schemeClr val="lt1"/>
              </a:solidFill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Responsible for Processing Subsystem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200" u="sng">
                <a:solidFill>
                  <a:schemeClr val="lt1"/>
                </a:solidFill>
              </a:rPr>
              <a:t>Destiny Jefferson</a:t>
            </a:r>
            <a:endParaRPr b="1" sz="2200" u="sng">
              <a:solidFill>
                <a:schemeClr val="lt1"/>
              </a:solidFill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Responsible for Feedback Subsystem</a:t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2200" u="sng">
                <a:solidFill>
                  <a:schemeClr val="lt1"/>
                </a:solidFill>
              </a:rPr>
              <a:t>Edward Ruan</a:t>
            </a:r>
            <a:endParaRPr b="1" sz="2200" u="sng">
              <a:solidFill>
                <a:schemeClr val="lt1"/>
              </a:solidFill>
            </a:endParaRPr>
          </a:p>
          <a:p>
            <a:pPr indent="-3683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Responsible for Power Subsystem</a:t>
            </a:r>
            <a:endParaRPr sz="2200">
              <a:solidFill>
                <a:schemeClr val="lt1"/>
              </a:solidFill>
            </a:endParaRPr>
          </a:p>
        </p:txBody>
      </p:sp>
      <p:grpSp>
        <p:nvGrpSpPr>
          <p:cNvPr id="91" name="Google Shape;91;p27"/>
          <p:cNvGrpSpPr/>
          <p:nvPr/>
        </p:nvGrpSpPr>
        <p:grpSpPr>
          <a:xfrm>
            <a:off x="3943790" y="1333413"/>
            <a:ext cx="3861740" cy="322845"/>
            <a:chOff x="3943790" y="2676939"/>
            <a:chExt cx="3861740" cy="322845"/>
          </a:xfrm>
        </p:grpSpPr>
        <p:cxnSp>
          <p:nvCxnSpPr>
            <p:cNvPr id="92" name="Google Shape;92;p27"/>
            <p:cNvCxnSpPr/>
            <p:nvPr/>
          </p:nvCxnSpPr>
          <p:spPr>
            <a:xfrm>
              <a:off x="4426226" y="2676939"/>
              <a:ext cx="3379304" cy="0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3" name="Google Shape;93;p27"/>
            <p:cNvCxnSpPr/>
            <p:nvPr/>
          </p:nvCxnSpPr>
          <p:spPr>
            <a:xfrm flipH="1" rot="10800000">
              <a:off x="3943790" y="2676939"/>
              <a:ext cx="482436" cy="322845"/>
            </a:xfrm>
            <a:prstGeom prst="straightConnector1">
              <a:avLst/>
            </a:prstGeom>
            <a:noFill/>
            <a:ln cap="flat" cmpd="sng" w="19050">
              <a:solidFill>
                <a:srgbClr val="E84B36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94" name="Google Shape;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96" name="Google Shape;96;p2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97" name="Google Shape;97;p27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98" name="Google Shape;98;p27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9" name="Google Shape;99;p2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af2cdc4efc_0_94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af2cdc4efc_0_94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Testing &amp; Results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3af2cdc4efc_0_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af2cdc4efc_0_94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57" name="Google Shape;357;g3af2cdc4efc_0_94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58" name="Google Shape;358;g3af2cdc4efc_0_94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59" name="Google Shape;359;g3af2cdc4efc_0_94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0" name="Google Shape;360;g3af2cdc4efc_0_94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g3af2cdc4efc_0_94"/>
          <p:cNvSpPr txBox="1"/>
          <p:nvPr/>
        </p:nvSpPr>
        <p:spPr>
          <a:xfrm>
            <a:off x="271800" y="1441974"/>
            <a:ext cx="116484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dk2"/>
                </a:solidFill>
              </a:rPr>
              <a:t>Power Subsystem</a:t>
            </a:r>
            <a:endParaRPr sz="2100" u="sng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The Power Subsystem succeeded in all testing with the exception of the device lifespan.</a:t>
            </a:r>
            <a:endParaRPr sz="2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Lifespan averaged ~3.1 hours instead of the 8 hours we desired. This is fixable with a sleep mode.</a:t>
            </a:r>
            <a:endParaRPr sz="21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dk2"/>
                </a:solidFill>
              </a:rPr>
              <a:t>Sensory Subsystem</a:t>
            </a:r>
            <a:endParaRPr sz="2100" u="sng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2"/>
                </a:solidFill>
              </a:rPr>
              <a:t>The sensor subsystem met all testing requirements except for oscilloscope probing of the calibration button, which was limited by probe stability in capturing a clear waveform. Despite this, functional testing confirmed that the button operated correctly and the debouncer behaved as intended.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af2cdc4efc_0_112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af2cdc4efc_0_112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Successes &amp; Challenges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3af2cdc4efc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3af2cdc4efc_0_112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70" name="Google Shape;370;g3af2cdc4efc_0_112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71" name="Google Shape;371;g3af2cdc4efc_0_112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72" name="Google Shape;372;g3af2cdc4efc_0_112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3" name="Google Shape;373;g3af2cdc4efc_0_112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g3af2cdc4efc_0_112"/>
          <p:cNvSpPr txBox="1"/>
          <p:nvPr/>
        </p:nvSpPr>
        <p:spPr>
          <a:xfrm>
            <a:off x="577216" y="1058178"/>
            <a:ext cx="4864200" cy="45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0075" lIns="120075" spcFirstLastPara="1" rIns="120075" wrap="square" tIns="1200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chemeClr val="dk2"/>
                </a:solidFill>
              </a:rPr>
              <a:t>Successes:</a:t>
            </a:r>
            <a:endParaRPr b="1" i="1" sz="1800" u="sng">
              <a:solidFill>
                <a:schemeClr val="dk2"/>
              </a:solidFill>
            </a:endParaRPr>
          </a:p>
          <a:p>
            <a:pPr indent="-414522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Development of skills in PCB design, soldering, sensor programming, and CAD design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414522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We demonstrated strong team work throughout the project which helped us staying aligned when working together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414522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Successfully developed a fully functional prototype which met our core objective of detecting bad posture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5" name="Google Shape;375;g3af2cdc4efc_0_112"/>
          <p:cNvSpPr txBox="1"/>
          <p:nvPr/>
        </p:nvSpPr>
        <p:spPr>
          <a:xfrm>
            <a:off x="6542864" y="1018072"/>
            <a:ext cx="51861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0075" lIns="120075" spcFirstLastPara="1" rIns="120075" wrap="square" tIns="1200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chemeClr val="dk2"/>
                </a:solidFill>
              </a:rPr>
              <a:t>Challenges:</a:t>
            </a:r>
            <a:endParaRPr b="1" i="1" sz="1800" u="sng">
              <a:solidFill>
                <a:schemeClr val="dk2"/>
              </a:solidFill>
            </a:endParaRPr>
          </a:p>
          <a:p>
            <a:pPr indent="-414522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Time management issues due to late PCB order forced us to rush the soldering and testing processes of our final submission</a:t>
            </a:r>
            <a:endParaRPr sz="1800">
              <a:solidFill>
                <a:schemeClr val="dk2"/>
              </a:solidFill>
            </a:endParaRPr>
          </a:p>
          <a:p>
            <a:pPr indent="0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414522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A component burnt out in the Feedback subsystem which prevented full functionality and we lacked sufficient time to recover from it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414522" lvl="0" marL="600445" rtl="0" algn="l">
              <a:lnSpc>
                <a:spcPct val="115000"/>
              </a:lnSpc>
              <a:spcBef>
                <a:spcPts val="1576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Limited time in the final did not provide us enough time for long term testing to test it through longer periods of time to ensure durability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376" name="Google Shape;376;g3af2cdc4efc_0_112"/>
          <p:cNvCxnSpPr/>
          <p:nvPr/>
        </p:nvCxnSpPr>
        <p:spPr>
          <a:xfrm>
            <a:off x="6023023" y="1500977"/>
            <a:ext cx="27300" cy="4682100"/>
          </a:xfrm>
          <a:prstGeom prst="straightConnector1">
            <a:avLst/>
          </a:prstGeom>
          <a:noFill/>
          <a:ln cap="flat" cmpd="sng" w="37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af2cdc4efc_0_127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3af2cdc4efc_0_127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What does the future look like?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g3af2cdc4efc_0_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g3af2cdc4efc_0_127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85" name="Google Shape;385;g3af2cdc4efc_0_127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86" name="Google Shape;386;g3af2cdc4efc_0_127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387" name="Google Shape;387;g3af2cdc4efc_0_127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88" name="Google Shape;388;g3af2cdc4efc_0_127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9" name="Google Shape;389;g3af2cdc4efc_0_127"/>
          <p:cNvSpPr txBox="1"/>
          <p:nvPr/>
        </p:nvSpPr>
        <p:spPr>
          <a:xfrm>
            <a:off x="0" y="1122938"/>
            <a:ext cx="11951400" cy="50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</a:rPr>
              <a:t>This prototype does indicate that a budget posture detector is a viable option to compete with posture correctors in the market currently; however, further iterations of the prototype can help enhance the usability and effectiveness of this device:</a:t>
            </a:r>
            <a:br>
              <a:rPr lang="en-US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Streamline feedback system to a single component such as having only the buzzer to save space and costs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Reduce the device size by using smaller components and technology to develop smaller PCB layouts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Develop a mobile app for real-time posture data tracking, calibration management, and personal history tracking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2"/>
                </a:solidFill>
              </a:rPr>
              <a:t>Explore machine learning–based posture analysis to classify more complex posture patterns and provide better insights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af2cdc4efc_0_143"/>
          <p:cNvSpPr/>
          <p:nvPr/>
        </p:nvSpPr>
        <p:spPr>
          <a:xfrm flipH="1" rot="10800000">
            <a:off x="0" y="20"/>
            <a:ext cx="12192000" cy="86820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3af2cdc4efc_0_143"/>
          <p:cNvSpPr txBox="1"/>
          <p:nvPr/>
        </p:nvSpPr>
        <p:spPr>
          <a:xfrm>
            <a:off x="376810" y="204051"/>
            <a:ext cx="109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Ethics &amp; Safety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g3af2cdc4efc_0_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9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3af2cdc4efc_0_143"/>
          <p:cNvSpPr txBox="1"/>
          <p:nvPr/>
        </p:nvSpPr>
        <p:spPr>
          <a:xfrm>
            <a:off x="9335597" y="6524381"/>
            <a:ext cx="247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398" name="Google Shape;398;g3af2cdc4efc_0_143"/>
          <p:cNvSpPr txBox="1"/>
          <p:nvPr/>
        </p:nvSpPr>
        <p:spPr>
          <a:xfrm>
            <a:off x="376807" y="6524381"/>
            <a:ext cx="7991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399" name="Google Shape;399;g3af2cdc4efc_0_143"/>
          <p:cNvGrpSpPr/>
          <p:nvPr/>
        </p:nvGrpSpPr>
        <p:grpSpPr>
          <a:xfrm>
            <a:off x="4061425" y="6601537"/>
            <a:ext cx="5238715" cy="70500"/>
            <a:chOff x="4028175" y="6601537"/>
            <a:chExt cx="5238715" cy="70500"/>
          </a:xfrm>
        </p:grpSpPr>
        <p:cxnSp>
          <p:nvCxnSpPr>
            <p:cNvPr id="400" name="Google Shape;400;g3af2cdc4efc_0_143"/>
            <p:cNvCxnSpPr/>
            <p:nvPr/>
          </p:nvCxnSpPr>
          <p:spPr>
            <a:xfrm rot="10800000">
              <a:off x="4028175" y="6639606"/>
              <a:ext cx="5169900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01" name="Google Shape;401;g3af2cdc4efc_0_143"/>
            <p:cNvSpPr/>
            <p:nvPr/>
          </p:nvSpPr>
          <p:spPr>
            <a:xfrm>
              <a:off x="9196390" y="6601537"/>
              <a:ext cx="70500" cy="70500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" name="Google Shape;402;g3af2cdc4efc_0_143"/>
          <p:cNvSpPr txBox="1"/>
          <p:nvPr/>
        </p:nvSpPr>
        <p:spPr>
          <a:xfrm>
            <a:off x="360947" y="1022670"/>
            <a:ext cx="11557500" cy="54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2"/>
                </a:solidFill>
              </a:rPr>
              <a:t>Ethical Concerns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E-waste from batteries and other electrical components is a concern.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The product should be designed to work with diverse body types and clothing styles.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dk2"/>
                </a:solidFill>
              </a:rPr>
              <a:t>Safety Concerns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 If the device breaks, sharp edges or exposed wires could cause injury.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The device should be durable enough to withstand drops and moderate stress.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sz="1800">
                <a:solidFill>
                  <a:schemeClr val="dk2"/>
                </a:solidFill>
              </a:rPr>
              <a:t>Battery malfunction could lead to a fire hazard. Fail-safes such as short-circuit protection are needed to mitigate risk of fires.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 txBox="1"/>
          <p:nvPr>
            <p:ph idx="1" type="body"/>
          </p:nvPr>
        </p:nvSpPr>
        <p:spPr>
          <a:xfrm>
            <a:off x="376809" y="1193911"/>
            <a:ext cx="11177400" cy="4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 pain impacts nearly 80% of people, </a:t>
            </a:r>
            <a:r>
              <a:rPr lang="en-US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en-US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posture related issues increasing due to prolonged screen usage.</a:t>
            </a:r>
            <a:endParaRPr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lang="en-US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Standard posture braces are uncomfortable, restrictive, and are not practical for long-term wear.</a:t>
            </a:r>
            <a:endParaRPr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Char char="•"/>
            </a:pPr>
            <a:r>
              <a:rPr lang="en-US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Many posture braces that are currently available are expensive and complicated to use.</a:t>
            </a:r>
            <a:endParaRPr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9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9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Problem Motivation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9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09" name="Google Shape;109;p29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10" name="Google Shape;110;p29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11" name="Google Shape;111;p29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2" name="Google Shape;112;p29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" name="Google Shape;1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669" y="4540074"/>
            <a:ext cx="3326800" cy="173825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4106" y="4373390"/>
            <a:ext cx="913225" cy="2071599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5" name="Google Shape;115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6951" y="4373396"/>
            <a:ext cx="2071600" cy="2071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0"/>
          <p:cNvSpPr txBox="1"/>
          <p:nvPr/>
        </p:nvSpPr>
        <p:spPr>
          <a:xfrm>
            <a:off x="6476925" y="1692600"/>
            <a:ext cx="4809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00">
                <a:solidFill>
                  <a:schemeClr val="dk2"/>
                </a:solidFill>
              </a:rPr>
              <a:t>Due to course focus on the technical side of the device rather then the overall user design, the adjustable straps were forgone</a:t>
            </a:r>
            <a:endParaRPr sz="2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chemeClr val="dk2"/>
                </a:solidFill>
              </a:rPr>
              <a:t>Due to PCB layout changes, the enclosure and its openings are different than shown.</a:t>
            </a:r>
            <a:endParaRPr b="1" sz="2900">
              <a:solidFill>
                <a:schemeClr val="dk2"/>
              </a:solidFill>
            </a:endParaRPr>
          </a:p>
        </p:txBody>
      </p:sp>
      <p:sp>
        <p:nvSpPr>
          <p:cNvPr id="122" name="Google Shape;122;p30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Project Goals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0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25" name="Google Shape;125;p30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26" name="Google Shape;126;p30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27" name="Google Shape;127;p30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8" name="Google Shape;128;p30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9" name="Google Shape;12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53" y="1466820"/>
            <a:ext cx="5240418" cy="45361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1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Block Design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38" name="Google Shape;138;p31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39" name="Google Shape;139;p31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40" name="Google Shape;140;p31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1" name="Google Shape;141;p31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" name="Google Shape;1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0827" y="1145458"/>
            <a:ext cx="7621976" cy="510169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376800" y="893117"/>
            <a:ext cx="114519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sensory subsystem measures the user’s body orientation and back curvature relative to a calibrated reference position. It includes the ICM-20948 IMU, a resistive stretch sensor, and a calibration button, with all collected data sent to the processing subsystem for analysis.</a:t>
            </a:r>
            <a:endParaRPr sz="2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2600">
              <a:solidFill>
                <a:srgbClr val="E84B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Sensory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7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54" name="Google Shape;154;p7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5" name="Google Shape;155;p7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7"/>
          <p:cNvSpPr txBox="1"/>
          <p:nvPr/>
        </p:nvSpPr>
        <p:spPr>
          <a:xfrm>
            <a:off x="160440" y="2413049"/>
            <a:ext cx="7058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Requirements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2"/>
                </a:solidFill>
              </a:rPr>
              <a:t>IMU (ICM-20948)</a:t>
            </a:r>
            <a:endParaRPr i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Must communicate with the MCU via I²C at 3.3V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Must provide </a:t>
            </a:r>
            <a:r>
              <a:rPr lang="en-US" sz="2000">
                <a:solidFill>
                  <a:schemeClr val="dk2"/>
                </a:solidFill>
              </a:rPr>
              <a:t>accelerometer</a:t>
            </a:r>
            <a:r>
              <a:rPr lang="en-US" sz="2000">
                <a:solidFill>
                  <a:schemeClr val="dk2"/>
                </a:solidFill>
              </a:rPr>
              <a:t> + gyroscope data </a:t>
            </a: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≥</a:t>
            </a:r>
            <a:r>
              <a:rPr lang="en-US" sz="2000">
                <a:solidFill>
                  <a:schemeClr val="dk2"/>
                </a:solidFill>
              </a:rPr>
              <a:t> 50 Hz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2"/>
                </a:solidFill>
              </a:rPr>
              <a:t>Stretch Sensor</a:t>
            </a:r>
            <a:endParaRPr i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Must detect </a:t>
            </a: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≥ </a:t>
            </a:r>
            <a:r>
              <a:rPr lang="en-US" sz="2000">
                <a:solidFill>
                  <a:schemeClr val="dk2"/>
                </a:solidFill>
              </a:rPr>
              <a:t>3mm change in stretch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Must interface through 3.3V, 12-bit ADC, </a:t>
            </a: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≥  </a:t>
            </a:r>
            <a:r>
              <a:rPr lang="en-US" sz="2000">
                <a:solidFill>
                  <a:schemeClr val="dk2"/>
                </a:solidFill>
              </a:rPr>
              <a:t>50 HZ</a:t>
            </a:r>
            <a:endParaRPr sz="20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2"/>
                </a:solidFill>
              </a:rPr>
              <a:t>Calibration Button</a:t>
            </a:r>
            <a:endParaRPr i="1"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Must register only one press at a time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 sz="2000">
                <a:solidFill>
                  <a:schemeClr val="dk2"/>
                </a:solidFill>
              </a:rPr>
              <a:t>Must be held for </a:t>
            </a:r>
            <a:r>
              <a:rPr lang="en-US" sz="2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≥ </a:t>
            </a:r>
            <a:r>
              <a:rPr lang="en-US" sz="2000">
                <a:solidFill>
                  <a:schemeClr val="dk2"/>
                </a:solidFill>
              </a:rPr>
              <a:t>2 seconds to store calibrated posture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7130725" y="2413050"/>
            <a:ext cx="490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</a:rPr>
              <a:t>Changes Made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2"/>
                </a:solidFill>
              </a:rPr>
              <a:t>The main design change was switching the IMU-MCU communication from an interrupt-driven mechanism to a polling-based mechanism to improve simplicity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/>
          <p:nvPr/>
        </p:nvSpPr>
        <p:spPr>
          <a:xfrm>
            <a:off x="431192" y="1263718"/>
            <a:ext cx="4356660" cy="482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7016300" y="1254064"/>
            <a:ext cx="49953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dk2"/>
                </a:solidFill>
              </a:rPr>
              <a:t>ICM-20948</a:t>
            </a:r>
            <a:endParaRPr sz="21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</a:rPr>
              <a:t>A 9-axis IMU that provides accelerometer and gyroscope data needed to measure the user’s body orientation and detect deviations from the calibrated posture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4" name="Google Shape;164;p32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Sensory Subsystem (Cont.)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68" name="Google Shape;168;p32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69" name="Google Shape;169;p32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70" name="Google Shape;170;p32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71" name="Google Shape;171;p32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32" title="Screenshot 2025-12-04 at 6.25.0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200" y="1263725"/>
            <a:ext cx="4356651" cy="501330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1301" y="1334275"/>
            <a:ext cx="1942575" cy="17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9400" y="3736650"/>
            <a:ext cx="1826374" cy="182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 txBox="1"/>
          <p:nvPr/>
        </p:nvSpPr>
        <p:spPr>
          <a:xfrm>
            <a:off x="7017325" y="3889224"/>
            <a:ext cx="49953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u="sng">
                <a:solidFill>
                  <a:schemeClr val="dk2"/>
                </a:solidFill>
              </a:rPr>
              <a:t>PCA9306</a:t>
            </a:r>
            <a:endParaRPr sz="2100" u="sng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2"/>
                </a:solidFill>
              </a:rPr>
              <a:t>A bidirectional I²C level shifter that ensures safe voltage translation between the MCU and the IMU sensor for communication</a:t>
            </a:r>
            <a:endParaRPr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3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Processing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84" name="Google Shape;184;p33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85" name="Google Shape;185;p33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186" name="Google Shape;186;p33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7" name="Google Shape;187;p33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8" name="Google Shape;18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4527" y="1181716"/>
            <a:ext cx="5800798" cy="50291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9" name="Google Shape;189;p33"/>
          <p:cNvSpPr txBox="1"/>
          <p:nvPr/>
        </p:nvSpPr>
        <p:spPr>
          <a:xfrm>
            <a:off x="693214" y="1261936"/>
            <a:ext cx="4620600" cy="3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</a:rPr>
              <a:t>The processing subsystem receives raw data from the sensory subsystem and power from the power subsystem, outputs decision logic to the feedback subsystem.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</a:rPr>
              <a:t>The Processing subsystem is able to calculate the pitch angle from 0.98*gyro_integration +0.02*accel_angle, instead of using 2 IMU sensors.</a:t>
            </a:r>
            <a:endParaRPr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900">
                <a:solidFill>
                  <a:schemeClr val="dk2"/>
                </a:solidFill>
              </a:rPr>
              <a:t>The Processing subsystem communicates with the IMU sensor and haptic motor driver through I2C interface and communicates with the  stretch sensor through ADC pin.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 flipH="1" rot="10800000">
            <a:off x="0" y="0"/>
            <a:ext cx="12192000" cy="868220"/>
          </a:xfrm>
          <a:prstGeom prst="rect">
            <a:avLst/>
          </a:prstGeom>
          <a:solidFill>
            <a:srgbClr val="1329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329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376810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Feedback Subsystem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509" y="233819"/>
            <a:ext cx="271308" cy="38981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9335597" y="6524381"/>
            <a:ext cx="2473415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GRAINGER ENGINEERING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376807" y="6524381"/>
            <a:ext cx="7991337" cy="23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ELECTRICAL &amp; COMPUTER ENGINEERING</a:t>
            </a:r>
            <a:endParaRPr/>
          </a:p>
        </p:txBody>
      </p:sp>
      <p:grpSp>
        <p:nvGrpSpPr>
          <p:cNvPr id="199" name="Google Shape;199;p8"/>
          <p:cNvGrpSpPr/>
          <p:nvPr/>
        </p:nvGrpSpPr>
        <p:grpSpPr>
          <a:xfrm>
            <a:off x="4061361" y="6601537"/>
            <a:ext cx="5238725" cy="70446"/>
            <a:chOff x="4028111" y="6601537"/>
            <a:chExt cx="5238725" cy="70446"/>
          </a:xfrm>
        </p:grpSpPr>
        <p:cxnSp>
          <p:nvCxnSpPr>
            <p:cNvPr id="200" name="Google Shape;200;p8"/>
            <p:cNvCxnSpPr/>
            <p:nvPr/>
          </p:nvCxnSpPr>
          <p:spPr>
            <a:xfrm rot="10800000">
              <a:off x="4028111" y="6639606"/>
              <a:ext cx="5169964" cy="0"/>
            </a:xfrm>
            <a:prstGeom prst="straightConnector1">
              <a:avLst/>
            </a:prstGeom>
            <a:noFill/>
            <a:ln cap="flat" cmpd="sng" w="9525">
              <a:solidFill>
                <a:srgbClr val="13294B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01" name="Google Shape;201;p8"/>
            <p:cNvSpPr/>
            <p:nvPr/>
          </p:nvSpPr>
          <p:spPr>
            <a:xfrm>
              <a:off x="9196390" y="6601537"/>
              <a:ext cx="70446" cy="70446"/>
            </a:xfrm>
            <a:prstGeom prst="ellipse">
              <a:avLst/>
            </a:prstGeom>
            <a:solidFill>
              <a:srgbClr val="1329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62" y="1699373"/>
            <a:ext cx="6654243" cy="40710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3" name="Google Shape;203;p8"/>
          <p:cNvSpPr txBox="1"/>
          <p:nvPr/>
        </p:nvSpPr>
        <p:spPr>
          <a:xfrm>
            <a:off x="7637230" y="1528997"/>
            <a:ext cx="4013400" cy="4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2"/>
                </a:solidFill>
              </a:rPr>
              <a:t>The Feedback Subsystem acts as a means of notifying the user if their posture deviates too far from their previously calibrated position. There are three different options for notifiers: a vibration motor, a passive piezoelectric buzzer, and an LED. There is a motor drive that connects the vibration motor to the ESP32 Microcontroller.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2019-01-14T22:06:33Z</dcterms:created>
  <dc:creator>Nielsen, Joshua</dc:creator>
</cp:coreProperties>
</file>