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69FD6A-BD6F-4455-9F25-90F5672B12B6}">
  <a:tblStyle styleId="{5469FD6A-BD6F-4455-9F25-90F5672B12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e63a7000c6_7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e63a7000c6_7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e63a7000c6_7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e63a7000c6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e63a7000c6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e63a7000c6_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dafd81c47b_1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3dafd81c47b_1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3dafd81c47b_1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dafd81c47b_1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3dafd81c47b_1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3dafd81c47b_1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dafd81c47b_1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3dafd81c47b_1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3dafd81c47b_1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dafd81c47b_1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3dafd81c47b_1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3dafd81c47b_1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dafd81c47b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dafd81c47b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3dafd81c47b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dafd81c47b_1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dafd81c47b_1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3dafd81c47b_1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dafd81c47b_1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dafd81c47b_1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3dafd81c47b_1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dafd81c47b_1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dafd81c47b_1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3dafd81c47b_1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dafd81c47b_1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dafd81c47b_1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3dafd81c47b_1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e63a7000c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e63a7000c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3e63a7000c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dafd81c47b_1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dafd81c47b_1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dafd81c47b_1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e63a7000c6_7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e63a7000c6_7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3e63a7000c6_7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 with medium confidence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body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4">
  <p:cSld name="Image Slide 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652463" y="2717104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3" type="body"/>
          </p:nvPr>
        </p:nvSpPr>
        <p:spPr>
          <a:xfrm>
            <a:off x="650698" y="3492374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5"/>
          <p:cNvSpPr/>
          <p:nvPr>
            <p:ph idx="4" type="pic"/>
          </p:nvPr>
        </p:nvSpPr>
        <p:spPr>
          <a:xfrm>
            <a:off x="6283968" y="1786687"/>
            <a:ext cx="4738687" cy="4322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0" name="Google Shape;100;p15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654228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3" type="body"/>
          </p:nvPr>
        </p:nvSpPr>
        <p:spPr>
          <a:xfrm>
            <a:off x="652463" y="2785267"/>
            <a:ext cx="4876417" cy="215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4" type="body"/>
          </p:nvPr>
        </p:nvSpPr>
        <p:spPr>
          <a:xfrm>
            <a:off x="6148002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5" type="body"/>
          </p:nvPr>
        </p:nvSpPr>
        <p:spPr>
          <a:xfrm>
            <a:off x="6146237" y="2785267"/>
            <a:ext cx="4876417" cy="215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6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>
            <p:ph idx="6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 with medium confidence" id="115" name="Google Shape;1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3" type="body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ign&#10;&#10;Description automatically generated" id="120" name="Google Shape;1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3" type="body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1" y="2163545"/>
            <a:ext cx="12189530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2471" y="3694701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3" type="body"/>
          </p:nvPr>
        </p:nvSpPr>
        <p:spPr>
          <a:xfrm>
            <a:off x="0" y="4500134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 Slide 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8809" y="2163545"/>
            <a:ext cx="12180722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2" type="body"/>
          </p:nvPr>
        </p:nvSpPr>
        <p:spPr>
          <a:xfrm>
            <a:off x="2471" y="3694701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3" type="body"/>
          </p:nvPr>
        </p:nvSpPr>
        <p:spPr>
          <a:xfrm>
            <a:off x="0" y="4500134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>
  <p:cSld name="Section Divider 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>
  <p:cSld name="Section Divider 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3">
  <p:cSld name="Section Divider 3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4">
  <p:cSld name="Section Divider 4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1">
  <p:cSld name="Transition Slide 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&#10;&#10;Description automatically generated" id="167" name="Google Shape;16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>
            <p:ph type="title"/>
          </p:nvPr>
        </p:nvSpPr>
        <p:spPr>
          <a:xfrm>
            <a:off x="838200" y="26879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5"/>
          <p:cNvSpPr/>
          <p:nvPr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2">
  <p:cSld name="Transition Slide 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range, yellow, bright&#10;&#10;Description automatically generated" id="174" name="Google Shape;17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7804"/>
            <a:ext cx="528575" cy="76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>
            <p:ph type="title"/>
          </p:nvPr>
        </p:nvSpPr>
        <p:spPr>
          <a:xfrm>
            <a:off x="838200" y="26879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6"/>
          <p:cNvSpPr/>
          <p:nvPr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>
            <p:ph idx="2" type="body"/>
          </p:nvPr>
        </p:nvSpPr>
        <p:spPr>
          <a:xfrm>
            <a:off x="654228" y="1913536"/>
            <a:ext cx="10370191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3" type="body"/>
          </p:nvPr>
        </p:nvSpPr>
        <p:spPr>
          <a:xfrm>
            <a:off x="652463" y="2688805"/>
            <a:ext cx="10370190" cy="96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7"/>
          <p:cNvSpPr txBox="1"/>
          <p:nvPr>
            <p:ph idx="4" type="body"/>
          </p:nvPr>
        </p:nvSpPr>
        <p:spPr>
          <a:xfrm>
            <a:off x="654228" y="3957788"/>
            <a:ext cx="10370191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7"/>
          <p:cNvSpPr txBox="1"/>
          <p:nvPr>
            <p:ph idx="5" type="body"/>
          </p:nvPr>
        </p:nvSpPr>
        <p:spPr>
          <a:xfrm>
            <a:off x="652463" y="4733057"/>
            <a:ext cx="10370190" cy="96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7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 txBox="1"/>
          <p:nvPr>
            <p:ph idx="6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>
            <p:ph idx="2" type="body"/>
          </p:nvPr>
        </p:nvSpPr>
        <p:spPr>
          <a:xfrm>
            <a:off x="654228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8"/>
          <p:cNvSpPr txBox="1"/>
          <p:nvPr>
            <p:ph idx="3" type="body"/>
          </p:nvPr>
        </p:nvSpPr>
        <p:spPr>
          <a:xfrm>
            <a:off x="651081" y="2774950"/>
            <a:ext cx="4876417" cy="266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4" type="body"/>
          </p:nvPr>
        </p:nvSpPr>
        <p:spPr>
          <a:xfrm>
            <a:off x="6148002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8"/>
          <p:cNvSpPr txBox="1"/>
          <p:nvPr>
            <p:ph idx="5" type="body"/>
          </p:nvPr>
        </p:nvSpPr>
        <p:spPr>
          <a:xfrm>
            <a:off x="6144855" y="2774797"/>
            <a:ext cx="4876417" cy="266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8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/>
          <p:nvPr>
            <p:ph idx="6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2273810" y="1167968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</a:pPr>
            <a:r>
              <a:rPr lang="en-US" sz="9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9140821" y="1185256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</a:pPr>
            <a:r>
              <a:rPr lang="en-US" sz="9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3060741" y="1291652"/>
            <a:ext cx="6179926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29"/>
          <p:cNvSpPr txBox="1"/>
          <p:nvPr>
            <p:ph idx="2" type="body"/>
          </p:nvPr>
        </p:nvSpPr>
        <p:spPr>
          <a:xfrm>
            <a:off x="7127193" y="2116732"/>
            <a:ext cx="2113474" cy="429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29"/>
          <p:cNvSpPr txBox="1"/>
          <p:nvPr/>
        </p:nvSpPr>
        <p:spPr>
          <a:xfrm>
            <a:off x="2273810" y="3477024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9600"/>
              <a:buFont typeface="Arial"/>
              <a:buNone/>
            </a:pPr>
            <a:r>
              <a:rPr lang="en-US" sz="9600">
                <a:solidFill>
                  <a:srgbClr val="FF5F0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9088267" y="3494312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</a:pPr>
            <a:r>
              <a:rPr lang="en-US" sz="9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210" name="Google Shape;210;p29"/>
          <p:cNvSpPr txBox="1"/>
          <p:nvPr>
            <p:ph idx="3" type="body"/>
          </p:nvPr>
        </p:nvSpPr>
        <p:spPr>
          <a:xfrm>
            <a:off x="3060741" y="3501730"/>
            <a:ext cx="6179926" cy="1507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29"/>
          <p:cNvSpPr txBox="1"/>
          <p:nvPr>
            <p:ph idx="4" type="body"/>
          </p:nvPr>
        </p:nvSpPr>
        <p:spPr>
          <a:xfrm>
            <a:off x="7127193" y="5065124"/>
            <a:ext cx="2113474" cy="429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9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1">
  <p:cSld name="Image Slide 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>
            <p:ph idx="2" type="pic"/>
          </p:nvPr>
        </p:nvSpPr>
        <p:spPr>
          <a:xfrm>
            <a:off x="554038" y="1786687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0" name="Google Shape;220;p30"/>
          <p:cNvSpPr txBox="1"/>
          <p:nvPr>
            <p:ph idx="3" type="body"/>
          </p:nvPr>
        </p:nvSpPr>
        <p:spPr>
          <a:xfrm>
            <a:off x="5477348" y="1786687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4" type="body"/>
          </p:nvPr>
        </p:nvSpPr>
        <p:spPr>
          <a:xfrm>
            <a:off x="5475583" y="2561957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0"/>
          <p:cNvSpPr/>
          <p:nvPr>
            <p:ph idx="5" type="pic"/>
          </p:nvPr>
        </p:nvSpPr>
        <p:spPr>
          <a:xfrm>
            <a:off x="552273" y="3924115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3" name="Google Shape;223;p30"/>
          <p:cNvSpPr txBox="1"/>
          <p:nvPr>
            <p:ph idx="6" type="body"/>
          </p:nvPr>
        </p:nvSpPr>
        <p:spPr>
          <a:xfrm>
            <a:off x="5475583" y="3924115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0"/>
          <p:cNvSpPr txBox="1"/>
          <p:nvPr>
            <p:ph idx="7" type="body"/>
          </p:nvPr>
        </p:nvSpPr>
        <p:spPr>
          <a:xfrm>
            <a:off x="5473818" y="4699385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0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 txBox="1"/>
          <p:nvPr>
            <p:ph idx="8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">
  <p:cSld name="Image Slide 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>
            <p:ph idx="2" type="body"/>
          </p:nvPr>
        </p:nvSpPr>
        <p:spPr>
          <a:xfrm>
            <a:off x="654228" y="1786687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3" type="body"/>
          </p:nvPr>
        </p:nvSpPr>
        <p:spPr>
          <a:xfrm>
            <a:off x="652463" y="2561957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1"/>
          <p:cNvSpPr/>
          <p:nvPr>
            <p:ph idx="4" type="pic"/>
          </p:nvPr>
        </p:nvSpPr>
        <p:spPr>
          <a:xfrm>
            <a:off x="6282203" y="1786687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5" name="Google Shape;235;p31"/>
          <p:cNvSpPr txBox="1"/>
          <p:nvPr>
            <p:ph idx="5" type="body"/>
          </p:nvPr>
        </p:nvSpPr>
        <p:spPr>
          <a:xfrm>
            <a:off x="652463" y="3924115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31"/>
          <p:cNvSpPr txBox="1"/>
          <p:nvPr>
            <p:ph idx="6" type="body"/>
          </p:nvPr>
        </p:nvSpPr>
        <p:spPr>
          <a:xfrm>
            <a:off x="650698" y="4699385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31"/>
          <p:cNvSpPr/>
          <p:nvPr>
            <p:ph idx="7" type="pic"/>
          </p:nvPr>
        </p:nvSpPr>
        <p:spPr>
          <a:xfrm>
            <a:off x="6280438" y="3924115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8" name="Google Shape;238;p31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>
            <p:ph idx="8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">
  <p:cSld name="Image Slide 3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32"/>
          <p:cNvSpPr/>
          <p:nvPr>
            <p:ph idx="2" type="pic"/>
          </p:nvPr>
        </p:nvSpPr>
        <p:spPr>
          <a:xfrm>
            <a:off x="554038" y="1786687"/>
            <a:ext cx="4738687" cy="4322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32"/>
          <p:cNvSpPr txBox="1"/>
          <p:nvPr>
            <p:ph idx="3" type="body"/>
          </p:nvPr>
        </p:nvSpPr>
        <p:spPr>
          <a:xfrm>
            <a:off x="5477348" y="2717104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32"/>
          <p:cNvSpPr txBox="1"/>
          <p:nvPr>
            <p:ph idx="4" type="body"/>
          </p:nvPr>
        </p:nvSpPr>
        <p:spPr>
          <a:xfrm>
            <a:off x="5475583" y="3492374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32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5">
  <p:cSld name="Image Slide 5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4" name="Google Shape;25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/>
          <p:nvPr>
            <p:ph idx="2" type="pic"/>
          </p:nvPr>
        </p:nvSpPr>
        <p:spPr>
          <a:xfrm>
            <a:off x="650698" y="1578560"/>
            <a:ext cx="10371957" cy="387525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6" name="Google Shape;256;p33"/>
          <p:cNvSpPr txBox="1"/>
          <p:nvPr>
            <p:ph idx="3" type="body"/>
          </p:nvPr>
        </p:nvSpPr>
        <p:spPr>
          <a:xfrm>
            <a:off x="654689" y="5590340"/>
            <a:ext cx="10367965" cy="61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33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>
            <p:ph idx="4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6">
  <p:cSld name="Image Slide 6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7679104" y="2391179"/>
            <a:ext cx="4187900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34"/>
          <p:cNvSpPr txBox="1"/>
          <p:nvPr>
            <p:ph idx="2" type="body"/>
          </p:nvPr>
        </p:nvSpPr>
        <p:spPr>
          <a:xfrm>
            <a:off x="7677339" y="3166449"/>
            <a:ext cx="4187900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34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4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7">
  <p:cSld name="Image Slide 7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2248247" y="4070491"/>
            <a:ext cx="7695506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35"/>
          <p:cNvSpPr txBox="1"/>
          <p:nvPr>
            <p:ph idx="2" type="body"/>
          </p:nvPr>
        </p:nvSpPr>
        <p:spPr>
          <a:xfrm>
            <a:off x="2248247" y="4980067"/>
            <a:ext cx="7695506" cy="61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35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Slide 1">
  <p:cSld name="Graph Slide 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>
            <p:ph idx="2" type="chart"/>
          </p:nvPr>
        </p:nvSpPr>
        <p:spPr>
          <a:xfrm>
            <a:off x="1430338" y="1747838"/>
            <a:ext cx="9134475" cy="436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36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 1">
  <p:cSld name="Thank You Slide 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&#10;&#10;Description automatically generated" id="281" name="Google Shape;28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>
            <p:ph type="title"/>
          </p:nvPr>
        </p:nvSpPr>
        <p:spPr>
          <a:xfrm>
            <a:off x="1610698" y="823864"/>
            <a:ext cx="8981220" cy="1107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7"/>
          <p:cNvSpPr/>
          <p:nvPr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1610697" y="2328261"/>
            <a:ext cx="8981219" cy="2201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37"/>
          <p:cNvSpPr txBox="1"/>
          <p:nvPr>
            <p:ph idx="2" type="body"/>
          </p:nvPr>
        </p:nvSpPr>
        <p:spPr>
          <a:xfrm>
            <a:off x="1610697" y="4952165"/>
            <a:ext cx="8981219" cy="79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7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 2">
  <p:cSld name="Thank You Slide 2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range, yellow, bright&#10;&#10;Description automatically generated" id="290" name="Google Shape;29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8"/>
          <p:cNvSpPr txBox="1"/>
          <p:nvPr>
            <p:ph type="title"/>
          </p:nvPr>
        </p:nvSpPr>
        <p:spPr>
          <a:xfrm>
            <a:off x="1610698" y="823864"/>
            <a:ext cx="8981220" cy="1107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8"/>
          <p:cNvSpPr/>
          <p:nvPr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7804"/>
            <a:ext cx="528575" cy="76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/>
          <p:nvPr>
            <p:ph idx="1" type="body"/>
          </p:nvPr>
        </p:nvSpPr>
        <p:spPr>
          <a:xfrm>
            <a:off x="1610697" y="2328261"/>
            <a:ext cx="8981219" cy="2201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38"/>
          <p:cNvSpPr txBox="1"/>
          <p:nvPr>
            <p:ph idx="2" type="body"/>
          </p:nvPr>
        </p:nvSpPr>
        <p:spPr>
          <a:xfrm>
            <a:off x="1610697" y="4952165"/>
            <a:ext cx="8981219" cy="79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38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1">
  <p:cSld name="Closing Art 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 with medium confidence" id="299" name="Google Shape;29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2">
  <p:cSld name="Closing Art 2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ign&#10;&#10;Description automatically generated" id="301" name="Google Shape;30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0"/>
            <a:ext cx="121807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3">
  <p:cSld name="Closing Art 3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4">
  <p:cSld name="Closing Art 4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29" Type="http://schemas.openxmlformats.org/officeDocument/2006/relationships/theme" Target="../theme/theme3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Relationship Id="rId4" Type="http://schemas.openxmlformats.org/officeDocument/2006/relationships/image" Target="../media/image45.png"/><Relationship Id="rId5" Type="http://schemas.openxmlformats.org/officeDocument/2006/relationships/image" Target="../media/image26.png"/><Relationship Id="rId6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Relationship Id="rId6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Relationship Id="rId4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>
            <p:ph idx="1" type="body"/>
          </p:nvPr>
        </p:nvSpPr>
        <p:spPr>
          <a:xfrm>
            <a:off x="3745888" y="2087355"/>
            <a:ext cx="7495693" cy="3928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Two-Wheel Differential Drive Invertible Ant-Weight Battlebot</a:t>
            </a:r>
            <a:endParaRPr sz="1800"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latin typeface="Aharoni"/>
                <a:ea typeface="Aharoni"/>
                <a:cs typeface="Aharoni"/>
                <a:sym typeface="Aharoni"/>
              </a:rPr>
              <a:t>Haoru Li, Ziheng Qi, Ziyi Wang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latin typeface="Aharoni"/>
                <a:ea typeface="Aharoni"/>
                <a:cs typeface="Aharoni"/>
                <a:sym typeface="Aharoni"/>
              </a:rPr>
              <a:t>Team 12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latin typeface="Aharoni"/>
                <a:ea typeface="Aharoni"/>
                <a:cs typeface="Aharoni"/>
                <a:sym typeface="Aharoni"/>
              </a:rPr>
              <a:t>TA: Zhuoer Zhang</a:t>
            </a:r>
            <a:endParaRPr sz="1800"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latin typeface="Aharoni"/>
                <a:ea typeface="Aharoni"/>
                <a:cs typeface="Aharoni"/>
                <a:sym typeface="Aharoni"/>
              </a:rPr>
              <a:t>	</a:t>
            </a:r>
            <a:endParaRPr sz="1800"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100">
                <a:latin typeface="Aharoni"/>
                <a:ea typeface="Aharoni"/>
                <a:cs typeface="Aharoni"/>
                <a:sym typeface="Aharoni"/>
              </a:rPr>
              <a:t>ECE 445 Final Presentation</a:t>
            </a:r>
            <a:endParaRPr sz="2100"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ESP32 S3 Carrier Board MCU Peripherals</a:t>
            </a:r>
            <a:endParaRPr/>
          </a:p>
        </p:txBody>
      </p:sp>
      <p:sp>
        <p:nvSpPr>
          <p:cNvPr id="411" name="Google Shape;411;p52"/>
          <p:cNvSpPr txBox="1"/>
          <p:nvPr>
            <p:ph idx="2" type="body"/>
          </p:nvPr>
        </p:nvSpPr>
        <p:spPr>
          <a:xfrm>
            <a:off x="654228" y="2009998"/>
            <a:ext cx="4876500" cy="76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2"/>
          <p:cNvSpPr txBox="1"/>
          <p:nvPr>
            <p:ph idx="3" type="body"/>
          </p:nvPr>
        </p:nvSpPr>
        <p:spPr>
          <a:xfrm>
            <a:off x="652463" y="2785267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2"/>
          <p:cNvSpPr txBox="1"/>
          <p:nvPr>
            <p:ph idx="4" type="body"/>
          </p:nvPr>
        </p:nvSpPr>
        <p:spPr>
          <a:xfrm>
            <a:off x="6148002" y="2009998"/>
            <a:ext cx="4876500" cy="76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2"/>
          <p:cNvSpPr txBox="1"/>
          <p:nvPr>
            <p:ph idx="5" type="body"/>
          </p:nvPr>
        </p:nvSpPr>
        <p:spPr>
          <a:xfrm>
            <a:off x="6146237" y="2785267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25" y="1467625"/>
            <a:ext cx="10370099" cy="47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2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Control Subsystem - </a:t>
            </a:r>
            <a:r>
              <a:rPr b="1" lang="en-US" u="sng"/>
              <a:t>HUD on PC</a:t>
            </a:r>
            <a:endParaRPr b="1" u="sng"/>
          </a:p>
        </p:txBody>
      </p:sp>
      <p:sp>
        <p:nvSpPr>
          <p:cNvPr id="423" name="Google Shape;423;p53"/>
          <p:cNvSpPr txBox="1"/>
          <p:nvPr>
            <p:ph idx="3" type="body"/>
          </p:nvPr>
        </p:nvSpPr>
        <p:spPr>
          <a:xfrm>
            <a:off x="654213" y="1555342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Help visualize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Pose detection</a:t>
            </a:r>
            <a:endParaRPr sz="2400"/>
          </a:p>
        </p:txBody>
      </p:sp>
      <p:sp>
        <p:nvSpPr>
          <p:cNvPr id="424" name="Google Shape;424;p53"/>
          <p:cNvSpPr txBox="1"/>
          <p:nvPr>
            <p:ph idx="4" type="body"/>
          </p:nvPr>
        </p:nvSpPr>
        <p:spPr>
          <a:xfrm>
            <a:off x="6148002" y="2009998"/>
            <a:ext cx="4876500" cy="76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3"/>
          <p:cNvSpPr txBox="1"/>
          <p:nvPr>
            <p:ph idx="5" type="body"/>
          </p:nvPr>
        </p:nvSpPr>
        <p:spPr>
          <a:xfrm>
            <a:off x="6146237" y="2785267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7" name="Google Shape;4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075" y="1001450"/>
            <a:ext cx="7665551" cy="51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3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  <p:sp>
        <p:nvSpPr>
          <p:cNvPr id="429" name="Google Shape;429;p53"/>
          <p:cNvSpPr txBox="1"/>
          <p:nvPr/>
        </p:nvSpPr>
        <p:spPr>
          <a:xfrm>
            <a:off x="6148000" y="5861650"/>
            <a:ext cx="291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7: HUD on our PC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1. Control Subsystem - RV </a:t>
            </a:r>
            <a:r>
              <a:rPr lang="en-US"/>
              <a:t>parts </a:t>
            </a:r>
            <a:endParaRPr/>
          </a:p>
        </p:txBody>
      </p:sp>
      <p:sp>
        <p:nvSpPr>
          <p:cNvPr id="436" name="Google Shape;436;p54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37" name="Google Shape;437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p54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3984322" y="5802220"/>
            <a:ext cx="5562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8: Connection Delay testing</a:t>
            </a:r>
            <a:endParaRPr b="1" sz="1100">
              <a:solidFill>
                <a:schemeClr val="dk1"/>
              </a:solidFill>
            </a:endParaRPr>
          </a:p>
        </p:txBody>
      </p:sp>
      <p:graphicFrame>
        <p:nvGraphicFramePr>
          <p:cNvPr id="440" name="Google Shape;440;p54"/>
          <p:cNvGraphicFramePr/>
          <p:nvPr/>
        </p:nvGraphicFramePr>
        <p:xfrm>
          <a:off x="654200" y="146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{5469FD6A-BD6F-4455-9F25-90F5672B12B6}</a:tableStyleId>
              </a:tblPr>
              <a:tblGrid>
                <a:gridCol w="5273200"/>
                <a:gridCol w="5273200"/>
              </a:tblGrid>
              <a:tr h="101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Requirements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Verifications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Bluetooth connection with end-to-end latency ≤ 150 ms.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Yes. We used the iPhone slow motion camera to test connection delay = 50ms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Detect communication loss and initiate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emergency shutdown within 2 seconds.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Yes. The battlebot is successfully shut down within 2 s of communication lost.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41" name="Google Shape;441;p54"/>
          <p:cNvPicPr preferRelativeResize="0"/>
          <p:nvPr/>
        </p:nvPicPr>
        <p:blipFill rotWithShape="1">
          <a:blip r:embed="rId3">
            <a:alphaModFix/>
          </a:blip>
          <a:srcRect b="37128" l="0" r="0" t="37050"/>
          <a:stretch/>
        </p:blipFill>
        <p:spPr>
          <a:xfrm>
            <a:off x="654225" y="4400600"/>
            <a:ext cx="3154400" cy="177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2. Drive Subsystem</a:t>
            </a:r>
            <a:endParaRPr/>
          </a:p>
        </p:txBody>
      </p:sp>
      <p:sp>
        <p:nvSpPr>
          <p:cNvPr id="448" name="Google Shape;448;p55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49" name="Google Shape;44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55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5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5"/>
          <p:cNvSpPr txBox="1"/>
          <p:nvPr/>
        </p:nvSpPr>
        <p:spPr>
          <a:xfrm>
            <a:off x="494423" y="1833504"/>
            <a:ext cx="97050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2× brushed DC gearmotors</a:t>
            </a:r>
            <a:endParaRPr sz="21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2× ESC (bidirectional PWM)</a:t>
            </a:r>
            <a:endParaRPr sz="2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100">
                <a:solidFill>
                  <a:schemeClr val="dk1"/>
                </a:solidFill>
              </a:rPr>
              <a:t>3D Printed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tires</a:t>
            </a:r>
            <a:endParaRPr sz="2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Independent L/R control 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Wheels extend beyond chassis → </a:t>
            </a:r>
            <a:r>
              <a:rPr b="1" lang="en-US" sz="2100" u="sng">
                <a:solidFill>
                  <a:schemeClr val="dk1"/>
                </a:solidFill>
              </a:rPr>
              <a:t>mobile when inverted</a:t>
            </a:r>
            <a:endParaRPr b="1" sz="2100" u="sng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3" name="Google Shape;4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855" y="336669"/>
            <a:ext cx="4855850" cy="3939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2. Drive Subsystem</a:t>
            </a:r>
            <a:r>
              <a:rPr lang="en-US"/>
              <a:t> - RV parts</a:t>
            </a:r>
            <a:endParaRPr>
              <a:solidFill>
                <a:srgbClr val="E84A27"/>
              </a:solidFill>
            </a:endParaRPr>
          </a:p>
        </p:txBody>
      </p:sp>
      <p:sp>
        <p:nvSpPr>
          <p:cNvPr id="460" name="Google Shape;460;p56"/>
          <p:cNvSpPr txBox="1"/>
          <p:nvPr>
            <p:ph idx="6" type="body"/>
          </p:nvPr>
        </p:nvSpPr>
        <p:spPr>
          <a:xfrm>
            <a:off x="454342" y="6492875"/>
            <a:ext cx="815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61" name="Google Shape;461;p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2" name="Google Shape;462;p56"/>
          <p:cNvSpPr txBox="1"/>
          <p:nvPr/>
        </p:nvSpPr>
        <p:spPr>
          <a:xfrm>
            <a:off x="6179820" y="1176655"/>
            <a:ext cx="485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6"/>
          <p:cNvSpPr txBox="1"/>
          <p:nvPr/>
        </p:nvSpPr>
        <p:spPr>
          <a:xfrm>
            <a:off x="150472" y="5433020"/>
            <a:ext cx="556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4" name="Google Shape;464;p56"/>
          <p:cNvGraphicFramePr/>
          <p:nvPr/>
        </p:nvGraphicFramePr>
        <p:xfrm>
          <a:off x="874675" y="146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{5469FD6A-BD6F-4455-9F25-90F5672B12B6}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Requirements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Verifications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Linear acceleration ≥ 1.5 m/s^2 from rest on a flat surface.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Yes. Used a stopwatch to test &amp; calculate its linear acceleration: 3.6 m/s².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Robots can drive in both upright and inverted orientations.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Yes. It can drive in both directions with self-adapting control logic.</a:t>
                      </a:r>
                      <a:endParaRPr b="1" sz="2400"/>
                    </a:p>
                  </a:txBody>
                  <a:tcPr marT="91425" marB="91425" marR="91425" marL="9142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Drive wheels extend beyond chassis height</a:t>
                      </a: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ensure bidirectional ground</a:t>
                      </a: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contact 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Yes. Drive wheels have a diameter of </a:t>
                      </a: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mm,</a:t>
                      </a: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chassis height is only </a:t>
                      </a: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 mm.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3. Weapon Subsystem </a:t>
            </a:r>
            <a:endParaRPr>
              <a:solidFill>
                <a:srgbClr val="E84A27"/>
              </a:solidFill>
            </a:endParaRPr>
          </a:p>
        </p:txBody>
      </p:sp>
      <p:sp>
        <p:nvSpPr>
          <p:cNvPr id="471" name="Google Shape;471;p57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72" name="Google Shape;472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3" name="Google Shape;473;p57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7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7"/>
          <p:cNvSpPr txBox="1"/>
          <p:nvPr/>
        </p:nvSpPr>
        <p:spPr>
          <a:xfrm>
            <a:off x="654228" y="1705143"/>
            <a:ext cx="97050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1. </a:t>
            </a:r>
            <a:r>
              <a:rPr lang="en-US" sz="2100">
                <a:solidFill>
                  <a:schemeClr val="dk1"/>
                </a:solidFill>
              </a:rPr>
              <a:t>Horizontal drum spinner</a:t>
            </a:r>
            <a:r>
              <a:rPr lang="en-US" sz="2100">
                <a:solidFill>
                  <a:schemeClr val="dk1"/>
                </a:solidFill>
              </a:rPr>
              <a:t> </a:t>
            </a:r>
            <a:r>
              <a:rPr lang="en-US" sz="2100">
                <a:solidFill>
                  <a:schemeClr val="dk1"/>
                </a:solidFill>
              </a:rPr>
              <a:t>-&gt; N</a:t>
            </a:r>
            <a:r>
              <a:rPr lang="en-US" sz="2100">
                <a:solidFill>
                  <a:schemeClr val="dk1"/>
                </a:solidFill>
              </a:rPr>
              <a:t>ow PLA 3D printing</a:t>
            </a:r>
            <a:endParaRPr sz="21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2. </a:t>
            </a:r>
            <a:r>
              <a:rPr lang="en-US" sz="2100">
                <a:solidFill>
                  <a:schemeClr val="dk1"/>
                </a:solidFill>
              </a:rPr>
              <a:t>2300</a:t>
            </a:r>
            <a:r>
              <a:rPr lang="en-US" sz="2100">
                <a:solidFill>
                  <a:schemeClr val="dk1"/>
                </a:solidFill>
              </a:rPr>
              <a:t>KV BLDC outrunner motor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3. 30A brushless ESC, PWM from ESP32</a:t>
            </a:r>
            <a:endParaRPr sz="2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4. </a:t>
            </a:r>
            <a:r>
              <a:rPr b="1" lang="en-US" sz="2100" u="sng">
                <a:solidFill>
                  <a:schemeClr val="dk1"/>
                </a:solidFill>
              </a:rPr>
              <a:t>Front wedges -&gt; scoop opponents </a:t>
            </a:r>
            <a:endParaRPr b="1" sz="2100" u="sng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 </a:t>
            </a:r>
            <a:endParaRPr sz="2100"/>
          </a:p>
        </p:txBody>
      </p:sp>
      <p:pic>
        <p:nvPicPr>
          <p:cNvPr id="476" name="Google Shape;47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550" y="2380850"/>
            <a:ext cx="6227450" cy="32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6001" y="403888"/>
            <a:ext cx="2976599" cy="191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3. W</a:t>
            </a:r>
            <a:r>
              <a:rPr lang="en-US"/>
              <a:t>eapon</a:t>
            </a:r>
            <a:r>
              <a:rPr lang="en-US"/>
              <a:t> Subsystem - RV parts </a:t>
            </a:r>
            <a:endParaRPr>
              <a:solidFill>
                <a:srgbClr val="E84A27"/>
              </a:solidFill>
            </a:endParaRPr>
          </a:p>
        </p:txBody>
      </p:sp>
      <p:sp>
        <p:nvSpPr>
          <p:cNvPr id="484" name="Google Shape;484;p58"/>
          <p:cNvSpPr txBox="1"/>
          <p:nvPr>
            <p:ph idx="6" type="body"/>
          </p:nvPr>
        </p:nvSpPr>
        <p:spPr>
          <a:xfrm>
            <a:off x="454342" y="6492875"/>
            <a:ext cx="815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85" name="Google Shape;485;p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6" name="Google Shape;486;p58"/>
          <p:cNvSpPr txBox="1"/>
          <p:nvPr/>
        </p:nvSpPr>
        <p:spPr>
          <a:xfrm>
            <a:off x="6179820" y="1176655"/>
            <a:ext cx="485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8"/>
          <p:cNvSpPr txBox="1"/>
          <p:nvPr/>
        </p:nvSpPr>
        <p:spPr>
          <a:xfrm>
            <a:off x="2005051" y="5459650"/>
            <a:ext cx="660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9&amp;10 : Hall Effect Sensor for tip speed measurement</a:t>
            </a:r>
            <a:endParaRPr b="1" sz="1100">
              <a:solidFill>
                <a:schemeClr val="dk1"/>
              </a:solidFill>
            </a:endParaRPr>
          </a:p>
        </p:txBody>
      </p:sp>
      <p:graphicFrame>
        <p:nvGraphicFramePr>
          <p:cNvPr id="488" name="Google Shape;488;p58"/>
          <p:cNvGraphicFramePr/>
          <p:nvPr/>
        </p:nvGraphicFramePr>
        <p:xfrm>
          <a:off x="735800" y="129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{5469FD6A-BD6F-4455-9F25-90F5672B12B6}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Requirements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Verifications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Tip speed ≥ 150 mph within 10 seconds of full throttle.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Our measured tip speed was 112 mph using Hall Effect Sensor and magnetic.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89" name="Google Shape;489;p58"/>
          <p:cNvSpPr txBox="1"/>
          <p:nvPr/>
        </p:nvSpPr>
        <p:spPr>
          <a:xfrm>
            <a:off x="736575" y="3124525"/>
            <a:ext cx="102054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Notice: U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nder actual operating load and due to safety concerns, we decided to lower the requirement to ≥ 100 mph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490" name="Google Shape;490;p58" title="d17aa7928ef9baddcaa4f9526bd46cf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75" y="4115972"/>
            <a:ext cx="7931124" cy="11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8"/>
          <p:cNvPicPr preferRelativeResize="0"/>
          <p:nvPr/>
        </p:nvPicPr>
        <p:blipFill rotWithShape="1">
          <a:blip r:embed="rId4">
            <a:alphaModFix/>
          </a:blip>
          <a:srcRect b="32592" l="0" r="0" t="32480"/>
          <a:stretch/>
        </p:blipFill>
        <p:spPr>
          <a:xfrm>
            <a:off x="8475950" y="3610987"/>
            <a:ext cx="3154400" cy="239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4. Power Subsystem</a:t>
            </a:r>
            <a:endParaRPr/>
          </a:p>
        </p:txBody>
      </p:sp>
      <p:sp>
        <p:nvSpPr>
          <p:cNvPr id="498" name="Google Shape;498;p59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99" name="Google Shape;499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Google Shape;500;p59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9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9"/>
          <p:cNvSpPr txBox="1"/>
          <p:nvPr/>
        </p:nvSpPr>
        <p:spPr>
          <a:xfrm>
            <a:off x="654225" y="1676875"/>
            <a:ext cx="8685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3S 450mAh 1</a:t>
            </a:r>
            <a:r>
              <a:rPr lang="en-US" sz="2100">
                <a:solidFill>
                  <a:schemeClr val="dk1"/>
                </a:solidFill>
              </a:rPr>
              <a:t>00C Battery</a:t>
            </a:r>
            <a:endParaRPr sz="2100">
              <a:solidFill>
                <a:schemeClr val="dk1"/>
              </a:solidFill>
            </a:endParaRPr>
          </a:p>
          <a:p>
            <a:pPr indent="-3619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Dual-rail design: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100">
                <a:solidFill>
                  <a:schemeClr val="dk1"/>
                </a:solidFill>
              </a:rPr>
              <a:t>1.1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motor rail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</a:rPr>
              <a:t>3.3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logic rail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XT30 polarized connector 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503" name="Google Shape;5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325" y="2066925"/>
            <a:ext cx="7846751" cy="29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4. P</a:t>
            </a:r>
            <a:r>
              <a:rPr lang="en-US"/>
              <a:t>ower</a:t>
            </a:r>
            <a:r>
              <a:rPr lang="en-US"/>
              <a:t> Subsystem - RV parts </a:t>
            </a:r>
            <a:endParaRPr>
              <a:solidFill>
                <a:srgbClr val="E84A27"/>
              </a:solidFill>
            </a:endParaRPr>
          </a:p>
        </p:txBody>
      </p:sp>
      <p:sp>
        <p:nvSpPr>
          <p:cNvPr id="510" name="Google Shape;510;p60"/>
          <p:cNvSpPr txBox="1"/>
          <p:nvPr>
            <p:ph idx="6" type="body"/>
          </p:nvPr>
        </p:nvSpPr>
        <p:spPr>
          <a:xfrm>
            <a:off x="454342" y="6492875"/>
            <a:ext cx="815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11" name="Google Shape;511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60"/>
          <p:cNvSpPr txBox="1"/>
          <p:nvPr/>
        </p:nvSpPr>
        <p:spPr>
          <a:xfrm>
            <a:off x="6179820" y="1176655"/>
            <a:ext cx="485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0"/>
          <p:cNvSpPr txBox="1"/>
          <p:nvPr/>
        </p:nvSpPr>
        <p:spPr>
          <a:xfrm>
            <a:off x="150472" y="5433020"/>
            <a:ext cx="556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4" name="Google Shape;514;p60"/>
          <p:cNvGraphicFramePr/>
          <p:nvPr/>
        </p:nvGraphicFramePr>
        <p:xfrm>
          <a:off x="913600" y="193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{5469FD6A-BD6F-4455-9F25-90F5672B12B6}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Requirements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Verifications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Battery provides ≥ 2 minutes of continuous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 under typical combat loading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Yes. We tested its durability.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1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5. Structure Subsystem</a:t>
            </a:r>
            <a:endParaRPr/>
          </a:p>
        </p:txBody>
      </p:sp>
      <p:sp>
        <p:nvSpPr>
          <p:cNvPr id="520" name="Google Shape;520;p61"/>
          <p:cNvSpPr txBox="1"/>
          <p:nvPr>
            <p:ph idx="3" type="body"/>
          </p:nvPr>
        </p:nvSpPr>
        <p:spPr>
          <a:xfrm>
            <a:off x="398375" y="1566675"/>
            <a:ext cx="11086800" cy="4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100"/>
              <a:t>1. All parts are 3D printed using PLA 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100"/>
              <a:t>2. Symmetric top/bottom → </a:t>
            </a:r>
            <a:r>
              <a:rPr b="1" lang="en-US" sz="2100" u="sng"/>
              <a:t>invertible</a:t>
            </a:r>
            <a:endParaRPr b="1" sz="2100" u="sng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100"/>
              <a:t>3.</a:t>
            </a:r>
            <a:r>
              <a:rPr lang="en-US" sz="2100"/>
              <a:t> </a:t>
            </a:r>
            <a:r>
              <a:rPr b="1" lang="en-US" sz="2100" u="sng"/>
              <a:t>Wheel guards</a:t>
            </a:r>
            <a:r>
              <a:rPr lang="en-US" sz="2100"/>
              <a:t> protect wheels from side impacts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100"/>
              <a:t>4. </a:t>
            </a:r>
            <a:r>
              <a:rPr lang="en-US" sz="2100"/>
              <a:t>Angled outer edges to minimize effective contact area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521" name="Google Shape;521;p61"/>
          <p:cNvSpPr txBox="1"/>
          <p:nvPr>
            <p:ph idx="6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</p:txBody>
      </p:sp>
      <p:sp>
        <p:nvSpPr>
          <p:cNvPr id="522" name="Google Shape;522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3" name="Google Shape;52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175" y="3851025"/>
            <a:ext cx="5001150" cy="18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1"/>
          <p:cNvSpPr txBox="1"/>
          <p:nvPr/>
        </p:nvSpPr>
        <p:spPr>
          <a:xfrm>
            <a:off x="2319200" y="5682673"/>
            <a:ext cx="3254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11: Design CAD of our wheel guard</a:t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525" name="Google Shape;52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3600" y="1566677"/>
            <a:ext cx="5001150" cy="252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Objective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4"/>
          <p:cNvSpPr txBox="1"/>
          <p:nvPr>
            <p:ph idx="2" type="body"/>
          </p:nvPr>
        </p:nvSpPr>
        <p:spPr>
          <a:xfrm>
            <a:off x="549275" y="2012566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18" name="Google Shape;318;p44"/>
          <p:cNvSpPr txBox="1"/>
          <p:nvPr/>
        </p:nvSpPr>
        <p:spPr>
          <a:xfrm>
            <a:off x="549313" y="1703125"/>
            <a:ext cx="55470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Ant-weight class: &lt; 2 lbs, 3D-printed, 4S LiPo max </a:t>
            </a:r>
            <a:r>
              <a:rPr b="1" i="0" lang="en-US" sz="1800" u="none" cap="none" strike="noStrike">
                <a:solidFill>
                  <a:schemeClr val="dk2"/>
                </a:solidFill>
              </a:rPr>
              <a:t>(</a:t>
            </a:r>
            <a:r>
              <a:rPr b="1" lang="en-US" sz="1800">
                <a:solidFill>
                  <a:schemeClr val="dk2"/>
                </a:solidFill>
              </a:rPr>
              <a:t>switched to 3S LiPo later)</a:t>
            </a:r>
            <a:endParaRPr b="1" sz="18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Every gram trade-off: weapons vs. structure vs. battery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Lose mobility &gt; 10 s = knockout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Core challenge: balance mobility, offense, and electrical reliability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ilding a wooden antweight battlebot part 3! - YouTube" id="319" name="Google Shape;319;p44"/>
          <p:cNvPicPr preferRelativeResize="0"/>
          <p:nvPr/>
        </p:nvPicPr>
        <p:blipFill rotWithShape="1">
          <a:blip r:embed="rId3">
            <a:alphaModFix/>
          </a:blip>
          <a:srcRect b="-2" l="6388" r="11383" t="0"/>
          <a:stretch/>
        </p:blipFill>
        <p:spPr>
          <a:xfrm>
            <a:off x="6241256" y="1021888"/>
            <a:ext cx="4738687" cy="432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20" name="Google Shape;320;p44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Computer Engineering</a:t>
            </a:r>
            <a:endParaRPr/>
          </a:p>
        </p:txBody>
      </p:sp>
      <p:sp>
        <p:nvSpPr>
          <p:cNvPr id="321" name="Google Shape;32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44"/>
          <p:cNvSpPr txBox="1"/>
          <p:nvPr/>
        </p:nvSpPr>
        <p:spPr>
          <a:xfrm>
            <a:off x="6608904" y="5388553"/>
            <a:ext cx="5492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Build an Antweight Combat Robot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2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5. Structure Subsystem - RV parts </a:t>
            </a:r>
            <a:endParaRPr>
              <a:solidFill>
                <a:srgbClr val="E84A27"/>
              </a:solidFill>
            </a:endParaRPr>
          </a:p>
        </p:txBody>
      </p:sp>
      <p:sp>
        <p:nvSpPr>
          <p:cNvPr id="532" name="Google Shape;532;p62"/>
          <p:cNvSpPr txBox="1"/>
          <p:nvPr>
            <p:ph idx="6" type="body"/>
          </p:nvPr>
        </p:nvSpPr>
        <p:spPr>
          <a:xfrm>
            <a:off x="454342" y="6492875"/>
            <a:ext cx="815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33" name="Google Shape;533;p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4" name="Google Shape;534;p62"/>
          <p:cNvSpPr txBox="1"/>
          <p:nvPr/>
        </p:nvSpPr>
        <p:spPr>
          <a:xfrm>
            <a:off x="6179820" y="1176655"/>
            <a:ext cx="485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2"/>
          <p:cNvSpPr txBox="1"/>
          <p:nvPr/>
        </p:nvSpPr>
        <p:spPr>
          <a:xfrm>
            <a:off x="150472" y="5433020"/>
            <a:ext cx="556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6" name="Google Shape;536;p62"/>
          <p:cNvGraphicFramePr/>
          <p:nvPr/>
        </p:nvGraphicFramePr>
        <p:xfrm>
          <a:off x="913600" y="193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{5469FD6A-BD6F-4455-9F25-90F5672B12B6}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Requirements </a:t>
                      </a:r>
                      <a:endParaRPr b="1"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Verifications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assembled weight &lt; 2.0 lbs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Yes. 640g in total.</a:t>
                      </a:r>
                      <a:endParaRPr b="1"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37" name="Google Shape;537;p62"/>
          <p:cNvSpPr txBox="1"/>
          <p:nvPr/>
        </p:nvSpPr>
        <p:spPr>
          <a:xfrm>
            <a:off x="913600" y="4058850"/>
            <a:ext cx="8556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Notes: In competition next monday, maybe we can add mass to optimize the CoG at the same time.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3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Current Progress &amp; Conclusion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63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45" name="Google Shape;545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p63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63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3"/>
          <p:cNvSpPr txBox="1"/>
          <p:nvPr/>
        </p:nvSpPr>
        <p:spPr>
          <a:xfrm>
            <a:off x="654225" y="1705150"/>
            <a:ext cx="113784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✓ </a:t>
            </a:r>
            <a:r>
              <a:rPr lang="en-US" sz="2100">
                <a:solidFill>
                  <a:schemeClr val="dk1"/>
                </a:solidFill>
              </a:rPr>
              <a:t>Mechanical Progess: Revise the inner space to fit in a larger PCB and battery, 	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 Revise the side plate to fit in new weapon motor, Use </a:t>
            </a:r>
            <a:r>
              <a:rPr b="1" lang="en-US" sz="2100" u="sng">
                <a:solidFill>
                  <a:schemeClr val="dk1"/>
                </a:solidFill>
              </a:rPr>
              <a:t>screw insert to connect components</a:t>
            </a:r>
            <a:endParaRPr b="1" sz="2100" u="sng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✓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Weapon: Now Using</a:t>
            </a:r>
            <a:r>
              <a:rPr lang="en-US" sz="2100">
                <a:solidFill>
                  <a:schemeClr val="dk1"/>
                </a:solidFill>
              </a:rPr>
              <a:t>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100">
                <a:solidFill>
                  <a:schemeClr val="dk1"/>
                </a:solidFill>
              </a:rPr>
              <a:t>3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 KV drum spinner</a:t>
            </a:r>
            <a:r>
              <a:rPr lang="en-US" sz="2100">
                <a:solidFill>
                  <a:schemeClr val="dk1"/>
                </a:solidFill>
              </a:rPr>
              <a:t> instead</a:t>
            </a:r>
            <a:endParaRPr sz="2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Safety: </a:t>
            </a:r>
            <a:r>
              <a:rPr b="1" lang="en-US" sz="2100">
                <a:solidFill>
                  <a:schemeClr val="dk1"/>
                </a:solidFill>
              </a:rPr>
              <a:t>I</a:t>
            </a:r>
            <a:r>
              <a:rPr b="1" lang="en-US" sz="2100">
                <a:solidFill>
                  <a:schemeClr val="dk1"/>
                </a:solidFill>
              </a:rPr>
              <a:t>nvertible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2-s failsafe, ≤ 150 ms latency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00FF00"/>
                </a:solidFill>
              </a:rPr>
              <a:t>✓ </a:t>
            </a:r>
            <a:r>
              <a:rPr lang="en-US" sz="2100">
                <a:solidFill>
                  <a:schemeClr val="dk1"/>
                </a:solidFill>
              </a:rPr>
              <a:t>Software: Battlebot status display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4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Future Work:</a:t>
            </a:r>
            <a:r>
              <a:rPr lang="en-US"/>
              <a:t> Recovery Subsystem</a:t>
            </a:r>
            <a:endParaRPr/>
          </a:p>
        </p:txBody>
      </p:sp>
      <p:sp>
        <p:nvSpPr>
          <p:cNvPr id="555" name="Google Shape;555;p64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56" name="Google Shape;556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p64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4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4"/>
          <p:cNvSpPr txBox="1"/>
          <p:nvPr/>
        </p:nvSpPr>
        <p:spPr>
          <a:xfrm>
            <a:off x="550875" y="1705150"/>
            <a:ext cx="11419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</a:rPr>
              <a:t>Primary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IMU-based gyroscopic correction </a:t>
            </a:r>
            <a:endParaRPr sz="2100"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Flip detection: pitch/roll rate &gt; 5 rad/s threshold</a:t>
            </a:r>
            <a:endParaRPr sz="2100"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Action: modulate weapon speed → gyroscopic counter-torque</a:t>
            </a:r>
            <a:endParaRPr sz="2100"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Expected: 5–15° correction (theoretical, to be validated)</a:t>
            </a:r>
            <a:endParaRPr sz="2100"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Verification :</a:t>
            </a:r>
            <a:endParaRPr sz="2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100" u="sng">
                <a:solidFill>
                  <a:schemeClr val="dk1"/>
                </a:solidFill>
              </a:rPr>
              <a:t>Gyroscopic correction algorithm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activates when IMU detects flip motion 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artoon character with a finger on his face&#10;&#10;AI-generated content may be incorrect." id="564" name="Google Shape;56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487" y="2261700"/>
            <a:ext cx="5557674" cy="36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5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566" name="Google Shape;566;p65"/>
          <p:cNvSpPr txBox="1"/>
          <p:nvPr>
            <p:ph idx="2" type="body"/>
          </p:nvPr>
        </p:nvSpPr>
        <p:spPr>
          <a:xfrm>
            <a:off x="654228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67" name="Google Shape;567;p65"/>
          <p:cNvSpPr txBox="1"/>
          <p:nvPr>
            <p:ph idx="3" type="body"/>
          </p:nvPr>
        </p:nvSpPr>
        <p:spPr>
          <a:xfrm>
            <a:off x="3505391" y="5938304"/>
            <a:ext cx="4876417" cy="215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Source : Reddit: </a:t>
            </a:r>
            <a:r>
              <a:rPr b="1" lang="en-US"/>
              <a:t>r/ECEProfessionals</a:t>
            </a:r>
            <a:endParaRPr/>
          </a:p>
        </p:txBody>
      </p:sp>
      <p:sp>
        <p:nvSpPr>
          <p:cNvPr id="568" name="Google Shape;568;p65"/>
          <p:cNvSpPr txBox="1"/>
          <p:nvPr>
            <p:ph idx="4" type="body"/>
          </p:nvPr>
        </p:nvSpPr>
        <p:spPr>
          <a:xfrm>
            <a:off x="6148002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69" name="Google Shape;569;p65"/>
          <p:cNvSpPr txBox="1"/>
          <p:nvPr>
            <p:ph idx="5" type="body"/>
          </p:nvPr>
        </p:nvSpPr>
        <p:spPr>
          <a:xfrm>
            <a:off x="6146237" y="2785267"/>
            <a:ext cx="4876417" cy="215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70" name="Google Shape;570;p65"/>
          <p:cNvSpPr txBox="1"/>
          <p:nvPr>
            <p:ph idx="6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</p:txBody>
      </p:sp>
      <p:sp>
        <p:nvSpPr>
          <p:cNvPr id="571" name="Google Shape;571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2" name="Google Shape;572;p6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5"/>
          <p:cNvSpPr txBox="1"/>
          <p:nvPr/>
        </p:nvSpPr>
        <p:spPr>
          <a:xfrm>
            <a:off x="901150" y="1284875"/>
            <a:ext cx="104526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Thank you </a:t>
            </a:r>
            <a:r>
              <a:rPr lang="en-US" sz="2800">
                <a:solidFill>
                  <a:schemeClr val="dk1"/>
                </a:solidFill>
              </a:rPr>
              <a:t>Professor Viktor Gruev, </a:t>
            </a:r>
            <a:r>
              <a:rPr lang="en-US" sz="2800">
                <a:solidFill>
                  <a:schemeClr val="dk1"/>
                </a:solidFill>
              </a:rPr>
              <a:t>our TA Zhuoer Zhang, and all the TAs and classmates who helped us along the way. 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574" name="Google Shape;57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21450" y="1798447"/>
            <a:ext cx="75247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6"/>
          <p:cNvSpPr txBox="1"/>
          <p:nvPr>
            <p:ph idx="1" type="body"/>
          </p:nvPr>
        </p:nvSpPr>
        <p:spPr>
          <a:xfrm>
            <a:off x="654225" y="277801"/>
            <a:ext cx="10370100" cy="78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Appendix A - Block Diagram</a:t>
            </a:r>
            <a:endParaRPr/>
          </a:p>
        </p:txBody>
      </p:sp>
      <p:pic>
        <p:nvPicPr>
          <p:cNvPr id="581" name="Google Shape;58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00" y="1059000"/>
            <a:ext cx="11528451" cy="5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6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Appendix B - PCB Design</a:t>
            </a:r>
            <a:endParaRPr/>
          </a:p>
        </p:txBody>
      </p:sp>
      <p:sp>
        <p:nvSpPr>
          <p:cNvPr id="589" name="Google Shape;589;p67"/>
          <p:cNvSpPr txBox="1"/>
          <p:nvPr>
            <p:ph idx="2" type="body"/>
          </p:nvPr>
        </p:nvSpPr>
        <p:spPr>
          <a:xfrm>
            <a:off x="654228" y="2009998"/>
            <a:ext cx="4876500" cy="76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90" name="Google Shape;590;p67"/>
          <p:cNvSpPr txBox="1"/>
          <p:nvPr>
            <p:ph idx="3" type="body"/>
          </p:nvPr>
        </p:nvSpPr>
        <p:spPr>
          <a:xfrm>
            <a:off x="652463" y="2785267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91" name="Google Shape;591;p67"/>
          <p:cNvSpPr txBox="1"/>
          <p:nvPr>
            <p:ph idx="4" type="body"/>
          </p:nvPr>
        </p:nvSpPr>
        <p:spPr>
          <a:xfrm>
            <a:off x="6148002" y="2009998"/>
            <a:ext cx="4876500" cy="76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7"/>
          <p:cNvSpPr txBox="1"/>
          <p:nvPr>
            <p:ph idx="5" type="body"/>
          </p:nvPr>
        </p:nvSpPr>
        <p:spPr>
          <a:xfrm>
            <a:off x="6146237" y="2785267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091676" y="151575"/>
            <a:ext cx="4812275" cy="729392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7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8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Appendix C - </a:t>
            </a:r>
            <a:r>
              <a:rPr lang="en-US"/>
              <a:t>External Connection</a:t>
            </a:r>
            <a:endParaRPr/>
          </a:p>
        </p:txBody>
      </p:sp>
      <p:pic>
        <p:nvPicPr>
          <p:cNvPr id="601" name="Google Shape;60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125" y="1295323"/>
            <a:ext cx="3154125" cy="19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300" y="4356224"/>
            <a:ext cx="4993025" cy="1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388" y="1211450"/>
            <a:ext cx="6689500" cy="28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600" y="3227425"/>
            <a:ext cx="5277775" cy="29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68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Appendix D - </a:t>
            </a:r>
            <a:r>
              <a:rPr lang="en-US"/>
              <a:t>Power Networks</a:t>
            </a:r>
            <a:endParaRPr/>
          </a:p>
        </p:txBody>
      </p:sp>
      <p:sp>
        <p:nvSpPr>
          <p:cNvPr id="612" name="Google Shape;612;p69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  <p:pic>
        <p:nvPicPr>
          <p:cNvPr id="613" name="Google Shape;61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875" y="1342825"/>
            <a:ext cx="5442701" cy="21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650" y="3134375"/>
            <a:ext cx="4329525" cy="3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5175" y="922125"/>
            <a:ext cx="2741575" cy="22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375" y="3677025"/>
            <a:ext cx="3280245" cy="2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0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Appendix E - </a:t>
            </a:r>
            <a:r>
              <a:rPr lang="en-US"/>
              <a:t>MCU Peripherals</a:t>
            </a:r>
            <a:endParaRPr/>
          </a:p>
        </p:txBody>
      </p:sp>
      <p:sp>
        <p:nvSpPr>
          <p:cNvPr id="623" name="Google Shape;623;p70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  <p:pic>
        <p:nvPicPr>
          <p:cNvPr id="624" name="Google Shape;62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9175"/>
            <a:ext cx="6553801" cy="436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00" y="2848604"/>
            <a:ext cx="5638200" cy="333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6754" y="62275"/>
            <a:ext cx="2771171" cy="31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>
            <p:ph idx="1" type="body"/>
          </p:nvPr>
        </p:nvSpPr>
        <p:spPr>
          <a:xfrm>
            <a:off x="665478" y="100378"/>
            <a:ext cx="103701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Block Diagram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9" name="Google Shape;329;p45"/>
          <p:cNvSpPr txBox="1"/>
          <p:nvPr>
            <p:ph idx="6" type="body"/>
          </p:nvPr>
        </p:nvSpPr>
        <p:spPr>
          <a:xfrm>
            <a:off x="457200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30" name="Google Shape;33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45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00" y="1059000"/>
            <a:ext cx="11528451" cy="51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I</a:t>
            </a:r>
            <a:r>
              <a:rPr lang="en-US"/>
              <a:t>nitial </a:t>
            </a:r>
            <a:r>
              <a:rPr lang="en-US"/>
              <a:t>Design </a:t>
            </a:r>
            <a:endParaRPr/>
          </a:p>
        </p:txBody>
      </p:sp>
      <p:sp>
        <p:nvSpPr>
          <p:cNvPr id="340" name="Google Shape;340;p46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41" name="Google Shape;34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6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6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6"/>
          <p:cNvSpPr txBox="1"/>
          <p:nvPr/>
        </p:nvSpPr>
        <p:spPr>
          <a:xfrm>
            <a:off x="642982" y="1405787"/>
            <a:ext cx="97050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Two-wheel differential drive → lightweight, almost zero-radius turns</a:t>
            </a:r>
            <a:endParaRPr sz="2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Horizontal drum spinner + dual front wedges</a:t>
            </a:r>
            <a:endParaRPr sz="2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 top/bottom → invertible 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ESP32-S3 Bluetooth control, MPU-6050 IMU</a:t>
            </a:r>
            <a:endParaRPr sz="2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Dual power rails: 1</a:t>
            </a:r>
            <a:r>
              <a:rPr lang="en-US" sz="2100">
                <a:solidFill>
                  <a:schemeClr val="dk1"/>
                </a:solidFill>
              </a:rPr>
              <a:t>4</a:t>
            </a:r>
            <a:r>
              <a:rPr lang="en-US" sz="2100">
                <a:solidFill>
                  <a:schemeClr val="dk1"/>
                </a:solidFill>
              </a:rPr>
              <a:t>.</a:t>
            </a:r>
            <a:r>
              <a:rPr lang="en-US" sz="2100">
                <a:solidFill>
                  <a:schemeClr val="dk1"/>
                </a:solidFill>
              </a:rPr>
              <a:t>8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motor / 5V logic (decoupled)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and silver device with a red cylinder&#10;&#10;AI-generated content may be incorrect." id="345" name="Google Shape;34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9825" y="2190992"/>
            <a:ext cx="4855851" cy="3705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Updated Design</a:t>
            </a:r>
            <a:endParaRPr/>
          </a:p>
        </p:txBody>
      </p:sp>
      <p:sp>
        <p:nvSpPr>
          <p:cNvPr id="352" name="Google Shape;352;p47"/>
          <p:cNvSpPr txBox="1"/>
          <p:nvPr>
            <p:ph idx="3" type="body"/>
          </p:nvPr>
        </p:nvSpPr>
        <p:spPr>
          <a:xfrm>
            <a:off x="654225" y="1389750"/>
            <a:ext cx="8007900" cy="35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• </a:t>
            </a:r>
            <a:r>
              <a:rPr lang="en-US" sz="2100">
                <a:solidFill>
                  <a:schemeClr val="dk1"/>
                </a:solidFill>
              </a:rPr>
              <a:t>Dual power rails: 11.1V motor / 3.3V logic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• Enlarged inner space (after finalizing PCB design) 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• Other Traits Remained: Two wheel differential drive + </a:t>
            </a:r>
            <a:r>
              <a:rPr lang="en-US" sz="2100">
                <a:solidFill>
                  <a:schemeClr val="dk1"/>
                </a:solidFill>
              </a:rPr>
              <a:t>Horizontal   drum spinner + Dual front wedges+ Symmetric Body</a:t>
            </a:r>
            <a:endParaRPr sz="2100"/>
          </a:p>
        </p:txBody>
      </p:sp>
      <p:sp>
        <p:nvSpPr>
          <p:cNvPr id="353" name="Google Shape;353;p47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  <p:sp>
        <p:nvSpPr>
          <p:cNvPr id="354" name="Google Shape;354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5" name="Google Shape;35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91273">
            <a:off x="8309007" y="2193204"/>
            <a:ext cx="3346384" cy="343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50" y="3358750"/>
            <a:ext cx="5501351" cy="24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7"/>
          <p:cNvSpPr txBox="1"/>
          <p:nvPr/>
        </p:nvSpPr>
        <p:spPr>
          <a:xfrm>
            <a:off x="2294550" y="5410750"/>
            <a:ext cx="2615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2: Updated CAD of side plate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58" name="Google Shape;358;p47"/>
          <p:cNvSpPr txBox="1"/>
          <p:nvPr/>
        </p:nvSpPr>
        <p:spPr>
          <a:xfrm>
            <a:off x="8464225" y="5775850"/>
            <a:ext cx="2615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3: Updated Concept CAD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Meet Our BattleBot </a:t>
            </a:r>
            <a:endParaRPr/>
          </a:p>
        </p:txBody>
      </p:sp>
      <p:pic>
        <p:nvPicPr>
          <p:cNvPr id="365" name="Google Shape;3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700" y="1378912"/>
            <a:ext cx="5620600" cy="4213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8"/>
          <p:cNvSpPr txBox="1"/>
          <p:nvPr/>
        </p:nvSpPr>
        <p:spPr>
          <a:xfrm>
            <a:off x="4801675" y="5755200"/>
            <a:ext cx="291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4: Picture of Our Battlebot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67" name="Google Shape;367;p48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9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High-Level Requirements</a:t>
            </a:r>
            <a:endParaRPr/>
          </a:p>
        </p:txBody>
      </p:sp>
      <p:sp>
        <p:nvSpPr>
          <p:cNvPr id="374" name="Google Shape;374;p49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75" name="Google Shape;375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49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9"/>
          <p:cNvSpPr txBox="1"/>
          <p:nvPr/>
        </p:nvSpPr>
        <p:spPr>
          <a:xfrm>
            <a:off x="654222" y="5789620"/>
            <a:ext cx="5562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Figure 5&amp;6: High-Level Requirement Testing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78" name="Google Shape;378;p49"/>
          <p:cNvSpPr txBox="1"/>
          <p:nvPr/>
        </p:nvSpPr>
        <p:spPr>
          <a:xfrm>
            <a:off x="654228" y="1222718"/>
            <a:ext cx="9705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Linear acceleration ≥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1.5 m/s²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rest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Weapon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Tip speed ≥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150 mph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within 10s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Stability &amp; Safety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rgbClr val="FF5F05"/>
                </a:solidFill>
                <a:latin typeface="Arial"/>
                <a:ea typeface="Arial"/>
                <a:cs typeface="Arial"/>
                <a:sym typeface="Arial"/>
              </a:rPr>
              <a:t>Invertible mobility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emergency shutdown ≤ </a:t>
            </a:r>
            <a:r>
              <a:rPr lang="en-US" sz="2400">
                <a:solidFill>
                  <a:srgbClr val="FF5F0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s, latency ≤ </a:t>
            </a:r>
            <a:r>
              <a:rPr lang="en-US" sz="2400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rPr>
              <a:t>150 ms</a:t>
            </a:r>
            <a:endParaRPr sz="2400">
              <a:solidFill>
                <a:srgbClr val="E84A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49"/>
          <p:cNvPicPr preferRelativeResize="0"/>
          <p:nvPr/>
        </p:nvPicPr>
        <p:blipFill rotWithShape="1">
          <a:blip r:embed="rId3">
            <a:alphaModFix/>
          </a:blip>
          <a:srcRect b="0" l="8995" r="9011" t="0"/>
          <a:stretch/>
        </p:blipFill>
        <p:spPr>
          <a:xfrm>
            <a:off x="538650" y="3698525"/>
            <a:ext cx="3632374" cy="20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9" title="aec13a288326a04c9e428ffaffadf05a.jpg"/>
          <p:cNvPicPr preferRelativeResize="0"/>
          <p:nvPr/>
        </p:nvPicPr>
        <p:blipFill rotWithShape="1">
          <a:blip r:embed="rId4">
            <a:alphaModFix/>
          </a:blip>
          <a:srcRect b="32207" l="0" r="0" t="32482"/>
          <a:stretch/>
        </p:blipFill>
        <p:spPr>
          <a:xfrm>
            <a:off x="6089100" y="3226475"/>
            <a:ext cx="3632376" cy="2788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1. Control Subsystem - Hardware</a:t>
            </a:r>
            <a:endParaRPr/>
          </a:p>
        </p:txBody>
      </p:sp>
      <p:sp>
        <p:nvSpPr>
          <p:cNvPr id="387" name="Google Shape;387;p50"/>
          <p:cNvSpPr txBox="1"/>
          <p:nvPr>
            <p:ph idx="6" type="body"/>
          </p:nvPr>
        </p:nvSpPr>
        <p:spPr>
          <a:xfrm>
            <a:off x="454342" y="6492875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Computer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88" name="Google Shape;38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9" name="Google Shape;389;p50"/>
          <p:cNvSpPr txBox="1"/>
          <p:nvPr/>
        </p:nvSpPr>
        <p:spPr>
          <a:xfrm>
            <a:off x="6179820" y="1176655"/>
            <a:ext cx="48558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0"/>
          <p:cNvSpPr txBox="1"/>
          <p:nvPr/>
        </p:nvSpPr>
        <p:spPr>
          <a:xfrm>
            <a:off x="150472" y="5433020"/>
            <a:ext cx="5562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0"/>
          <p:cNvSpPr txBox="1"/>
          <p:nvPr/>
        </p:nvSpPr>
        <p:spPr>
          <a:xfrm>
            <a:off x="576350" y="1674025"/>
            <a:ext cx="6793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ESP32-S3: integrated BT 5.0 + WiFi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Controller → Bluetooth → ESP32 → PWM to 3 ESC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3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2100" u="sng">
                <a:solidFill>
                  <a:schemeClr val="dk1"/>
                </a:solidFill>
              </a:rPr>
              <a:t>Failsafe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no packet in 2 s → all motors zero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650" y="1697350"/>
            <a:ext cx="4855850" cy="37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/>
          <p:nvPr>
            <p:ph idx="1" type="body"/>
          </p:nvPr>
        </p:nvSpPr>
        <p:spPr>
          <a:xfrm>
            <a:off x="654228" y="277803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ESP32 S3 Carrier Board Power Networks</a:t>
            </a:r>
            <a:endParaRPr/>
          </a:p>
        </p:txBody>
      </p:sp>
      <p:sp>
        <p:nvSpPr>
          <p:cNvPr id="399" name="Google Shape;399;p51"/>
          <p:cNvSpPr txBox="1"/>
          <p:nvPr>
            <p:ph idx="2" type="body"/>
          </p:nvPr>
        </p:nvSpPr>
        <p:spPr>
          <a:xfrm>
            <a:off x="654228" y="2009998"/>
            <a:ext cx="4876500" cy="76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1"/>
          <p:cNvSpPr txBox="1"/>
          <p:nvPr>
            <p:ph idx="3" type="body"/>
          </p:nvPr>
        </p:nvSpPr>
        <p:spPr>
          <a:xfrm>
            <a:off x="652463" y="2785267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1"/>
          <p:cNvSpPr txBox="1"/>
          <p:nvPr>
            <p:ph idx="4" type="body"/>
          </p:nvPr>
        </p:nvSpPr>
        <p:spPr>
          <a:xfrm>
            <a:off x="6148002" y="2009998"/>
            <a:ext cx="4876500" cy="76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1"/>
          <p:cNvSpPr txBox="1"/>
          <p:nvPr>
            <p:ph idx="5" type="body"/>
          </p:nvPr>
        </p:nvSpPr>
        <p:spPr>
          <a:xfrm>
            <a:off x="6146237" y="2785267"/>
            <a:ext cx="4876500" cy="215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25" y="1467625"/>
            <a:ext cx="10370102" cy="4634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1"/>
          <p:cNvSpPr txBox="1"/>
          <p:nvPr>
            <p:ph idx="6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Computer Engineering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