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18"/>
  </p:notesMasterIdLst>
  <p:sldIdLst>
    <p:sldId id="283" r:id="rId2"/>
    <p:sldId id="282" r:id="rId3"/>
    <p:sldId id="301" r:id="rId4"/>
    <p:sldId id="304" r:id="rId5"/>
    <p:sldId id="308" r:id="rId6"/>
    <p:sldId id="277" r:id="rId7"/>
    <p:sldId id="316" r:id="rId8"/>
    <p:sldId id="309" r:id="rId9"/>
    <p:sldId id="310" r:id="rId10"/>
    <p:sldId id="314" r:id="rId11"/>
    <p:sldId id="313" r:id="rId12"/>
    <p:sldId id="307" r:id="rId13"/>
    <p:sldId id="315" r:id="rId14"/>
    <p:sldId id="305" r:id="rId15"/>
    <p:sldId id="303" r:id="rId16"/>
    <p:sldId id="298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35" roundtripDataSignature="AMtx7mhSaRiTD9uDhGJ3nUfwohnl+c0R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4B36"/>
    <a:srgbClr val="13294B"/>
    <a:srgbClr val="15264B"/>
    <a:srgbClr val="1B4284"/>
    <a:srgbClr val="FA5738"/>
    <a:srgbClr val="FF552E"/>
    <a:srgbClr val="0E2248"/>
    <a:srgbClr val="0E2E5A"/>
    <a:srgbClr val="0B1A53"/>
    <a:srgbClr val="0309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F3D23A-7492-9C4E-9896-DED84F2D5D3C}" v="319" dt="2025-12-10T23:24:20.1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5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Ethan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8449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1BEFB34C-7007-0986-198B-23A9B64D6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>
            <a:extLst>
              <a:ext uri="{FF2B5EF4-FFF2-40B4-BE49-F238E27FC236}">
                <a16:creationId xmlns:a16="http://schemas.microsoft.com/office/drawing/2014/main" id="{FA550F6E-E045-6307-D61F-BD87D2F262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Ethan</a:t>
            </a:r>
            <a:endParaRPr/>
          </a:p>
        </p:txBody>
      </p:sp>
      <p:sp>
        <p:nvSpPr>
          <p:cNvPr id="143" name="Google Shape;143;p7:notes">
            <a:extLst>
              <a:ext uri="{FF2B5EF4-FFF2-40B4-BE49-F238E27FC236}">
                <a16:creationId xmlns:a16="http://schemas.microsoft.com/office/drawing/2014/main" id="{BDC9F7A0-A04A-DBFA-87D8-64896C3F95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317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B26720B3-232B-6782-5C37-EE11E5290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>
            <a:extLst>
              <a:ext uri="{FF2B5EF4-FFF2-40B4-BE49-F238E27FC236}">
                <a16:creationId xmlns:a16="http://schemas.microsoft.com/office/drawing/2014/main" id="{5835E7CF-80CF-5F39-B202-5D5EC45132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Ethan</a:t>
            </a:r>
            <a:endParaRPr/>
          </a:p>
        </p:txBody>
      </p:sp>
      <p:sp>
        <p:nvSpPr>
          <p:cNvPr id="155" name="Google Shape;155;p8:notes">
            <a:extLst>
              <a:ext uri="{FF2B5EF4-FFF2-40B4-BE49-F238E27FC236}">
                <a16:creationId xmlns:a16="http://schemas.microsoft.com/office/drawing/2014/main" id="{45349616-6B0F-FEC6-73A1-95300D3B56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8155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CC903980-5F9B-E4E9-C815-3F6795E09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>
            <a:extLst>
              <a:ext uri="{FF2B5EF4-FFF2-40B4-BE49-F238E27FC236}">
                <a16:creationId xmlns:a16="http://schemas.microsoft.com/office/drawing/2014/main" id="{19A3EDC9-D024-2E51-C90B-86A961886A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Ethan</a:t>
            </a:r>
            <a:endParaRPr/>
          </a:p>
        </p:txBody>
      </p:sp>
      <p:sp>
        <p:nvSpPr>
          <p:cNvPr id="155" name="Google Shape;155;p8:notes">
            <a:extLst>
              <a:ext uri="{FF2B5EF4-FFF2-40B4-BE49-F238E27FC236}">
                <a16:creationId xmlns:a16="http://schemas.microsoft.com/office/drawing/2014/main" id="{E6A2306C-4125-5FC3-7334-E1244BD35A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1116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ADB656F3-75CC-98CA-CD63-6506B71F5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>
            <a:extLst>
              <a:ext uri="{FF2B5EF4-FFF2-40B4-BE49-F238E27FC236}">
                <a16:creationId xmlns:a16="http://schemas.microsoft.com/office/drawing/2014/main" id="{357C8050-0A1E-65D9-55AA-C1E9201027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Rishab</a:t>
            </a:r>
            <a:endParaRPr/>
          </a:p>
        </p:txBody>
      </p:sp>
      <p:sp>
        <p:nvSpPr>
          <p:cNvPr id="143" name="Google Shape;143;p7:notes">
            <a:extLst>
              <a:ext uri="{FF2B5EF4-FFF2-40B4-BE49-F238E27FC236}">
                <a16:creationId xmlns:a16="http://schemas.microsoft.com/office/drawing/2014/main" id="{237CECD7-8E84-C93D-EB8D-480DDAD588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5732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9394265C-8C7D-C222-D8D3-AE669674D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>
            <a:extLst>
              <a:ext uri="{FF2B5EF4-FFF2-40B4-BE49-F238E27FC236}">
                <a16:creationId xmlns:a16="http://schemas.microsoft.com/office/drawing/2014/main" id="{1DB34D86-7ACF-9EAD-898E-28D42819F5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Rishab</a:t>
            </a:r>
            <a:endParaRPr/>
          </a:p>
        </p:txBody>
      </p:sp>
      <p:sp>
        <p:nvSpPr>
          <p:cNvPr id="143" name="Google Shape;143;p7:notes">
            <a:extLst>
              <a:ext uri="{FF2B5EF4-FFF2-40B4-BE49-F238E27FC236}">
                <a16:creationId xmlns:a16="http://schemas.microsoft.com/office/drawing/2014/main" id="{60678EA5-4750-B395-EF74-6D7FADAF20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2796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Rishab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8437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Ethan</a:t>
            </a: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8369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9A72C5C0-C69B-041A-63C7-0EA5796F1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>
            <a:extLst>
              <a:ext uri="{FF2B5EF4-FFF2-40B4-BE49-F238E27FC236}">
                <a16:creationId xmlns:a16="http://schemas.microsoft.com/office/drawing/2014/main" id="{F8B8DA36-489F-A2B9-482C-DF6BB675C5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Jay</a:t>
            </a:r>
            <a:endParaRPr/>
          </a:p>
        </p:txBody>
      </p:sp>
      <p:sp>
        <p:nvSpPr>
          <p:cNvPr id="143" name="Google Shape;143;p7:notes">
            <a:extLst>
              <a:ext uri="{FF2B5EF4-FFF2-40B4-BE49-F238E27FC236}">
                <a16:creationId xmlns:a16="http://schemas.microsoft.com/office/drawing/2014/main" id="{BE71E4FF-EC2D-4482-4646-B576B541B0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4683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C606B5D0-C2BA-FBDB-497A-50AEF3807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>
            <a:extLst>
              <a:ext uri="{FF2B5EF4-FFF2-40B4-BE49-F238E27FC236}">
                <a16:creationId xmlns:a16="http://schemas.microsoft.com/office/drawing/2014/main" id="{E2C8E875-8B72-7BCC-33CD-22D92946C5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Jay</a:t>
            </a:r>
            <a:endParaRPr/>
          </a:p>
        </p:txBody>
      </p:sp>
      <p:sp>
        <p:nvSpPr>
          <p:cNvPr id="143" name="Google Shape;143;p7:notes">
            <a:extLst>
              <a:ext uri="{FF2B5EF4-FFF2-40B4-BE49-F238E27FC236}">
                <a16:creationId xmlns:a16="http://schemas.microsoft.com/office/drawing/2014/main" id="{DABA23D2-96BC-2315-BEFE-0315E4F65E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5825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Jay</a:t>
            </a: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8369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220A8042-E0FF-E7AF-1F9D-1F30D3F26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>
            <a:extLst>
              <a:ext uri="{FF2B5EF4-FFF2-40B4-BE49-F238E27FC236}">
                <a16:creationId xmlns:a16="http://schemas.microsoft.com/office/drawing/2014/main" id="{B9759EE9-EB9D-E086-694C-A8EE9B170E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Jay</a:t>
            </a:r>
            <a:endParaRPr/>
          </a:p>
        </p:txBody>
      </p:sp>
      <p:sp>
        <p:nvSpPr>
          <p:cNvPr id="143" name="Google Shape;143;p7:notes">
            <a:extLst>
              <a:ext uri="{FF2B5EF4-FFF2-40B4-BE49-F238E27FC236}">
                <a16:creationId xmlns:a16="http://schemas.microsoft.com/office/drawing/2014/main" id="{992DF1AE-364D-B388-4382-88106F6614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392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02B8145A-4F4B-21E7-25DD-979F3E08D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>
            <a:extLst>
              <a:ext uri="{FF2B5EF4-FFF2-40B4-BE49-F238E27FC236}">
                <a16:creationId xmlns:a16="http://schemas.microsoft.com/office/drawing/2014/main" id="{0E163344-538D-2F75-B0BA-A75BC5BE49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jay</a:t>
            </a:r>
            <a:endParaRPr/>
          </a:p>
        </p:txBody>
      </p:sp>
      <p:sp>
        <p:nvSpPr>
          <p:cNvPr id="143" name="Google Shape;143;p7:notes">
            <a:extLst>
              <a:ext uri="{FF2B5EF4-FFF2-40B4-BE49-F238E27FC236}">
                <a16:creationId xmlns:a16="http://schemas.microsoft.com/office/drawing/2014/main" id="{AD91EE9E-9341-0F7F-84E6-F150515B96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2605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31E7187B-DAB2-03F7-438E-0A4809BE5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>
            <a:extLst>
              <a:ext uri="{FF2B5EF4-FFF2-40B4-BE49-F238E27FC236}">
                <a16:creationId xmlns:a16="http://schemas.microsoft.com/office/drawing/2014/main" id="{3B15699B-E1C9-095A-2253-6FBC9DD722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Jay, Rishab</a:t>
            </a:r>
            <a:endParaRPr/>
          </a:p>
        </p:txBody>
      </p:sp>
      <p:sp>
        <p:nvSpPr>
          <p:cNvPr id="143" name="Google Shape;143;p7:notes">
            <a:extLst>
              <a:ext uri="{FF2B5EF4-FFF2-40B4-BE49-F238E27FC236}">
                <a16:creationId xmlns:a16="http://schemas.microsoft.com/office/drawing/2014/main" id="{2BA9299F-D60D-2286-F413-42118B522E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7817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514A9E78-0140-AC00-BB83-A8C42BA0F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>
            <a:extLst>
              <a:ext uri="{FF2B5EF4-FFF2-40B4-BE49-F238E27FC236}">
                <a16:creationId xmlns:a16="http://schemas.microsoft.com/office/drawing/2014/main" id="{A8A54536-DC2E-C735-7555-5869EEF8CE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Rishab</a:t>
            </a:r>
            <a:endParaRPr/>
          </a:p>
        </p:txBody>
      </p:sp>
      <p:sp>
        <p:nvSpPr>
          <p:cNvPr id="143" name="Google Shape;143;p7:notes">
            <a:extLst>
              <a:ext uri="{FF2B5EF4-FFF2-40B4-BE49-F238E27FC236}">
                <a16:creationId xmlns:a16="http://schemas.microsoft.com/office/drawing/2014/main" id="{BA85E767-18AA-DA42-FB16-D6957A8082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6851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9.png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7;p1">
            <a:extLst>
              <a:ext uri="{FF2B5EF4-FFF2-40B4-BE49-F238E27FC236}">
                <a16:creationId xmlns:a16="http://schemas.microsoft.com/office/drawing/2014/main" id="{6EE6B1E5-9B9E-FD48-9F48-627803FDB7F5}"/>
              </a:ext>
            </a:extLst>
          </p:cNvPr>
          <p:cNvSpPr txBox="1"/>
          <p:nvPr/>
        </p:nvSpPr>
        <p:spPr>
          <a:xfrm>
            <a:off x="1134035" y="2553964"/>
            <a:ext cx="9923929" cy="3431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500" b="1" i="0" u="none" strike="noStrike" cap="none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Insight: Cardiovascular Screening Device</a:t>
            </a:r>
            <a:endParaRPr sz="4500">
              <a:latin typeface="+mn-lt"/>
            </a:endParaRPr>
          </a:p>
          <a:p>
            <a:pPr lvl="0" algn="ctr">
              <a:spcBef>
                <a:spcPts val="600"/>
              </a:spcBef>
            </a:pPr>
            <a:r>
              <a:rPr lang="en-US" sz="250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Team 32</a:t>
            </a:r>
          </a:p>
          <a:p>
            <a:pPr lvl="0" algn="ctr">
              <a:spcBef>
                <a:spcPts val="600"/>
              </a:spcBef>
            </a:pPr>
            <a:endParaRPr lang="en-US" sz="1800">
              <a:solidFill>
                <a:schemeClr val="lt1"/>
              </a:solidFill>
              <a:latin typeface="+mn-lt"/>
              <a:ea typeface="Helvetica Neue"/>
              <a:cs typeface="Helvetica Neue"/>
              <a:sym typeface="Helvetica Neue"/>
            </a:endParaRPr>
          </a:p>
          <a:p>
            <a:pPr lvl="0" algn="ctr">
              <a:spcBef>
                <a:spcPts val="600"/>
              </a:spcBef>
            </a:pPr>
            <a:r>
              <a:rPr lang="en-US" sz="1800">
                <a:solidFill>
                  <a:schemeClr val="lt1"/>
                </a:solidFill>
                <a:ea typeface="Helvetica Neue"/>
                <a:cs typeface="Helvetica Neue"/>
                <a:sym typeface="Helvetica Neue"/>
              </a:rPr>
              <a:t>Team: Jay Nathan, Rishab Iyer, Ethan Pereira</a:t>
            </a:r>
          </a:p>
          <a:p>
            <a:pPr lvl="0" algn="ctr">
              <a:spcBef>
                <a:spcPts val="600"/>
              </a:spcBef>
            </a:pPr>
            <a:r>
              <a:rPr lang="en-US" sz="1800">
                <a:solidFill>
                  <a:schemeClr val="lt1"/>
                </a:solidFill>
                <a:ea typeface="Helvetica Neue"/>
                <a:cs typeface="Helvetica Neue"/>
                <a:sym typeface="Helvetica Neue"/>
              </a:rPr>
              <a:t>Professor: Yu</a:t>
            </a:r>
          </a:p>
          <a:p>
            <a:pPr lvl="0" algn="ctr">
              <a:spcBef>
                <a:spcPts val="600"/>
              </a:spcBef>
            </a:pPr>
            <a:r>
              <a:rPr lang="en-US" sz="1800">
                <a:solidFill>
                  <a:schemeClr val="lt1"/>
                </a:solidFill>
                <a:ea typeface="Helvetica Neue"/>
                <a:cs typeface="Helvetica Neue"/>
                <a:sym typeface="Helvetica Neue"/>
              </a:rPr>
              <a:t>TA: Weiman Yan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FB6560-0D29-8109-3DBD-CA9E7189A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007" y="1004743"/>
            <a:ext cx="2909982" cy="7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9A984C09-E7BF-101D-1228-86A4F1310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47;p7">
            <a:extLst>
              <a:ext uri="{FF2B5EF4-FFF2-40B4-BE49-F238E27FC236}">
                <a16:creationId xmlns:a16="http://schemas.microsoft.com/office/drawing/2014/main" id="{32F2783A-81F7-C785-0B06-7E37858F7C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6810" y="1334279"/>
            <a:ext cx="6686464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Subsystem Function</a:t>
            </a:r>
            <a:endParaRPr lang="en-US" sz="2600" b="1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ESP32 is central hub of sensor communication, timestamping, and data transmission to host PC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Arial"/>
                <a:cs typeface="Arial"/>
              </a:rPr>
              <a:t>USBC connector supports data communication &amp; PCB programmability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000" b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Requirements &amp; Verifications</a:t>
            </a:r>
            <a:endParaRPr lang="en-US" sz="2000" b="1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+mn-lt"/>
                <a:cs typeface="Arial" panose="020B0604020202020204" pitchFamily="34" charset="0"/>
              </a:rPr>
              <a:t>R: </a:t>
            </a:r>
            <a:r>
              <a:rPr lang="en-US" sz="1800">
                <a:latin typeface="+mn-lt"/>
              </a:rPr>
              <a:t>The ESP32-C3 must boot reliably, detect sensors, and stream synchronized packets</a:t>
            </a:r>
            <a:endParaRPr lang="en-US" sz="1800">
              <a:latin typeface="+mn-lt"/>
              <a:cs typeface="Arial" panose="020B0604020202020204" pitchFamily="34" charset="0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400">
                <a:latin typeface="+mn-lt"/>
                <a:cs typeface="Arial" panose="020B0604020202020204" pitchFamily="34" charset="0"/>
              </a:rPr>
              <a:t>V: </a:t>
            </a:r>
            <a:r>
              <a:rPr lang="en-US" sz="1400">
                <a:latin typeface="+mn-lt"/>
              </a:rPr>
              <a:t>Inspect boot logs; capture continuous sensor packets for set period of time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latin typeface="+mn-lt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+mn-lt"/>
                <a:cs typeface="Arial" panose="020B0604020202020204" pitchFamily="34" charset="0"/>
              </a:rPr>
              <a:t>R: </a:t>
            </a:r>
            <a:r>
              <a:rPr lang="en-US" sz="1800">
                <a:latin typeface="+mn-lt"/>
              </a:rPr>
              <a:t>The system must maintain error-free USB or Wi-Fi communication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400">
                <a:latin typeface="+mn-lt"/>
                <a:cs typeface="Arial" panose="020B0604020202020204" pitchFamily="34" charset="0"/>
              </a:rPr>
              <a:t>V: </a:t>
            </a:r>
            <a:r>
              <a:rPr lang="en-US" sz="1400">
                <a:latin typeface="+mn-lt"/>
              </a:rPr>
              <a:t>Stream data and monitor for dropped frames or packet loss</a:t>
            </a:r>
            <a:endParaRPr lang="en-US" sz="1400">
              <a:latin typeface="+mn-lt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3" name="Google Shape;145;p7">
            <a:extLst>
              <a:ext uri="{FF2B5EF4-FFF2-40B4-BE49-F238E27FC236}">
                <a16:creationId xmlns:a16="http://schemas.microsoft.com/office/drawing/2014/main" id="{ECC88686-DD78-86BD-E4DC-F47D04D32D0D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2999A45B-384E-3717-C86F-E5270EC9DE54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Microcontroller/Communication Subsystem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0D86DC-BB68-0BFA-6F79-D6CD7C74D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7756FD92-A2C6-B25F-5EBF-A6DD48812BD2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185B9174-2E1B-36DA-B2B0-4F9C7D01EEDA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B56094-51FC-7C8D-EB6F-3277F6447D03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3BB4AD9-7FC3-7545-EAD5-CC3E1A162B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AE676F3-8055-9BF7-41B7-EB6F6C456EAB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146" name="Picture 2">
            <a:extLst>
              <a:ext uri="{FF2B5EF4-FFF2-40B4-BE49-F238E27FC236}">
                <a16:creationId xmlns:a16="http://schemas.microsoft.com/office/drawing/2014/main" id="{38FDE27C-641B-449C-8AEE-F40316506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481" y="866510"/>
            <a:ext cx="3222871" cy="265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0C5974B-C115-F2E8-DDF1-06FA77564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173" y="3510662"/>
            <a:ext cx="2963978" cy="290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55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61A4A701-9925-1543-AF7F-F3115EE82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">
            <a:extLst>
              <a:ext uri="{FF2B5EF4-FFF2-40B4-BE49-F238E27FC236}">
                <a16:creationId xmlns:a16="http://schemas.microsoft.com/office/drawing/2014/main" id="{AAAEFA1A-B843-5F93-F8D9-832F97E5734C}"/>
              </a:ext>
            </a:extLst>
          </p:cNvPr>
          <p:cNvSpPr txBox="1"/>
          <p:nvPr/>
        </p:nvSpPr>
        <p:spPr>
          <a:xfrm>
            <a:off x="8494005" y="4747225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>
              <a:latin typeface="+mn-lt"/>
            </a:endParaRPr>
          </a:p>
        </p:txBody>
      </p:sp>
      <p:sp>
        <p:nvSpPr>
          <p:cNvPr id="22" name="Google Shape;147;p7">
            <a:extLst>
              <a:ext uri="{FF2B5EF4-FFF2-40B4-BE49-F238E27FC236}">
                <a16:creationId xmlns:a16="http://schemas.microsoft.com/office/drawing/2014/main" id="{BA7865D3-88B4-89C5-CCFF-F4C6C7945A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6809" y="1334279"/>
            <a:ext cx="7098647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Subsystem Function</a:t>
            </a:r>
            <a:endParaRPr lang="en-US" sz="2600" b="1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Arial"/>
                <a:cs typeface="Arial"/>
              </a:rPr>
              <a:t>Primary Hub for Disease Detection, Noise Filtering, Feature Detection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solidFill>
                  <a:schemeClr val="tx1"/>
                </a:solidFill>
                <a:latin typeface="Arial"/>
                <a:cs typeface="Arial"/>
              </a:rPr>
              <a:t>Live Dashboard for Viewing Status</a:t>
            </a:r>
            <a:endParaRPr 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solidFill>
                <a:srgbClr val="000000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000" b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Requirements &amp; Verifications</a:t>
            </a:r>
            <a:endParaRPr lang="en-US" sz="2000" b="1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+mn-lt"/>
                <a:cs typeface="Arial" panose="020B0604020202020204" pitchFamily="34" charset="0"/>
              </a:rPr>
              <a:t>R: </a:t>
            </a:r>
            <a:r>
              <a:rPr lang="en-US" sz="1800">
                <a:latin typeface="+mn-lt"/>
              </a:rPr>
              <a:t>Sensor data must be cleaned, synchronized, and normalized by the processing pipeline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400">
                <a:latin typeface="+mn-lt"/>
                <a:cs typeface="Arial" panose="020B0604020202020204" pitchFamily="34" charset="0"/>
              </a:rPr>
              <a:t>V: </a:t>
            </a:r>
            <a:r>
              <a:rPr lang="en-US" sz="1400">
                <a:latin typeface="+mn-lt"/>
              </a:rPr>
              <a:t>Inspect raw vs. processed data; confirm time alignment</a:t>
            </a:r>
            <a:endParaRPr lang="en-US" sz="1400">
              <a:latin typeface="+mn-lt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solidFill>
                  <a:schemeClr val="tx1"/>
                </a:solidFill>
                <a:latin typeface="+mn-lt"/>
                <a:ea typeface="Helvetica Neue Light"/>
                <a:cs typeface="Arial" panose="020B0604020202020204" pitchFamily="34" charset="0"/>
                <a:sym typeface="Helvetica Neue Light"/>
              </a:rPr>
              <a:t>R: </a:t>
            </a:r>
            <a:r>
              <a:rPr lang="en-US" sz="1800">
                <a:latin typeface="+mn-lt"/>
              </a:rPr>
              <a:t>Diagnostic outputs (arrhythmia, hypertension, bradycardia) must be repeatable across five trials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400">
                <a:solidFill>
                  <a:schemeClr val="tx1"/>
                </a:solidFill>
                <a:latin typeface="+mn-lt"/>
                <a:ea typeface="Helvetica Neue Light"/>
                <a:cs typeface="Arial" panose="020B0604020202020204" pitchFamily="34" charset="0"/>
                <a:sym typeface="Helvetica Neue Light"/>
              </a:rPr>
              <a:t>V: </a:t>
            </a:r>
            <a:r>
              <a:rPr lang="en-US" sz="1400">
                <a:latin typeface="+mn-lt"/>
              </a:rPr>
              <a:t>Provide identical input streams; verify consistent classifications</a:t>
            </a:r>
            <a:endParaRPr lang="en-US" sz="1400">
              <a:solidFill>
                <a:schemeClr val="tx1"/>
              </a:solidFill>
              <a:latin typeface="+mn-lt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solidFill>
                  <a:schemeClr val="tx1"/>
                </a:solidFill>
                <a:latin typeface="+mn-lt"/>
                <a:ea typeface="Helvetica Neue Light"/>
                <a:cs typeface="Arial" panose="020B0604020202020204" pitchFamily="34" charset="0"/>
                <a:sym typeface="Helvetica Neue Light"/>
              </a:rPr>
              <a:t>R: </a:t>
            </a:r>
            <a:r>
              <a:rPr lang="en-US" sz="1800">
                <a:latin typeface="+mn-lt"/>
              </a:rPr>
              <a:t>Dashboard displays updated diagnostic results in real time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400">
                <a:latin typeface="+mn-lt"/>
                <a:cs typeface="Arial" panose="020B0604020202020204" pitchFamily="34" charset="0"/>
              </a:rPr>
              <a:t>V: </a:t>
            </a:r>
            <a:r>
              <a:rPr lang="en-US" sz="1400">
                <a:latin typeface="+mn-lt"/>
              </a:rPr>
              <a:t>Stream live data and observe interface updates</a:t>
            </a:r>
            <a:endParaRPr lang="en-US" sz="140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Google Shape;145;p7">
            <a:extLst>
              <a:ext uri="{FF2B5EF4-FFF2-40B4-BE49-F238E27FC236}">
                <a16:creationId xmlns:a16="http://schemas.microsoft.com/office/drawing/2014/main" id="{EAEC1941-CB1D-8A83-4B05-83461F664F56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7286C81A-98C4-AC50-5E8B-19BE4C1A12D9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Disease Detection Subsystem (Software)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1ED2F4-8481-DDC8-C4BD-DEA8ABB15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4B7DCF2A-109C-2F79-8BD7-18EF307FD94D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92B83F3D-B0BA-8FA1-6851-03F27250AEB7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E31B2C-80D2-849B-019D-C77057FCD9A1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6563FFD-2310-67C0-B71B-A986236745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BB60959-0A85-8AF7-CE78-653554672CBB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A diagram of a software&#10;&#10;AI-generated content may be incorrect.">
            <a:extLst>
              <a:ext uri="{FF2B5EF4-FFF2-40B4-BE49-F238E27FC236}">
                <a16:creationId xmlns:a16="http://schemas.microsoft.com/office/drawing/2014/main" id="{BDAC0C2E-5371-E6DB-95B2-37A1F77E1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096" y="2277237"/>
            <a:ext cx="4760976" cy="294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21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>
          <a:extLst>
            <a:ext uri="{FF2B5EF4-FFF2-40B4-BE49-F238E27FC236}">
              <a16:creationId xmlns:a16="http://schemas.microsoft.com/office/drawing/2014/main" id="{E90B0A7E-4535-C553-E75F-D522D368B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">
            <a:extLst>
              <a:ext uri="{FF2B5EF4-FFF2-40B4-BE49-F238E27FC236}">
                <a16:creationId xmlns:a16="http://schemas.microsoft.com/office/drawing/2014/main" id="{78F8672E-FE79-E03E-30D7-97C3C9888A0F}"/>
              </a:ext>
            </a:extLst>
          </p:cNvPr>
          <p:cNvSpPr txBox="1"/>
          <p:nvPr/>
        </p:nvSpPr>
        <p:spPr>
          <a:xfrm>
            <a:off x="583914" y="5464730"/>
            <a:ext cx="11024170" cy="65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lang="en-US" sz="1600" u="none" strike="noStrike" cap="none">
                <a:solidFill>
                  <a:schemeClr val="dk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Video of Insight</a:t>
            </a:r>
            <a:endParaRPr sz="1600">
              <a:latin typeface="+mn-lt"/>
            </a:endParaRPr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E6935EFA-7A31-362E-E6BD-9E9CD48F4724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775C09EE-3829-7CD3-C3F2-1335052040C8}"/>
              </a:ext>
            </a:extLst>
          </p:cNvPr>
          <p:cNvSpPr txBox="1"/>
          <p:nvPr/>
        </p:nvSpPr>
        <p:spPr>
          <a:xfrm>
            <a:off x="376810" y="204051"/>
            <a:ext cx="1091002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Video</a:t>
            </a:r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 Demo</a:t>
            </a:r>
            <a:endParaRPr lang="en-US">
              <a:solidFill>
                <a:schemeClr val="lt1"/>
              </a:solidFill>
            </a:endParaRPr>
          </a:p>
          <a:p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E77F00-FB99-2CBF-AD10-5CF61EFB99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69935401-2D2D-187A-696C-6F211B081D66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991AE12C-3A40-65CE-BA44-139252D14754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BC257E-EC1D-1853-EF29-C55D80966271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10C2F6B-75B8-ACD6-5C51-CF82ABDD41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82C0E6C-DBA6-6200-2B76-CEC9B710057B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F83B053-3220-94A3-0CC8-81F6E011C27E}"/>
              </a:ext>
            </a:extLst>
          </p:cNvPr>
          <p:cNvSpPr txBox="1"/>
          <p:nvPr/>
        </p:nvSpPr>
        <p:spPr>
          <a:xfrm>
            <a:off x="3048000" y="3277739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>
                <a:effectLst/>
              </a:rPr>
              <a:t> 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28F405-64A7-8D99-83D9-72A0A2FB896C}"/>
              </a:ext>
            </a:extLst>
          </p:cNvPr>
          <p:cNvSpPr txBox="1"/>
          <p:nvPr/>
        </p:nvSpPr>
        <p:spPr>
          <a:xfrm>
            <a:off x="3048000" y="3277739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>
                <a:effectLst/>
              </a:rPr>
              <a:t> </a:t>
            </a:r>
            <a:endParaRPr lang="en-US"/>
          </a:p>
        </p:txBody>
      </p:sp>
      <p:pic>
        <p:nvPicPr>
          <p:cNvPr id="12" name="Screen Recording 2025-11-27 at 11.09.24 PM.mov">
            <a:hlinkClick r:id="" action="ppaction://media"/>
            <a:extLst>
              <a:ext uri="{FF2B5EF4-FFF2-40B4-BE49-F238E27FC236}">
                <a16:creationId xmlns:a16="http://schemas.microsoft.com/office/drawing/2014/main" id="{BE37EF30-B055-7FEF-F54F-9697862247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8813" y="962049"/>
            <a:ext cx="7434371" cy="524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6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>
          <a:extLst>
            <a:ext uri="{FF2B5EF4-FFF2-40B4-BE49-F238E27FC236}">
              <a16:creationId xmlns:a16="http://schemas.microsoft.com/office/drawing/2014/main" id="{E75E77CB-7764-237F-58B8-8566532B7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A3F81D03-884A-34B1-865D-FDCE2F4E8618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812D0ED3-1399-E116-0211-8A85CC955E52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Results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F5DCE9-FBC5-21C4-E4CF-6406B5866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BCD26A88-D32D-058D-1732-333DEC006E08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032012BA-6864-852A-650B-A47523B8B3D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12DFE38-98DD-A7C9-A3CA-870EB5088C14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3746527-7FDE-0A58-36D6-92A2BCF33B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A78ED77-0AB1-2938-7D0A-4DE74DFBB655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A screen shot of a graph&#10;&#10;AI-generated content may be incorrect.">
            <a:extLst>
              <a:ext uri="{FF2B5EF4-FFF2-40B4-BE49-F238E27FC236}">
                <a16:creationId xmlns:a16="http://schemas.microsoft.com/office/drawing/2014/main" id="{39790A37-3F06-13C0-D008-97B4BA998D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01" t="3497" r="4664" b="23257"/>
          <a:stretch>
            <a:fillRect/>
          </a:stretch>
        </p:blipFill>
        <p:spPr>
          <a:xfrm>
            <a:off x="115612" y="1104175"/>
            <a:ext cx="5696609" cy="2490364"/>
          </a:xfrm>
          <a:prstGeom prst="rect">
            <a:avLst/>
          </a:prstGeom>
        </p:spPr>
      </p:pic>
      <p:pic>
        <p:nvPicPr>
          <p:cNvPr id="9" name="Picture 8" descr="A screen shot of a graph&#10;&#10;AI-generated content may be incorrect.">
            <a:extLst>
              <a:ext uri="{FF2B5EF4-FFF2-40B4-BE49-F238E27FC236}">
                <a16:creationId xmlns:a16="http://schemas.microsoft.com/office/drawing/2014/main" id="{D45D16A8-9301-3E2C-73E7-0F627ABD21C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29" t="3754" r="4556" b="22633"/>
          <a:stretch>
            <a:fillRect/>
          </a:stretch>
        </p:blipFill>
        <p:spPr>
          <a:xfrm>
            <a:off x="6180082" y="2921877"/>
            <a:ext cx="5896303" cy="259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03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A35A1FFE-F59F-CA4E-9FD6-5E685CA6E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47;p7">
            <a:extLst>
              <a:ext uri="{FF2B5EF4-FFF2-40B4-BE49-F238E27FC236}">
                <a16:creationId xmlns:a16="http://schemas.microsoft.com/office/drawing/2014/main" id="{A958CAE6-4A21-5396-A37D-3BF3667BD3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6810" y="1334279"/>
            <a:ext cx="5719190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Accomplishments</a:t>
            </a:r>
            <a:endParaRPr lang="en-US" sz="2600" b="1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Fully programmable PCB that utilizes all 3 sensors as expected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Implemented sensor fusion system with relative accuracy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Data reading halting feature when either ECG or PPG sensor doesn’t detect human-sensor interaction</a:t>
            </a:r>
          </a:p>
        </p:txBody>
      </p:sp>
      <p:sp>
        <p:nvSpPr>
          <p:cNvPr id="13" name="Google Shape;145;p7">
            <a:extLst>
              <a:ext uri="{FF2B5EF4-FFF2-40B4-BE49-F238E27FC236}">
                <a16:creationId xmlns:a16="http://schemas.microsoft.com/office/drawing/2014/main" id="{A05A9BAC-1D8E-0B5B-CC2B-DCB5D5F369D9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AB1E6F82-FA47-27B8-490C-27D7BAFD63D8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Successes &amp; Challenges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640F09-6DED-34F2-AF2B-2B651DA12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E4FE395F-7F6B-01BE-218E-7A9E4E3C0C7D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EB80FD14-38C5-7D56-3399-40E9552EB92A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E123AC9-CA04-57CC-3DE8-7A0BC2ECD9B8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95C6544-1647-2CF6-0B10-2F46041B91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D324FC3-DE80-2C0D-130D-94678F2C1A26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Google Shape;147;p7">
            <a:extLst>
              <a:ext uri="{FF2B5EF4-FFF2-40B4-BE49-F238E27FC236}">
                <a16:creationId xmlns:a16="http://schemas.microsoft.com/office/drawing/2014/main" id="{B4D0A8E3-FDC7-585B-56E3-A565D79B6DC3}"/>
              </a:ext>
            </a:extLst>
          </p:cNvPr>
          <p:cNvSpPr txBox="1">
            <a:spLocks/>
          </p:cNvSpPr>
          <p:nvPr/>
        </p:nvSpPr>
        <p:spPr>
          <a:xfrm>
            <a:off x="6096000" y="1334279"/>
            <a:ext cx="5719190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3000"/>
              <a:buFont typeface="Arial"/>
              <a:buNone/>
            </a:pPr>
            <a:r>
              <a:rPr lang="en-US" sz="26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Challenges We Came Across</a:t>
            </a:r>
            <a:endParaRPr lang="en-US" sz="2600" b="1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Font typeface="Arial"/>
              <a:buNone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Replacing Outdated/Incompatible Parts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 Replace AD8232 ECG sensor w/ MAX30003 ECG sensor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Grounding Faults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Correcting footprint grounding issues in between PCB orders</a:t>
            </a:r>
            <a:endParaRPr 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25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1388545D-D35E-F324-E3C8-1B70E5569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>
            <a:extLst>
              <a:ext uri="{FF2B5EF4-FFF2-40B4-BE49-F238E27FC236}">
                <a16:creationId xmlns:a16="http://schemas.microsoft.com/office/drawing/2014/main" id="{D4F55D25-5314-73B1-2DF9-773BE9F903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6810" y="1334279"/>
            <a:ext cx="7758197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What We Learned</a:t>
            </a:r>
            <a:endParaRPr lang="en-US" sz="2600" b="1">
              <a:solidFill>
                <a:srgbClr val="E84B36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Working under time constraints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Learning to change/adapt designs based on feedback &amp; circumstances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Learning to temper expectations and ambitions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en-US" sz="1800">
              <a:solidFill>
                <a:srgbClr val="E84B36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Future Steps</a:t>
            </a:r>
            <a:endParaRPr lang="en-US" sz="2600" b="1">
              <a:solidFill>
                <a:srgbClr val="E84B36"/>
              </a:solidFill>
              <a:latin typeface="+mn-lt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Fully implement wireless data streaming via Bluetooth/</a:t>
            </a:r>
            <a:r>
              <a:rPr lang="en-US" sz="1800" err="1"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Reduce PCB footprint and enclosure size to make device more “portable”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Explore mobile app development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en-US" sz="1800" b="1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24" name="Google Shape;145;p7">
            <a:extLst>
              <a:ext uri="{FF2B5EF4-FFF2-40B4-BE49-F238E27FC236}">
                <a16:creationId xmlns:a16="http://schemas.microsoft.com/office/drawing/2014/main" id="{C52574A0-AFCC-B9C3-7102-FB7B68F7FFF5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00;p1">
            <a:extLst>
              <a:ext uri="{FF2B5EF4-FFF2-40B4-BE49-F238E27FC236}">
                <a16:creationId xmlns:a16="http://schemas.microsoft.com/office/drawing/2014/main" id="{CE1B5F52-97D6-8654-7133-EE2AD47B8DE9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What We Learned &amp; Future Steps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E13C39-57BD-A454-41F6-F069CD277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0F603FC0-BD42-C0FB-3E85-CE60A7596743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D60C3E17-DDAD-2F8A-B7FB-98F05DF36E15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7632DD-E7A6-7463-CE3A-8AA3A6A11F75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9CE7ADE-04EA-A693-BC5F-53775F02D2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5064BFA-9C08-CAE3-3A5F-35D6749B8686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75BCE681-0A2D-29B4-01C6-0CD0DC279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9" t="14548" r="29941" b="14022"/>
          <a:stretch>
            <a:fillRect/>
          </a:stretch>
        </p:blipFill>
        <p:spPr bwMode="auto">
          <a:xfrm>
            <a:off x="8855482" y="1515232"/>
            <a:ext cx="2431354" cy="190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E09E135-DA32-544C-619D-B9700C242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829" y="3950560"/>
            <a:ext cx="3132659" cy="175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056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47;p7">
            <a:extLst>
              <a:ext uri="{FF2B5EF4-FFF2-40B4-BE49-F238E27FC236}">
                <a16:creationId xmlns:a16="http://schemas.microsoft.com/office/drawing/2014/main" id="{E0413B06-A2E6-C746-8C3D-87E15D354737}"/>
              </a:ext>
            </a:extLst>
          </p:cNvPr>
          <p:cNvSpPr txBox="1">
            <a:spLocks/>
          </p:cNvSpPr>
          <p:nvPr/>
        </p:nvSpPr>
        <p:spPr>
          <a:xfrm>
            <a:off x="2275515" y="1778140"/>
            <a:ext cx="7640969" cy="43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000"/>
            </a:pPr>
            <a:endParaRPr lang="en-US" sz="2600" b="1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algn="ctr">
              <a:buSzPts val="3000"/>
            </a:pP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Thank You</a:t>
            </a:r>
          </a:p>
          <a:p>
            <a:pPr algn="ctr">
              <a:buSzPts val="3000"/>
            </a:pP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Questions?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A22F80-7598-2AFF-324B-ADBB7BEAD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221A8056-ADCD-C8E9-1EA1-3EDFC80906A6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9E4F8546-BD63-3842-E3E4-E8E4F062A47C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DE04BC-446B-0409-8106-68A5A5D485C5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chemeClr val="bg1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E0D6B3D-28A0-E43D-2BC4-497F260848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AC12681-EFF2-A3CF-E1A0-9AB12D52A204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9093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07;p2">
            <a:extLst>
              <a:ext uri="{FF2B5EF4-FFF2-40B4-BE49-F238E27FC236}">
                <a16:creationId xmlns:a16="http://schemas.microsoft.com/office/drawing/2014/main" id="{C3C81082-566F-5849-B79D-C311E1639C0A}"/>
              </a:ext>
            </a:extLst>
          </p:cNvPr>
          <p:cNvSpPr txBox="1"/>
          <p:nvPr/>
        </p:nvSpPr>
        <p:spPr>
          <a:xfrm>
            <a:off x="2206906" y="1491040"/>
            <a:ext cx="77781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Purpose</a:t>
            </a:r>
            <a:endParaRPr>
              <a:latin typeface="+mn-lt"/>
            </a:endParaRPr>
          </a:p>
        </p:txBody>
      </p:sp>
      <p:sp>
        <p:nvSpPr>
          <p:cNvPr id="15" name="Google Shape;108;p2">
            <a:extLst>
              <a:ext uri="{FF2B5EF4-FFF2-40B4-BE49-F238E27FC236}">
                <a16:creationId xmlns:a16="http://schemas.microsoft.com/office/drawing/2014/main" id="{72B58A87-FC17-6546-AB9A-EB6C57F6A340}"/>
              </a:ext>
            </a:extLst>
          </p:cNvPr>
          <p:cNvSpPr txBox="1"/>
          <p:nvPr/>
        </p:nvSpPr>
        <p:spPr>
          <a:xfrm>
            <a:off x="1441528" y="3232230"/>
            <a:ext cx="9308941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>
                <a:solidFill>
                  <a:schemeClr val="lt1"/>
                </a:solidFill>
                <a:ea typeface="Helvetica Neue Light"/>
                <a:cs typeface="Helvetica Neue Light"/>
                <a:sym typeface="Helvetica Neue Light"/>
              </a:rPr>
              <a:t>Real-time Physiological Sensing</a:t>
            </a:r>
          </a:p>
          <a:p>
            <a:pPr lvl="0" algn="ctr"/>
            <a:r>
              <a:rPr lang="en-US" sz="2800">
                <a:solidFill>
                  <a:schemeClr val="lt1"/>
                </a:solidFill>
                <a:ea typeface="Helvetica Neue Light"/>
                <a:cs typeface="Helvetica Neue Light"/>
                <a:sym typeface="Helvetica Neue Light"/>
              </a:rPr>
              <a:t>For</a:t>
            </a:r>
          </a:p>
          <a:p>
            <a:pPr lvl="0" algn="ctr"/>
            <a:r>
              <a:rPr lang="en-US" sz="2800">
                <a:solidFill>
                  <a:schemeClr val="lt1"/>
                </a:solidFill>
                <a:ea typeface="Helvetica Neue Light"/>
                <a:cs typeface="Helvetica Neue Light"/>
                <a:sym typeface="Helvetica Neue Light"/>
              </a:rPr>
              <a:t>Early, Cost-effective Cardiac Screening</a:t>
            </a:r>
            <a:endParaRPr lang="en-US" sz="1800">
              <a:solidFill>
                <a:schemeClr val="lt1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0583B3-8272-7E92-5EA0-C9BDEFAFB4DF}"/>
              </a:ext>
            </a:extLst>
          </p:cNvPr>
          <p:cNvGrpSpPr/>
          <p:nvPr/>
        </p:nvGrpSpPr>
        <p:grpSpPr>
          <a:xfrm>
            <a:off x="3943790" y="2676939"/>
            <a:ext cx="3861740" cy="322845"/>
            <a:chOff x="3943790" y="2676939"/>
            <a:chExt cx="3861740" cy="322845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301FE1E-BC8E-72FB-D0AC-921B0DB08BAC}"/>
                </a:ext>
              </a:extLst>
            </p:cNvPr>
            <p:cNvCxnSpPr>
              <a:cxnSpLocks/>
            </p:cNvCxnSpPr>
            <p:nvPr/>
          </p:nvCxnSpPr>
          <p:spPr>
            <a:xfrm>
              <a:off x="4426226" y="2676939"/>
              <a:ext cx="3379304" cy="0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DA3A33E-31BD-DF32-7AEA-E05B691991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3790" y="2676939"/>
              <a:ext cx="482436" cy="322845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8738CA4-8410-CF32-7254-4969F8268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2" name="Google Shape;100;p1">
            <a:extLst>
              <a:ext uri="{FF2B5EF4-FFF2-40B4-BE49-F238E27FC236}">
                <a16:creationId xmlns:a16="http://schemas.microsoft.com/office/drawing/2014/main" id="{BCFE2EA2-BEF0-619A-0B42-ED4AB91C8502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04B75F53-CDCF-EE1E-C643-0DB95C72EE4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277186-9CDA-8248-8B2D-4A12964A6BA4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chemeClr val="bg1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5458AFB-E4B7-2878-E502-C95F5E4597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CFC9AA6-4F85-DD8F-363C-B413D542CE2F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33339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376809" y="1334279"/>
            <a:ext cx="11177401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Issues We Are Addressing</a:t>
            </a:r>
            <a:endParaRPr lang="en-US" sz="2600" b="1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+mn-lt"/>
                <a:cs typeface="Calibri" panose="020F0502020204030204" pitchFamily="34" charset="0"/>
              </a:rPr>
              <a:t>Cardiovascular Disease is the leading global cause of death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endParaRPr lang="en-US" sz="1800">
              <a:latin typeface="+mn-lt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+mn-lt"/>
              </a:rPr>
              <a:t>Key risks like </a:t>
            </a:r>
            <a:r>
              <a:rPr lang="en-US" sz="1800">
                <a:solidFill>
                  <a:srgbClr val="E84B36"/>
                </a:solidFill>
                <a:latin typeface="+mn-lt"/>
              </a:rPr>
              <a:t>hypertension</a:t>
            </a:r>
            <a:r>
              <a:rPr lang="en-US" sz="1800">
                <a:latin typeface="+mn-lt"/>
              </a:rPr>
              <a:t>, </a:t>
            </a:r>
            <a:r>
              <a:rPr lang="en-US" sz="1800">
                <a:solidFill>
                  <a:srgbClr val="E84B36"/>
                </a:solidFill>
                <a:latin typeface="+mn-lt"/>
              </a:rPr>
              <a:t>arrhythmias</a:t>
            </a:r>
            <a:r>
              <a:rPr lang="en-US" sz="1800">
                <a:latin typeface="+mn-lt"/>
              </a:rPr>
              <a:t>, and </a:t>
            </a:r>
            <a:r>
              <a:rPr lang="en-US" sz="1800">
                <a:solidFill>
                  <a:srgbClr val="E84B36"/>
                </a:solidFill>
                <a:latin typeface="+mn-lt"/>
              </a:rPr>
              <a:t>sinus bradycardia </a:t>
            </a:r>
            <a:r>
              <a:rPr lang="en-US" sz="1800">
                <a:latin typeface="+mn-lt"/>
              </a:rPr>
              <a:t>often go undetected.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endParaRPr lang="en-US" sz="1800">
              <a:latin typeface="+mn-lt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+mn-lt"/>
              </a:rPr>
              <a:t>Screening today is costly and fragmented.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endParaRPr lang="en-US" sz="1800">
              <a:latin typeface="+mn-lt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+mn-lt"/>
              </a:rPr>
              <a:t>Consumer devices are incomplete, offering limited, single-sensor data.</a:t>
            </a:r>
            <a:endParaRPr lang="en-US" sz="180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4" name="Google Shape;145;p7">
            <a:extLst>
              <a:ext uri="{FF2B5EF4-FFF2-40B4-BE49-F238E27FC236}">
                <a16:creationId xmlns:a16="http://schemas.microsoft.com/office/drawing/2014/main" id="{D5C485F8-53F2-BD48-9D7B-D5B2FD5D6C0B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00;p1">
            <a:extLst>
              <a:ext uri="{FF2B5EF4-FFF2-40B4-BE49-F238E27FC236}">
                <a16:creationId xmlns:a16="http://schemas.microsoft.com/office/drawing/2014/main" id="{8BD31E2B-72C7-9D4E-A895-6763E2548FC1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Problem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B6E5C0-FA20-C9FE-19F9-E7B3D150F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06636C56-6AB9-008D-3477-3E02A32D543D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A45A6282-D2DB-1136-F466-6962143D78A2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41AB203-2CD5-F4CA-5C70-BA5B71133E22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9DA6485-7B21-EEC4-99BA-ADD6CAE12C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6DDC3A1-8DDB-1397-B4BC-A55E0AD5926F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Cardiovascular Disease and Type 2 Diabetes | Endocrine Society">
            <a:extLst>
              <a:ext uri="{FF2B5EF4-FFF2-40B4-BE49-F238E27FC236}">
                <a16:creationId xmlns:a16="http://schemas.microsoft.com/office/drawing/2014/main" id="{26D52F28-1678-9EF8-F651-69C866E9F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967" y="4184369"/>
            <a:ext cx="3785143" cy="19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dvances in Cardiovascular Wearable Devices">
            <a:extLst>
              <a:ext uri="{FF2B5EF4-FFF2-40B4-BE49-F238E27FC236}">
                <a16:creationId xmlns:a16="http://schemas.microsoft.com/office/drawing/2014/main" id="{B317B138-6973-3C3B-CB03-C5A2F2FD3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892" y="4184369"/>
            <a:ext cx="3247139" cy="19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328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0C788ADE-019E-9E21-225F-0A1E17802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">
            <a:extLst>
              <a:ext uri="{FF2B5EF4-FFF2-40B4-BE49-F238E27FC236}">
                <a16:creationId xmlns:a16="http://schemas.microsoft.com/office/drawing/2014/main" id="{BE10B231-BC51-8046-0AA6-8E587EA4C326}"/>
              </a:ext>
            </a:extLst>
          </p:cNvPr>
          <p:cNvSpPr txBox="1"/>
          <p:nvPr/>
        </p:nvSpPr>
        <p:spPr>
          <a:xfrm>
            <a:off x="8494005" y="2239572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>
              <a:latin typeface="+mn-lt"/>
            </a:endParaRPr>
          </a:p>
        </p:txBody>
      </p:sp>
      <p:sp>
        <p:nvSpPr>
          <p:cNvPr id="22" name="Google Shape;147;p7">
            <a:extLst>
              <a:ext uri="{FF2B5EF4-FFF2-40B4-BE49-F238E27FC236}">
                <a16:creationId xmlns:a16="http://schemas.microsoft.com/office/drawing/2014/main" id="{B706C130-D230-E1DA-E30E-3049D91C57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6810" y="1334279"/>
            <a:ext cx="6686464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>
                <a:solidFill>
                  <a:srgbClr val="E84B36"/>
                </a:solidFill>
                <a:latin typeface="Arial"/>
                <a:ea typeface="Helvetica Neue Light"/>
                <a:cs typeface="Arial"/>
                <a:sym typeface="Helvetica Neue Light"/>
              </a:rPr>
              <a:t>What We Have Developed</a:t>
            </a:r>
            <a:endParaRPr lang="en-US" sz="2600" b="1">
              <a:solidFill>
                <a:srgbClr val="E84B36"/>
              </a:solidFill>
              <a:latin typeface="Arial"/>
              <a:cs typeface="Arial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solidFill>
                <a:schemeClr val="tx1"/>
              </a:solidFill>
              <a:latin typeface="+mn-lt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solidFill>
                  <a:schemeClr val="tx1"/>
                </a:solidFill>
                <a:latin typeface="+mn-lt"/>
                <a:ea typeface="Helvetica Neue Light"/>
                <a:cs typeface="Arial"/>
                <a:sym typeface="Helvetica Neue Light"/>
              </a:rPr>
              <a:t>A l</a:t>
            </a:r>
            <a:r>
              <a:rPr lang="en-US" sz="1800">
                <a:latin typeface="+mn-lt"/>
              </a:rPr>
              <a:t>ow-cost, portable cardiac screening device integrating ECG, PPG, and motion sensing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endParaRPr lang="en-US" sz="1800">
              <a:solidFill>
                <a:schemeClr val="tx1"/>
              </a:solidFill>
              <a:latin typeface="+mn-lt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solidFill>
                  <a:schemeClr val="tx1"/>
                </a:solidFill>
                <a:latin typeface="+mn-lt"/>
                <a:ea typeface="Helvetica Neue Light"/>
                <a:cs typeface="Arial"/>
                <a:sym typeface="Helvetica Neue Light"/>
              </a:rPr>
              <a:t>A Custom </a:t>
            </a:r>
            <a:r>
              <a:rPr lang="en-US" sz="1800">
                <a:latin typeface="+mn-lt"/>
              </a:rPr>
              <a:t>ESP32-C3 PCB collects synchronized physiological data with reliable acquisition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endParaRPr lang="en-US" sz="1800">
              <a:latin typeface="+mn-l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+mn-lt"/>
              </a:rPr>
              <a:t>3D-printed enclosure ensures PCB stays protected and functional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endParaRPr lang="en-US" sz="1800">
              <a:solidFill>
                <a:schemeClr val="tx1"/>
              </a:solidFill>
              <a:latin typeface="+mn-lt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+mn-lt"/>
              </a:rPr>
              <a:t>Provides early detection insights for 3 indicators in a simple, user-friendly display.</a:t>
            </a:r>
            <a:endParaRPr lang="en-US" sz="1800">
              <a:solidFill>
                <a:schemeClr val="tx1"/>
              </a:solidFill>
              <a:latin typeface="+mn-lt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3" name="Google Shape;145;p7">
            <a:extLst>
              <a:ext uri="{FF2B5EF4-FFF2-40B4-BE49-F238E27FC236}">
                <a16:creationId xmlns:a16="http://schemas.microsoft.com/office/drawing/2014/main" id="{7524FB62-8CD5-1D77-78ED-017CBD4F9925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DCF4F44C-D6A5-6C1C-7B7A-D5B19E268809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Solution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580498-E415-0EE7-DDE8-07CC0F82D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D5EE635E-4B32-D5BF-B7A1-75BFF48EC4BE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BBD8158C-CEEB-171D-6156-216D10BA617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43CBBA-F7CD-5E9D-75F7-6E10EE850117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3864851-EBD0-2827-A077-CECFD46BBD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E13D9B0-E668-9DF3-608C-E35104ABC376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A green electronic device with wires and wires&#10;&#10;AI-generated content may be incorrect.">
            <a:extLst>
              <a:ext uri="{FF2B5EF4-FFF2-40B4-BE49-F238E27FC236}">
                <a16:creationId xmlns:a16="http://schemas.microsoft.com/office/drawing/2014/main" id="{1696DCC0-D89E-B50D-06A6-35528D4F07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681" b="23371"/>
          <a:stretch>
            <a:fillRect/>
          </a:stretch>
        </p:blipFill>
        <p:spPr>
          <a:xfrm>
            <a:off x="7695583" y="1034675"/>
            <a:ext cx="3206771" cy="2306582"/>
          </a:xfrm>
          <a:prstGeom prst="rect">
            <a:avLst/>
          </a:prstGeom>
        </p:spPr>
      </p:pic>
      <p:pic>
        <p:nvPicPr>
          <p:cNvPr id="8" name="Picture 7" descr="A green circuit board with many small chips and a square&#10;&#10;AI-generated content may be incorrect.">
            <a:extLst>
              <a:ext uri="{FF2B5EF4-FFF2-40B4-BE49-F238E27FC236}">
                <a16:creationId xmlns:a16="http://schemas.microsoft.com/office/drawing/2014/main" id="{66C6DC97-EA17-2491-EE19-C3B7C6803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4851" y="3634730"/>
            <a:ext cx="3544870" cy="230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2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B526ADE8-3C47-AAFD-31AB-1E67C2429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>
            <a:extLst>
              <a:ext uri="{FF2B5EF4-FFF2-40B4-BE49-F238E27FC236}">
                <a16:creationId xmlns:a16="http://schemas.microsoft.com/office/drawing/2014/main" id="{21A61F84-3B8E-026F-0298-01F9034E87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6809" y="1334279"/>
            <a:ext cx="11177401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Block Diagram</a:t>
            </a:r>
            <a:endParaRPr lang="en-US" sz="2600" b="1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24" name="Google Shape;145;p7">
            <a:extLst>
              <a:ext uri="{FF2B5EF4-FFF2-40B4-BE49-F238E27FC236}">
                <a16:creationId xmlns:a16="http://schemas.microsoft.com/office/drawing/2014/main" id="{8C170CF2-7220-CE07-22EE-A7DCB7EE43A2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00;p1">
            <a:extLst>
              <a:ext uri="{FF2B5EF4-FFF2-40B4-BE49-F238E27FC236}">
                <a16:creationId xmlns:a16="http://schemas.microsoft.com/office/drawing/2014/main" id="{EDCC0792-CEC5-DF79-CE7A-7BCE04F0AA9D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Design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BF638A-AEC7-D762-70B1-6F04ACE16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B9BB4888-CA82-1807-511C-889A839F6058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4A851D5E-7EBC-173B-6371-39F006390E7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E3E9A3F-E415-527E-8F8E-B827446B9CD0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0833892-06EF-20C2-909C-CD58B2C016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3DF5908-EE64-1B87-964E-D59CA907D3C2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D3C5791C-EDF9-233E-2979-7E4C39A40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32" y="2077063"/>
            <a:ext cx="10685136" cy="377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907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376809" y="1334279"/>
            <a:ext cx="11177401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Schematic</a:t>
            </a:r>
            <a:endParaRPr lang="en-US" sz="2600" b="1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24" name="Google Shape;145;p7">
            <a:extLst>
              <a:ext uri="{FF2B5EF4-FFF2-40B4-BE49-F238E27FC236}">
                <a16:creationId xmlns:a16="http://schemas.microsoft.com/office/drawing/2014/main" id="{D5C485F8-53F2-BD48-9D7B-D5B2FD5D6C0B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00;p1">
            <a:extLst>
              <a:ext uri="{FF2B5EF4-FFF2-40B4-BE49-F238E27FC236}">
                <a16:creationId xmlns:a16="http://schemas.microsoft.com/office/drawing/2014/main" id="{8BD31E2B-72C7-9D4E-A895-6763E2548FC1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Design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B6E5C0-FA20-C9FE-19F9-E7B3D150F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06636C56-6AB9-008D-3477-3E02A32D543D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A45A6282-D2DB-1136-F466-6962143D78A2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41AB203-2CD5-F4CA-5C70-BA5B71133E22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9DA6485-7B21-EEC4-99BA-ADD6CAE12C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6DDC3A1-8DDB-1397-B4BC-A55E0AD5926F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A screenshot of a computer scheme&#10;&#10;AI-generated content may be incorrect.">
            <a:extLst>
              <a:ext uri="{FF2B5EF4-FFF2-40B4-BE49-F238E27FC236}">
                <a16:creationId xmlns:a16="http://schemas.microsoft.com/office/drawing/2014/main" id="{C65E1E6B-756F-18CA-AC90-D80C48F6E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9794" y="939647"/>
            <a:ext cx="8353097" cy="557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65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CF9AB753-DBA9-4CFF-2B93-17E1D4CFF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>
            <a:extLst>
              <a:ext uri="{FF2B5EF4-FFF2-40B4-BE49-F238E27FC236}">
                <a16:creationId xmlns:a16="http://schemas.microsoft.com/office/drawing/2014/main" id="{179F6283-DD72-EB1D-923E-F6D627BA44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6809" y="1334279"/>
            <a:ext cx="11177401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Footprint</a:t>
            </a:r>
            <a:endParaRPr lang="en-US" sz="2600" b="1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24" name="Google Shape;145;p7">
            <a:extLst>
              <a:ext uri="{FF2B5EF4-FFF2-40B4-BE49-F238E27FC236}">
                <a16:creationId xmlns:a16="http://schemas.microsoft.com/office/drawing/2014/main" id="{C75AF97E-705A-5176-5836-2706FBBCC893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00;p1">
            <a:extLst>
              <a:ext uri="{FF2B5EF4-FFF2-40B4-BE49-F238E27FC236}">
                <a16:creationId xmlns:a16="http://schemas.microsoft.com/office/drawing/2014/main" id="{8A512C34-67B3-1452-0F52-2473A6B85935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Design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AE0B25-86B6-CD9B-C294-E8A3ACD8C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E30AC9B0-B67A-C5E3-C089-36F0F1FE2AF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C3C49579-AAA9-F2B2-8C2E-766FB79028FB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9005D1-C69F-21AA-E6DD-A91455AF5686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018FF7A-CA3C-9AF7-DC7D-2B66FB4B34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862D69F-43A6-3A12-EEB6-787662AC8486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CF61CB47-3889-15E5-F3E2-A097C0F1A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621" y="938789"/>
            <a:ext cx="8602141" cy="552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512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B8E744DC-C3A9-1249-B750-59C281F6B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47;p7">
            <a:extLst>
              <a:ext uri="{FF2B5EF4-FFF2-40B4-BE49-F238E27FC236}">
                <a16:creationId xmlns:a16="http://schemas.microsoft.com/office/drawing/2014/main" id="{7EF000AD-5634-4826-3445-767739910D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6810" y="1334279"/>
            <a:ext cx="6686464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Subsystem Function</a:t>
            </a:r>
            <a:endParaRPr lang="en-US" sz="2600" b="1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Provides stable voltage rails for all sensors/components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Power enters through 5 V barrel jack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Poly-fuse prevents voltage shorts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LDOs used to power other sensors</a:t>
            </a: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000" b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Requirements &amp; Verifications</a:t>
            </a:r>
            <a:endParaRPr lang="en-US" sz="2000" b="1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+mn-lt"/>
              </a:rPr>
              <a:t>R: Must provide stable 3.3 &amp; 1.8 V rails under full sensor load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400">
                <a:latin typeface="+mn-lt"/>
              </a:rPr>
              <a:t>V: Measure rails using oscilloscope during PPG LED and SPI activity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solidFill>
                <a:schemeClr val="tx1"/>
              </a:solidFill>
              <a:latin typeface="+mn-lt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solidFill>
                  <a:schemeClr val="tx1"/>
                </a:solidFill>
                <a:latin typeface="+mn-lt"/>
                <a:ea typeface="Helvetica Neue Light"/>
                <a:cs typeface="Arial" panose="020B0604020202020204" pitchFamily="34" charset="0"/>
                <a:sym typeface="Helvetica Neue Light"/>
              </a:rPr>
              <a:t>R: Over-current protection must activate during short on 5 V line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400">
                <a:latin typeface="+mn-lt"/>
              </a:rPr>
              <a:t>V: Apply intentional short downstream of </a:t>
            </a:r>
            <a:r>
              <a:rPr lang="en-US" sz="1400" err="1">
                <a:latin typeface="+mn-lt"/>
              </a:rPr>
              <a:t>polyfuse</a:t>
            </a:r>
            <a:r>
              <a:rPr lang="en-US" sz="1400">
                <a:latin typeface="+mn-lt"/>
              </a:rPr>
              <a:t>; observe trip/reset</a:t>
            </a:r>
            <a:endParaRPr lang="en-US" sz="1400">
              <a:solidFill>
                <a:schemeClr val="tx1"/>
              </a:solidFill>
              <a:latin typeface="+mn-lt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3" name="Google Shape;145;p7">
            <a:extLst>
              <a:ext uri="{FF2B5EF4-FFF2-40B4-BE49-F238E27FC236}">
                <a16:creationId xmlns:a16="http://schemas.microsoft.com/office/drawing/2014/main" id="{16A0EFFB-004F-E818-67EB-12C559E72FC2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B757A2EE-70DB-B172-0521-50CE39F3ABA4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Power Subsystem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838C98-7B2F-C70C-0491-01F3ECC83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D5EE4777-2DC7-B7A9-47E3-7F8716D67C34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1F5B74B1-E674-0560-6948-C01A20E343C0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EB794C-CF03-27A9-84C1-CD1E1ACD256C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174D4AA-AD83-0853-C82A-284EA5896B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73BA7ED-29E9-92AD-851D-451BAEF70068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A diagram of a power supply system&#10;&#10;AI-generated content may be incorrect.">
            <a:extLst>
              <a:ext uri="{FF2B5EF4-FFF2-40B4-BE49-F238E27FC236}">
                <a16:creationId xmlns:a16="http://schemas.microsoft.com/office/drawing/2014/main" id="{8525F94A-AEE7-8445-396E-B2BB5FF88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2963" y="2164119"/>
            <a:ext cx="41402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98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18FEBD5D-8EAB-863A-A674-C61DBFACD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47;p7">
            <a:extLst>
              <a:ext uri="{FF2B5EF4-FFF2-40B4-BE49-F238E27FC236}">
                <a16:creationId xmlns:a16="http://schemas.microsoft.com/office/drawing/2014/main" id="{500F5298-7CAA-7D99-1B2B-EF81236711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6810" y="1334279"/>
            <a:ext cx="6990942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Subsystem Function</a:t>
            </a:r>
            <a:endParaRPr lang="en-US" sz="2600" b="1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Contains all sensors involved with gathering physiological data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3 sensors: ECG sensor, PPG IR/LED sensor, Triple-Axis Accelerometer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All connected to the ESP32 Microcontroller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000" b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Requirements &amp; Verifications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R: 3 sensors must correctly communicate over SPI/I2C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400">
                <a:solidFill>
                  <a:schemeClr val="tx1"/>
                </a:solidFill>
                <a:latin typeface="+mn-lt"/>
                <a:ea typeface="Helvetica Neue Light"/>
                <a:cs typeface="Arial" panose="020B0604020202020204" pitchFamily="34" charset="0"/>
                <a:sym typeface="Helvetica Neue Light"/>
              </a:rPr>
              <a:t>V: </a:t>
            </a:r>
            <a:r>
              <a:rPr lang="en-US" sz="1400">
                <a:latin typeface="+mn-lt"/>
              </a:rPr>
              <a:t>Run enumerations and read device ID registers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solidFill>
                <a:schemeClr val="tx1"/>
              </a:solidFill>
              <a:latin typeface="+mn-lt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R: 3 sensors must produce valid physiological waveforms/data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400">
                <a:solidFill>
                  <a:schemeClr val="tx1"/>
                </a:solidFill>
                <a:latin typeface="+mn-lt"/>
                <a:ea typeface="Helvetica Neue Light"/>
                <a:cs typeface="Arial" panose="020B0604020202020204" pitchFamily="34" charset="0"/>
                <a:sym typeface="Helvetica Neue Light"/>
              </a:rPr>
              <a:t>V: </a:t>
            </a:r>
            <a:r>
              <a:rPr lang="en-US" sz="1400">
                <a:latin typeface="+mn-lt"/>
              </a:rPr>
              <a:t>Collect sample ECG, PPG, and XYZ logs; check for expected patterns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solidFill>
                <a:schemeClr val="tx1"/>
              </a:solidFill>
              <a:latin typeface="+mn-lt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+mn-lt"/>
              </a:rPr>
              <a:t>R: PPG-derived heart rate matches reference device by ±7 BPM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400">
                <a:solidFill>
                  <a:schemeClr val="tx1"/>
                </a:solidFill>
                <a:latin typeface="+mn-lt"/>
                <a:ea typeface="Helvetica Neue Light"/>
                <a:cs typeface="Arial" panose="020B0604020202020204" pitchFamily="34" charset="0"/>
                <a:sym typeface="Helvetica Neue Light"/>
              </a:rPr>
              <a:t>V: </a:t>
            </a:r>
            <a:r>
              <a:rPr lang="en-US" sz="1400">
                <a:latin typeface="+mn-lt"/>
              </a:rPr>
              <a:t>Compare PPG HR to pulse oximeter</a:t>
            </a:r>
            <a:endParaRPr lang="en-US" sz="1400">
              <a:solidFill>
                <a:schemeClr val="tx1"/>
              </a:solidFill>
              <a:latin typeface="+mn-lt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en-US" sz="1800" b="1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3" name="Google Shape;145;p7">
            <a:extLst>
              <a:ext uri="{FF2B5EF4-FFF2-40B4-BE49-F238E27FC236}">
                <a16:creationId xmlns:a16="http://schemas.microsoft.com/office/drawing/2014/main" id="{05FB841C-4618-48FC-3079-668468FE7864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06BB8A80-8F1C-6AAD-B81D-2C6B903E242B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Sensing Subsystem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86FAB1-E487-CE10-0B41-5D19305F1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DFAD86E0-3889-5F74-10C7-42FA72E2BCE3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8105EC10-9649-1605-CBEF-A196E1045059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268A22-1FB5-110B-2DFB-2E716DD8D9D6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A9F3CF5-3634-9211-5A1B-84448390D3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BEDA97A-E382-F8B1-9ED4-34D8A5D082CE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22" name="Picture 2">
            <a:extLst>
              <a:ext uri="{FF2B5EF4-FFF2-40B4-BE49-F238E27FC236}">
                <a16:creationId xmlns:a16="http://schemas.microsoft.com/office/drawing/2014/main" id="{BDADA4FF-9E2C-96C1-C650-01D1A3D97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968" y="906290"/>
            <a:ext cx="4165257" cy="205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4FA297B0-7599-D2DB-93BB-9F852955B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084" y="4185740"/>
            <a:ext cx="3136004" cy="196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39C47D4D-ABB5-83BD-A57D-79EEAF5CF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365" y="2350615"/>
            <a:ext cx="2431540" cy="183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1951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763</Words>
  <Application>Microsoft Macintosh PowerPoint</Application>
  <PresentationFormat>Widescreen</PresentationFormat>
  <Paragraphs>181</Paragraphs>
  <Slides>16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Helvetica Neue</vt:lpstr>
      <vt:lpstr>Helvetica Neue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a template. Please copy this document before making any edits</dc:title>
  <dc:creator>Nielsen, Joshua</dc:creator>
  <cp:lastModifiedBy>Iyer, Rishab</cp:lastModifiedBy>
  <cp:revision>2</cp:revision>
  <dcterms:created xsi:type="dcterms:W3CDTF">2019-01-14T22:06:33Z</dcterms:created>
  <dcterms:modified xsi:type="dcterms:W3CDTF">2025-12-14T22:58:16Z</dcterms:modified>
</cp:coreProperties>
</file>