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5" r:id="rId2"/>
  </p:sldMasterIdLst>
  <p:notesMasterIdLst>
    <p:notesMasterId r:id="rId31"/>
  </p:notesMasterIdLst>
  <p:handoutMasterIdLst>
    <p:handoutMasterId r:id="rId32"/>
  </p:handoutMasterIdLst>
  <p:sldIdLst>
    <p:sldId id="260" r:id="rId3"/>
    <p:sldId id="300" r:id="rId4"/>
    <p:sldId id="302" r:id="rId5"/>
    <p:sldId id="299" r:id="rId6"/>
    <p:sldId id="303" r:id="rId7"/>
    <p:sldId id="313" r:id="rId8"/>
    <p:sldId id="316" r:id="rId9"/>
    <p:sldId id="317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18" r:id="rId21"/>
    <p:sldId id="319" r:id="rId22"/>
    <p:sldId id="304" r:id="rId23"/>
    <p:sldId id="305" r:id="rId24"/>
    <p:sldId id="311" r:id="rId25"/>
    <p:sldId id="333" r:id="rId26"/>
    <p:sldId id="306" r:id="rId27"/>
    <p:sldId id="310" r:id="rId28"/>
    <p:sldId id="331" r:id="rId29"/>
    <p:sldId id="334" r:id="rId30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542" y="-90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5355fefa028000a9/ECE%20445/Simulations/buck%20simulations/Buck%20Efficiency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d.docs.live.net/5355fefa028000a9/ECE%20445/Simulations/buck%20simulations/Buck%20Efficienc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5355fefa028000a9/ECE%20445/Simulations/buck%20simulations/Buck%20Efficienc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Charging Module Efficiency (No</a:t>
            </a:r>
            <a:r>
              <a:rPr lang="en-US" baseline="0"/>
              <a:t> Load) </a:t>
            </a:r>
            <a:r>
              <a:rPr lang="en-US"/>
              <a:t>ƞ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'[Buck Efficiency.xlsx]Sheet1'!$H$12:$H$13</c:f>
              <c:strCache>
                <c:ptCount val="2"/>
                <c:pt idx="0">
                  <c:v>ƞ</c:v>
                </c:pt>
                <c:pt idx="1">
                  <c:v>(%)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'[Buck Efficiency.xlsx]Sheet1'!$E$14:$E$17</c:f>
              <c:numCache>
                <c:formatCode>General</c:formatCode>
                <c:ptCount val="4"/>
                <c:pt idx="0">
                  <c:v>0.24780701754385964</c:v>
                </c:pt>
                <c:pt idx="1">
                  <c:v>0.2673913043478261</c:v>
                </c:pt>
                <c:pt idx="2">
                  <c:v>0.34130434782608693</c:v>
                </c:pt>
                <c:pt idx="3">
                  <c:v>0.34042553191489366</c:v>
                </c:pt>
              </c:numCache>
            </c:numRef>
          </c:xVal>
          <c:yVal>
            <c:numRef>
              <c:f>'[Buck Efficiency.xlsx]Sheet1'!$H$14:$H$17</c:f>
              <c:numCache>
                <c:formatCode>General</c:formatCode>
                <c:ptCount val="4"/>
                <c:pt idx="0">
                  <c:v>0.96308479532163727</c:v>
                </c:pt>
                <c:pt idx="1">
                  <c:v>0.92572463768115953</c:v>
                </c:pt>
                <c:pt idx="2">
                  <c:v>0.91159420289855064</c:v>
                </c:pt>
                <c:pt idx="3">
                  <c:v>0.91324605382039814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10432"/>
        <c:axId val="115412992"/>
      </c:scatterChart>
      <c:valAx>
        <c:axId val="115410432"/>
        <c:scaling>
          <c:orientation val="minMax"/>
          <c:min val="0.2400000000000000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Load Current (A)</a:t>
                </a:r>
                <a:endParaRPr lang="en-US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12992"/>
        <c:crosses val="autoZero"/>
        <c:crossBetween val="midCat"/>
      </c:valAx>
      <c:valAx>
        <c:axId val="11541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Efficiency (%)</a:t>
                </a:r>
                <a:endParaRPr lang="en-US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10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Buck</a:t>
            </a:r>
            <a:r>
              <a:rPr lang="en-US" baseline="0"/>
              <a:t> Converter Efficiency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'[Buck Efficiency.xlsx]Sheet1'!$I$2:$I$3</c:f>
              <c:strCache>
                <c:ptCount val="2"/>
                <c:pt idx="0">
                  <c:v>ƞ</c:v>
                </c:pt>
                <c:pt idx="1">
                  <c:v>(%)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05"/>
                  <c:y val="9.7222222222222224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C6-4F6B-B7DE-D2AA2256B3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2777777777777826E-2"/>
                  <c:y val="-5.092592592592592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C6-4F6B-B7DE-D2AA2256B3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7777777777777779E-2"/>
                  <c:y val="9.7222222222222224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C6-4F6B-B7DE-D2AA2256B3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2222222222222271E-2"/>
                  <c:y val="-8.796296296296300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C6-4F6B-B7DE-D2AA2256B3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5000000000000108E-2"/>
                  <c:y val="8.796296296296296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CC6-4F6B-B7DE-D2AA2256B3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4444444444444446E-2"/>
                  <c:y val="-6.944444444444448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CC6-4F6B-B7DE-D2AA2256B3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chemeClr val="bg1"/>
                </a:solidFill>
                <a:prstDash val="sysDot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'[Buck Efficiency.xlsx]Sheet1'!$E$4:$E$9</c:f>
              <c:numCache>
                <c:formatCode>0.00</c:formatCode>
                <c:ptCount val="6"/>
                <c:pt idx="0">
                  <c:v>0.126</c:v>
                </c:pt>
                <c:pt idx="1">
                  <c:v>0.495</c:v>
                </c:pt>
                <c:pt idx="2">
                  <c:v>0.80100000000000005</c:v>
                </c:pt>
                <c:pt idx="3">
                  <c:v>1</c:v>
                </c:pt>
                <c:pt idx="4">
                  <c:v>1.2</c:v>
                </c:pt>
                <c:pt idx="5">
                  <c:v>1.5</c:v>
                </c:pt>
              </c:numCache>
            </c:numRef>
          </c:xVal>
          <c:yVal>
            <c:numRef>
              <c:f>'[Buck Efficiency.xlsx]Sheet1'!$I$4:$I$9</c:f>
              <c:numCache>
                <c:formatCode>0%</c:formatCode>
                <c:ptCount val="6"/>
                <c:pt idx="0">
                  <c:v>0.79115909090909087</c:v>
                </c:pt>
                <c:pt idx="1">
                  <c:v>0.78395607826811009</c:v>
                </c:pt>
                <c:pt idx="2">
                  <c:v>0.6999808171877997</c:v>
                </c:pt>
                <c:pt idx="3">
                  <c:v>0.66784188758559904</c:v>
                </c:pt>
                <c:pt idx="4">
                  <c:v>0.63684270821399935</c:v>
                </c:pt>
                <c:pt idx="5">
                  <c:v>0.56319118918672917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0CC6-4F6B-B7DE-D2AA2256B384}"/>
            </c:ext>
          </c:extLst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75664384"/>
        <c:axId val="115451008"/>
      </c:scatterChart>
      <c:valAx>
        <c:axId val="75664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Load Current (A)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51008"/>
        <c:crosses val="autoZero"/>
        <c:crossBetween val="midCat"/>
      </c:valAx>
      <c:valAx>
        <c:axId val="11545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Efficiency</a:t>
                </a:r>
                <a:r>
                  <a:rPr lang="en-US" baseline="0"/>
                  <a:t> (%)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64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Charging Module Efficiency (With load) ƞ (%)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'[Buck Efficiency.xlsx]Sheet1'!$Q$17:$Q$18</c:f>
              <c:strCache>
                <c:ptCount val="2"/>
                <c:pt idx="0">
                  <c:v>ƞ</c:v>
                </c:pt>
                <c:pt idx="1">
                  <c:v>(%)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'[Buck Efficiency.xlsx]Sheet1'!$N$19:$N$22</c:f>
              <c:numCache>
                <c:formatCode>General</c:formatCode>
                <c:ptCount val="4"/>
                <c:pt idx="0">
                  <c:v>0.72587719298245612</c:v>
                </c:pt>
                <c:pt idx="1">
                  <c:v>0.73877551020408161</c:v>
                </c:pt>
                <c:pt idx="2">
                  <c:v>0.98494623655913982</c:v>
                </c:pt>
                <c:pt idx="3">
                  <c:v>1.0717391304347825</c:v>
                </c:pt>
              </c:numCache>
            </c:numRef>
          </c:xVal>
          <c:yVal>
            <c:numRef>
              <c:f>'[Buck Efficiency.xlsx]Sheet1'!$Q$19:$Q$22</c:f>
              <c:numCache>
                <c:formatCode>General</c:formatCode>
                <c:ptCount val="4"/>
                <c:pt idx="0">
                  <c:v>0.87353801169590628</c:v>
                </c:pt>
                <c:pt idx="1">
                  <c:v>0.88225798229366681</c:v>
                </c:pt>
                <c:pt idx="2">
                  <c:v>0.85054569220989673</c:v>
                </c:pt>
                <c:pt idx="3">
                  <c:v>0.88405797101449257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62912"/>
        <c:axId val="115465216"/>
      </c:scatterChart>
      <c:valAx>
        <c:axId val="115462912"/>
        <c:scaling>
          <c:orientation val="minMax"/>
          <c:min val="0.7000000000000000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Load Current (A)</a:t>
                </a:r>
                <a:endParaRPr lang="en-US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65216"/>
        <c:crosses val="autoZero"/>
        <c:crossBetween val="midCat"/>
      </c:valAx>
      <c:valAx>
        <c:axId val="11546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Efficiency (%)</a:t>
                </a:r>
                <a:endParaRPr lang="en-US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62912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AB29E-4D5D-4E16-805F-44B6525EDD9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E2F4DF-FE8B-4FBF-B554-AC0F7862FE80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813F1685-AD18-4717-BADA-4877A2D9EE2A}" type="parTrans" cxnId="{B6458AB4-1520-402B-99DA-0AAA1514E13B}">
      <dgm:prSet/>
      <dgm:spPr/>
      <dgm:t>
        <a:bodyPr/>
        <a:lstStyle/>
        <a:p>
          <a:endParaRPr lang="en-US"/>
        </a:p>
      </dgm:t>
    </dgm:pt>
    <dgm:pt modelId="{B4995885-5A62-4885-9452-8A71605E76E9}" type="sibTrans" cxnId="{B6458AB4-1520-402B-99DA-0AAA1514E13B}">
      <dgm:prSet/>
      <dgm:spPr/>
      <dgm:t>
        <a:bodyPr/>
        <a:lstStyle/>
        <a:p>
          <a:endParaRPr lang="en-US"/>
        </a:p>
      </dgm:t>
    </dgm:pt>
    <dgm:pt modelId="{6037905E-7E6B-4A75-829F-7944F51CDCE9}">
      <dgm:prSet phldrT="[Text]"/>
      <dgm:spPr/>
      <dgm:t>
        <a:bodyPr/>
        <a:lstStyle/>
        <a:p>
          <a:r>
            <a:rPr lang="en-US" dirty="0" smtClean="0"/>
            <a:t>Introduction to Project</a:t>
          </a:r>
          <a:endParaRPr lang="en-US" dirty="0"/>
        </a:p>
      </dgm:t>
    </dgm:pt>
    <dgm:pt modelId="{0AC9ABE7-9355-48F0-B76E-52F38FBB9FFF}" type="parTrans" cxnId="{D5BF72FC-CECE-42B6-9092-59EEA40A99EC}">
      <dgm:prSet/>
      <dgm:spPr/>
      <dgm:t>
        <a:bodyPr/>
        <a:lstStyle/>
        <a:p>
          <a:endParaRPr lang="en-US"/>
        </a:p>
      </dgm:t>
    </dgm:pt>
    <dgm:pt modelId="{6AB5BFEB-793E-4342-A997-986E01944631}" type="sibTrans" cxnId="{D5BF72FC-CECE-42B6-9092-59EEA40A99EC}">
      <dgm:prSet/>
      <dgm:spPr/>
      <dgm:t>
        <a:bodyPr/>
        <a:lstStyle/>
        <a:p>
          <a:endParaRPr lang="en-US"/>
        </a:p>
      </dgm:t>
    </dgm:pt>
    <dgm:pt modelId="{05BB7FEA-0CE7-4919-87D3-9C0ABDF40465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E5033256-C658-400C-9382-47A5DA7F6C65}" type="parTrans" cxnId="{79B0BDC6-E307-4B4F-B88A-CB14F5629D3A}">
      <dgm:prSet/>
      <dgm:spPr/>
      <dgm:t>
        <a:bodyPr/>
        <a:lstStyle/>
        <a:p>
          <a:endParaRPr lang="en-US"/>
        </a:p>
      </dgm:t>
    </dgm:pt>
    <dgm:pt modelId="{DE4B7CBA-5FB1-40DC-A3C5-B61F3FC68870}" type="sibTrans" cxnId="{79B0BDC6-E307-4B4F-B88A-CB14F5629D3A}">
      <dgm:prSet/>
      <dgm:spPr/>
      <dgm:t>
        <a:bodyPr/>
        <a:lstStyle/>
        <a:p>
          <a:endParaRPr lang="en-US"/>
        </a:p>
      </dgm:t>
    </dgm:pt>
    <dgm:pt modelId="{4BE26418-19DD-4553-B14D-8DA749127464}">
      <dgm:prSet phldrT="[Text]"/>
      <dgm:spPr/>
      <dgm:t>
        <a:bodyPr/>
        <a:lstStyle/>
        <a:p>
          <a:r>
            <a:rPr lang="en-US" dirty="0" smtClean="0"/>
            <a:t>Modular Design</a:t>
          </a:r>
          <a:endParaRPr lang="en-US" dirty="0"/>
        </a:p>
      </dgm:t>
    </dgm:pt>
    <dgm:pt modelId="{9D03F673-C5EA-4078-8667-FE0A57BFB29B}" type="parTrans" cxnId="{DAE7D049-37AD-4A27-A362-DD788F714956}">
      <dgm:prSet/>
      <dgm:spPr/>
      <dgm:t>
        <a:bodyPr/>
        <a:lstStyle/>
        <a:p>
          <a:endParaRPr lang="en-US"/>
        </a:p>
      </dgm:t>
    </dgm:pt>
    <dgm:pt modelId="{4C0C0D01-95CC-48DB-A331-FFD7BD5B426B}" type="sibTrans" cxnId="{DAE7D049-37AD-4A27-A362-DD788F714956}">
      <dgm:prSet/>
      <dgm:spPr/>
      <dgm:t>
        <a:bodyPr/>
        <a:lstStyle/>
        <a:p>
          <a:endParaRPr lang="en-US"/>
        </a:p>
      </dgm:t>
    </dgm:pt>
    <dgm:pt modelId="{9F0D12CA-E151-4051-AEA6-3B4760075928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2C1AE1BB-86C4-4F67-970C-23819DF1E811}" type="parTrans" cxnId="{DE1840F2-21ED-4000-B10F-2CDF328A7E11}">
      <dgm:prSet/>
      <dgm:spPr/>
      <dgm:t>
        <a:bodyPr/>
        <a:lstStyle/>
        <a:p>
          <a:endParaRPr lang="en-US"/>
        </a:p>
      </dgm:t>
    </dgm:pt>
    <dgm:pt modelId="{A9D967D8-4CAA-40A9-87B2-A6901D7E186D}" type="sibTrans" cxnId="{DE1840F2-21ED-4000-B10F-2CDF328A7E11}">
      <dgm:prSet/>
      <dgm:spPr/>
      <dgm:t>
        <a:bodyPr/>
        <a:lstStyle/>
        <a:p>
          <a:endParaRPr lang="en-US"/>
        </a:p>
      </dgm:t>
    </dgm:pt>
    <dgm:pt modelId="{F3841319-BB00-46C6-B196-8B822F8FFEF6}">
      <dgm:prSet phldrT="[Text]"/>
      <dgm:spPr/>
      <dgm:t>
        <a:bodyPr/>
        <a:lstStyle/>
        <a:p>
          <a:r>
            <a:rPr lang="en-US" dirty="0" smtClean="0"/>
            <a:t>Conclusion and Future </a:t>
          </a:r>
          <a:r>
            <a:rPr lang="en-US" dirty="0" smtClean="0"/>
            <a:t>Work</a:t>
          </a:r>
          <a:endParaRPr lang="en-US" dirty="0"/>
        </a:p>
      </dgm:t>
    </dgm:pt>
    <dgm:pt modelId="{458B5488-013D-4F73-8853-AF7BEA0A6939}" type="parTrans" cxnId="{34401928-8DBB-4295-9B87-A77B2C3CB907}">
      <dgm:prSet/>
      <dgm:spPr/>
      <dgm:t>
        <a:bodyPr/>
        <a:lstStyle/>
        <a:p>
          <a:endParaRPr lang="en-US"/>
        </a:p>
      </dgm:t>
    </dgm:pt>
    <dgm:pt modelId="{16D58A51-B8BA-4A86-9EC9-F360254243E6}" type="sibTrans" cxnId="{34401928-8DBB-4295-9B87-A77B2C3CB907}">
      <dgm:prSet/>
      <dgm:spPr/>
      <dgm:t>
        <a:bodyPr/>
        <a:lstStyle/>
        <a:p>
          <a:endParaRPr lang="en-US"/>
        </a:p>
      </dgm:t>
    </dgm:pt>
    <dgm:pt modelId="{B2796D98-7AA4-4FB7-A2D5-DB27BDF52258}" type="pres">
      <dgm:prSet presAssocID="{09DAB29E-4D5D-4E16-805F-44B6525EDD9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04CC83-DA16-4206-B2AA-517CA54CFBB1}" type="pres">
      <dgm:prSet presAssocID="{50E2F4DF-FE8B-4FBF-B554-AC0F7862FE80}" presName="composite" presStyleCnt="0"/>
      <dgm:spPr/>
    </dgm:pt>
    <dgm:pt modelId="{FC97470A-F611-41D0-8204-BDD4D6E9B769}" type="pres">
      <dgm:prSet presAssocID="{50E2F4DF-FE8B-4FBF-B554-AC0F7862FE8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67E1F-2806-4057-8286-32943AF391E1}" type="pres">
      <dgm:prSet presAssocID="{50E2F4DF-FE8B-4FBF-B554-AC0F7862FE8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6730D-2A30-47D0-9E1C-B94D14FD2248}" type="pres">
      <dgm:prSet presAssocID="{B4995885-5A62-4885-9452-8A71605E76E9}" presName="sp" presStyleCnt="0"/>
      <dgm:spPr/>
    </dgm:pt>
    <dgm:pt modelId="{B71EF9D3-0D8A-4EA1-A9AC-133240EDBCB2}" type="pres">
      <dgm:prSet presAssocID="{05BB7FEA-0CE7-4919-87D3-9C0ABDF40465}" presName="composite" presStyleCnt="0"/>
      <dgm:spPr/>
    </dgm:pt>
    <dgm:pt modelId="{B8F77D75-FA2C-4366-84E9-8336687524BF}" type="pres">
      <dgm:prSet presAssocID="{05BB7FEA-0CE7-4919-87D3-9C0ABDF4046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046C3-6D21-430D-9D75-B034F2C1D972}" type="pres">
      <dgm:prSet presAssocID="{05BB7FEA-0CE7-4919-87D3-9C0ABDF4046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3E72B1-AD48-4AD6-8CB7-561404B5B985}" type="pres">
      <dgm:prSet presAssocID="{DE4B7CBA-5FB1-40DC-A3C5-B61F3FC68870}" presName="sp" presStyleCnt="0"/>
      <dgm:spPr/>
    </dgm:pt>
    <dgm:pt modelId="{611772D4-0FD4-4719-AD2A-37CB3CC444EB}" type="pres">
      <dgm:prSet presAssocID="{9F0D12CA-E151-4051-AEA6-3B4760075928}" presName="composite" presStyleCnt="0"/>
      <dgm:spPr/>
    </dgm:pt>
    <dgm:pt modelId="{116CE4B2-EC2B-4C3D-BFE1-6946066DED24}" type="pres">
      <dgm:prSet presAssocID="{9F0D12CA-E151-4051-AEA6-3B476007592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6782C-6BFE-4516-9250-2226C75BE51B}" type="pres">
      <dgm:prSet presAssocID="{9F0D12CA-E151-4051-AEA6-3B476007592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77F78B-DF2A-4D9C-A087-93F20F1345D8}" type="presOf" srcId="{09DAB29E-4D5D-4E16-805F-44B6525EDD90}" destId="{B2796D98-7AA4-4FB7-A2D5-DB27BDF52258}" srcOrd="0" destOrd="0" presId="urn:microsoft.com/office/officeart/2005/8/layout/chevron2"/>
    <dgm:cxn modelId="{34401928-8DBB-4295-9B87-A77B2C3CB907}" srcId="{9F0D12CA-E151-4051-AEA6-3B4760075928}" destId="{F3841319-BB00-46C6-B196-8B822F8FFEF6}" srcOrd="0" destOrd="0" parTransId="{458B5488-013D-4F73-8853-AF7BEA0A6939}" sibTransId="{16D58A51-B8BA-4A86-9EC9-F360254243E6}"/>
    <dgm:cxn modelId="{54D13F0C-5DF5-4C2C-B9FB-463F0171B95B}" type="presOf" srcId="{4BE26418-19DD-4553-B14D-8DA749127464}" destId="{37A046C3-6D21-430D-9D75-B034F2C1D972}" srcOrd="0" destOrd="0" presId="urn:microsoft.com/office/officeart/2005/8/layout/chevron2"/>
    <dgm:cxn modelId="{92D54247-59CB-44E2-A14D-EB02BDEF96C6}" type="presOf" srcId="{50E2F4DF-FE8B-4FBF-B554-AC0F7862FE80}" destId="{FC97470A-F611-41D0-8204-BDD4D6E9B769}" srcOrd="0" destOrd="0" presId="urn:microsoft.com/office/officeart/2005/8/layout/chevron2"/>
    <dgm:cxn modelId="{D9B03449-18AD-4589-AF62-E30B0D44D8C6}" type="presOf" srcId="{05BB7FEA-0CE7-4919-87D3-9C0ABDF40465}" destId="{B8F77D75-FA2C-4366-84E9-8336687524BF}" srcOrd="0" destOrd="0" presId="urn:microsoft.com/office/officeart/2005/8/layout/chevron2"/>
    <dgm:cxn modelId="{B6458AB4-1520-402B-99DA-0AAA1514E13B}" srcId="{09DAB29E-4D5D-4E16-805F-44B6525EDD90}" destId="{50E2F4DF-FE8B-4FBF-B554-AC0F7862FE80}" srcOrd="0" destOrd="0" parTransId="{813F1685-AD18-4717-BADA-4877A2D9EE2A}" sibTransId="{B4995885-5A62-4885-9452-8A71605E76E9}"/>
    <dgm:cxn modelId="{F5C893B4-2974-4C2E-9837-B405368D09FD}" type="presOf" srcId="{6037905E-7E6B-4A75-829F-7944F51CDCE9}" destId="{E0B67E1F-2806-4057-8286-32943AF391E1}" srcOrd="0" destOrd="0" presId="urn:microsoft.com/office/officeart/2005/8/layout/chevron2"/>
    <dgm:cxn modelId="{D27970C0-E3E8-431D-B818-F13CCF4FF7DB}" type="presOf" srcId="{F3841319-BB00-46C6-B196-8B822F8FFEF6}" destId="{DB56782C-6BFE-4516-9250-2226C75BE51B}" srcOrd="0" destOrd="0" presId="urn:microsoft.com/office/officeart/2005/8/layout/chevron2"/>
    <dgm:cxn modelId="{DE1840F2-21ED-4000-B10F-2CDF328A7E11}" srcId="{09DAB29E-4D5D-4E16-805F-44B6525EDD90}" destId="{9F0D12CA-E151-4051-AEA6-3B4760075928}" srcOrd="2" destOrd="0" parTransId="{2C1AE1BB-86C4-4F67-970C-23819DF1E811}" sibTransId="{A9D967D8-4CAA-40A9-87B2-A6901D7E186D}"/>
    <dgm:cxn modelId="{79B0BDC6-E307-4B4F-B88A-CB14F5629D3A}" srcId="{09DAB29E-4D5D-4E16-805F-44B6525EDD90}" destId="{05BB7FEA-0CE7-4919-87D3-9C0ABDF40465}" srcOrd="1" destOrd="0" parTransId="{E5033256-C658-400C-9382-47A5DA7F6C65}" sibTransId="{DE4B7CBA-5FB1-40DC-A3C5-B61F3FC68870}"/>
    <dgm:cxn modelId="{D5BF72FC-CECE-42B6-9092-59EEA40A99EC}" srcId="{50E2F4DF-FE8B-4FBF-B554-AC0F7862FE80}" destId="{6037905E-7E6B-4A75-829F-7944F51CDCE9}" srcOrd="0" destOrd="0" parTransId="{0AC9ABE7-9355-48F0-B76E-52F38FBB9FFF}" sibTransId="{6AB5BFEB-793E-4342-A997-986E01944631}"/>
    <dgm:cxn modelId="{C96F2874-C892-45C1-9F4D-1DD38A07FA34}" type="presOf" srcId="{9F0D12CA-E151-4051-AEA6-3B4760075928}" destId="{116CE4B2-EC2B-4C3D-BFE1-6946066DED24}" srcOrd="0" destOrd="0" presId="urn:microsoft.com/office/officeart/2005/8/layout/chevron2"/>
    <dgm:cxn modelId="{DAE7D049-37AD-4A27-A362-DD788F714956}" srcId="{05BB7FEA-0CE7-4919-87D3-9C0ABDF40465}" destId="{4BE26418-19DD-4553-B14D-8DA749127464}" srcOrd="0" destOrd="0" parTransId="{9D03F673-C5EA-4078-8667-FE0A57BFB29B}" sibTransId="{4C0C0D01-95CC-48DB-A331-FFD7BD5B426B}"/>
    <dgm:cxn modelId="{83B5123B-EE81-4F5D-8E61-2D3F8F15B0C9}" type="presParOf" srcId="{B2796D98-7AA4-4FB7-A2D5-DB27BDF52258}" destId="{E504CC83-DA16-4206-B2AA-517CA54CFBB1}" srcOrd="0" destOrd="0" presId="urn:microsoft.com/office/officeart/2005/8/layout/chevron2"/>
    <dgm:cxn modelId="{7BF5DD75-B02E-4291-9713-9E8CB4549F19}" type="presParOf" srcId="{E504CC83-DA16-4206-B2AA-517CA54CFBB1}" destId="{FC97470A-F611-41D0-8204-BDD4D6E9B769}" srcOrd="0" destOrd="0" presId="urn:microsoft.com/office/officeart/2005/8/layout/chevron2"/>
    <dgm:cxn modelId="{CFBF4626-845E-44AD-8E99-41E97814AC33}" type="presParOf" srcId="{E504CC83-DA16-4206-B2AA-517CA54CFBB1}" destId="{E0B67E1F-2806-4057-8286-32943AF391E1}" srcOrd="1" destOrd="0" presId="urn:microsoft.com/office/officeart/2005/8/layout/chevron2"/>
    <dgm:cxn modelId="{48D846FD-D9AD-42AA-A731-D794DB2B8FD3}" type="presParOf" srcId="{B2796D98-7AA4-4FB7-A2D5-DB27BDF52258}" destId="{5266730D-2A30-47D0-9E1C-B94D14FD2248}" srcOrd="1" destOrd="0" presId="urn:microsoft.com/office/officeart/2005/8/layout/chevron2"/>
    <dgm:cxn modelId="{71C9376D-57CE-4D09-BF91-71CE807D5DF3}" type="presParOf" srcId="{B2796D98-7AA4-4FB7-A2D5-DB27BDF52258}" destId="{B71EF9D3-0D8A-4EA1-A9AC-133240EDBCB2}" srcOrd="2" destOrd="0" presId="urn:microsoft.com/office/officeart/2005/8/layout/chevron2"/>
    <dgm:cxn modelId="{6E2A220D-4C3C-4697-86D0-C8AB23C25A80}" type="presParOf" srcId="{B71EF9D3-0D8A-4EA1-A9AC-133240EDBCB2}" destId="{B8F77D75-FA2C-4366-84E9-8336687524BF}" srcOrd="0" destOrd="0" presId="urn:microsoft.com/office/officeart/2005/8/layout/chevron2"/>
    <dgm:cxn modelId="{7E83F571-9643-4DA5-8B8A-232579F8997A}" type="presParOf" srcId="{B71EF9D3-0D8A-4EA1-A9AC-133240EDBCB2}" destId="{37A046C3-6D21-430D-9D75-B034F2C1D972}" srcOrd="1" destOrd="0" presId="urn:microsoft.com/office/officeart/2005/8/layout/chevron2"/>
    <dgm:cxn modelId="{D9F80250-B6A7-4315-BD01-E1F165154AC5}" type="presParOf" srcId="{B2796D98-7AA4-4FB7-A2D5-DB27BDF52258}" destId="{943E72B1-AD48-4AD6-8CB7-561404B5B985}" srcOrd="3" destOrd="0" presId="urn:microsoft.com/office/officeart/2005/8/layout/chevron2"/>
    <dgm:cxn modelId="{46DEFD4A-2CB8-4B76-8C8A-5BBE73CE6BF3}" type="presParOf" srcId="{B2796D98-7AA4-4FB7-A2D5-DB27BDF52258}" destId="{611772D4-0FD4-4719-AD2A-37CB3CC444EB}" srcOrd="4" destOrd="0" presId="urn:microsoft.com/office/officeart/2005/8/layout/chevron2"/>
    <dgm:cxn modelId="{467B6937-D3AE-49F6-897A-FADA55504FC9}" type="presParOf" srcId="{611772D4-0FD4-4719-AD2A-37CB3CC444EB}" destId="{116CE4B2-EC2B-4C3D-BFE1-6946066DED24}" srcOrd="0" destOrd="0" presId="urn:microsoft.com/office/officeart/2005/8/layout/chevron2"/>
    <dgm:cxn modelId="{2CD052FE-59E1-45AB-8EB5-75965201AF2B}" type="presParOf" srcId="{611772D4-0FD4-4719-AD2A-37CB3CC444EB}" destId="{DB56782C-6BFE-4516-9250-2226C75BE51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7470A-F611-41D0-8204-BDD4D6E9B769}">
      <dsp:nvSpPr>
        <dsp:cNvPr id="0" name=""/>
        <dsp:cNvSpPr/>
      </dsp:nvSpPr>
      <dsp:spPr>
        <a:xfrm rot="5400000">
          <a:off x="-203889" y="206031"/>
          <a:ext cx="1359265" cy="9514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1</a:t>
          </a:r>
          <a:endParaRPr lang="en-US" sz="2600" kern="1200" dirty="0"/>
        </a:p>
      </dsp:txBody>
      <dsp:txXfrm rot="-5400000">
        <a:off x="2" y="477884"/>
        <a:ext cx="951485" cy="407780"/>
      </dsp:txXfrm>
    </dsp:sp>
    <dsp:sp modelId="{E0B67E1F-2806-4057-8286-32943AF391E1}">
      <dsp:nvSpPr>
        <dsp:cNvPr id="0" name=""/>
        <dsp:cNvSpPr/>
      </dsp:nvSpPr>
      <dsp:spPr>
        <a:xfrm rot="5400000">
          <a:off x="3386781" y="-2433154"/>
          <a:ext cx="883522" cy="57541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Introduction to Project</a:t>
          </a:r>
          <a:endParaRPr lang="en-US" sz="3500" kern="1200" dirty="0"/>
        </a:p>
      </dsp:txBody>
      <dsp:txXfrm rot="-5400000">
        <a:off x="951485" y="45272"/>
        <a:ext cx="5710984" cy="797262"/>
      </dsp:txXfrm>
    </dsp:sp>
    <dsp:sp modelId="{B8F77D75-FA2C-4366-84E9-8336687524BF}">
      <dsp:nvSpPr>
        <dsp:cNvPr id="0" name=""/>
        <dsp:cNvSpPr/>
      </dsp:nvSpPr>
      <dsp:spPr>
        <a:xfrm rot="5400000">
          <a:off x="-203889" y="1367816"/>
          <a:ext cx="1359265" cy="9514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2</a:t>
          </a:r>
          <a:endParaRPr lang="en-US" sz="2600" kern="1200" dirty="0"/>
        </a:p>
      </dsp:txBody>
      <dsp:txXfrm rot="-5400000">
        <a:off x="2" y="1639669"/>
        <a:ext cx="951485" cy="407780"/>
      </dsp:txXfrm>
    </dsp:sp>
    <dsp:sp modelId="{37A046C3-6D21-430D-9D75-B034F2C1D972}">
      <dsp:nvSpPr>
        <dsp:cNvPr id="0" name=""/>
        <dsp:cNvSpPr/>
      </dsp:nvSpPr>
      <dsp:spPr>
        <a:xfrm rot="5400000">
          <a:off x="3386781" y="-1271369"/>
          <a:ext cx="883522" cy="57541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Modular Design</a:t>
          </a:r>
          <a:endParaRPr lang="en-US" sz="3500" kern="1200" dirty="0"/>
        </a:p>
      </dsp:txBody>
      <dsp:txXfrm rot="-5400000">
        <a:off x="951485" y="1207057"/>
        <a:ext cx="5710984" cy="797262"/>
      </dsp:txXfrm>
    </dsp:sp>
    <dsp:sp modelId="{116CE4B2-EC2B-4C3D-BFE1-6946066DED24}">
      <dsp:nvSpPr>
        <dsp:cNvPr id="0" name=""/>
        <dsp:cNvSpPr/>
      </dsp:nvSpPr>
      <dsp:spPr>
        <a:xfrm rot="5400000">
          <a:off x="-203889" y="2529602"/>
          <a:ext cx="1359265" cy="9514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3</a:t>
          </a:r>
          <a:endParaRPr lang="en-US" sz="2600" kern="1200" dirty="0"/>
        </a:p>
      </dsp:txBody>
      <dsp:txXfrm rot="-5400000">
        <a:off x="2" y="2801455"/>
        <a:ext cx="951485" cy="407780"/>
      </dsp:txXfrm>
    </dsp:sp>
    <dsp:sp modelId="{DB56782C-6BFE-4516-9250-2226C75BE51B}">
      <dsp:nvSpPr>
        <dsp:cNvPr id="0" name=""/>
        <dsp:cNvSpPr/>
      </dsp:nvSpPr>
      <dsp:spPr>
        <a:xfrm rot="5400000">
          <a:off x="3386781" y="-109583"/>
          <a:ext cx="883522" cy="57541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Conclusion and Future </a:t>
          </a:r>
          <a:r>
            <a:rPr lang="en-US" sz="3500" kern="1200" dirty="0" smtClean="0"/>
            <a:t>Work</a:t>
          </a:r>
          <a:endParaRPr lang="en-US" sz="3500" kern="1200" dirty="0"/>
        </a:p>
      </dsp:txBody>
      <dsp:txXfrm rot="-5400000">
        <a:off x="951485" y="2368843"/>
        <a:ext cx="5710984" cy="797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0.45929</cdr:x>
      <cdr:y>0.21125</cdr:y>
    </cdr:from>
    <cdr:to>
      <cdr:x>0.83103</cdr:x>
      <cdr:y>0.48042</cdr:y>
    </cdr:to>
    <cdr:sp macro="" textlink="">
      <cdr:nvSpPr>
        <cdr:cNvPr id="2" name="Flowchart: Terminator 1"/>
        <cdr:cNvSpPr/>
      </cdr:nvSpPr>
      <cdr:spPr>
        <a:xfrm xmlns:a="http://schemas.openxmlformats.org/drawingml/2006/main">
          <a:off x="2183223" y="591580"/>
          <a:ext cx="1767016" cy="753762"/>
        </a:xfrm>
        <a:prstGeom xmlns:a="http://schemas.openxmlformats.org/drawingml/2006/main" prst="flowChartTerminator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5/2/2016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ECE Main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2463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Solar</a:t>
            </a:r>
            <a:r>
              <a:rPr lang="en-US" baseline="0" noProof="0" dirty="0" smtClean="0"/>
              <a:t> Panel: </a:t>
            </a:r>
          </a:p>
          <a:p>
            <a:endParaRPr lang="en-US" baseline="0" noProof="0" dirty="0" smtClean="0"/>
          </a:p>
          <a:p>
            <a:r>
              <a:rPr lang="en-US" baseline="0" noProof="0" dirty="0" err="1" smtClean="0"/>
              <a:t>Genasun</a:t>
            </a:r>
            <a:r>
              <a:rPr lang="en-US" baseline="0" noProof="0" dirty="0" smtClean="0"/>
              <a:t> GV-5: It includes a Solar Charge Controller with MPPT. The solar charge controller is a DC-DC converter which will step down the solar panel output voltage to 14.5-14.9 which is Cycle Use voltage needed to fully charge the battery.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Battery: </a:t>
            </a:r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58264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27984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ECE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Director of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9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 smtClean="0"/>
              <a:t>Click proper below image </a:t>
            </a:r>
          </a:p>
          <a:p>
            <a:pPr lvl="0"/>
            <a:r>
              <a:rPr lang="en-US" dirty="0" smtClean="0"/>
              <a:t>to insert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6" name="Picture 5" descr="master_bottom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7" name="Picture 6" descr="Cover_BuildingCrop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 Narrow" panose="020B0606020202030204" pitchFamily="34" charset="0"/>
              </a:rPr>
              <a:t>Solar Patio Umbrella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Final Presentation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200" b="0" i="0" kern="1200" baseline="0">
                <a:solidFill>
                  <a:srgbClr val="F16322"/>
                </a:solidFill>
                <a:latin typeface="OfficinaSansITCStd Book"/>
                <a:ea typeface="+mn-ea"/>
                <a:cs typeface="OfficinaSansITCStd Book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Droid Sans" panose="020B0606030804020204" pitchFamily="34" charset="0"/>
              </a:rPr>
              <a:t>May 3</a:t>
            </a:r>
            <a:r>
              <a:rPr lang="en-US" baseline="30000" dirty="0" smtClean="0">
                <a:latin typeface="Droid Sans" panose="020B0606030804020204" pitchFamily="34" charset="0"/>
              </a:rPr>
              <a:t>rd</a:t>
            </a:r>
            <a:r>
              <a:rPr lang="en-US" dirty="0" smtClean="0">
                <a:latin typeface="Droid Sans" panose="020B0606030804020204" pitchFamily="34" charset="0"/>
              </a:rPr>
              <a:t>, 2016</a:t>
            </a:r>
            <a:endParaRPr lang="en-US" dirty="0">
              <a:latin typeface="Droid Sans Pro"/>
            </a:endParaRPr>
          </a:p>
          <a:p>
            <a:endParaRPr lang="en-US" dirty="0"/>
          </a:p>
          <a:p>
            <a:r>
              <a:rPr lang="en-US" dirty="0" smtClean="0">
                <a:latin typeface="Droid Sans Pro"/>
              </a:rPr>
              <a:t>Team #37</a:t>
            </a:r>
          </a:p>
          <a:p>
            <a:r>
              <a:rPr lang="en-US" dirty="0" smtClean="0">
                <a:latin typeface="Droid Sans Pro"/>
              </a:rPr>
              <a:t>ECE 445 – Spring 2016</a:t>
            </a:r>
          </a:p>
          <a:p>
            <a:endParaRPr lang="en-US" dirty="0">
              <a:latin typeface="Droid Sans Pro"/>
            </a:endParaRPr>
          </a:p>
          <a:p>
            <a:endParaRPr lang="en-US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4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7"/>
    </mc:Choice>
    <mc:Fallback>
      <p:transition spd="slow" advTm="744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457200"/>
            <a:ext cx="4673600" cy="742950"/>
          </a:xfrm>
        </p:spPr>
        <p:txBody>
          <a:bodyPr/>
          <a:lstStyle/>
          <a:p>
            <a:r>
              <a:rPr lang="en-US" dirty="0" smtClean="0"/>
              <a:t>Charging Module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44501" y="1124712"/>
                <a:ext cx="8454570" cy="533218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2500" dirty="0" smtClean="0"/>
              </a:p>
              <a:p>
                <a:pPr marL="509412" lvl="1" indent="0">
                  <a:buNone/>
                </a:pPr>
                <a:r>
                  <a:rPr lang="en-US" sz="2500" dirty="0" smtClean="0">
                    <a:solidFill>
                      <a:srgbClr val="F16322"/>
                    </a:solidFill>
                  </a:rPr>
                  <a:t>Component Sizing</a:t>
                </a:r>
                <a:endParaRPr lang="en-US" sz="2500" dirty="0" smtClean="0">
                  <a:solidFill>
                    <a:srgbClr val="F16322"/>
                  </a:solidFill>
                </a:endParaRPr>
              </a:p>
              <a:p>
                <a:pPr lvl="1"/>
                <a:r>
                  <a:rPr lang="en-US" sz="2500" dirty="0" smtClean="0"/>
                  <a:t>Duty</a:t>
                </a:r>
                <a:r>
                  <a:rPr lang="fr-FR" sz="2500" dirty="0" smtClean="0"/>
                  <a:t> </a:t>
                </a:r>
                <a:r>
                  <a:rPr lang="fr-FR" sz="2500" dirty="0" smtClean="0"/>
                  <a:t>Ratio 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25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den>
                    </m:f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=46.3 % </m:t>
                    </m:r>
                  </m:oMath>
                </a14:m>
                <a:endParaRPr lang="fr-FR" sz="2500" dirty="0" smtClean="0"/>
              </a:p>
              <a:p>
                <a:pPr lvl="1"/>
                <a:r>
                  <a:rPr lang="en-US" sz="2500" dirty="0" smtClean="0"/>
                  <a:t>Inductor</a:t>
                </a:r>
                <a:r>
                  <a:rPr lang="fr-FR" sz="2500" dirty="0" smtClean="0"/>
                  <a:t> min:</a:t>
                </a:r>
              </a:p>
              <a:p>
                <a:pPr lvl="2"/>
                <a:r>
                  <a:rPr lang="fr-FR" sz="25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 ∗</m:t>
                        </m:r>
                        <m:d>
                          <m:d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𝑉𝑜𝑢𝑡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 ∗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=70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500" b="0" dirty="0" smtClean="0"/>
              </a:p>
              <a:p>
                <a:pPr lvl="1"/>
                <a:r>
                  <a:rPr lang="en-US" sz="2500" dirty="0" smtClean="0"/>
                  <a:t>Capacitor min</a:t>
                </a:r>
                <a:r>
                  <a:rPr lang="fr-FR" sz="2500" dirty="0" smtClean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25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8 ∗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=25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fr-FR" sz="2500" dirty="0" smtClean="0"/>
              </a:p>
              <a:p>
                <a:pPr lvl="1"/>
                <a:endParaRPr lang="fr-FR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44501" y="1124712"/>
                <a:ext cx="8454570" cy="5332186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2"/>
              <p:cNvSpPr txBox="1">
                <a:spLocks/>
              </p:cNvSpPr>
              <p:nvPr/>
            </p:nvSpPr>
            <p:spPr>
              <a:xfrm>
                <a:off x="5526217" y="1532237"/>
                <a:ext cx="4754605" cy="5222935"/>
              </a:xfrm>
              <a:prstGeom prst="rect">
                <a:avLst/>
              </a:prstGeom>
            </p:spPr>
            <p:txBody>
              <a:bodyPr vert="horz"/>
              <a:lstStyle>
                <a:lvl1pPr marL="382059" indent="-382059" algn="l" defTabSz="509412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3600" b="0" i="0" kern="1200">
                    <a:solidFill>
                      <a:srgbClr val="002060"/>
                    </a:solidFill>
                    <a:latin typeface="Droid Sans" panose="020B0606030804020204" pitchFamily="34" charset="0"/>
                    <a:ea typeface="Droid Sans" panose="020B0606030804020204" pitchFamily="34" charset="0"/>
                    <a:cs typeface="Droid Sans" panose="020B0606030804020204" pitchFamily="34" charset="0"/>
                  </a:defRPr>
                </a:lvl1pPr>
                <a:lvl2pPr marL="827795" indent="-318383" algn="l" defTabSz="509412" rtl="0" eaLnBrk="1" latinLnBrk="0" hangingPunct="1">
                  <a:spcBef>
                    <a:spcPct val="20000"/>
                  </a:spcBef>
                  <a:buFont typeface="Arial"/>
                  <a:buChar char="–"/>
                  <a:defRPr sz="3100" b="0" i="0" kern="1200">
                    <a:solidFill>
                      <a:srgbClr val="002060"/>
                    </a:solidFill>
                    <a:latin typeface="Droid Sans" panose="020B0606030804020204" pitchFamily="34" charset="0"/>
                    <a:ea typeface="Droid Sans" panose="020B0606030804020204" pitchFamily="34" charset="0"/>
                    <a:cs typeface="Droid Sans" panose="020B0606030804020204" pitchFamily="34" charset="0"/>
                  </a:defRPr>
                </a:lvl2pPr>
                <a:lvl3pPr marL="1273531" indent="-254706" algn="l" defTabSz="50941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700" b="0" i="0" kern="1200">
                    <a:solidFill>
                      <a:srgbClr val="002060"/>
                    </a:solidFill>
                    <a:latin typeface="Droid Sans" panose="020B0606030804020204" pitchFamily="34" charset="0"/>
                    <a:ea typeface="Droid Sans" panose="020B0606030804020204" pitchFamily="34" charset="0"/>
                    <a:cs typeface="Droid Sans" panose="020B0606030804020204" pitchFamily="34" charset="0"/>
                  </a:defRPr>
                </a:lvl3pPr>
                <a:lvl4pPr marL="1782943" indent="-254706" algn="l" defTabSz="50941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200" b="0" i="0" kern="1200">
                    <a:solidFill>
                      <a:srgbClr val="002060"/>
                    </a:solidFill>
                    <a:latin typeface="Droid Sans" panose="020B0606030804020204" pitchFamily="34" charset="0"/>
                    <a:ea typeface="Droid Sans" panose="020B0606030804020204" pitchFamily="34" charset="0"/>
                    <a:cs typeface="Droid Sans" panose="020B0606030804020204" pitchFamily="34" charset="0"/>
                  </a:defRPr>
                </a:lvl4pPr>
                <a:lvl5pPr marL="2292355" indent="-254706" algn="l" defTabSz="509412" rtl="0" eaLnBrk="1" latinLnBrk="0" hangingPunct="1">
                  <a:spcBef>
                    <a:spcPct val="20000"/>
                  </a:spcBef>
                  <a:buFont typeface="Arial"/>
                  <a:buChar char="»"/>
                  <a:defRPr sz="2200" b="0" i="0" kern="1200">
                    <a:solidFill>
                      <a:srgbClr val="002060"/>
                    </a:solidFill>
                    <a:latin typeface="Droid Sans" panose="020B0606030804020204" pitchFamily="34" charset="0"/>
                    <a:ea typeface="Droid Sans" panose="020B0606030804020204" pitchFamily="34" charset="0"/>
                    <a:cs typeface="Droid Sans" panose="020B0606030804020204" pitchFamily="34" charset="0"/>
                  </a:defRPr>
                </a:lvl5pPr>
                <a:lvl6pPr marL="2801767" indent="-254706" algn="l" defTabSz="50941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11180" indent="-254706" algn="l" defTabSz="50941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20592" indent="-254706" algn="l" defTabSz="50941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30004" indent="-254706" algn="l" defTabSz="50941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</a:pPr>
                <a:r>
                  <a:rPr lang="en-US" sz="2500" dirty="0" smtClean="0">
                    <a:solidFill>
                      <a:srgbClr val="F16322"/>
                    </a:solidFill>
                  </a:rPr>
                  <a:t>Parts </a:t>
                </a:r>
                <a:endParaRPr lang="en-US" sz="2500" dirty="0" smtClean="0">
                  <a:solidFill>
                    <a:srgbClr val="F16322"/>
                  </a:solidFill>
                </a:endParaRPr>
              </a:p>
              <a:p>
                <a:pPr algn="just"/>
                <a:r>
                  <a:rPr lang="en-US" sz="2000" dirty="0" smtClean="0"/>
                  <a:t>1x </a:t>
                </a:r>
                <a:r>
                  <a:rPr lang="en-US" sz="2000" dirty="0"/>
                  <a:t>Power </a:t>
                </a:r>
                <a:r>
                  <a:rPr lang="en-US" sz="2000" dirty="0" err="1" smtClean="0"/>
                  <a:t>Mosfet</a:t>
                </a:r>
                <a:endParaRPr lang="en-US" sz="2000" dirty="0" smtClean="0"/>
              </a:p>
              <a:p>
                <a:pPr lvl="1" algn="just"/>
                <a:r>
                  <a:rPr lang="en-US" sz="2000" dirty="0" smtClean="0"/>
                  <a:t>(IRF520A)</a:t>
                </a:r>
                <a:endParaRPr lang="en-US" sz="2000" dirty="0"/>
              </a:p>
              <a:p>
                <a:pPr algn="just"/>
                <a:r>
                  <a:rPr lang="en-US" sz="2000" dirty="0"/>
                  <a:t>1x Power </a:t>
                </a:r>
                <a:r>
                  <a:rPr lang="en-US" sz="2000" dirty="0" smtClean="0"/>
                  <a:t>Diode</a:t>
                </a:r>
              </a:p>
              <a:p>
                <a:pPr lvl="1"/>
                <a:r>
                  <a:rPr lang="en-US" sz="2000" dirty="0"/>
                  <a:t>(</a:t>
                </a:r>
                <a:r>
                  <a:rPr lang="en-US" sz="2000" dirty="0" err="1" smtClean="0"/>
                  <a:t>Schottky</a:t>
                </a:r>
                <a:r>
                  <a:rPr lang="en-US" sz="2000" dirty="0" smtClean="0"/>
                  <a:t> Barrier </a:t>
                </a:r>
                <a:r>
                  <a:rPr lang="en-US" sz="2000" dirty="0"/>
                  <a:t>Rectifier- </a:t>
                </a:r>
                <a:endParaRPr lang="en-US" sz="2000" dirty="0" smtClean="0"/>
              </a:p>
              <a:p>
                <a:pPr marL="509412" lvl="1" indent="0" algn="just">
                  <a:buFont typeface="Arial"/>
                  <a:buNone/>
                </a:pPr>
                <a:r>
                  <a:rPr lang="en-US" sz="2000" dirty="0" smtClean="0"/>
                  <a:t>MBRB1045)</a:t>
                </a:r>
                <a:endParaRPr lang="en-US" sz="2000" dirty="0"/>
              </a:p>
              <a:p>
                <a:pPr algn="just"/>
                <a:r>
                  <a:rPr lang="en-US" sz="2000" dirty="0" smtClean="0"/>
                  <a:t>1x </a:t>
                </a:r>
                <a:r>
                  <a:rPr lang="en-US" sz="2000" dirty="0"/>
                  <a:t>High Side Gate Driver</a:t>
                </a:r>
              </a:p>
              <a:p>
                <a:pPr lvl="1"/>
                <a:r>
                  <a:rPr lang="en-US" sz="2000" dirty="0"/>
                  <a:t>(</a:t>
                </a:r>
                <a:r>
                  <a:rPr lang="en-US" sz="2000" dirty="0" smtClean="0"/>
                  <a:t>IRS2186)</a:t>
                </a:r>
              </a:p>
              <a:p>
                <a:r>
                  <a:rPr lang="en-US" sz="2000" dirty="0" smtClean="0"/>
                  <a:t>1X Power Resistor</a:t>
                </a:r>
              </a:p>
              <a:p>
                <a:pPr lvl="1"/>
                <a:r>
                  <a:rPr lang="en-US" sz="2000" dirty="0" smtClean="0"/>
                  <a:t>(15W – 35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1x Micro-Controller</a:t>
                </a:r>
              </a:p>
              <a:p>
                <a:pPr lvl="1"/>
                <a:r>
                  <a:rPr lang="en-US" sz="2000" dirty="0" smtClean="0"/>
                  <a:t>(MSP430)</a:t>
                </a:r>
              </a:p>
              <a:p>
                <a:endParaRPr lang="en-US" sz="27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217" y="1532237"/>
                <a:ext cx="4754605" cy="5222935"/>
              </a:xfrm>
              <a:prstGeom prst="rect">
                <a:avLst/>
              </a:prstGeom>
              <a:blipFill rotWithShape="1">
                <a:blip r:embed="rId3"/>
                <a:stretch>
                  <a:fillRect l="-2182" t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9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457200"/>
            <a:ext cx="4023360" cy="548640"/>
          </a:xfrm>
        </p:spPr>
        <p:txBody>
          <a:bodyPr/>
          <a:lstStyle/>
          <a:p>
            <a:r>
              <a:rPr lang="en-US" dirty="0" smtClean="0"/>
              <a:t>Charging Module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12"/>
            <a:ext cx="8951685" cy="56260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199084" y="6743699"/>
            <a:ext cx="2209801" cy="224971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Courtesy of </a:t>
            </a:r>
            <a:r>
              <a:rPr lang="en-US" sz="1500" dirty="0" smtClean="0">
                <a:solidFill>
                  <a:schemeClr val="tx1"/>
                </a:solidFill>
              </a:rPr>
              <a:t>MaximIntegrated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3" y="1211035"/>
            <a:ext cx="2139043" cy="538570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65814" y="5045529"/>
            <a:ext cx="1094016" cy="19594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457200"/>
            <a:ext cx="9407525" cy="742950"/>
          </a:xfrm>
        </p:spPr>
        <p:txBody>
          <a:bodyPr/>
          <a:lstStyle/>
          <a:p>
            <a:r>
              <a:rPr lang="en-US" dirty="0" smtClean="0"/>
              <a:t>Charging </a:t>
            </a:r>
            <a:r>
              <a:rPr lang="en-US" dirty="0"/>
              <a:t>Module</a:t>
            </a:r>
            <a:r>
              <a:rPr lang="en-US" dirty="0" smtClean="0"/>
              <a:t> (DC-DC converter)</a:t>
            </a:r>
          </a:p>
          <a:p>
            <a:pPr marL="1284995" lvl="1" indent="-4572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Droid Sans"/>
              </a:rPr>
              <a:t>Buck Converter close loop Circuit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1646484"/>
            <a:ext cx="9748611" cy="5210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6072" y="2175812"/>
            <a:ext cx="1926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en-US" dirty="0" smtClean="0"/>
              <a:t>Close loop path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645729" y="2383971"/>
            <a:ext cx="111034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6692" y="673566"/>
            <a:ext cx="5666014" cy="742950"/>
          </a:xfrm>
        </p:spPr>
        <p:txBody>
          <a:bodyPr/>
          <a:lstStyle/>
          <a:p>
            <a:r>
              <a:rPr lang="en-US" dirty="0" smtClean="0"/>
              <a:t>Charging </a:t>
            </a:r>
            <a:r>
              <a:rPr lang="en-US" dirty="0" smtClean="0"/>
              <a:t>Module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13" y="1194094"/>
            <a:ext cx="7561943" cy="4910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2119" y="6339016"/>
            <a:ext cx="4076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Droid Sans"/>
              </a:rPr>
              <a:t>P-Control loop Flow Chart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Droid Sans"/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Droid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457200"/>
            <a:ext cx="4673600" cy="742950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679"/>
          <a:stretch/>
        </p:blipFill>
        <p:spPr>
          <a:xfrm>
            <a:off x="1741911" y="1200150"/>
            <a:ext cx="7327949" cy="4949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3091" y="6235469"/>
            <a:ext cx="6054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Droid Sans"/>
              </a:rPr>
              <a:t>Fully Functional Buck Converter on Proto-board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0454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457200"/>
            <a:ext cx="1299029" cy="742950"/>
          </a:xfrm>
        </p:spPr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53" y="1200150"/>
            <a:ext cx="8173425" cy="50732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50884" y="3243817"/>
            <a:ext cx="1224644" cy="10776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708071" y="1851388"/>
            <a:ext cx="817240" cy="68452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73291" y="3243817"/>
            <a:ext cx="1060312" cy="10776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14800" y="1105826"/>
            <a:ext cx="14105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Gate Driver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8" idx="2"/>
            <a:endCxn id="6" idx="0"/>
          </p:cNvCxnSpPr>
          <p:nvPr/>
        </p:nvCxnSpPr>
        <p:spPr>
          <a:xfrm>
            <a:off x="4820056" y="1505936"/>
            <a:ext cx="296635" cy="345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4844" y="5146807"/>
            <a:ext cx="141051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Micro-Controller</a:t>
            </a:r>
            <a:endParaRPr lang="en-US" b="1" dirty="0"/>
          </a:p>
        </p:txBody>
      </p:sp>
      <p:cxnSp>
        <p:nvCxnSpPr>
          <p:cNvPr id="16" name="Straight Arrow Connector 15"/>
          <p:cNvCxnSpPr>
            <a:stCxn id="14" idx="0"/>
            <a:endCxn id="7" idx="4"/>
          </p:cNvCxnSpPr>
          <p:nvPr/>
        </p:nvCxnSpPr>
        <p:spPr>
          <a:xfrm flipH="1" flipV="1">
            <a:off x="5803447" y="4321504"/>
            <a:ext cx="86653" cy="8253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66315" y="3211953"/>
            <a:ext cx="112862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Resistor Network</a:t>
            </a:r>
            <a:endParaRPr lang="en-US" b="1" dirty="0"/>
          </a:p>
        </p:txBody>
      </p:sp>
      <p:cxnSp>
        <p:nvCxnSpPr>
          <p:cNvPr id="19" name="Straight Arrow Connector 18"/>
          <p:cNvCxnSpPr>
            <a:endCxn id="5" idx="6"/>
          </p:cNvCxnSpPr>
          <p:nvPr/>
        </p:nvCxnSpPr>
        <p:spPr>
          <a:xfrm flipH="1">
            <a:off x="7775528" y="3555042"/>
            <a:ext cx="581574" cy="2276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15129" y="6396106"/>
            <a:ext cx="2618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Buck Converter on PCB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68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7838" y="617838"/>
            <a:ext cx="4673600" cy="742950"/>
          </a:xfrm>
        </p:spPr>
        <p:txBody>
          <a:bodyPr/>
          <a:lstStyle/>
          <a:p>
            <a:r>
              <a:rPr lang="en-US" dirty="0" smtClean="0"/>
              <a:t>Result – No Load</a:t>
            </a:r>
            <a:endParaRPr lang="en-US" dirty="0" smtClean="0"/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5" y="1638300"/>
            <a:ext cx="8447315" cy="52705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70606" y="99843"/>
            <a:ext cx="3721738" cy="153845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r-FR" sz="2000" dirty="0" smtClean="0"/>
              <a:t>Blue – PWM output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FFC000"/>
                </a:solidFill>
              </a:rPr>
              <a:t>Yellow– Output </a:t>
            </a:r>
            <a:r>
              <a:rPr lang="fr-FR" sz="2000" dirty="0" err="1" smtClean="0">
                <a:solidFill>
                  <a:srgbClr val="FFC000"/>
                </a:solidFill>
              </a:rPr>
              <a:t>Gate</a:t>
            </a:r>
            <a:endParaRPr lang="fr-FR" sz="2000" dirty="0" smtClean="0">
              <a:solidFill>
                <a:srgbClr val="FFC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7030A0"/>
                </a:solidFill>
              </a:rPr>
              <a:t>Purple</a:t>
            </a:r>
            <a:r>
              <a:rPr lang="fr-FR" sz="2000" dirty="0" smtClean="0">
                <a:solidFill>
                  <a:srgbClr val="7030A0"/>
                </a:solidFill>
              </a:rPr>
              <a:t> – Output </a:t>
            </a:r>
            <a:r>
              <a:rPr lang="en-US" sz="2000" dirty="0" smtClean="0">
                <a:solidFill>
                  <a:srgbClr val="7030A0"/>
                </a:solidFill>
              </a:rPr>
              <a:t>Voltage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68409"/>
                </a:solidFill>
              </a:rPr>
              <a:t>Green – Input </a:t>
            </a:r>
            <a:r>
              <a:rPr lang="fr-FR" sz="2000" dirty="0" err="1" smtClean="0">
                <a:solidFill>
                  <a:srgbClr val="068409"/>
                </a:solidFill>
              </a:rPr>
              <a:t>Current</a:t>
            </a:r>
            <a:endParaRPr lang="fr-FR" sz="2000" dirty="0">
              <a:solidFill>
                <a:srgbClr val="06840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7714" y="6386285"/>
            <a:ext cx="2789024" cy="5225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46738" y="6125028"/>
            <a:ext cx="3597262" cy="7837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14549" y="523494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14549" y="56826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14549" y="47682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14549" y="38919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14549" y="342519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14549" y="29775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14549" y="252984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14549" y="209169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5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6686" y="662116"/>
            <a:ext cx="4673600" cy="976184"/>
          </a:xfrm>
        </p:spPr>
        <p:txBody>
          <a:bodyPr/>
          <a:lstStyle/>
          <a:p>
            <a:r>
              <a:rPr lang="en-US" dirty="0" smtClean="0"/>
              <a:t>Result – With Load</a:t>
            </a:r>
            <a:endParaRPr lang="en-US" dirty="0" smtClean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70606" y="99843"/>
            <a:ext cx="3721738" cy="153845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r-FR" sz="2000" dirty="0" smtClean="0"/>
              <a:t>Blue – PWM output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FFC000"/>
                </a:solidFill>
              </a:rPr>
              <a:t>Yellow– Output </a:t>
            </a:r>
            <a:r>
              <a:rPr lang="fr-FR" sz="2000" dirty="0" err="1" smtClean="0">
                <a:solidFill>
                  <a:srgbClr val="FFC000"/>
                </a:solidFill>
              </a:rPr>
              <a:t>Gate</a:t>
            </a:r>
            <a:endParaRPr lang="fr-FR" sz="2000" dirty="0" smtClean="0">
              <a:solidFill>
                <a:srgbClr val="FFC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7030A0"/>
                </a:solidFill>
              </a:rPr>
              <a:t>Purple</a:t>
            </a:r>
            <a:r>
              <a:rPr lang="fr-FR" sz="2000" dirty="0" smtClean="0">
                <a:solidFill>
                  <a:srgbClr val="7030A0"/>
                </a:solidFill>
              </a:rPr>
              <a:t> – Output </a:t>
            </a:r>
            <a:r>
              <a:rPr lang="en-US" sz="2000" dirty="0" smtClean="0">
                <a:solidFill>
                  <a:srgbClr val="7030A0"/>
                </a:solidFill>
              </a:rPr>
              <a:t>Voltage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68409"/>
                </a:solidFill>
              </a:rPr>
              <a:t>Green – Input </a:t>
            </a:r>
            <a:r>
              <a:rPr lang="fr-FR" sz="2000" dirty="0" err="1" smtClean="0">
                <a:solidFill>
                  <a:srgbClr val="068409"/>
                </a:solidFill>
              </a:rPr>
              <a:t>Current</a:t>
            </a:r>
            <a:endParaRPr lang="fr-FR" sz="2000" dirty="0">
              <a:solidFill>
                <a:srgbClr val="06840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6" y="1638301"/>
            <a:ext cx="8418285" cy="51834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14171" y="6342743"/>
            <a:ext cx="2772229" cy="4789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70286" y="6125029"/>
            <a:ext cx="3744685" cy="696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83920" y="523494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83920" y="56826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3920" y="47682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3920" y="38919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3920" y="342519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3920" y="2977515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3920" y="252984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3920" y="2091690"/>
            <a:ext cx="823105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0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457200"/>
            <a:ext cx="4673600" cy="742950"/>
          </a:xfrm>
        </p:spPr>
        <p:txBody>
          <a:bodyPr/>
          <a:lstStyle/>
          <a:p>
            <a:r>
              <a:rPr lang="en-US" dirty="0" smtClean="0"/>
              <a:t>Result 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958910"/>
              </p:ext>
            </p:extLst>
          </p:nvPr>
        </p:nvGraphicFramePr>
        <p:xfrm>
          <a:off x="5130799" y="1143000"/>
          <a:ext cx="4753429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693734"/>
              </p:ext>
            </p:extLst>
          </p:nvPr>
        </p:nvGraphicFramePr>
        <p:xfrm>
          <a:off x="275773" y="1200150"/>
          <a:ext cx="4753427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964313"/>
              </p:ext>
            </p:extLst>
          </p:nvPr>
        </p:nvGraphicFramePr>
        <p:xfrm>
          <a:off x="2696369" y="3886199"/>
          <a:ext cx="4767263" cy="308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1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444500" y="990600"/>
            <a:ext cx="4673600" cy="742950"/>
          </a:xfrm>
        </p:spPr>
        <p:txBody>
          <a:bodyPr/>
          <a:lstStyle/>
          <a:p>
            <a:r>
              <a:rPr lang="en-US" dirty="0" smtClean="0"/>
              <a:t>Lighting Dimmer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444500" y="1781912"/>
            <a:ext cx="5627511" cy="4602204"/>
          </a:xfrm>
        </p:spPr>
        <p:txBody>
          <a:bodyPr/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/>
              <a:t>Control the light intensity of the LEDs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Using a PWM signal generated by an Analog Timer (LM555)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Light </a:t>
            </a:r>
            <a:r>
              <a:rPr lang="en-US" sz="2400" dirty="0"/>
              <a:t>intensity controlled by a Potentiometer adapting the Duty Cycle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Frequency </a:t>
            </a:r>
            <a:r>
              <a:rPr lang="en-US" sz="2400" dirty="0"/>
              <a:t>fixed by the 1K </a:t>
            </a:r>
            <a:r>
              <a:rPr lang="en-US" sz="2400" dirty="0" smtClean="0"/>
              <a:t>(R1) resistor</a:t>
            </a:r>
          </a:p>
          <a:p>
            <a:pPr marL="1170695" lvl="1" indent="-342900">
              <a:buFont typeface="Lucida Grande"/>
              <a:buChar char="-"/>
            </a:pPr>
            <a:r>
              <a:rPr lang="en-US" sz="2400" dirty="0" smtClean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Limit frequency for LEDS is 200Hz</a:t>
            </a:r>
          </a:p>
          <a:p>
            <a:pPr marL="1170695" lvl="1" indent="-342900">
              <a:buFont typeface="Lucida Grande"/>
              <a:buChar char="-"/>
            </a:pPr>
            <a:r>
              <a:rPr lang="en-US" sz="2400" dirty="0" smtClean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Frequency adjusted from 260 Hz to 320Hz</a:t>
            </a:r>
            <a:endParaRPr lang="en-US" sz="2400" dirty="0">
              <a:solidFill>
                <a:srgbClr val="002060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marL="457200" indent="-457200">
              <a:buFont typeface="Wingdings" charset="2"/>
              <a:buChar char="§"/>
            </a:pPr>
            <a:endParaRPr lang="es-ES" dirty="0"/>
          </a:p>
        </p:txBody>
      </p:sp>
      <p:pic>
        <p:nvPicPr>
          <p:cNvPr id="5" name="Marcador de contenido 4" descr="ne555-pwm-led-dimmer-circuit.gif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2" b="-854"/>
          <a:stretch/>
        </p:blipFill>
        <p:spPr>
          <a:xfrm>
            <a:off x="6072012" y="2627045"/>
            <a:ext cx="3688442" cy="25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Presentation Agenda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21314867"/>
              </p:ext>
            </p:extLst>
          </p:nvPr>
        </p:nvGraphicFramePr>
        <p:xfrm>
          <a:off x="1676400" y="2434280"/>
          <a:ext cx="6705600" cy="3687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58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4294967295"/>
          </p:nvPr>
        </p:nvSpPr>
        <p:spPr>
          <a:xfrm>
            <a:off x="469755" y="983410"/>
            <a:ext cx="7115910" cy="7429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142958"/>
                </a:solidFill>
                <a:latin typeface="Arial Narrow"/>
                <a:cs typeface="Arial Narrow"/>
              </a:rPr>
              <a:t>Lighting Dimmer – Final Result</a:t>
            </a:r>
            <a:endParaRPr lang="en-US" sz="3200" b="1" dirty="0">
              <a:solidFill>
                <a:srgbClr val="142958"/>
              </a:solidFill>
              <a:latin typeface="Arial Narrow"/>
              <a:cs typeface="Arial Narrow"/>
            </a:endParaRPr>
          </a:p>
        </p:txBody>
      </p:sp>
      <p:pic>
        <p:nvPicPr>
          <p:cNvPr id="5" name="GM_20160501_152436.gif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909" r="20385" b="3637"/>
          <a:stretch/>
        </p:blipFill>
        <p:spPr>
          <a:xfrm>
            <a:off x="5941015" y="2418182"/>
            <a:ext cx="3289300" cy="3740150"/>
          </a:xfrm>
          <a:prstGeom prst="rect">
            <a:avLst/>
          </a:prstGeom>
        </p:spPr>
      </p:pic>
      <p:pic>
        <p:nvPicPr>
          <p:cNvPr id="7" name="Imagen 6" descr="IMG_20160501_1536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t="10544" r="14662" b="4379"/>
          <a:stretch/>
        </p:blipFill>
        <p:spPr>
          <a:xfrm>
            <a:off x="974307" y="1938652"/>
            <a:ext cx="4297384" cy="47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Sun Tracking 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 smtClean="0"/>
              <a:t>Purpose: Track the position of the sun using light dependent resistors (LDRs) </a:t>
            </a:r>
          </a:p>
          <a:p>
            <a:r>
              <a:rPr lang="en-US" sz="2800" dirty="0" smtClean="0"/>
              <a:t>As light is shown on the LDR, the resistance drops </a:t>
            </a:r>
          </a:p>
          <a:p>
            <a:r>
              <a:rPr lang="en-US" sz="2800" dirty="0" smtClean="0"/>
              <a:t>This information is sent to the Microcontroller (MSP430) which will position the umbrella towards the most light</a:t>
            </a:r>
          </a:p>
          <a:p>
            <a:endParaRPr lang="en-US" dirty="0" smtClean="0"/>
          </a:p>
          <a:p>
            <a:pPr marL="509412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509412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Sun Tracking Setup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854411" y="2323070"/>
            <a:ext cx="4238367" cy="37440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92778" y="4034481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97510" y="6067168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20596" y="5474045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65932" y="2026508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20596" y="2631997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02244" y="4046838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59772" y="5416383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89869" y="2631997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4077730" y="2533135"/>
            <a:ext cx="1767016" cy="3385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077730" y="2533135"/>
            <a:ext cx="1767016" cy="3385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022256" y="3453713"/>
            <a:ext cx="3877963" cy="15445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022256" y="3564923"/>
            <a:ext cx="3984025" cy="13221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4797510" y="4670854"/>
            <a:ext cx="352168" cy="124803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8088526" y="2156262"/>
            <a:ext cx="352168" cy="124803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088526" y="3737919"/>
            <a:ext cx="352168" cy="296562"/>
          </a:xfrm>
          <a:prstGeom prst="ellipse">
            <a:avLst/>
          </a:prstGeom>
          <a:solidFill>
            <a:srgbClr val="F163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489092" y="2533135"/>
            <a:ext cx="1569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 Panel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489092" y="3714690"/>
            <a:ext cx="92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LDRs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765932" y="6435523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744671" y="1691786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444946" y="3995064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069112" y="4001242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683653" y="5718831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683653" y="2372497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S6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868594" y="239721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S7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788658" y="5570552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Sun Tracking Circuit Setup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1" y="1917700"/>
            <a:ext cx="3400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97" y="1917700"/>
            <a:ext cx="2797679" cy="18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Viren_2\Desktop\basic-bridg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36" y="3946525"/>
            <a:ext cx="26670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Viren_2\Desktop\3d gif animation free blog download snow, weather, rain, raining,dance dj umbrella,, Weather Clipart, clip art, web graphics, pictures, images, animated gif, animated gifs, icons, clipart  (1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80" y="4684412"/>
            <a:ext cx="202882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339538" y="2706130"/>
            <a:ext cx="689662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Left Arrow 6"/>
          <p:cNvSpPr/>
          <p:nvPr/>
        </p:nvSpPr>
        <p:spPr>
          <a:xfrm>
            <a:off x="8464378" y="3608173"/>
            <a:ext cx="666279" cy="117389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109780" y="4921421"/>
            <a:ext cx="673443" cy="45170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434281" y="3422822"/>
            <a:ext cx="247135" cy="1853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41062" y="990600"/>
            <a:ext cx="4673600" cy="742950"/>
          </a:xfrm>
        </p:spPr>
        <p:txBody>
          <a:bodyPr/>
          <a:lstStyle/>
          <a:p>
            <a:r>
              <a:rPr lang="en-US" dirty="0" smtClean="0"/>
              <a:t>LDR conditions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189726"/>
              </p:ext>
            </p:extLst>
          </p:nvPr>
        </p:nvGraphicFramePr>
        <p:xfrm>
          <a:off x="1606378" y="2458995"/>
          <a:ext cx="7030994" cy="3386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497"/>
                <a:gridCol w="3515497"/>
              </a:tblGrid>
              <a:tr h="6796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Conditions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Resistance (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</a:tr>
              <a:tr h="80318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No light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10k</a:t>
                      </a:r>
                      <a:endParaRPr lang="en-US" b="1" dirty="0"/>
                    </a:p>
                  </a:txBody>
                  <a:tcPr anchor="ctr"/>
                </a:tc>
              </a:tr>
              <a:tr h="87821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Normal Room conditions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700</a:t>
                      </a:r>
                      <a:endParaRPr lang="en-US" b="1" dirty="0"/>
                    </a:p>
                  </a:txBody>
                  <a:tcPr anchor="ctr"/>
                </a:tc>
              </a:tr>
              <a:tr h="102594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Value that activates the motor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550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4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Flow Chart</a:t>
            </a:r>
            <a:endParaRPr lang="en-US" dirty="0"/>
          </a:p>
        </p:txBody>
      </p:sp>
      <p:pic>
        <p:nvPicPr>
          <p:cNvPr id="1026" name="Picture 2" descr="C:\Users\Viren_2\Desktop\ECE 445\BLOCK DIAGRAMS\Untitled 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5" y="1773023"/>
            <a:ext cx="8137548" cy="47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18100" y="3978876"/>
            <a:ext cx="1529835" cy="8526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26908" y="3978876"/>
            <a:ext cx="1421027" cy="8526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5226908" y="3822442"/>
            <a:ext cx="1421027" cy="1087395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Compare all sensors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755822"/>
            <a:ext cx="7080765" cy="742950"/>
          </a:xfrm>
        </p:spPr>
        <p:txBody>
          <a:bodyPr/>
          <a:lstStyle/>
          <a:p>
            <a:r>
              <a:rPr lang="en-US" dirty="0" smtClean="0"/>
              <a:t>Requirements, Verifications and </a:t>
            </a:r>
            <a:r>
              <a:rPr lang="en-US" dirty="0" smtClean="0"/>
              <a:t>Results For Sun Tracking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 smtClean="0"/>
              <a:t>Requirements</a:t>
            </a:r>
          </a:p>
          <a:p>
            <a:pPr lvl="1"/>
            <a:r>
              <a:rPr lang="en-US" sz="2400" dirty="0" smtClean="0"/>
              <a:t>Position Umbrella to maximum </a:t>
            </a:r>
            <a:r>
              <a:rPr lang="en-US" sz="2400" dirty="0" smtClean="0"/>
              <a:t>light</a:t>
            </a:r>
          </a:p>
          <a:p>
            <a:pPr marL="509412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Verifications</a:t>
            </a:r>
          </a:p>
          <a:p>
            <a:pPr lvl="1"/>
            <a:r>
              <a:rPr lang="en-US" sz="2400" dirty="0" smtClean="0"/>
              <a:t>Shine light of different sensors and see if the solar panel moves to the correct </a:t>
            </a:r>
            <a:r>
              <a:rPr lang="en-US" sz="2400" dirty="0" smtClean="0"/>
              <a:t>location</a:t>
            </a:r>
          </a:p>
          <a:p>
            <a:pPr marL="509412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Results</a:t>
            </a:r>
          </a:p>
          <a:p>
            <a:pPr lvl="1"/>
            <a:r>
              <a:rPr lang="en-US" sz="2400" dirty="0" smtClean="0"/>
              <a:t>Solar panel positioned itself with an accuracy of +/- 2 degrees</a:t>
            </a:r>
          </a:p>
          <a:p>
            <a:pPr marL="50941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795222"/>
            <a:ext cx="4673600" cy="742950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890831"/>
            <a:ext cx="9499600" cy="5773057"/>
          </a:xfrm>
        </p:spPr>
        <p:txBody>
          <a:bodyPr/>
          <a:lstStyle/>
          <a:p>
            <a:r>
              <a:rPr lang="en-US" sz="2400" dirty="0" smtClean="0"/>
              <a:t>What we learned?</a:t>
            </a:r>
          </a:p>
          <a:p>
            <a:pPr lvl="1"/>
            <a:r>
              <a:rPr lang="en-US" sz="2400" dirty="0" smtClean="0"/>
              <a:t>Building DC-DC converter</a:t>
            </a:r>
          </a:p>
          <a:p>
            <a:pPr lvl="1"/>
            <a:r>
              <a:rPr lang="en-US" sz="2400" dirty="0" smtClean="0"/>
              <a:t>Troubleshooting and finding potential problems</a:t>
            </a:r>
          </a:p>
          <a:p>
            <a:pPr lvl="1"/>
            <a:r>
              <a:rPr lang="en-US" sz="2400" dirty="0" smtClean="0"/>
              <a:t>Developing and soldering PCBs using Eagle </a:t>
            </a:r>
            <a:r>
              <a:rPr lang="en-US" sz="2400" dirty="0" smtClean="0"/>
              <a:t>CAD</a:t>
            </a:r>
          </a:p>
          <a:p>
            <a:pPr lvl="1"/>
            <a:r>
              <a:rPr lang="en-US" sz="2400" dirty="0" smtClean="0"/>
              <a:t>TEAM WORK!</a:t>
            </a:r>
          </a:p>
          <a:p>
            <a:pPr marL="509412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What to do next time?</a:t>
            </a:r>
          </a:p>
          <a:p>
            <a:pPr lvl="1"/>
            <a:r>
              <a:rPr lang="en-US" sz="2400" dirty="0" smtClean="0"/>
              <a:t>Conduct testing for extended period of time</a:t>
            </a:r>
          </a:p>
          <a:p>
            <a:pPr lvl="1"/>
            <a:r>
              <a:rPr lang="en-US" sz="2400" dirty="0" smtClean="0"/>
              <a:t>Improve PCB layout </a:t>
            </a:r>
          </a:p>
          <a:p>
            <a:pPr lvl="1"/>
            <a:r>
              <a:rPr lang="en-US" sz="2400" dirty="0" smtClean="0"/>
              <a:t>Implement the PID control for Tracker and Buck converter</a:t>
            </a:r>
            <a:endParaRPr lang="en-US" sz="24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450841" y="1525815"/>
            <a:ext cx="3876040" cy="5071654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50784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56359" y="2905898"/>
            <a:ext cx="4673600" cy="742950"/>
          </a:xfrm>
        </p:spPr>
        <p:txBody>
          <a:bodyPr/>
          <a:lstStyle/>
          <a:p>
            <a:pPr algn="ctr"/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533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Solar Patio Umbrella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499" y="1770622"/>
            <a:ext cx="5461645" cy="4226010"/>
          </a:xfrm>
        </p:spPr>
        <p:txBody>
          <a:bodyPr/>
          <a:lstStyle/>
          <a:p>
            <a:r>
              <a:rPr lang="en-US" sz="2000" dirty="0" smtClean="0"/>
              <a:t>The Idea</a:t>
            </a:r>
          </a:p>
          <a:p>
            <a:pPr lvl="1"/>
            <a:r>
              <a:rPr lang="en-US" sz="2000" dirty="0" smtClean="0"/>
              <a:t>Benefit our environment using renewable energy</a:t>
            </a:r>
          </a:p>
          <a:p>
            <a:pPr lvl="1"/>
            <a:r>
              <a:rPr lang="en-US" sz="2000" dirty="0" smtClean="0"/>
              <a:t>Save Money </a:t>
            </a:r>
          </a:p>
          <a:p>
            <a:pPr lvl="1"/>
            <a:r>
              <a:rPr lang="en-US" sz="2000" dirty="0" smtClean="0"/>
              <a:t>Develop a patio umbrella entirely powered by solar </a:t>
            </a:r>
            <a:r>
              <a:rPr lang="en-US" sz="2000" dirty="0" smtClean="0"/>
              <a:t>energy</a:t>
            </a:r>
          </a:p>
          <a:p>
            <a:pPr marL="509412" lvl="1" indent="0">
              <a:buNone/>
            </a:pPr>
            <a:endParaRPr lang="en-US" sz="2000" dirty="0" smtClean="0"/>
          </a:p>
          <a:p>
            <a:r>
              <a:rPr lang="en-US" sz="2000" dirty="0" smtClean="0"/>
              <a:t>Features</a:t>
            </a:r>
          </a:p>
          <a:p>
            <a:pPr lvl="1"/>
            <a:r>
              <a:rPr lang="en-US" sz="2000" dirty="0" smtClean="0"/>
              <a:t>Maximum Power Point Tracking (MPPT) built in</a:t>
            </a:r>
          </a:p>
          <a:p>
            <a:pPr lvl="1"/>
            <a:r>
              <a:rPr lang="en-US" sz="2000" dirty="0" smtClean="0"/>
              <a:t>Controllable dimming LED lighting system </a:t>
            </a:r>
          </a:p>
          <a:p>
            <a:pPr lvl="1"/>
            <a:r>
              <a:rPr lang="en-US" sz="2000" dirty="0" smtClean="0"/>
              <a:t>USB port to charge phone</a:t>
            </a:r>
          </a:p>
          <a:p>
            <a:pPr lvl="1"/>
            <a:r>
              <a:rPr lang="en-US" sz="2000" dirty="0" smtClean="0"/>
              <a:t>Sun tracking ability</a:t>
            </a:r>
          </a:p>
          <a:p>
            <a:pPr lvl="1"/>
            <a:endParaRPr lang="en-US" sz="2400" dirty="0" smtClean="0"/>
          </a:p>
          <a:p>
            <a:pPr marL="509412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 descr="C:\Users\Viren_2\Downloads\IMG_7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43" y="1087394"/>
            <a:ext cx="3645629" cy="56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4" y="2483709"/>
            <a:ext cx="9410306" cy="410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16444" y="2083599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16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Module</a:t>
            </a:r>
            <a:endParaRPr lang="en-US" b="1" dirty="0">
              <a:solidFill>
                <a:srgbClr val="F163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7427" y="2083599"/>
            <a:ext cx="2111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16322"/>
                </a:solidFill>
              </a:rPr>
              <a:t>Execution Module</a:t>
            </a:r>
            <a:endParaRPr lang="en-US" b="1" dirty="0">
              <a:solidFill>
                <a:srgbClr val="F1632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7700" y="1282700"/>
            <a:ext cx="8763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997700" y="1574800"/>
            <a:ext cx="876300" cy="0"/>
          </a:xfrm>
          <a:prstGeom prst="straightConnector1">
            <a:avLst/>
          </a:prstGeom>
          <a:ln>
            <a:solidFill>
              <a:srgbClr val="F163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63293" y="1148775"/>
            <a:ext cx="163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Signal Output</a:t>
            </a:r>
          </a:p>
          <a:p>
            <a:r>
              <a:rPr lang="en-US" sz="1600" b="1" dirty="0" smtClean="0"/>
              <a:t>Power Lines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925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Power</a:t>
            </a:r>
            <a:r>
              <a:rPr lang="en-US" dirty="0" smtClean="0"/>
              <a:t> Module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18" y="1778000"/>
            <a:ext cx="7489964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0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1014541"/>
            <a:ext cx="4673600" cy="742950"/>
          </a:xfrm>
        </p:spPr>
        <p:txBody>
          <a:bodyPr/>
          <a:lstStyle/>
          <a:p>
            <a:r>
              <a:rPr lang="en-US" dirty="0" smtClean="0"/>
              <a:t>Power 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921254"/>
            <a:ext cx="4931579" cy="4602204"/>
          </a:xfrm>
        </p:spPr>
        <p:txBody>
          <a:bodyPr/>
          <a:lstStyle/>
          <a:p>
            <a:pPr lvl="1" algn="just" fontAlgn="base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  <a:latin typeface="Droid Sans"/>
                <a:cs typeface="Droid Sans"/>
              </a:rPr>
              <a:t>Solar panel: </a:t>
            </a:r>
            <a:endParaRPr lang="en-US" sz="2400" dirty="0" smtClean="0">
              <a:solidFill>
                <a:srgbClr val="1F497D"/>
              </a:solidFill>
              <a:latin typeface="Droid Sans"/>
              <a:cs typeface="Droid Sans"/>
            </a:endParaRPr>
          </a:p>
          <a:p>
            <a:pPr lvl="2" algn="just" fontAlgn="base">
              <a:buFontTx/>
              <a:buChar char="-"/>
            </a:pPr>
            <a:r>
              <a:rPr lang="en-US" sz="2400" dirty="0">
                <a:solidFill>
                  <a:srgbClr val="1F497D"/>
                </a:solidFill>
                <a:latin typeface="Droid Sans"/>
                <a:cs typeface="Droid Sans"/>
              </a:rPr>
              <a:t>Maximum Power: 10 W</a:t>
            </a:r>
          </a:p>
          <a:p>
            <a:pPr lvl="2" algn="just" fontAlgn="base">
              <a:buFontTx/>
              <a:buChar char="-"/>
            </a:pP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Open Voltage: 22 V</a:t>
            </a:r>
          </a:p>
          <a:p>
            <a:pPr lvl="2" algn="just" fontAlgn="base">
              <a:buFontTx/>
              <a:buChar char="-"/>
            </a:pP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Short Current: 0.61 A</a:t>
            </a:r>
            <a:endParaRPr lang="en-US" sz="2400" dirty="0">
              <a:solidFill>
                <a:srgbClr val="1F497D"/>
              </a:solidFill>
              <a:latin typeface="Droid Sans"/>
              <a:cs typeface="Droid Sans"/>
            </a:endParaRPr>
          </a:p>
          <a:p>
            <a:pPr lvl="1" algn="just" fontAlgn="base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rgbClr val="1F497D"/>
                </a:solidFill>
                <a:latin typeface="Droid Sans"/>
                <a:cs typeface="Droid Sans"/>
              </a:rPr>
              <a:t>Genasun</a:t>
            </a: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 GV-5</a:t>
            </a:r>
          </a:p>
          <a:p>
            <a:pPr lvl="2" algn="just" fontAlgn="base">
              <a:buFont typeface="Lucida Grande"/>
              <a:buChar char="-"/>
            </a:pP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Solar Charge Controller</a:t>
            </a:r>
          </a:p>
          <a:p>
            <a:pPr lvl="2" algn="just" fontAlgn="base">
              <a:buFont typeface="Lucida Grande"/>
              <a:buChar char="-"/>
            </a:pP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MPPT</a:t>
            </a:r>
          </a:p>
          <a:p>
            <a:pPr lvl="1" algn="just" fontAlgn="base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Battery</a:t>
            </a:r>
            <a:r>
              <a:rPr lang="en-US" sz="2400" dirty="0">
                <a:solidFill>
                  <a:srgbClr val="1F497D"/>
                </a:solidFill>
                <a:latin typeface="Droid Sans"/>
                <a:cs typeface="Droid Sans"/>
              </a:rPr>
              <a:t>:  </a:t>
            </a:r>
            <a:endParaRPr lang="en-US" sz="2400" dirty="0" smtClean="0">
              <a:solidFill>
                <a:srgbClr val="1F497D"/>
              </a:solidFill>
              <a:latin typeface="Droid Sans"/>
              <a:cs typeface="Droid Sans"/>
            </a:endParaRPr>
          </a:p>
          <a:p>
            <a:pPr lvl="2" algn="just" fontAlgn="base">
              <a:buFontTx/>
              <a:buChar char="-"/>
            </a:pP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Voltage: 12 V</a:t>
            </a:r>
          </a:p>
          <a:p>
            <a:pPr lvl="2" algn="just" fontAlgn="base">
              <a:buFontTx/>
              <a:buChar char="-"/>
            </a:pPr>
            <a:r>
              <a:rPr lang="en-US" sz="2400" dirty="0" smtClean="0">
                <a:solidFill>
                  <a:srgbClr val="1F497D"/>
                </a:solidFill>
                <a:latin typeface="Droid Sans"/>
                <a:cs typeface="Droid Sans"/>
              </a:rPr>
              <a:t>Charge Current: 7 Ah</a:t>
            </a:r>
          </a:p>
        </p:txBody>
      </p:sp>
      <p:pic>
        <p:nvPicPr>
          <p:cNvPr id="7" name="Marcador de contenido 6" descr="Screenshot_20160502-142804 copia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33913" r="28642" b="34042"/>
          <a:stretch/>
        </p:blipFill>
        <p:spPr>
          <a:xfrm>
            <a:off x="5376079" y="1757491"/>
            <a:ext cx="4036409" cy="460220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41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444500" y="755050"/>
            <a:ext cx="8489435" cy="742950"/>
          </a:xfrm>
        </p:spPr>
        <p:txBody>
          <a:bodyPr/>
          <a:lstStyle/>
          <a:p>
            <a:r>
              <a:rPr lang="en-US" dirty="0" smtClean="0"/>
              <a:t>Power Module - MPPT Solar Charge Controller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444500" y="1928767"/>
            <a:ext cx="5733878" cy="4602204"/>
          </a:xfrm>
        </p:spPr>
        <p:txBody>
          <a:bodyPr/>
          <a:lstStyle/>
          <a:p>
            <a:pPr marL="382059" lvl="1" indent="-382059">
              <a:buFont typeface="Wingdings" panose="05000000000000000000" pitchFamily="2" charset="2"/>
              <a:buChar char="§"/>
            </a:pP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Battery Charge Controller</a:t>
            </a:r>
            <a:endParaRPr lang="en-US" sz="2300" dirty="0">
              <a:solidFill>
                <a:srgbClr val="1F497D"/>
              </a:solidFill>
              <a:latin typeface="Droid Sans"/>
              <a:cs typeface="Droid Sans"/>
            </a:endParaRPr>
          </a:p>
          <a:p>
            <a:pPr marL="731486" lvl="2" indent="-285750">
              <a:buFont typeface="Lucida Grande"/>
              <a:buChar char="-"/>
            </a:pP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DC</a:t>
            </a:r>
            <a:r>
              <a:rPr lang="en-US" sz="2300" dirty="0">
                <a:solidFill>
                  <a:srgbClr val="1F497D"/>
                </a:solidFill>
                <a:latin typeface="Droid Sans"/>
                <a:cs typeface="Droid Sans"/>
              </a:rPr>
              <a:t>-DC converter which 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will convert </a:t>
            </a:r>
            <a:r>
              <a:rPr lang="en-US" sz="2300" dirty="0">
                <a:solidFill>
                  <a:srgbClr val="1F497D"/>
                </a:solidFill>
                <a:latin typeface="Droid Sans"/>
                <a:cs typeface="Droid Sans"/>
              </a:rPr>
              <a:t>the voltage to 14.5-14.9 (Cycle Use Voltage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Maximum Power Point Tracking</a:t>
            </a:r>
          </a:p>
          <a:p>
            <a:pPr lvl="1">
              <a:buFont typeface="Lucida Grande"/>
              <a:buChar char="-"/>
            </a:pP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Calculates the voltage at which the module is able to produce maximum 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power</a:t>
            </a:r>
            <a:endParaRPr lang="en-US" sz="2300" dirty="0" smtClean="0">
              <a:solidFill>
                <a:srgbClr val="1F497D"/>
              </a:solidFill>
              <a:latin typeface="Droid Sans"/>
              <a:cs typeface="Droid Sans"/>
            </a:endParaRPr>
          </a:p>
          <a:p>
            <a:pPr lvl="1">
              <a:buFont typeface="Lucida Grande"/>
              <a:buChar char="-"/>
            </a:pP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R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egulates the 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current accordingly</a:t>
            </a:r>
          </a:p>
          <a:p>
            <a:pPr lvl="1">
              <a:buFont typeface="Lucida Grande"/>
              <a:buChar char="-"/>
            </a:pPr>
            <a:r>
              <a:rPr lang="en-US" sz="2300" dirty="0">
                <a:solidFill>
                  <a:srgbClr val="1F497D"/>
                </a:solidFill>
                <a:latin typeface="Droid Sans"/>
                <a:cs typeface="Droid Sans"/>
              </a:rPr>
              <a:t>I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ncreases 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the power production 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by 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around </a:t>
            </a:r>
            <a:r>
              <a:rPr lang="en-US" sz="2300" dirty="0" smtClean="0">
                <a:solidFill>
                  <a:srgbClr val="1F497D"/>
                </a:solidFill>
                <a:latin typeface="Droid Sans"/>
                <a:cs typeface="Droid Sans"/>
              </a:rPr>
              <a:t>40%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6" name="Marcador de contenido 5"/>
          <p:cNvPicPr>
            <a:picLocks noGrp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01" b="-11601"/>
          <a:stretch/>
        </p:blipFill>
        <p:spPr bwMode="auto">
          <a:xfrm>
            <a:off x="6178378" y="1608138"/>
            <a:ext cx="3686346" cy="4434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50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444500" y="950126"/>
            <a:ext cx="5871088" cy="630555"/>
          </a:xfrm>
        </p:spPr>
        <p:txBody>
          <a:bodyPr/>
          <a:lstStyle/>
          <a:p>
            <a:r>
              <a:rPr lang="en-US" dirty="0" smtClean="0"/>
              <a:t>Power Module –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444499" y="1934610"/>
            <a:ext cx="9403835" cy="4602204"/>
          </a:xfrm>
        </p:spPr>
        <p:txBody>
          <a:bodyPr/>
          <a:lstStyle/>
          <a:p>
            <a:pPr marL="342900" indent="-342900">
              <a:buFont typeface="Wingdings" charset="2"/>
              <a:buChar char="§"/>
            </a:pPr>
            <a:r>
              <a:rPr lang="en-US" sz="2300" dirty="0" smtClean="0"/>
              <a:t>Time to fully </a:t>
            </a:r>
            <a:r>
              <a:rPr lang="en-US" sz="2300" dirty="0"/>
              <a:t>cha</a:t>
            </a:r>
            <a:r>
              <a:rPr lang="en-US" sz="2300" dirty="0" smtClean="0"/>
              <a:t>rge the battery (Cloudy day): 2.5 hours +/- 0.5 hour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300" dirty="0" smtClean="0"/>
              <a:t>Total consumption: </a:t>
            </a:r>
          </a:p>
          <a:p>
            <a:pPr marL="342900" indent="-342900">
              <a:buFont typeface="Wingdings" charset="2"/>
              <a:buChar char="§"/>
            </a:pPr>
            <a:endParaRPr lang="en-US" sz="2300" dirty="0"/>
          </a:p>
          <a:p>
            <a:pPr marL="342900" indent="-342900">
              <a:buFont typeface="Wingdings" charset="2"/>
              <a:buChar char="§"/>
            </a:pPr>
            <a:endParaRPr lang="en-US" sz="2300" dirty="0" smtClean="0"/>
          </a:p>
          <a:p>
            <a:pPr marL="342900" indent="-342900">
              <a:buFont typeface="Wingdings" charset="2"/>
              <a:buChar char="§"/>
            </a:pPr>
            <a:endParaRPr lang="en-US" sz="2300" dirty="0"/>
          </a:p>
          <a:p>
            <a:endParaRPr lang="en-US" sz="2300" dirty="0" smtClean="0"/>
          </a:p>
          <a:p>
            <a:endParaRPr lang="en-US" sz="2300" dirty="0" smtClean="0"/>
          </a:p>
          <a:p>
            <a:endParaRPr lang="en-US" sz="2300" dirty="0" smtClean="0"/>
          </a:p>
          <a:p>
            <a:endParaRPr lang="en-US" sz="2300" dirty="0"/>
          </a:p>
          <a:p>
            <a:pPr marL="342900" indent="-342900">
              <a:buFont typeface="Wingdings" charset="2"/>
              <a:buChar char="§"/>
            </a:pPr>
            <a:r>
              <a:rPr lang="en-US" sz="2300" dirty="0" smtClean="0"/>
              <a:t>Time to fully consume the battery power: 4 hours +/- 0.5 hours</a:t>
            </a:r>
          </a:p>
          <a:p>
            <a:endParaRPr lang="en-US" dirty="0" smtClean="0"/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endParaRPr lang="en-US" dirty="0" smtClean="0"/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endParaRPr lang="en-US" dirty="0" smtClean="0"/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endParaRPr lang="en-US" dirty="0" smtClean="0"/>
          </a:p>
          <a:p>
            <a:pPr marL="342900" indent="-342900">
              <a:buFont typeface="Wingdings" charset="2"/>
              <a:buChar char="§"/>
            </a:pPr>
            <a:endParaRPr lang="en-US" dirty="0" smtClean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541729"/>
              </p:ext>
            </p:extLst>
          </p:nvPr>
        </p:nvGraphicFramePr>
        <p:xfrm>
          <a:off x="1952069" y="3052092"/>
          <a:ext cx="6252818" cy="2248955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990695"/>
                <a:gridCol w="1480258"/>
                <a:gridCol w="1480259"/>
                <a:gridCol w="1301606"/>
              </a:tblGrid>
              <a:tr h="490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Droid Sans"/>
                          <a:cs typeface="Droid Sans"/>
                        </a:rPr>
                        <a:t> </a:t>
                      </a:r>
                      <a:r>
                        <a:rPr lang="en-US" sz="1300" noProof="0" dirty="0" smtClean="0">
                          <a:effectLst/>
                          <a:latin typeface="Droid Sans"/>
                          <a:cs typeface="Droid Sans"/>
                        </a:rPr>
                        <a:t>Module</a:t>
                      </a:r>
                      <a:endParaRPr lang="en-US" sz="1300" noProof="0" dirty="0"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noProof="0" smtClean="0">
                          <a:effectLst/>
                          <a:latin typeface="Droid Sans"/>
                          <a:cs typeface="Droid Sans"/>
                        </a:rPr>
                        <a:t>Voltage (V)</a:t>
                      </a:r>
                      <a:endParaRPr lang="en-US" sz="1300" noProof="0"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Droid Sans"/>
                          <a:cs typeface="Droid Sans"/>
                        </a:rPr>
                        <a:t>Current (A)</a:t>
                      </a:r>
                      <a:endParaRPr lang="en-US" sz="1300" noProof="0" dirty="0"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Droid Sans"/>
                          <a:cs typeface="Droid Sans"/>
                        </a:rPr>
                        <a:t>Power (W)</a:t>
                      </a:r>
                      <a:endParaRPr lang="en-US" sz="1300" noProof="0" dirty="0"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</a:tr>
              <a:tr h="43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dirty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Dimming Module</a:t>
                      </a:r>
                      <a:endParaRPr lang="en-US" sz="1300" b="1" noProof="0" dirty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13,2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0,8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dirty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9,6</a:t>
                      </a:r>
                      <a:endParaRPr lang="en-US" sz="1300" b="1" noProof="0" dirty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</a:tr>
              <a:tr h="43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Charging Module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13,2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2,2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6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</a:tr>
              <a:tr h="43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dirty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Tracking Module</a:t>
                      </a:r>
                      <a:endParaRPr lang="en-US" sz="1300" b="1" noProof="0" dirty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5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dirty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ea typeface="+mn-ea"/>
                          <a:cs typeface="Droid Sans"/>
                        </a:rPr>
                        <a:t>1</a:t>
                      </a:r>
                      <a:endParaRPr lang="en-US" sz="1300" b="1" noProof="0" dirty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dirty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ea typeface="+mn-ea"/>
                          <a:cs typeface="Droid Sans"/>
                        </a:rPr>
                        <a:t>5</a:t>
                      </a:r>
                      <a:endParaRPr lang="en-US" sz="1300" b="1" noProof="0" dirty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</a:tr>
              <a:tr h="43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Total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 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cs typeface="Droid Sans"/>
                        </a:rPr>
                        <a:t> </a:t>
                      </a:r>
                      <a:endParaRPr lang="en-US" sz="1300" b="1" noProof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noProof="0" dirty="0" smtClean="0">
                          <a:solidFill>
                            <a:srgbClr val="142958"/>
                          </a:solidFill>
                          <a:effectLst/>
                          <a:latin typeface="Droid Sans"/>
                          <a:ea typeface="+mn-ea"/>
                          <a:cs typeface="Droid Sans"/>
                        </a:rPr>
                        <a:t>20.6</a:t>
                      </a:r>
                      <a:endParaRPr lang="en-US" sz="1300" b="1" noProof="0" dirty="0">
                        <a:solidFill>
                          <a:srgbClr val="142958"/>
                        </a:solidFill>
                        <a:effectLst/>
                        <a:latin typeface="Droid Sans"/>
                        <a:ea typeface="ＭＳ 明朝"/>
                        <a:cs typeface="Droid San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4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711" y="906580"/>
            <a:ext cx="4673600" cy="742950"/>
          </a:xfrm>
        </p:spPr>
        <p:txBody>
          <a:bodyPr/>
          <a:lstStyle/>
          <a:p>
            <a:r>
              <a:rPr lang="en-US" dirty="0" smtClean="0"/>
              <a:t>Charging 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6511" y="1977575"/>
            <a:ext cx="9245600" cy="4826000"/>
          </a:xfrm>
        </p:spPr>
        <p:txBody>
          <a:bodyPr/>
          <a:lstStyle/>
          <a:p>
            <a:r>
              <a:rPr lang="en-US" sz="2400" dirty="0" smtClean="0"/>
              <a:t>Input Voltage</a:t>
            </a:r>
          </a:p>
          <a:p>
            <a:pPr lvl="1"/>
            <a:r>
              <a:rPr lang="en-US" sz="2400" dirty="0" smtClean="0"/>
              <a:t>12V +/- .2v</a:t>
            </a:r>
          </a:p>
          <a:p>
            <a:r>
              <a:rPr lang="en-US" sz="2400" dirty="0" smtClean="0"/>
              <a:t>Phone Charging Required Output:</a:t>
            </a:r>
          </a:p>
          <a:p>
            <a:pPr lvl="1"/>
            <a:r>
              <a:rPr lang="en-US" sz="2400" dirty="0" smtClean="0"/>
              <a:t>Output </a:t>
            </a:r>
            <a:r>
              <a:rPr lang="en-US" sz="2400" dirty="0"/>
              <a:t>voltage: 5V +/- .</a:t>
            </a:r>
            <a:r>
              <a:rPr lang="en-US" sz="2400" dirty="0" smtClean="0"/>
              <a:t>25V</a:t>
            </a:r>
          </a:p>
          <a:p>
            <a:pPr lvl="1"/>
            <a:r>
              <a:rPr lang="en-US" sz="2400" dirty="0" smtClean="0"/>
              <a:t>Output </a:t>
            </a:r>
            <a:r>
              <a:rPr lang="en-US" sz="2400" dirty="0"/>
              <a:t>Current: 1A +/- .25V </a:t>
            </a:r>
            <a:endParaRPr lang="en-US" sz="2400" dirty="0" smtClean="0"/>
          </a:p>
          <a:p>
            <a:r>
              <a:rPr lang="en-US" sz="2400" dirty="0"/>
              <a:t>Desire Operating </a:t>
            </a:r>
            <a:r>
              <a:rPr lang="en-US" sz="2400" dirty="0" smtClean="0"/>
              <a:t>Points</a:t>
            </a:r>
          </a:p>
          <a:p>
            <a:pPr lvl="1"/>
            <a:r>
              <a:rPr lang="en-US" sz="2400" dirty="0" smtClean="0"/>
              <a:t>Switching </a:t>
            </a:r>
            <a:r>
              <a:rPr lang="en-US" sz="2400" dirty="0"/>
              <a:t>Frequency: 200 </a:t>
            </a:r>
            <a:r>
              <a:rPr lang="en-US" sz="2400" dirty="0" smtClean="0"/>
              <a:t>kHz</a:t>
            </a:r>
          </a:p>
          <a:p>
            <a:pPr lvl="1"/>
            <a:r>
              <a:rPr lang="en-US" sz="2400" dirty="0" smtClean="0"/>
              <a:t>Efficiency: 90%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2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816</Words>
  <Application>Microsoft Office PowerPoint</Application>
  <PresentationFormat>Custom</PresentationFormat>
  <Paragraphs>224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Cover Slide</vt:lpstr>
      <vt:lpstr>Secondary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WINTERAVEN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Viren Mascarenhas</cp:lastModifiedBy>
  <cp:revision>94</cp:revision>
  <dcterms:created xsi:type="dcterms:W3CDTF">2013-03-29T19:51:49Z</dcterms:created>
  <dcterms:modified xsi:type="dcterms:W3CDTF">2016-05-02T23:51:17Z</dcterms:modified>
</cp:coreProperties>
</file>