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Lst>
  <p:notesMasterIdLst>
    <p:notesMasterId r:id="rId22"/>
  </p:notesMasterIdLst>
  <p:sldIdLst>
    <p:sldId id="283" r:id="rId2"/>
    <p:sldId id="282" r:id="rId3"/>
    <p:sldId id="277" r:id="rId4"/>
    <p:sldId id="290" r:id="rId5"/>
    <p:sldId id="302" r:id="rId6"/>
    <p:sldId id="296" r:id="rId7"/>
    <p:sldId id="309" r:id="rId8"/>
    <p:sldId id="310" r:id="rId9"/>
    <p:sldId id="301" r:id="rId10"/>
    <p:sldId id="304" r:id="rId11"/>
    <p:sldId id="305" r:id="rId12"/>
    <p:sldId id="311" r:id="rId13"/>
    <p:sldId id="303" r:id="rId14"/>
    <p:sldId id="293" r:id="rId15"/>
    <p:sldId id="307" r:id="rId16"/>
    <p:sldId id="308" r:id="rId17"/>
    <p:sldId id="306" r:id="rId18"/>
    <p:sldId id="297" r:id="rId19"/>
    <p:sldId id="298" r:id="rId20"/>
    <p:sldId id="285" r:id="rId2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35" roundtripDataSignature="AMtx7mhSaRiTD9uDhGJ3nUfwohnl+c0Rs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4B36"/>
    <a:srgbClr val="15264B"/>
    <a:srgbClr val="1B4284"/>
    <a:srgbClr val="FA5738"/>
    <a:srgbClr val="FF552E"/>
    <a:srgbClr val="13294B"/>
    <a:srgbClr val="0E2248"/>
    <a:srgbClr val="0E2E5A"/>
    <a:srgbClr val="0B1A53"/>
    <a:srgbClr val="0309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112"/>
    <p:restoredTop sz="94715"/>
  </p:normalViewPr>
  <p:slideViewPr>
    <p:cSldViewPr snapToGrid="0" snapToObjects="1">
      <p:cViewPr varScale="1">
        <p:scale>
          <a:sx n="22" d="100"/>
          <a:sy n="22" d="100"/>
        </p:scale>
        <p:origin x="208" y="22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35"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8369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0115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8110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3" name="Google Shape;23;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3"/>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rollertrol.com/blind-fabric-material-weight-calculations" TargetMode="External"/><Relationship Id="rId7" Type="http://schemas.openxmlformats.org/officeDocument/2006/relationships/image" Target="../media/image3.png"/><Relationship Id="rId2" Type="http://schemas.openxmlformats.org/officeDocument/2006/relationships/hyperlink" Target="https://byjus.com/physics/value-of-g/#:~:text=The%20acceleration%20due%20to%20gravity,due%20to%20the%20Earth's%20gravity" TargetMode="External"/><Relationship Id="rId1" Type="http://schemas.openxmlformats.org/officeDocument/2006/relationships/slideLayout" Target="../slideLayouts/slideLayout6.xml"/><Relationship Id="rId6" Type="http://schemas.openxmlformats.org/officeDocument/2006/relationships/hyperlink" Target="https://www.istockphoto.com/photos/good-sleep" TargetMode="External"/><Relationship Id="rId5" Type="http://schemas.openxmlformats.org/officeDocument/2006/relationships/hyperlink" Target="https://ece.illinois.edu/admissions/why-ece/salary-averages" TargetMode="External"/><Relationship Id="rId4" Type="http://schemas.openxmlformats.org/officeDocument/2006/relationships/hyperlink" Target="https://web.mst.edu/~reflori/be150/Dyn%20Lecture%20Videos/F=ma%20Particle%20Straight%20Line%201/F=ma%20Particle%20Straight%20Line%201.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145;p7">
            <a:extLst>
              <a:ext uri="{FF2B5EF4-FFF2-40B4-BE49-F238E27FC236}">
                <a16:creationId xmlns:a16="http://schemas.microsoft.com/office/drawing/2014/main" id="{001E8A82-2D09-8A40-AB15-BEA76228B6A2}"/>
              </a:ext>
            </a:extLst>
          </p:cNvPr>
          <p:cNvSpPr/>
          <p:nvPr/>
        </p:nvSpPr>
        <p:spPr>
          <a:xfrm rot="10800000" flipH="1">
            <a:off x="-1" y="0"/>
            <a:ext cx="12192000" cy="6866164"/>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0" name="Picture 9" descr="A picture containing building, street&#10;&#10;Description automatically generated">
            <a:extLst>
              <a:ext uri="{FF2B5EF4-FFF2-40B4-BE49-F238E27FC236}">
                <a16:creationId xmlns:a16="http://schemas.microsoft.com/office/drawing/2014/main" id="{DF7902D4-540E-464A-BEC7-4711C02B3764}"/>
              </a:ext>
            </a:extLst>
          </p:cNvPr>
          <p:cNvPicPr>
            <a:picLocks noChangeAspect="1"/>
          </p:cNvPicPr>
          <p:nvPr/>
        </p:nvPicPr>
        <p:blipFill>
          <a:blip r:embed="rId2">
            <a:alphaModFix amt="25000"/>
          </a:blip>
          <a:stretch>
            <a:fillRect/>
          </a:stretch>
        </p:blipFill>
        <p:spPr>
          <a:xfrm>
            <a:off x="-2" y="8165"/>
            <a:ext cx="12192000" cy="6858000"/>
          </a:xfrm>
          <a:prstGeom prst="rect">
            <a:avLst/>
          </a:prstGeom>
        </p:spPr>
      </p:pic>
      <p:sp>
        <p:nvSpPr>
          <p:cNvPr id="4" name="Google Shape;97;p1">
            <a:extLst>
              <a:ext uri="{FF2B5EF4-FFF2-40B4-BE49-F238E27FC236}">
                <a16:creationId xmlns:a16="http://schemas.microsoft.com/office/drawing/2014/main" id="{6EE6B1E5-9B9E-FD48-9F48-627803FDB7F5}"/>
              </a:ext>
            </a:extLst>
          </p:cNvPr>
          <p:cNvSpPr txBox="1"/>
          <p:nvPr/>
        </p:nvSpPr>
        <p:spPr>
          <a:xfrm>
            <a:off x="1134035" y="2553964"/>
            <a:ext cx="9923929" cy="2723782"/>
          </a:xfrm>
          <a:prstGeom prst="rect">
            <a:avLst/>
          </a:prstGeom>
          <a:noFill/>
          <a:ln>
            <a:noFill/>
          </a:ln>
        </p:spPr>
        <p:txBody>
          <a:bodyPr spcFirstLastPara="1" wrap="square" lIns="91425" tIns="45700" rIns="91425" bIns="45700" anchor="t" anchorCtr="0">
            <a:spAutoFit/>
          </a:bodyPr>
          <a:lstStyle/>
          <a:p>
            <a:pPr marL="0" marR="0" lvl="0" indent="0" algn="ctr" rtl="0">
              <a:spcBef>
                <a:spcPts val="600"/>
              </a:spcBef>
              <a:spcAft>
                <a:spcPts val="0"/>
              </a:spcAft>
              <a:buNone/>
            </a:pPr>
            <a:r>
              <a:rPr lang="en-US" sz="4500" b="1" i="0" u="none" strike="noStrike" cap="none" dirty="0">
                <a:solidFill>
                  <a:schemeClr val="lt1"/>
                </a:solidFill>
                <a:latin typeface="+mn-lt"/>
                <a:ea typeface="Helvetica Neue"/>
                <a:cs typeface="Helvetica Neue"/>
                <a:sym typeface="Helvetica Neue"/>
              </a:rPr>
              <a:t>Team #72: Window/Blinds Regulator</a:t>
            </a:r>
            <a:endParaRPr sz="4500" dirty="0">
              <a:latin typeface="+mn-lt"/>
            </a:endParaRPr>
          </a:p>
          <a:p>
            <a:pPr algn="ctr">
              <a:spcBef>
                <a:spcPts val="600"/>
              </a:spcBef>
            </a:pPr>
            <a:r>
              <a:rPr lang="en-US" sz="2500" dirty="0">
                <a:solidFill>
                  <a:schemeClr val="lt1"/>
                </a:solidFill>
                <a:latin typeface="+mn-lt"/>
                <a:ea typeface="Helvetica Neue"/>
                <a:cs typeface="Helvetica Neue"/>
                <a:sym typeface="Helvetica Neue"/>
              </a:rPr>
              <a:t>Electrical &amp; Computer Engineering</a:t>
            </a:r>
          </a:p>
          <a:p>
            <a:pPr lvl="0" algn="ctr">
              <a:spcBef>
                <a:spcPts val="600"/>
              </a:spcBef>
            </a:pPr>
            <a:endParaRPr lang="en-US" sz="1800" dirty="0">
              <a:solidFill>
                <a:schemeClr val="lt1"/>
              </a:solidFill>
              <a:latin typeface="+mn-lt"/>
              <a:ea typeface="Helvetica Neue"/>
              <a:cs typeface="Helvetica Neue"/>
              <a:sym typeface="Helvetica Neue"/>
            </a:endParaRPr>
          </a:p>
          <a:p>
            <a:pPr lvl="0" algn="ctr">
              <a:spcBef>
                <a:spcPts val="600"/>
              </a:spcBef>
            </a:pPr>
            <a:r>
              <a:rPr lang="en-US" sz="1800" dirty="0">
                <a:solidFill>
                  <a:schemeClr val="lt1"/>
                </a:solidFill>
                <a:latin typeface="+mn-lt"/>
                <a:ea typeface="Helvetica Neue"/>
                <a:cs typeface="Helvetica Neue"/>
                <a:sym typeface="Helvetica Neue"/>
              </a:rPr>
              <a:t>Austin Chong, Mahdi </a:t>
            </a:r>
            <a:r>
              <a:rPr lang="en-US" sz="1800" dirty="0" err="1">
                <a:solidFill>
                  <a:schemeClr val="lt1"/>
                </a:solidFill>
                <a:latin typeface="+mn-lt"/>
                <a:ea typeface="Helvetica Neue"/>
                <a:cs typeface="Helvetica Neue"/>
                <a:sym typeface="Helvetica Neue"/>
              </a:rPr>
              <a:t>Almosa</a:t>
            </a:r>
            <a:r>
              <a:rPr lang="en-US" sz="1800" dirty="0">
                <a:solidFill>
                  <a:schemeClr val="lt1"/>
                </a:solidFill>
                <a:latin typeface="+mn-lt"/>
                <a:ea typeface="Helvetica Neue"/>
                <a:cs typeface="Helvetica Neue"/>
                <a:sym typeface="Helvetica Neue"/>
              </a:rPr>
              <a:t>, Marco </a:t>
            </a:r>
            <a:r>
              <a:rPr lang="en-US" sz="1800" dirty="0" err="1">
                <a:solidFill>
                  <a:schemeClr val="lt1"/>
                </a:solidFill>
                <a:latin typeface="+mn-lt"/>
                <a:ea typeface="Helvetica Neue"/>
                <a:cs typeface="Helvetica Neue"/>
                <a:sym typeface="Helvetica Neue"/>
              </a:rPr>
              <a:t>Oyarzun</a:t>
            </a:r>
            <a:endParaRPr sz="1800" dirty="0">
              <a:latin typeface="+mn-lt"/>
            </a:endParaRPr>
          </a:p>
        </p:txBody>
      </p:sp>
      <p:pic>
        <p:nvPicPr>
          <p:cNvPr id="5" name="Picture 4" descr="A picture containing drawing&#10;&#10;Description automatically generated">
            <a:extLst>
              <a:ext uri="{FF2B5EF4-FFF2-40B4-BE49-F238E27FC236}">
                <a16:creationId xmlns:a16="http://schemas.microsoft.com/office/drawing/2014/main" id="{8FBAA0E1-3AE3-CC42-A2EA-C66D0BE988E2}"/>
              </a:ext>
            </a:extLst>
          </p:cNvPr>
          <p:cNvPicPr>
            <a:picLocks noChangeAspect="1"/>
          </p:cNvPicPr>
          <p:nvPr/>
        </p:nvPicPr>
        <p:blipFill>
          <a:blip r:embed="rId3"/>
          <a:stretch>
            <a:fillRect/>
          </a:stretch>
        </p:blipFill>
        <p:spPr>
          <a:xfrm>
            <a:off x="4641007" y="852965"/>
            <a:ext cx="2909982" cy="754082"/>
          </a:xfrm>
          <a:prstGeom prst="rect">
            <a:avLst/>
          </a:prstGeom>
        </p:spPr>
      </p:pic>
    </p:spTree>
    <p:extLst>
      <p:ext uri="{BB962C8B-B14F-4D97-AF65-F5344CB8AC3E}">
        <p14:creationId xmlns:p14="http://schemas.microsoft.com/office/powerpoint/2010/main" val="2981613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45;p7">
            <a:extLst>
              <a:ext uri="{FF2B5EF4-FFF2-40B4-BE49-F238E27FC236}">
                <a16:creationId xmlns:a16="http://schemas.microsoft.com/office/drawing/2014/main" id="{37E7B2F9-4530-7540-9A7D-25FE9B6FF02F}"/>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13294B"/>
              </a:solidFill>
              <a:latin typeface="Calibri"/>
              <a:ea typeface="Calibri"/>
              <a:cs typeface="Calibri"/>
              <a:sym typeface="Calibri"/>
            </a:endParaRPr>
          </a:p>
        </p:txBody>
      </p:sp>
      <p:sp>
        <p:nvSpPr>
          <p:cNvPr id="17" name="Google Shape;145;p7">
            <a:extLst>
              <a:ext uri="{FF2B5EF4-FFF2-40B4-BE49-F238E27FC236}">
                <a16:creationId xmlns:a16="http://schemas.microsoft.com/office/drawing/2014/main" id="{75FA8318-9B15-7F47-850F-EEEFE73BE161}"/>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4" name="Google Shape;147;p7">
            <a:extLst>
              <a:ext uri="{FF2B5EF4-FFF2-40B4-BE49-F238E27FC236}">
                <a16:creationId xmlns:a16="http://schemas.microsoft.com/office/drawing/2014/main" id="{78B6311E-BC39-234F-80E9-551F2FB4C69F}"/>
              </a:ext>
            </a:extLst>
          </p:cNvPr>
          <p:cNvSpPr txBox="1">
            <a:spLocks/>
          </p:cNvSpPr>
          <p:nvPr/>
        </p:nvSpPr>
        <p:spPr>
          <a:xfrm>
            <a:off x="376810" y="1334279"/>
            <a:ext cx="5442100"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buSzPts val="3000"/>
            </a:pPr>
            <a:r>
              <a:rPr lang="en-US" sz="2600" b="1" dirty="0">
                <a:solidFill>
                  <a:srgbClr val="E84B36"/>
                </a:solidFill>
                <a:latin typeface="Arial" panose="020B0604020202020204" pitchFamily="34" charset="0"/>
                <a:ea typeface="Helvetica Neue Light"/>
                <a:cs typeface="Arial" panose="020B0604020202020204" pitchFamily="34" charset="0"/>
                <a:sym typeface="Helvetica Neue Light"/>
              </a:rPr>
              <a:t>MEGA 2560</a:t>
            </a:r>
            <a:endParaRPr lang="en-US" sz="1800" b="1"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457200" lvl="0" indent="-457200">
              <a:buSzPts val="3000"/>
              <a:buFont typeface="Arial" panose="020B0604020202020204" pitchFamily="34" charset="0"/>
              <a:buChar char="•"/>
            </a:pPr>
            <a:r>
              <a:rPr lang="en-US" sz="1800" b="1" dirty="0">
                <a:solidFill>
                  <a:schemeClr val="tx1"/>
                </a:solidFill>
                <a:latin typeface="Arial" panose="020B0604020202020204" pitchFamily="34" charset="0"/>
                <a:ea typeface="Helvetica Neue Light"/>
                <a:cs typeface="Arial" panose="020B0604020202020204" pitchFamily="34" charset="0"/>
                <a:sym typeface="Helvetica Neue Light"/>
              </a:rPr>
              <a:t>5V</a:t>
            </a:r>
          </a:p>
          <a:p>
            <a:pPr marL="457200" lvl="0" indent="-457200">
              <a:buSzPts val="3000"/>
              <a:buFont typeface="Arial" panose="020B0604020202020204" pitchFamily="34" charset="0"/>
              <a:buChar char="•"/>
            </a:pPr>
            <a:endParaRPr lang="en-US" sz="1800" b="1"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457200" lvl="0" indent="-457200">
              <a:buSzPts val="3000"/>
              <a:buFont typeface="Arial" panose="020B0604020202020204" pitchFamily="34" charset="0"/>
              <a:buChar char="•"/>
            </a:pPr>
            <a:endParaRPr lang="en-US" sz="1800" b="1"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457200" lvl="0" indent="-457200">
              <a:buSzPts val="3000"/>
              <a:buFont typeface="Arial" panose="020B0604020202020204" pitchFamily="34" charset="0"/>
              <a:buChar char="•"/>
            </a:pPr>
            <a:endParaRPr lang="en-US" sz="1800" b="1"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457200" lvl="0" indent="-457200">
              <a:buSzPts val="3000"/>
              <a:buFont typeface="Arial" panose="020B0604020202020204" pitchFamily="34" charset="0"/>
              <a:buChar char="•"/>
            </a:pPr>
            <a:endParaRPr lang="en-US" sz="1800" b="1"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457200" lvl="0" indent="-457200">
              <a:buSzPts val="3000"/>
              <a:buFont typeface="Arial" panose="020B0604020202020204" pitchFamily="34" charset="0"/>
              <a:buChar char="•"/>
            </a:pPr>
            <a:endParaRPr lang="en-US" sz="1800" b="1"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457200" lvl="0" indent="-457200">
              <a:buSzPts val="3000"/>
              <a:buFont typeface="Arial" panose="020B0604020202020204" pitchFamily="34" charset="0"/>
              <a:buChar char="•"/>
            </a:pPr>
            <a:endParaRPr lang="en-US" sz="1800" b="1"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457200" lvl="0" indent="-457200">
              <a:buSzPts val="3000"/>
              <a:buFont typeface="Arial" panose="020B0604020202020204" pitchFamily="34" charset="0"/>
              <a:buChar char="•"/>
            </a:pPr>
            <a:endParaRPr lang="en-US" sz="2600" b="1" dirty="0">
              <a:solidFill>
                <a:srgbClr val="E84B36"/>
              </a:solidFill>
              <a:latin typeface="Arial" panose="020B0604020202020204" pitchFamily="34" charset="0"/>
              <a:cs typeface="Arial" panose="020B0604020202020204" pitchFamily="34" charset="0"/>
            </a:endParaRPr>
          </a:p>
        </p:txBody>
      </p:sp>
      <p:sp>
        <p:nvSpPr>
          <p:cNvPr id="13" name="Google Shape;100;p1">
            <a:extLst>
              <a:ext uri="{FF2B5EF4-FFF2-40B4-BE49-F238E27FC236}">
                <a16:creationId xmlns:a16="http://schemas.microsoft.com/office/drawing/2014/main" id="{C0C6FF5B-A16D-B943-8158-9394C4171284}"/>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chemeClr val="bg1"/>
                </a:solidFill>
                <a:ea typeface="Helvetica Neue Light"/>
                <a:cs typeface="Helvetica Neue Light"/>
                <a:sym typeface="Helvetica Neue Light"/>
              </a:rPr>
              <a:t>GRAINGER ENGINEERING</a:t>
            </a:r>
          </a:p>
        </p:txBody>
      </p:sp>
      <p:pic>
        <p:nvPicPr>
          <p:cNvPr id="15" name="Picture 14" descr="A close up of a logo&#10;&#10;Description automatically generated">
            <a:extLst>
              <a:ext uri="{FF2B5EF4-FFF2-40B4-BE49-F238E27FC236}">
                <a16:creationId xmlns:a16="http://schemas.microsoft.com/office/drawing/2014/main" id="{A9194208-BB88-DA45-8C43-B250F5F37BE3}"/>
              </a:ext>
            </a:extLst>
          </p:cNvPr>
          <p:cNvPicPr>
            <a:picLocks noChangeAspect="1"/>
          </p:cNvPicPr>
          <p:nvPr/>
        </p:nvPicPr>
        <p:blipFill>
          <a:blip r:embed="rId2"/>
          <a:stretch>
            <a:fillRect/>
          </a:stretch>
        </p:blipFill>
        <p:spPr>
          <a:xfrm>
            <a:off x="11554210" y="228014"/>
            <a:ext cx="277906" cy="401420"/>
          </a:xfrm>
          <a:prstGeom prst="rect">
            <a:avLst/>
          </a:prstGeom>
        </p:spPr>
      </p:pic>
      <p:sp>
        <p:nvSpPr>
          <p:cNvPr id="16" name="Google Shape;100;p1">
            <a:extLst>
              <a:ext uri="{FF2B5EF4-FFF2-40B4-BE49-F238E27FC236}">
                <a16:creationId xmlns:a16="http://schemas.microsoft.com/office/drawing/2014/main" id="{226FBA8E-8ED2-0F48-B1E6-A03B9736B136}"/>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u="none" strike="noStrike" cap="none" dirty="0">
                <a:solidFill>
                  <a:schemeClr val="lt1"/>
                </a:solidFill>
                <a:latin typeface="+mn-lt"/>
                <a:ea typeface="Helvetica Neue Light"/>
                <a:cs typeface="Helvetica Neue Light"/>
                <a:sym typeface="Helvetica Neue Light"/>
              </a:rPr>
              <a:t>Parts</a:t>
            </a:r>
            <a:endParaRPr lang="en-US" sz="2400" dirty="0">
              <a:solidFill>
                <a:schemeClr val="lt1"/>
              </a:solidFill>
              <a:latin typeface="+mn-lt"/>
              <a:ea typeface="Helvetica Neue Light"/>
              <a:cs typeface="Helvetica Neue Light"/>
              <a:sym typeface="Helvetica Neue Light"/>
            </a:endParaRPr>
          </a:p>
        </p:txBody>
      </p:sp>
      <p:sp>
        <p:nvSpPr>
          <p:cNvPr id="24" name="Google Shape;100;p1">
            <a:extLst>
              <a:ext uri="{FF2B5EF4-FFF2-40B4-BE49-F238E27FC236}">
                <a16:creationId xmlns:a16="http://schemas.microsoft.com/office/drawing/2014/main" id="{90B075A3-DE04-A441-85E2-4CA526CEC8C2}"/>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dirty="0">
                <a:solidFill>
                  <a:schemeClr val="bg1"/>
                </a:solidFill>
                <a:ea typeface="Helvetica Neue Light"/>
                <a:cs typeface="Helvetica Neue Light"/>
                <a:sym typeface="Helvetica Neue Light"/>
              </a:rPr>
              <a:t>ELECTRICAL &amp; COMPUTER ENGINEERING</a:t>
            </a:r>
          </a:p>
        </p:txBody>
      </p:sp>
      <p:pic>
        <p:nvPicPr>
          <p:cNvPr id="3" name="Picture 2" descr="Arduino Mega 2560 Rev3">
            <a:extLst>
              <a:ext uri="{FF2B5EF4-FFF2-40B4-BE49-F238E27FC236}">
                <a16:creationId xmlns:a16="http://schemas.microsoft.com/office/drawing/2014/main" id="{4B365D17-065A-995C-35C0-C89A9DAECC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7379" y="955589"/>
            <a:ext cx="2908300" cy="29083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FROBOT DFR0063 LCD DISPLAY MODULE, I2C 16X2 ARDUINO ROHS COMPLIANT: YES">
            <a:extLst>
              <a:ext uri="{FF2B5EF4-FFF2-40B4-BE49-F238E27FC236}">
                <a16:creationId xmlns:a16="http://schemas.microsoft.com/office/drawing/2014/main" id="{D55A17A8-4048-CE03-292B-1EA609C092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0466" y="1595466"/>
            <a:ext cx="2861838" cy="21493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86E5D12-4ADE-563F-7BAE-6A03C8376A10}"/>
              </a:ext>
            </a:extLst>
          </p:cNvPr>
          <p:cNvSpPr txBox="1"/>
          <p:nvPr/>
        </p:nvSpPr>
        <p:spPr>
          <a:xfrm>
            <a:off x="6373092" y="1465590"/>
            <a:ext cx="1500908" cy="523220"/>
          </a:xfrm>
          <a:prstGeom prst="rect">
            <a:avLst/>
          </a:prstGeom>
          <a:noFill/>
        </p:spPr>
        <p:txBody>
          <a:bodyPr wrap="square">
            <a:spAutoFit/>
          </a:bodyPr>
          <a:lstStyle/>
          <a:p>
            <a:pPr lvl="0">
              <a:buSzPts val="3000"/>
            </a:pPr>
            <a:r>
              <a:rPr lang="en-US" sz="1400" b="1" dirty="0">
                <a:solidFill>
                  <a:schemeClr val="tx1"/>
                </a:solidFill>
                <a:latin typeface="Arial" panose="020B0604020202020204" pitchFamily="34" charset="0"/>
                <a:ea typeface="Helvetica Neue Light"/>
                <a:cs typeface="Arial" panose="020B0604020202020204" pitchFamily="34" charset="0"/>
                <a:sym typeface="Helvetica Neue Light"/>
              </a:rPr>
              <a:t>LCD Displays</a:t>
            </a:r>
          </a:p>
          <a:p>
            <a:pPr lvl="0">
              <a:buSzPts val="3000"/>
            </a:pPr>
            <a:endParaRPr lang="en-US" sz="1400" b="1" dirty="0">
              <a:solidFill>
                <a:schemeClr val="tx1"/>
              </a:solidFill>
              <a:latin typeface="Arial" panose="020B0604020202020204" pitchFamily="34" charset="0"/>
              <a:ea typeface="Helvetica Neue Light"/>
              <a:cs typeface="Arial" panose="020B0604020202020204" pitchFamily="34" charset="0"/>
              <a:sym typeface="Helvetica Neue Light"/>
            </a:endParaRPr>
          </a:p>
        </p:txBody>
      </p:sp>
      <p:sp>
        <p:nvSpPr>
          <p:cNvPr id="8" name="TextBox 7">
            <a:extLst>
              <a:ext uri="{FF2B5EF4-FFF2-40B4-BE49-F238E27FC236}">
                <a16:creationId xmlns:a16="http://schemas.microsoft.com/office/drawing/2014/main" id="{BDDE99D4-6483-F232-4DE5-C8742362FB35}"/>
              </a:ext>
            </a:extLst>
          </p:cNvPr>
          <p:cNvSpPr txBox="1"/>
          <p:nvPr/>
        </p:nvSpPr>
        <p:spPr>
          <a:xfrm>
            <a:off x="3374167" y="3954757"/>
            <a:ext cx="1105914" cy="307777"/>
          </a:xfrm>
          <a:prstGeom prst="rect">
            <a:avLst/>
          </a:prstGeom>
          <a:noFill/>
        </p:spPr>
        <p:txBody>
          <a:bodyPr wrap="square">
            <a:spAutoFit/>
          </a:bodyPr>
          <a:lstStyle/>
          <a:p>
            <a:pPr lvl="0">
              <a:buSzPts val="3000"/>
            </a:pPr>
            <a:r>
              <a:rPr lang="en-US" sz="1400" b="1" dirty="0">
                <a:solidFill>
                  <a:schemeClr val="tx1"/>
                </a:solidFill>
                <a:latin typeface="Arial" panose="020B0604020202020204" pitchFamily="34" charset="0"/>
                <a:ea typeface="Helvetica Neue Light"/>
                <a:cs typeface="Arial" panose="020B0604020202020204" pitchFamily="34" charset="0"/>
                <a:sym typeface="Helvetica Neue Light"/>
              </a:rPr>
              <a:t>DHT11</a:t>
            </a:r>
          </a:p>
        </p:txBody>
      </p:sp>
      <p:pic>
        <p:nvPicPr>
          <p:cNvPr id="1032" name="Picture 8" descr="Smart 3pin KY-015 DHT-11 DHT11 Digital Temperature And Relative Humidity  Sensor Module + PCB for Arduino DIY Starter Kit - AliExpress">
            <a:extLst>
              <a:ext uri="{FF2B5EF4-FFF2-40B4-BE49-F238E27FC236}">
                <a16:creationId xmlns:a16="http://schemas.microsoft.com/office/drawing/2014/main" id="{D8D3C1F1-9349-0781-3AAB-2BAE6D719E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6066" y="4024599"/>
            <a:ext cx="2421177" cy="2421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43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45;p7">
            <a:extLst>
              <a:ext uri="{FF2B5EF4-FFF2-40B4-BE49-F238E27FC236}">
                <a16:creationId xmlns:a16="http://schemas.microsoft.com/office/drawing/2014/main" id="{37E7B2F9-4530-7540-9A7D-25FE9B6FF02F}"/>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13294B"/>
              </a:solidFill>
              <a:latin typeface="Calibri"/>
              <a:ea typeface="Calibri"/>
              <a:cs typeface="Calibri"/>
              <a:sym typeface="Calibri"/>
            </a:endParaRPr>
          </a:p>
        </p:txBody>
      </p:sp>
      <p:sp>
        <p:nvSpPr>
          <p:cNvPr id="17" name="Google Shape;145;p7">
            <a:extLst>
              <a:ext uri="{FF2B5EF4-FFF2-40B4-BE49-F238E27FC236}">
                <a16:creationId xmlns:a16="http://schemas.microsoft.com/office/drawing/2014/main" id="{75FA8318-9B15-7F47-850F-EEEFE73BE161}"/>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4" name="Google Shape;147;p7">
            <a:extLst>
              <a:ext uri="{FF2B5EF4-FFF2-40B4-BE49-F238E27FC236}">
                <a16:creationId xmlns:a16="http://schemas.microsoft.com/office/drawing/2014/main" id="{78B6311E-BC39-234F-80E9-551F2FB4C69F}"/>
              </a:ext>
            </a:extLst>
          </p:cNvPr>
          <p:cNvSpPr txBox="1">
            <a:spLocks/>
          </p:cNvSpPr>
          <p:nvPr/>
        </p:nvSpPr>
        <p:spPr>
          <a:xfrm>
            <a:off x="376810" y="1334279"/>
            <a:ext cx="5442100"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buSzPts val="3000"/>
            </a:pPr>
            <a:r>
              <a:rPr lang="en-US" sz="2600" b="1" dirty="0">
                <a:solidFill>
                  <a:srgbClr val="E84B36"/>
                </a:solidFill>
                <a:latin typeface="Arial" panose="020B0604020202020204" pitchFamily="34" charset="0"/>
                <a:ea typeface="Helvetica Neue Light"/>
                <a:cs typeface="Arial" panose="020B0604020202020204" pitchFamily="34" charset="0"/>
                <a:sym typeface="Helvetica Neue Light"/>
              </a:rPr>
              <a:t>ESP32</a:t>
            </a:r>
            <a:endParaRPr lang="en-US" sz="1800" b="1"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457200" lvl="0" indent="-457200">
              <a:buSzPts val="3000"/>
              <a:buFont typeface="Arial" panose="020B0604020202020204" pitchFamily="34" charset="0"/>
              <a:buChar char="•"/>
            </a:pPr>
            <a:r>
              <a:rPr lang="en-US" sz="1800" b="1" dirty="0">
                <a:solidFill>
                  <a:schemeClr val="tx1"/>
                </a:solidFill>
                <a:latin typeface="Arial" panose="020B0604020202020204" pitchFamily="34" charset="0"/>
                <a:ea typeface="Helvetica Neue Light"/>
                <a:cs typeface="Arial" panose="020B0604020202020204" pitchFamily="34" charset="0"/>
                <a:sym typeface="Helvetica Neue Light"/>
              </a:rPr>
              <a:t>3.3V</a:t>
            </a:r>
          </a:p>
          <a:p>
            <a:pPr marL="457200" lvl="0" indent="-457200">
              <a:buSzPts val="3000"/>
              <a:buFont typeface="Arial" panose="020B0604020202020204" pitchFamily="34" charset="0"/>
              <a:buChar char="•"/>
            </a:pPr>
            <a:endParaRPr lang="en-US" sz="1800" b="1"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457200" lvl="0" indent="-457200">
              <a:buSzPts val="3000"/>
              <a:buFont typeface="Arial" panose="020B0604020202020204" pitchFamily="34" charset="0"/>
              <a:buChar char="•"/>
            </a:pPr>
            <a:endParaRPr lang="en-US" sz="1800" b="1"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457200" lvl="0" indent="-457200">
              <a:buSzPts val="3000"/>
              <a:buFont typeface="Arial" panose="020B0604020202020204" pitchFamily="34" charset="0"/>
              <a:buChar char="•"/>
            </a:pPr>
            <a:endParaRPr lang="en-US" sz="1800" b="1"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457200" lvl="0" indent="-457200">
              <a:buSzPts val="3000"/>
              <a:buFont typeface="Arial" panose="020B0604020202020204" pitchFamily="34" charset="0"/>
              <a:buChar char="•"/>
            </a:pPr>
            <a:endParaRPr lang="en-US" sz="1800" b="1"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457200" lvl="0" indent="-457200">
              <a:buSzPts val="3000"/>
              <a:buFont typeface="Arial" panose="020B0604020202020204" pitchFamily="34" charset="0"/>
              <a:buChar char="•"/>
            </a:pPr>
            <a:endParaRPr lang="en-US" sz="1800" b="1"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457200" lvl="0" indent="-457200">
              <a:buSzPts val="3000"/>
              <a:buFont typeface="Arial" panose="020B0604020202020204" pitchFamily="34" charset="0"/>
              <a:buChar char="•"/>
            </a:pPr>
            <a:endParaRPr lang="en-US" sz="1800" b="1" dirty="0">
              <a:solidFill>
                <a:schemeClr val="tx1"/>
              </a:solidFill>
              <a:latin typeface="Arial" panose="020B0604020202020204" pitchFamily="34" charset="0"/>
              <a:ea typeface="Helvetica Neue Light"/>
              <a:cs typeface="Arial" panose="020B0604020202020204" pitchFamily="34" charset="0"/>
              <a:sym typeface="Helvetica Neue Light"/>
            </a:endParaRPr>
          </a:p>
          <a:p>
            <a:pPr lvl="0">
              <a:buSzPts val="3000"/>
            </a:pPr>
            <a:r>
              <a:rPr lang="en-US" sz="1800" b="1" dirty="0">
                <a:solidFill>
                  <a:schemeClr val="tx1"/>
                </a:solidFill>
                <a:latin typeface="Arial" panose="020B0604020202020204" pitchFamily="34" charset="0"/>
                <a:ea typeface="Helvetica Neue Light"/>
                <a:cs typeface="Arial" panose="020B0604020202020204" pitchFamily="34" charset="0"/>
                <a:sym typeface="Helvetica Neue Light"/>
              </a:rPr>
              <a:t>MQ3</a:t>
            </a:r>
          </a:p>
          <a:p>
            <a:pPr marL="457200" lvl="0" indent="-457200">
              <a:buSzPts val="3000"/>
              <a:buFont typeface="Arial" panose="020B0604020202020204" pitchFamily="34" charset="0"/>
              <a:buChar char="•"/>
            </a:pPr>
            <a:endParaRPr lang="en-US" sz="2600" b="1" dirty="0">
              <a:solidFill>
                <a:srgbClr val="E84B36"/>
              </a:solidFill>
              <a:latin typeface="Arial" panose="020B0604020202020204" pitchFamily="34" charset="0"/>
              <a:cs typeface="Arial" panose="020B0604020202020204" pitchFamily="34" charset="0"/>
            </a:endParaRPr>
          </a:p>
        </p:txBody>
      </p:sp>
      <p:sp>
        <p:nvSpPr>
          <p:cNvPr id="13" name="Google Shape;100;p1">
            <a:extLst>
              <a:ext uri="{FF2B5EF4-FFF2-40B4-BE49-F238E27FC236}">
                <a16:creationId xmlns:a16="http://schemas.microsoft.com/office/drawing/2014/main" id="{C0C6FF5B-A16D-B943-8158-9394C4171284}"/>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chemeClr val="bg1"/>
                </a:solidFill>
                <a:ea typeface="Helvetica Neue Light"/>
                <a:cs typeface="Helvetica Neue Light"/>
                <a:sym typeface="Helvetica Neue Light"/>
              </a:rPr>
              <a:t>GRAINGER ENGINEERING</a:t>
            </a:r>
          </a:p>
        </p:txBody>
      </p:sp>
      <p:pic>
        <p:nvPicPr>
          <p:cNvPr id="15" name="Picture 14" descr="A close up of a logo&#10;&#10;Description automatically generated">
            <a:extLst>
              <a:ext uri="{FF2B5EF4-FFF2-40B4-BE49-F238E27FC236}">
                <a16:creationId xmlns:a16="http://schemas.microsoft.com/office/drawing/2014/main" id="{A9194208-BB88-DA45-8C43-B250F5F37BE3}"/>
              </a:ext>
            </a:extLst>
          </p:cNvPr>
          <p:cNvPicPr>
            <a:picLocks noChangeAspect="1"/>
          </p:cNvPicPr>
          <p:nvPr/>
        </p:nvPicPr>
        <p:blipFill>
          <a:blip r:embed="rId3"/>
          <a:stretch>
            <a:fillRect/>
          </a:stretch>
        </p:blipFill>
        <p:spPr>
          <a:xfrm>
            <a:off x="11554210" y="228014"/>
            <a:ext cx="277906" cy="401420"/>
          </a:xfrm>
          <a:prstGeom prst="rect">
            <a:avLst/>
          </a:prstGeom>
        </p:spPr>
      </p:pic>
      <p:sp>
        <p:nvSpPr>
          <p:cNvPr id="16" name="Google Shape;100;p1">
            <a:extLst>
              <a:ext uri="{FF2B5EF4-FFF2-40B4-BE49-F238E27FC236}">
                <a16:creationId xmlns:a16="http://schemas.microsoft.com/office/drawing/2014/main" id="{226FBA8E-8ED2-0F48-B1E6-A03B9736B136}"/>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u="none" strike="noStrike" cap="none" dirty="0">
                <a:solidFill>
                  <a:schemeClr val="lt1"/>
                </a:solidFill>
                <a:latin typeface="+mn-lt"/>
                <a:ea typeface="Helvetica Neue Light"/>
                <a:cs typeface="Helvetica Neue Light"/>
                <a:sym typeface="Helvetica Neue Light"/>
              </a:rPr>
              <a:t>Parts</a:t>
            </a:r>
            <a:endParaRPr lang="en-US" sz="2400" dirty="0">
              <a:solidFill>
                <a:schemeClr val="lt1"/>
              </a:solidFill>
              <a:latin typeface="+mn-lt"/>
              <a:ea typeface="Helvetica Neue Light"/>
              <a:cs typeface="Helvetica Neue Light"/>
              <a:sym typeface="Helvetica Neue Light"/>
            </a:endParaRPr>
          </a:p>
        </p:txBody>
      </p:sp>
      <p:sp>
        <p:nvSpPr>
          <p:cNvPr id="24" name="Google Shape;100;p1">
            <a:extLst>
              <a:ext uri="{FF2B5EF4-FFF2-40B4-BE49-F238E27FC236}">
                <a16:creationId xmlns:a16="http://schemas.microsoft.com/office/drawing/2014/main" id="{90B075A3-DE04-A441-85E2-4CA526CEC8C2}"/>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dirty="0">
                <a:solidFill>
                  <a:schemeClr val="bg1"/>
                </a:solidFill>
                <a:ea typeface="Helvetica Neue Light"/>
                <a:cs typeface="Helvetica Neue Light"/>
                <a:sym typeface="Helvetica Neue Light"/>
              </a:rPr>
              <a:t>ELECTRICAL &amp; COMPUTER ENGINEERING</a:t>
            </a:r>
          </a:p>
        </p:txBody>
      </p:sp>
      <p:sp>
        <p:nvSpPr>
          <p:cNvPr id="6" name="TextBox 5">
            <a:extLst>
              <a:ext uri="{FF2B5EF4-FFF2-40B4-BE49-F238E27FC236}">
                <a16:creationId xmlns:a16="http://schemas.microsoft.com/office/drawing/2014/main" id="{386E5D12-4ADE-563F-7BAE-6A03C8376A10}"/>
              </a:ext>
            </a:extLst>
          </p:cNvPr>
          <p:cNvSpPr txBox="1"/>
          <p:nvPr/>
        </p:nvSpPr>
        <p:spPr>
          <a:xfrm>
            <a:off x="6373092" y="1465590"/>
            <a:ext cx="1500908" cy="523220"/>
          </a:xfrm>
          <a:prstGeom prst="rect">
            <a:avLst/>
          </a:prstGeom>
          <a:noFill/>
        </p:spPr>
        <p:txBody>
          <a:bodyPr wrap="square">
            <a:spAutoFit/>
          </a:bodyPr>
          <a:lstStyle/>
          <a:p>
            <a:pPr lvl="0">
              <a:buSzPts val="3000"/>
            </a:pPr>
            <a:r>
              <a:rPr lang="en-US" sz="1400" b="1" dirty="0">
                <a:solidFill>
                  <a:schemeClr val="tx1"/>
                </a:solidFill>
                <a:latin typeface="Arial" panose="020B0604020202020204" pitchFamily="34" charset="0"/>
                <a:ea typeface="Helvetica Neue Light"/>
                <a:cs typeface="Arial" panose="020B0604020202020204" pitchFamily="34" charset="0"/>
                <a:sym typeface="Helvetica Neue Light"/>
              </a:rPr>
              <a:t>MQ7</a:t>
            </a:r>
          </a:p>
          <a:p>
            <a:pPr lvl="0">
              <a:buSzPts val="3000"/>
            </a:pPr>
            <a:endParaRPr lang="en-US" sz="1400" b="1" dirty="0">
              <a:solidFill>
                <a:schemeClr val="tx1"/>
              </a:solidFill>
              <a:latin typeface="Arial" panose="020B0604020202020204" pitchFamily="34" charset="0"/>
              <a:ea typeface="Helvetica Neue Light"/>
              <a:cs typeface="Arial" panose="020B0604020202020204" pitchFamily="34" charset="0"/>
              <a:sym typeface="Helvetica Neue Light"/>
            </a:endParaRPr>
          </a:p>
        </p:txBody>
      </p:sp>
      <p:sp>
        <p:nvSpPr>
          <p:cNvPr id="8" name="TextBox 7">
            <a:extLst>
              <a:ext uri="{FF2B5EF4-FFF2-40B4-BE49-F238E27FC236}">
                <a16:creationId xmlns:a16="http://schemas.microsoft.com/office/drawing/2014/main" id="{BDDE99D4-6483-F232-4DE5-C8742362FB35}"/>
              </a:ext>
            </a:extLst>
          </p:cNvPr>
          <p:cNvSpPr txBox="1"/>
          <p:nvPr/>
        </p:nvSpPr>
        <p:spPr>
          <a:xfrm>
            <a:off x="6498367" y="3905134"/>
            <a:ext cx="1105914" cy="307777"/>
          </a:xfrm>
          <a:prstGeom prst="rect">
            <a:avLst/>
          </a:prstGeom>
          <a:noFill/>
        </p:spPr>
        <p:txBody>
          <a:bodyPr wrap="square">
            <a:spAutoFit/>
          </a:bodyPr>
          <a:lstStyle/>
          <a:p>
            <a:pPr lvl="0">
              <a:buSzPts val="3000"/>
            </a:pPr>
            <a:r>
              <a:rPr lang="en-US" b="1" dirty="0">
                <a:solidFill>
                  <a:schemeClr val="tx1"/>
                </a:solidFill>
                <a:latin typeface="Arial" panose="020B0604020202020204" pitchFamily="34" charset="0"/>
                <a:ea typeface="Helvetica Neue Light"/>
                <a:cs typeface="Arial" panose="020B0604020202020204" pitchFamily="34" charset="0"/>
                <a:sym typeface="Helvetica Neue Light"/>
              </a:rPr>
              <a:t>MQ135</a:t>
            </a:r>
            <a:endParaRPr lang="en-US" sz="1400" b="1" dirty="0">
              <a:solidFill>
                <a:schemeClr val="tx1"/>
              </a:solidFill>
              <a:latin typeface="Arial" panose="020B0604020202020204" pitchFamily="34" charset="0"/>
              <a:ea typeface="Helvetica Neue Light"/>
              <a:cs typeface="Arial" panose="020B0604020202020204" pitchFamily="34" charset="0"/>
              <a:sym typeface="Helvetica Neue Light"/>
            </a:endParaRPr>
          </a:p>
        </p:txBody>
      </p:sp>
      <p:pic>
        <p:nvPicPr>
          <p:cNvPr id="3074" name="Picture 2" descr="ESP32 DEVKIT ESP32-WROOM-32 Development Board ESP32 ESP-32S 2.4GHz WiFi+BT  BLE Dual-core Dev Module CP2102 for Arduino DOIT">
            <a:extLst>
              <a:ext uri="{FF2B5EF4-FFF2-40B4-BE49-F238E27FC236}">
                <a16:creationId xmlns:a16="http://schemas.microsoft.com/office/drawing/2014/main" id="{AE745DC6-9FE0-D9A8-FF7A-8987867344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9912" y="1442699"/>
            <a:ext cx="3013940" cy="216103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Q-3 MQ3 Alcohol Sensor Module Breath ...">
            <a:extLst>
              <a:ext uri="{FF2B5EF4-FFF2-40B4-BE49-F238E27FC236}">
                <a16:creationId xmlns:a16="http://schemas.microsoft.com/office/drawing/2014/main" id="{579C75DB-46F5-44CE-8F19-280ACED0CD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9912" y="4105224"/>
            <a:ext cx="2421177" cy="209101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MQ-7 Module Carbon Monoxide Sensor ...">
            <a:extLst>
              <a:ext uri="{FF2B5EF4-FFF2-40B4-BE49-F238E27FC236}">
                <a16:creationId xmlns:a16="http://schemas.microsoft.com/office/drawing/2014/main" id="{5FEACD5C-9853-7AF5-6C7B-6C99269E7A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04281" y="1395760"/>
            <a:ext cx="33401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Electronic methane gas sensor MQ-4 METH">
            <a:extLst>
              <a:ext uri="{FF2B5EF4-FFF2-40B4-BE49-F238E27FC236}">
                <a16:creationId xmlns:a16="http://schemas.microsoft.com/office/drawing/2014/main" id="{BF216B8F-D2A8-26AD-73FC-E293A5ADA4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83738" y="3972152"/>
            <a:ext cx="2421177" cy="2421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512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145;p7">
            <a:extLst>
              <a:ext uri="{FF2B5EF4-FFF2-40B4-BE49-F238E27FC236}">
                <a16:creationId xmlns:a16="http://schemas.microsoft.com/office/drawing/2014/main" id="{B719CEB5-8790-C349-9F6C-826D31A5B79E}"/>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13294B"/>
              </a:solidFill>
              <a:latin typeface="Calibri"/>
              <a:ea typeface="Calibri"/>
              <a:cs typeface="Calibri"/>
              <a:sym typeface="Calibri"/>
            </a:endParaRPr>
          </a:p>
        </p:txBody>
      </p:sp>
      <p:sp>
        <p:nvSpPr>
          <p:cNvPr id="16" name="Google Shape;147;p7">
            <a:extLst>
              <a:ext uri="{FF2B5EF4-FFF2-40B4-BE49-F238E27FC236}">
                <a16:creationId xmlns:a16="http://schemas.microsoft.com/office/drawing/2014/main" id="{DE8BCD66-DFCA-D540-95EA-EBDD783907CB}"/>
              </a:ext>
            </a:extLst>
          </p:cNvPr>
          <p:cNvSpPr txBox="1">
            <a:spLocks/>
          </p:cNvSpPr>
          <p:nvPr/>
        </p:nvSpPr>
        <p:spPr>
          <a:xfrm>
            <a:off x="5131837" y="1334279"/>
            <a:ext cx="6422373" cy="196894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buSzPts val="3000"/>
            </a:pPr>
            <a:r>
              <a:rPr lang="en-US" sz="2600" b="1" dirty="0">
                <a:solidFill>
                  <a:srgbClr val="E84B36"/>
                </a:solidFill>
                <a:latin typeface="Arial" panose="020B0604020202020204" pitchFamily="34" charset="0"/>
                <a:ea typeface="Helvetica Neue Light"/>
                <a:cs typeface="Arial" panose="020B0604020202020204" pitchFamily="34" charset="0"/>
                <a:sym typeface="Helvetica Neue Light"/>
              </a:rPr>
              <a:t>PCB Design</a:t>
            </a:r>
            <a:endParaRPr lang="en-US" sz="2600" b="1" dirty="0">
              <a:solidFill>
                <a:srgbClr val="E84B36"/>
              </a:solidFill>
              <a:latin typeface="Arial" panose="020B0604020202020204" pitchFamily="34" charset="0"/>
              <a:cs typeface="Arial" panose="020B0604020202020204" pitchFamily="34" charset="0"/>
            </a:endParaRPr>
          </a:p>
          <a:p>
            <a:pPr>
              <a:buSzPts val="2000"/>
            </a:pPr>
            <a:endParaRPr lang="en-US" sz="1800"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285750" indent="-285750">
              <a:buSzPts val="2000"/>
              <a:buFont typeface="Arial" panose="020B0604020202020204" pitchFamily="34" charset="0"/>
              <a:buChar char="•"/>
            </a:pPr>
            <a:r>
              <a:rPr lang="en-US" sz="1800" dirty="0">
                <a:latin typeface="Arial" panose="020B0604020202020204" pitchFamily="34" charset="0"/>
                <a:cs typeface="Arial" panose="020B0604020202020204" pitchFamily="34" charset="0"/>
              </a:rPr>
              <a:t>ESP32 dev kit V1 from scratch</a:t>
            </a:r>
          </a:p>
          <a:p>
            <a:pPr>
              <a:buSzPts val="2000"/>
            </a:pPr>
            <a:endParaRPr lang="en-US" sz="1800" dirty="0">
              <a:solidFill>
                <a:schemeClr val="tx1"/>
              </a:solidFill>
              <a:latin typeface="Arial" panose="020B0604020202020204" pitchFamily="34" charset="0"/>
              <a:ea typeface="Helvetica Neue Light"/>
              <a:cs typeface="Arial" panose="020B0604020202020204" pitchFamily="34" charset="0"/>
              <a:sym typeface="Helvetica Neue Light"/>
            </a:endParaRPr>
          </a:p>
          <a:p>
            <a:pPr lvl="0">
              <a:buSzPts val="3000"/>
            </a:pPr>
            <a:r>
              <a:rPr lang="en-US" sz="2000" b="1" dirty="0">
                <a:solidFill>
                  <a:srgbClr val="15264B"/>
                </a:solidFill>
                <a:latin typeface="Arial" panose="020B0604020202020204" pitchFamily="34" charset="0"/>
                <a:ea typeface="Helvetica Neue Light"/>
                <a:cs typeface="Arial" panose="020B0604020202020204" pitchFamily="34" charset="0"/>
                <a:sym typeface="Helvetica Neue Light"/>
              </a:rPr>
              <a:t>ESP32</a:t>
            </a:r>
            <a:endParaRPr lang="en-US" sz="2000" b="1" dirty="0">
              <a:solidFill>
                <a:srgbClr val="15264B"/>
              </a:solidFill>
              <a:ea typeface="Helvetica Neue Light"/>
              <a:cs typeface="Arial" panose="020B0604020202020204" pitchFamily="34" charset="0"/>
              <a:sym typeface="Helvetica Neue Light"/>
            </a:endParaRPr>
          </a:p>
        </p:txBody>
      </p:sp>
      <p:sp>
        <p:nvSpPr>
          <p:cNvPr id="19" name="Google Shape;100;p1">
            <a:extLst>
              <a:ext uri="{FF2B5EF4-FFF2-40B4-BE49-F238E27FC236}">
                <a16:creationId xmlns:a16="http://schemas.microsoft.com/office/drawing/2014/main" id="{4738C6C2-7480-0C42-AA07-4E306FAB8815}"/>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chemeClr val="bg1"/>
                </a:solidFill>
                <a:ea typeface="Helvetica Neue Light"/>
                <a:cs typeface="Helvetica Neue Light"/>
                <a:sym typeface="Helvetica Neue Light"/>
              </a:rPr>
              <a:t>GRAINGER ENGINEERING</a:t>
            </a:r>
          </a:p>
        </p:txBody>
      </p:sp>
      <p:sp>
        <p:nvSpPr>
          <p:cNvPr id="11" name="Google Shape;145;p7">
            <a:extLst>
              <a:ext uri="{FF2B5EF4-FFF2-40B4-BE49-F238E27FC236}">
                <a16:creationId xmlns:a16="http://schemas.microsoft.com/office/drawing/2014/main" id="{C421A7FF-FDFC-3F47-9E0B-052B223EC86E}"/>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2" name="Picture 11" descr="A close up of a logo&#10;&#10;Description automatically generated">
            <a:extLst>
              <a:ext uri="{FF2B5EF4-FFF2-40B4-BE49-F238E27FC236}">
                <a16:creationId xmlns:a16="http://schemas.microsoft.com/office/drawing/2014/main" id="{81192008-2A39-9145-A81F-B80CD9EA970E}"/>
              </a:ext>
            </a:extLst>
          </p:cNvPr>
          <p:cNvPicPr>
            <a:picLocks noChangeAspect="1"/>
          </p:cNvPicPr>
          <p:nvPr/>
        </p:nvPicPr>
        <p:blipFill>
          <a:blip r:embed="rId2"/>
          <a:stretch>
            <a:fillRect/>
          </a:stretch>
        </p:blipFill>
        <p:spPr>
          <a:xfrm>
            <a:off x="11554210" y="228014"/>
            <a:ext cx="277906" cy="401420"/>
          </a:xfrm>
          <a:prstGeom prst="rect">
            <a:avLst/>
          </a:prstGeom>
        </p:spPr>
      </p:pic>
      <p:sp>
        <p:nvSpPr>
          <p:cNvPr id="13" name="Google Shape;100;p1">
            <a:extLst>
              <a:ext uri="{FF2B5EF4-FFF2-40B4-BE49-F238E27FC236}">
                <a16:creationId xmlns:a16="http://schemas.microsoft.com/office/drawing/2014/main" id="{246D99E1-E99D-4E40-9E2A-287A7BDD463E}"/>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u="none" strike="noStrike" cap="none" dirty="0">
                <a:solidFill>
                  <a:schemeClr val="lt1"/>
                </a:solidFill>
                <a:latin typeface="+mn-lt"/>
                <a:ea typeface="Helvetica Neue Light"/>
                <a:cs typeface="Helvetica Neue Light"/>
                <a:sym typeface="Helvetica Neue Light"/>
              </a:rPr>
              <a:t>PCB</a:t>
            </a:r>
            <a:endParaRPr lang="en-US" sz="2400" dirty="0">
              <a:solidFill>
                <a:schemeClr val="lt1"/>
              </a:solidFill>
              <a:latin typeface="+mn-lt"/>
              <a:ea typeface="Helvetica Neue Light"/>
              <a:cs typeface="Helvetica Neue Light"/>
              <a:sym typeface="Helvetica Neue Light"/>
            </a:endParaRPr>
          </a:p>
        </p:txBody>
      </p:sp>
      <p:sp>
        <p:nvSpPr>
          <p:cNvPr id="24" name="Google Shape;100;p1">
            <a:extLst>
              <a:ext uri="{FF2B5EF4-FFF2-40B4-BE49-F238E27FC236}">
                <a16:creationId xmlns:a16="http://schemas.microsoft.com/office/drawing/2014/main" id="{4D8A6CE1-FF13-6A42-818C-C18571F2DAB0}"/>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dirty="0">
                <a:solidFill>
                  <a:schemeClr val="bg1"/>
                </a:solidFill>
                <a:ea typeface="Helvetica Neue Light"/>
                <a:cs typeface="Helvetica Neue Light"/>
                <a:sym typeface="Helvetica Neue Light"/>
              </a:rPr>
              <a:t>ELECTRICAL &amp; COMPUTER ENGINEERING</a:t>
            </a:r>
          </a:p>
        </p:txBody>
      </p:sp>
      <p:pic>
        <p:nvPicPr>
          <p:cNvPr id="2" name="Picture 1">
            <a:extLst>
              <a:ext uri="{FF2B5EF4-FFF2-40B4-BE49-F238E27FC236}">
                <a16:creationId xmlns:a16="http://schemas.microsoft.com/office/drawing/2014/main" id="{1812568A-4072-BE87-227D-C2506D86CFE4}"/>
              </a:ext>
            </a:extLst>
          </p:cNvPr>
          <p:cNvPicPr>
            <a:picLocks noChangeAspect="1"/>
          </p:cNvPicPr>
          <p:nvPr/>
        </p:nvPicPr>
        <p:blipFill>
          <a:blip r:embed="rId3"/>
          <a:stretch>
            <a:fillRect/>
          </a:stretch>
        </p:blipFill>
        <p:spPr>
          <a:xfrm>
            <a:off x="376807" y="1334279"/>
            <a:ext cx="2184400" cy="1790700"/>
          </a:xfrm>
          <a:prstGeom prst="rect">
            <a:avLst/>
          </a:prstGeom>
        </p:spPr>
      </p:pic>
      <p:pic>
        <p:nvPicPr>
          <p:cNvPr id="7" name="Picture 6" descr="A diagram of a computer circuit&#10;&#10;Description automatically generated">
            <a:extLst>
              <a:ext uri="{FF2B5EF4-FFF2-40B4-BE49-F238E27FC236}">
                <a16:creationId xmlns:a16="http://schemas.microsoft.com/office/drawing/2014/main" id="{AB5E6397-8BEC-8CEF-77B5-C679B4656FE3}"/>
              </a:ext>
            </a:extLst>
          </p:cNvPr>
          <p:cNvPicPr>
            <a:picLocks noChangeAspect="1"/>
          </p:cNvPicPr>
          <p:nvPr/>
        </p:nvPicPr>
        <p:blipFill>
          <a:blip r:embed="rId4"/>
          <a:stretch>
            <a:fillRect/>
          </a:stretch>
        </p:blipFill>
        <p:spPr>
          <a:xfrm>
            <a:off x="637790" y="3406057"/>
            <a:ext cx="3911600" cy="2451100"/>
          </a:xfrm>
          <a:prstGeom prst="rect">
            <a:avLst/>
          </a:prstGeom>
        </p:spPr>
      </p:pic>
      <p:pic>
        <p:nvPicPr>
          <p:cNvPr id="4" name="Picture 3" descr="A close-up of a circuit board&#10;&#10;Description automatically generated">
            <a:extLst>
              <a:ext uri="{FF2B5EF4-FFF2-40B4-BE49-F238E27FC236}">
                <a16:creationId xmlns:a16="http://schemas.microsoft.com/office/drawing/2014/main" id="{EB74A81A-0E2D-E585-23F2-977763788BBD}"/>
              </a:ext>
            </a:extLst>
          </p:cNvPr>
          <p:cNvPicPr>
            <a:picLocks noChangeAspect="1"/>
          </p:cNvPicPr>
          <p:nvPr/>
        </p:nvPicPr>
        <p:blipFill>
          <a:blip r:embed="rId5"/>
          <a:stretch>
            <a:fillRect/>
          </a:stretch>
        </p:blipFill>
        <p:spPr>
          <a:xfrm>
            <a:off x="2593590" y="1243947"/>
            <a:ext cx="1955800" cy="2059281"/>
          </a:xfrm>
          <a:prstGeom prst="rect">
            <a:avLst/>
          </a:prstGeom>
        </p:spPr>
      </p:pic>
      <p:pic>
        <p:nvPicPr>
          <p:cNvPr id="5" name="Picture 4" descr="A computer diagram of a chip&#10;&#10;Description automatically generated with medium confidence">
            <a:extLst>
              <a:ext uri="{FF2B5EF4-FFF2-40B4-BE49-F238E27FC236}">
                <a16:creationId xmlns:a16="http://schemas.microsoft.com/office/drawing/2014/main" id="{29142CCD-F9C2-8EC2-9EEB-CB6072E56BA4}"/>
              </a:ext>
            </a:extLst>
          </p:cNvPr>
          <p:cNvPicPr>
            <a:picLocks noChangeAspect="1"/>
          </p:cNvPicPr>
          <p:nvPr/>
        </p:nvPicPr>
        <p:blipFill>
          <a:blip r:embed="rId6"/>
          <a:stretch>
            <a:fillRect/>
          </a:stretch>
        </p:blipFill>
        <p:spPr>
          <a:xfrm>
            <a:off x="7339444" y="3948467"/>
            <a:ext cx="2057400" cy="2286000"/>
          </a:xfrm>
          <a:prstGeom prst="rect">
            <a:avLst/>
          </a:prstGeom>
        </p:spPr>
      </p:pic>
    </p:spTree>
    <p:extLst>
      <p:ext uri="{BB962C8B-B14F-4D97-AF65-F5344CB8AC3E}">
        <p14:creationId xmlns:p14="http://schemas.microsoft.com/office/powerpoint/2010/main" val="390663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145;p7">
            <a:extLst>
              <a:ext uri="{FF2B5EF4-FFF2-40B4-BE49-F238E27FC236}">
                <a16:creationId xmlns:a16="http://schemas.microsoft.com/office/drawing/2014/main" id="{B719CEB5-8790-C349-9F6C-826D31A5B79E}"/>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13294B"/>
              </a:solidFill>
              <a:latin typeface="Calibri"/>
              <a:ea typeface="Calibri"/>
              <a:cs typeface="Calibri"/>
              <a:sym typeface="Calibri"/>
            </a:endParaRPr>
          </a:p>
        </p:txBody>
      </p:sp>
      <p:sp>
        <p:nvSpPr>
          <p:cNvPr id="16" name="Google Shape;147;p7">
            <a:extLst>
              <a:ext uri="{FF2B5EF4-FFF2-40B4-BE49-F238E27FC236}">
                <a16:creationId xmlns:a16="http://schemas.microsoft.com/office/drawing/2014/main" id="{DE8BCD66-DFCA-D540-95EA-EBDD783907CB}"/>
              </a:ext>
            </a:extLst>
          </p:cNvPr>
          <p:cNvSpPr txBox="1">
            <a:spLocks/>
          </p:cNvSpPr>
          <p:nvPr/>
        </p:nvSpPr>
        <p:spPr>
          <a:xfrm>
            <a:off x="7720853" y="2119343"/>
            <a:ext cx="3972310" cy="209472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buSzPts val="3000"/>
            </a:pPr>
            <a:r>
              <a:rPr lang="en-US" sz="2600" b="1" dirty="0">
                <a:solidFill>
                  <a:srgbClr val="E84B36"/>
                </a:solidFill>
                <a:latin typeface="Arial" panose="020B0604020202020204" pitchFamily="34" charset="0"/>
                <a:ea typeface="Helvetica Neue Light"/>
                <a:cs typeface="Arial" panose="020B0604020202020204" pitchFamily="34" charset="0"/>
                <a:sym typeface="Helvetica Neue Light"/>
              </a:rPr>
              <a:t>PCB Design</a:t>
            </a:r>
            <a:endParaRPr lang="en-US" sz="2600" b="1" dirty="0">
              <a:solidFill>
                <a:srgbClr val="E84B36"/>
              </a:solidFill>
              <a:latin typeface="Arial" panose="020B0604020202020204" pitchFamily="34" charset="0"/>
              <a:cs typeface="Arial" panose="020B0604020202020204" pitchFamily="34" charset="0"/>
            </a:endParaRPr>
          </a:p>
          <a:p>
            <a:pPr>
              <a:buSzPts val="2000"/>
            </a:pPr>
            <a:endParaRPr lang="en-US" sz="1800"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285750" indent="-285750">
              <a:buSzPts val="2000"/>
              <a:buFont typeface="Arial" panose="020B0604020202020204" pitchFamily="34" charset="0"/>
              <a:buChar char="•"/>
            </a:pPr>
            <a:r>
              <a:rPr lang="en-US" sz="1800" dirty="0">
                <a:solidFill>
                  <a:schemeClr val="tx1"/>
                </a:solidFill>
                <a:latin typeface="Arial" panose="020B0604020202020204" pitchFamily="34" charset="0"/>
                <a:ea typeface="Helvetica Neue Light"/>
                <a:cs typeface="Arial" panose="020B0604020202020204" pitchFamily="34" charset="0"/>
                <a:sym typeface="Helvetica Neue Light"/>
              </a:rPr>
              <a:t>MEGA2560 extended</a:t>
            </a:r>
          </a:p>
          <a:p>
            <a:pPr marL="285750" indent="-285750">
              <a:buSzPts val="2000"/>
              <a:buFont typeface="Arial" panose="020B0604020202020204" pitchFamily="34" charset="0"/>
              <a:buChar char="•"/>
            </a:pPr>
            <a:r>
              <a:rPr lang="en-US" sz="1800" dirty="0">
                <a:solidFill>
                  <a:schemeClr val="tx1"/>
                </a:solidFill>
                <a:latin typeface="Arial" panose="020B0604020202020204" pitchFamily="34" charset="0"/>
                <a:ea typeface="Helvetica Neue Light"/>
                <a:cs typeface="Arial" panose="020B0604020202020204" pitchFamily="34" charset="0"/>
                <a:sym typeface="Helvetica Neue Light"/>
              </a:rPr>
              <a:t>Imported main board from Arduino</a:t>
            </a:r>
          </a:p>
          <a:p>
            <a:pPr marL="285750" indent="-285750">
              <a:buSzPts val="2000"/>
              <a:buFont typeface="Arial" panose="020B0604020202020204" pitchFamily="34" charset="0"/>
              <a:buChar char="•"/>
            </a:pPr>
            <a:endParaRPr lang="en-US" sz="1800" dirty="0">
              <a:solidFill>
                <a:schemeClr val="tx1"/>
              </a:solidFill>
              <a:latin typeface="Arial" panose="020B0604020202020204" pitchFamily="34" charset="0"/>
              <a:ea typeface="Helvetica Neue Light"/>
              <a:cs typeface="Arial" panose="020B0604020202020204" pitchFamily="34" charset="0"/>
              <a:sym typeface="Helvetica Neue Light"/>
            </a:endParaRPr>
          </a:p>
          <a:p>
            <a:pPr lvl="0">
              <a:buSzPts val="3000"/>
            </a:pPr>
            <a:r>
              <a:rPr lang="en-US" sz="2000" b="1" dirty="0">
                <a:solidFill>
                  <a:srgbClr val="15264B"/>
                </a:solidFill>
                <a:latin typeface="Arial" panose="020B0604020202020204" pitchFamily="34" charset="0"/>
                <a:ea typeface="Helvetica Neue Light"/>
                <a:cs typeface="Arial" panose="020B0604020202020204" pitchFamily="34" charset="0"/>
                <a:sym typeface="Helvetica Neue Light"/>
              </a:rPr>
              <a:t>MEGA2560</a:t>
            </a:r>
            <a:endParaRPr lang="en-US" sz="2000" b="1" dirty="0">
              <a:solidFill>
                <a:srgbClr val="15264B"/>
              </a:solidFill>
              <a:ea typeface="Helvetica Neue Light"/>
              <a:cs typeface="Arial" panose="020B0604020202020204" pitchFamily="34" charset="0"/>
              <a:sym typeface="Helvetica Neue Light"/>
            </a:endParaRPr>
          </a:p>
        </p:txBody>
      </p:sp>
      <p:sp>
        <p:nvSpPr>
          <p:cNvPr id="19" name="Google Shape;100;p1">
            <a:extLst>
              <a:ext uri="{FF2B5EF4-FFF2-40B4-BE49-F238E27FC236}">
                <a16:creationId xmlns:a16="http://schemas.microsoft.com/office/drawing/2014/main" id="{4738C6C2-7480-0C42-AA07-4E306FAB8815}"/>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chemeClr val="bg1"/>
                </a:solidFill>
                <a:ea typeface="Helvetica Neue Light"/>
                <a:cs typeface="Helvetica Neue Light"/>
                <a:sym typeface="Helvetica Neue Light"/>
              </a:rPr>
              <a:t>GRAINGER ENGINEERING</a:t>
            </a:r>
          </a:p>
        </p:txBody>
      </p:sp>
      <p:sp>
        <p:nvSpPr>
          <p:cNvPr id="11" name="Google Shape;145;p7">
            <a:extLst>
              <a:ext uri="{FF2B5EF4-FFF2-40B4-BE49-F238E27FC236}">
                <a16:creationId xmlns:a16="http://schemas.microsoft.com/office/drawing/2014/main" id="{C421A7FF-FDFC-3F47-9E0B-052B223EC86E}"/>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2" name="Picture 11" descr="A close up of a logo&#10;&#10;Description automatically generated">
            <a:extLst>
              <a:ext uri="{FF2B5EF4-FFF2-40B4-BE49-F238E27FC236}">
                <a16:creationId xmlns:a16="http://schemas.microsoft.com/office/drawing/2014/main" id="{81192008-2A39-9145-A81F-B80CD9EA970E}"/>
              </a:ext>
            </a:extLst>
          </p:cNvPr>
          <p:cNvPicPr>
            <a:picLocks noChangeAspect="1"/>
          </p:cNvPicPr>
          <p:nvPr/>
        </p:nvPicPr>
        <p:blipFill>
          <a:blip r:embed="rId2"/>
          <a:stretch>
            <a:fillRect/>
          </a:stretch>
        </p:blipFill>
        <p:spPr>
          <a:xfrm>
            <a:off x="11554210" y="228014"/>
            <a:ext cx="277906" cy="401420"/>
          </a:xfrm>
          <a:prstGeom prst="rect">
            <a:avLst/>
          </a:prstGeom>
        </p:spPr>
      </p:pic>
      <p:sp>
        <p:nvSpPr>
          <p:cNvPr id="13" name="Google Shape;100;p1">
            <a:extLst>
              <a:ext uri="{FF2B5EF4-FFF2-40B4-BE49-F238E27FC236}">
                <a16:creationId xmlns:a16="http://schemas.microsoft.com/office/drawing/2014/main" id="{246D99E1-E99D-4E40-9E2A-287A7BDD463E}"/>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u="none" strike="noStrike" cap="none" dirty="0">
                <a:solidFill>
                  <a:schemeClr val="lt1"/>
                </a:solidFill>
                <a:latin typeface="+mn-lt"/>
                <a:ea typeface="Helvetica Neue Light"/>
                <a:cs typeface="Helvetica Neue Light"/>
                <a:sym typeface="Helvetica Neue Light"/>
              </a:rPr>
              <a:t>PCB</a:t>
            </a:r>
            <a:endParaRPr lang="en-US" sz="2400" dirty="0">
              <a:solidFill>
                <a:schemeClr val="lt1"/>
              </a:solidFill>
              <a:latin typeface="+mn-lt"/>
              <a:ea typeface="Helvetica Neue Light"/>
              <a:cs typeface="Helvetica Neue Light"/>
              <a:sym typeface="Helvetica Neue Light"/>
            </a:endParaRPr>
          </a:p>
        </p:txBody>
      </p:sp>
      <p:sp>
        <p:nvSpPr>
          <p:cNvPr id="24" name="Google Shape;100;p1">
            <a:extLst>
              <a:ext uri="{FF2B5EF4-FFF2-40B4-BE49-F238E27FC236}">
                <a16:creationId xmlns:a16="http://schemas.microsoft.com/office/drawing/2014/main" id="{4D8A6CE1-FF13-6A42-818C-C18571F2DAB0}"/>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dirty="0">
                <a:solidFill>
                  <a:schemeClr val="bg1"/>
                </a:solidFill>
                <a:ea typeface="Helvetica Neue Light"/>
                <a:cs typeface="Helvetica Neue Light"/>
                <a:sym typeface="Helvetica Neue Light"/>
              </a:rPr>
              <a:t>ELECTRICAL &amp; COMPUTER ENGINEERING</a:t>
            </a:r>
          </a:p>
        </p:txBody>
      </p:sp>
      <p:pic>
        <p:nvPicPr>
          <p:cNvPr id="6" name="Picture 5">
            <a:extLst>
              <a:ext uri="{FF2B5EF4-FFF2-40B4-BE49-F238E27FC236}">
                <a16:creationId xmlns:a16="http://schemas.microsoft.com/office/drawing/2014/main" id="{15E78731-6483-7AE9-E1C7-121979F2B36C}"/>
              </a:ext>
            </a:extLst>
          </p:cNvPr>
          <p:cNvPicPr>
            <a:picLocks noChangeAspect="1"/>
          </p:cNvPicPr>
          <p:nvPr/>
        </p:nvPicPr>
        <p:blipFill>
          <a:blip r:embed="rId3"/>
          <a:stretch>
            <a:fillRect/>
          </a:stretch>
        </p:blipFill>
        <p:spPr>
          <a:xfrm>
            <a:off x="2738245" y="1144955"/>
            <a:ext cx="2717800" cy="1562100"/>
          </a:xfrm>
          <a:prstGeom prst="rect">
            <a:avLst/>
          </a:prstGeom>
        </p:spPr>
      </p:pic>
      <p:pic>
        <p:nvPicPr>
          <p:cNvPr id="17" name="Picture 16" descr="A close-up of a circuit board&#10;&#10;Description automatically generated">
            <a:extLst>
              <a:ext uri="{FF2B5EF4-FFF2-40B4-BE49-F238E27FC236}">
                <a16:creationId xmlns:a16="http://schemas.microsoft.com/office/drawing/2014/main" id="{62523B4E-1A44-32B7-D612-1D752400DECC}"/>
              </a:ext>
            </a:extLst>
          </p:cNvPr>
          <p:cNvPicPr>
            <a:picLocks noChangeAspect="1"/>
          </p:cNvPicPr>
          <p:nvPr/>
        </p:nvPicPr>
        <p:blipFill>
          <a:blip r:embed="rId4"/>
          <a:stretch>
            <a:fillRect/>
          </a:stretch>
        </p:blipFill>
        <p:spPr>
          <a:xfrm>
            <a:off x="4027295" y="3453167"/>
            <a:ext cx="2857500" cy="2781300"/>
          </a:xfrm>
          <a:prstGeom prst="rect">
            <a:avLst/>
          </a:prstGeom>
        </p:spPr>
      </p:pic>
      <p:pic>
        <p:nvPicPr>
          <p:cNvPr id="2" name="Picture 1">
            <a:extLst>
              <a:ext uri="{FF2B5EF4-FFF2-40B4-BE49-F238E27FC236}">
                <a16:creationId xmlns:a16="http://schemas.microsoft.com/office/drawing/2014/main" id="{683D822C-E316-D98B-9BCA-A46E42DEF44C}"/>
              </a:ext>
            </a:extLst>
          </p:cNvPr>
          <p:cNvPicPr>
            <a:picLocks noChangeAspect="1"/>
          </p:cNvPicPr>
          <p:nvPr/>
        </p:nvPicPr>
        <p:blipFill>
          <a:blip r:embed="rId5"/>
          <a:stretch>
            <a:fillRect/>
          </a:stretch>
        </p:blipFill>
        <p:spPr>
          <a:xfrm>
            <a:off x="637790" y="2959879"/>
            <a:ext cx="1701800" cy="1638300"/>
          </a:xfrm>
          <a:prstGeom prst="rect">
            <a:avLst/>
          </a:prstGeom>
        </p:spPr>
      </p:pic>
    </p:spTree>
    <p:extLst>
      <p:ext uri="{BB962C8B-B14F-4D97-AF65-F5344CB8AC3E}">
        <p14:creationId xmlns:p14="http://schemas.microsoft.com/office/powerpoint/2010/main" val="1821663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45;p7">
            <a:extLst>
              <a:ext uri="{FF2B5EF4-FFF2-40B4-BE49-F238E27FC236}">
                <a16:creationId xmlns:a16="http://schemas.microsoft.com/office/drawing/2014/main" id="{37E7B2F9-4530-7540-9A7D-25FE9B6FF02F}"/>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13294B"/>
              </a:solidFill>
              <a:latin typeface="Calibri"/>
              <a:ea typeface="Calibri"/>
              <a:cs typeface="Calibri"/>
              <a:sym typeface="Calibri"/>
            </a:endParaRPr>
          </a:p>
        </p:txBody>
      </p:sp>
      <p:sp>
        <p:nvSpPr>
          <p:cNvPr id="17" name="Google Shape;145;p7">
            <a:extLst>
              <a:ext uri="{FF2B5EF4-FFF2-40B4-BE49-F238E27FC236}">
                <a16:creationId xmlns:a16="http://schemas.microsoft.com/office/drawing/2014/main" id="{75FA8318-9B15-7F47-850F-EEEFE73BE161}"/>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4" name="Google Shape;147;p7">
            <a:extLst>
              <a:ext uri="{FF2B5EF4-FFF2-40B4-BE49-F238E27FC236}">
                <a16:creationId xmlns:a16="http://schemas.microsoft.com/office/drawing/2014/main" id="{78B6311E-BC39-234F-80E9-551F2FB4C69F}"/>
              </a:ext>
            </a:extLst>
          </p:cNvPr>
          <p:cNvSpPr txBox="1">
            <a:spLocks/>
          </p:cNvSpPr>
          <p:nvPr/>
        </p:nvSpPr>
        <p:spPr>
          <a:xfrm>
            <a:off x="376810" y="1334279"/>
            <a:ext cx="5442100"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buSzPts val="3000"/>
            </a:pPr>
            <a:r>
              <a:rPr lang="en-US" sz="2600" b="1" dirty="0">
                <a:solidFill>
                  <a:srgbClr val="E84B36"/>
                </a:solidFill>
                <a:latin typeface="Arial" panose="020B0604020202020204" pitchFamily="34" charset="0"/>
                <a:ea typeface="Helvetica Neue Light"/>
                <a:cs typeface="Arial" panose="020B0604020202020204" pitchFamily="34" charset="0"/>
                <a:sym typeface="Helvetica Neue Light"/>
              </a:rPr>
              <a:t>Testing the Software</a:t>
            </a:r>
            <a:endParaRPr lang="en-US" sz="2600" b="1" dirty="0">
              <a:solidFill>
                <a:srgbClr val="E84B36"/>
              </a:solidFill>
              <a:latin typeface="Arial" panose="020B0604020202020204" pitchFamily="34" charset="0"/>
              <a:cs typeface="Arial" panose="020B0604020202020204" pitchFamily="34" charset="0"/>
            </a:endParaRPr>
          </a:p>
          <a:p>
            <a:pPr>
              <a:buSzPts val="2000"/>
            </a:pPr>
            <a:endParaRPr lang="en-US" sz="1800"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285750" indent="-285750">
              <a:buSzPts val="2000"/>
              <a:buFont typeface="Arial" panose="020B0604020202020204" pitchFamily="34" charset="0"/>
              <a:buChar char="•"/>
            </a:pPr>
            <a:r>
              <a:rPr lang="en-US" sz="1800" dirty="0">
                <a:latin typeface="Arial" panose="020B0604020202020204" pitchFamily="34" charset="0"/>
                <a:cs typeface="Arial" panose="020B0604020202020204" pitchFamily="34" charset="0"/>
              </a:rPr>
              <a:t>Wi-Fi interface so users would be able to connect their devices to the system</a:t>
            </a:r>
          </a:p>
          <a:p>
            <a:pPr marL="285750" indent="-285750">
              <a:buSzPts val="2000"/>
              <a:buFont typeface="Arial" panose="020B0604020202020204" pitchFamily="34" charset="0"/>
              <a:buChar char="•"/>
            </a:pPr>
            <a:r>
              <a:rPr lang="en-US" sz="1800" dirty="0">
                <a:latin typeface="Arial" panose="020B0604020202020204" pitchFamily="34" charset="0"/>
                <a:cs typeface="Arial" panose="020B0604020202020204" pitchFamily="34" charset="0"/>
              </a:rPr>
              <a:t>Window position PID Controller</a:t>
            </a:r>
          </a:p>
          <a:p>
            <a:pPr marL="285750" indent="-285750">
              <a:buSzPts val="2000"/>
              <a:buFont typeface="Arial" panose="020B0604020202020204" pitchFamily="34" charset="0"/>
              <a:buChar char="•"/>
            </a:pPr>
            <a:r>
              <a:rPr lang="en-US" sz="1800" dirty="0">
                <a:latin typeface="Arial" panose="020B0604020202020204" pitchFamily="34" charset="0"/>
                <a:cs typeface="Arial" panose="020B0604020202020204" pitchFamily="34" charset="0"/>
              </a:rPr>
              <a:t>Display the status of our sensors on the Home app of apple devices</a:t>
            </a:r>
          </a:p>
          <a:p>
            <a:pPr marL="285750" indent="-285750">
              <a:buSzPts val="2000"/>
              <a:buFont typeface="Arial" panose="020B0604020202020204" pitchFamily="34" charset="0"/>
              <a:buChar char="•"/>
            </a:pPr>
            <a:r>
              <a:rPr lang="en-US" sz="1800" dirty="0">
                <a:latin typeface="Arial" panose="020B0604020202020204" pitchFamily="34" charset="0"/>
                <a:cs typeface="Arial" panose="020B0604020202020204" pitchFamily="34" charset="0"/>
              </a:rPr>
              <a:t>Open/close the blinds/window given this information</a:t>
            </a:r>
            <a:endParaRPr lang="en-US" sz="1800" b="1" dirty="0">
              <a:solidFill>
                <a:schemeClr val="tx1"/>
              </a:solidFill>
              <a:latin typeface="Arial" panose="020B0604020202020204" pitchFamily="34" charset="0"/>
              <a:cs typeface="Arial" panose="020B0604020202020204" pitchFamily="34" charset="0"/>
            </a:endParaRPr>
          </a:p>
        </p:txBody>
      </p:sp>
      <p:sp>
        <p:nvSpPr>
          <p:cNvPr id="10" name="Google Shape;147;p7">
            <a:extLst>
              <a:ext uri="{FF2B5EF4-FFF2-40B4-BE49-F238E27FC236}">
                <a16:creationId xmlns:a16="http://schemas.microsoft.com/office/drawing/2014/main" id="{97D82DD8-D8FD-C34A-ADC4-A5ECF2A87CB4}"/>
              </a:ext>
            </a:extLst>
          </p:cNvPr>
          <p:cNvSpPr txBox="1">
            <a:spLocks/>
          </p:cNvSpPr>
          <p:nvPr/>
        </p:nvSpPr>
        <p:spPr>
          <a:xfrm>
            <a:off x="6158774" y="1334279"/>
            <a:ext cx="5442100"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buSzPts val="3000"/>
            </a:pPr>
            <a:r>
              <a:rPr lang="en-US" sz="2000" b="1" dirty="0">
                <a:solidFill>
                  <a:srgbClr val="15264B"/>
                </a:solidFill>
                <a:latin typeface="Arial" panose="020B0604020202020204" pitchFamily="34" charset="0"/>
                <a:ea typeface="Helvetica Neue Light"/>
                <a:cs typeface="Arial" panose="020B0604020202020204" pitchFamily="34" charset="0"/>
                <a:sym typeface="Helvetica Neue Light"/>
              </a:rPr>
              <a:t>Obstacles</a:t>
            </a:r>
            <a:endParaRPr lang="en-US" sz="2000" b="1" dirty="0">
              <a:solidFill>
                <a:srgbClr val="15264B"/>
              </a:solidFill>
              <a:ea typeface="Helvetica Neue Light"/>
              <a:cs typeface="Arial" panose="020B0604020202020204" pitchFamily="34" charset="0"/>
              <a:sym typeface="Helvetica Neue Light"/>
            </a:endParaRPr>
          </a:p>
          <a:p>
            <a:pPr>
              <a:buSzPts val="2000"/>
            </a:pPr>
            <a:endParaRPr lang="en-US" sz="1800"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285750" indent="-285750">
              <a:buSzPts val="2000"/>
              <a:buFont typeface="Arial" panose="020B0604020202020204" pitchFamily="34" charset="0"/>
              <a:buChar char="•"/>
            </a:pPr>
            <a:r>
              <a:rPr lang="en-US" sz="1800" dirty="0">
                <a:latin typeface="Arial" panose="020B0604020202020204" pitchFamily="34" charset="0"/>
                <a:cs typeface="Arial" panose="020B0604020202020204" pitchFamily="34" charset="0"/>
              </a:rPr>
              <a:t>Strength of the motor</a:t>
            </a:r>
          </a:p>
          <a:p>
            <a:pPr marL="285750" indent="-285750">
              <a:buSzPts val="2000"/>
              <a:buFont typeface="Arial" panose="020B0604020202020204" pitchFamily="34" charset="0"/>
              <a:buChar char="•"/>
            </a:pPr>
            <a:r>
              <a:rPr lang="en-US" sz="1800" dirty="0">
                <a:latin typeface="Arial" panose="020B0604020202020204" pitchFamily="34" charset="0"/>
                <a:cs typeface="Arial" panose="020B0604020202020204" pitchFamily="34" charset="0"/>
              </a:rPr>
              <a:t>Current Supply</a:t>
            </a:r>
          </a:p>
          <a:p>
            <a:pPr marL="285750" indent="-285750">
              <a:buSzPts val="2000"/>
              <a:buFont typeface="Arial" panose="020B0604020202020204" pitchFamily="34" charset="0"/>
              <a:buChar char="•"/>
            </a:pPr>
            <a:r>
              <a:rPr lang="en-US" sz="1800" dirty="0">
                <a:latin typeface="Arial" panose="020B0604020202020204" pitchFamily="34" charset="0"/>
                <a:cs typeface="Arial" panose="020B0604020202020204" pitchFamily="34" charset="0"/>
              </a:rPr>
              <a:t>GPIOs</a:t>
            </a:r>
          </a:p>
          <a:p>
            <a:pPr marL="285750" indent="-285750">
              <a:buSzPts val="2000"/>
              <a:buFont typeface="Arial" panose="020B0604020202020204" pitchFamily="34" charset="0"/>
              <a:buChar char="•"/>
            </a:pPr>
            <a:r>
              <a:rPr lang="en-US" sz="1800" dirty="0">
                <a:latin typeface="Arial" panose="020B0604020202020204" pitchFamily="34" charset="0"/>
                <a:cs typeface="Arial" panose="020B0604020202020204" pitchFamily="34" charset="0"/>
              </a:rPr>
              <a:t>I2C Communication Protocol</a:t>
            </a:r>
          </a:p>
          <a:p>
            <a:pPr marL="285750" indent="-285750">
              <a:buSzPts val="2000"/>
              <a:buFont typeface="Arial" panose="020B0604020202020204" pitchFamily="34" charset="0"/>
              <a:buChar char="•"/>
            </a:pPr>
            <a:r>
              <a:rPr lang="en-US" sz="1800" dirty="0">
                <a:latin typeface="Arial" panose="020B0604020202020204" pitchFamily="34" charset="0"/>
                <a:cs typeface="Arial" panose="020B0604020202020204" pitchFamily="34" charset="0"/>
              </a:rPr>
              <a:t>Tracking the current state of the window/blinds</a:t>
            </a:r>
          </a:p>
          <a:p>
            <a:pPr marL="285750" indent="-285750">
              <a:buSzPts val="2000"/>
              <a:buFont typeface="Arial" panose="020B0604020202020204" pitchFamily="34" charset="0"/>
              <a:buChar char="•"/>
            </a:pPr>
            <a:r>
              <a:rPr lang="en-US" sz="1800" dirty="0">
                <a:latin typeface="Arial" panose="020B0604020202020204" pitchFamily="34" charset="0"/>
                <a:cs typeface="Arial" panose="020B0604020202020204" pitchFamily="34" charset="0"/>
              </a:rPr>
              <a:t>Calibration</a:t>
            </a:r>
            <a:endParaRPr lang="en-US" sz="1800" b="1" dirty="0">
              <a:solidFill>
                <a:schemeClr val="tx1"/>
              </a:solidFill>
              <a:latin typeface="Arial" panose="020B0604020202020204" pitchFamily="34" charset="0"/>
              <a:cs typeface="Arial" panose="020B0604020202020204" pitchFamily="34" charset="0"/>
            </a:endParaRPr>
          </a:p>
        </p:txBody>
      </p:sp>
      <p:sp>
        <p:nvSpPr>
          <p:cNvPr id="13" name="Google Shape;100;p1">
            <a:extLst>
              <a:ext uri="{FF2B5EF4-FFF2-40B4-BE49-F238E27FC236}">
                <a16:creationId xmlns:a16="http://schemas.microsoft.com/office/drawing/2014/main" id="{C0C6FF5B-A16D-B943-8158-9394C4171284}"/>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chemeClr val="bg1"/>
                </a:solidFill>
                <a:ea typeface="Helvetica Neue Light"/>
                <a:cs typeface="Helvetica Neue Light"/>
                <a:sym typeface="Helvetica Neue Light"/>
              </a:rPr>
              <a:t>GRAINGER ENGINEERING</a:t>
            </a:r>
          </a:p>
        </p:txBody>
      </p:sp>
      <p:pic>
        <p:nvPicPr>
          <p:cNvPr id="15" name="Picture 14" descr="A close up of a logo&#10;&#10;Description automatically generated">
            <a:extLst>
              <a:ext uri="{FF2B5EF4-FFF2-40B4-BE49-F238E27FC236}">
                <a16:creationId xmlns:a16="http://schemas.microsoft.com/office/drawing/2014/main" id="{A9194208-BB88-DA45-8C43-B250F5F37BE3}"/>
              </a:ext>
            </a:extLst>
          </p:cNvPr>
          <p:cNvPicPr>
            <a:picLocks noChangeAspect="1"/>
          </p:cNvPicPr>
          <p:nvPr/>
        </p:nvPicPr>
        <p:blipFill>
          <a:blip r:embed="rId2"/>
          <a:stretch>
            <a:fillRect/>
          </a:stretch>
        </p:blipFill>
        <p:spPr>
          <a:xfrm>
            <a:off x="11554210" y="228014"/>
            <a:ext cx="277906" cy="401420"/>
          </a:xfrm>
          <a:prstGeom prst="rect">
            <a:avLst/>
          </a:prstGeom>
        </p:spPr>
      </p:pic>
      <p:sp>
        <p:nvSpPr>
          <p:cNvPr id="16" name="Google Shape;100;p1">
            <a:extLst>
              <a:ext uri="{FF2B5EF4-FFF2-40B4-BE49-F238E27FC236}">
                <a16:creationId xmlns:a16="http://schemas.microsoft.com/office/drawing/2014/main" id="{226FBA8E-8ED2-0F48-B1E6-A03B9736B136}"/>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u="none" strike="noStrike" cap="none" dirty="0">
                <a:solidFill>
                  <a:schemeClr val="lt1"/>
                </a:solidFill>
                <a:latin typeface="+mn-lt"/>
                <a:ea typeface="Helvetica Neue Light"/>
                <a:cs typeface="Helvetica Neue Light"/>
                <a:sym typeface="Helvetica Neue Light"/>
              </a:rPr>
              <a:t>Testing</a:t>
            </a:r>
            <a:endParaRPr lang="en-US" sz="2400" dirty="0">
              <a:solidFill>
                <a:schemeClr val="lt1"/>
              </a:solidFill>
              <a:latin typeface="+mn-lt"/>
              <a:ea typeface="Helvetica Neue Light"/>
              <a:cs typeface="Helvetica Neue Light"/>
              <a:sym typeface="Helvetica Neue Light"/>
            </a:endParaRPr>
          </a:p>
        </p:txBody>
      </p:sp>
      <p:sp>
        <p:nvSpPr>
          <p:cNvPr id="24" name="Google Shape;100;p1">
            <a:extLst>
              <a:ext uri="{FF2B5EF4-FFF2-40B4-BE49-F238E27FC236}">
                <a16:creationId xmlns:a16="http://schemas.microsoft.com/office/drawing/2014/main" id="{90B075A3-DE04-A441-85E2-4CA526CEC8C2}"/>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dirty="0">
                <a:solidFill>
                  <a:schemeClr val="bg1"/>
                </a:solidFill>
                <a:ea typeface="Helvetica Neue Light"/>
                <a:cs typeface="Helvetica Neue Light"/>
                <a:sym typeface="Helvetica Neue Light"/>
              </a:rPr>
              <a:t>ELECTRICAL &amp; COMPUTER ENGINEERING</a:t>
            </a:r>
          </a:p>
        </p:txBody>
      </p:sp>
      <p:pic>
        <p:nvPicPr>
          <p:cNvPr id="5122" name="Picture 2" descr="Apple HomeKit and Home app: What are they and how do they work?">
            <a:extLst>
              <a:ext uri="{FF2B5EF4-FFF2-40B4-BE49-F238E27FC236}">
                <a16:creationId xmlns:a16="http://schemas.microsoft.com/office/drawing/2014/main" id="{0C15DC40-8DCB-7671-E17F-108AA65CAE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399" y="3926787"/>
            <a:ext cx="3343923" cy="222859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5D32CFF7-E63C-B5C1-DC88-9F7C12EB35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6800" y="3655991"/>
            <a:ext cx="1885504" cy="2499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520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145;p7">
            <a:extLst>
              <a:ext uri="{FF2B5EF4-FFF2-40B4-BE49-F238E27FC236}">
                <a16:creationId xmlns:a16="http://schemas.microsoft.com/office/drawing/2014/main" id="{6F690974-7475-E443-9CC9-8964C80A6B24}"/>
              </a:ext>
            </a:extLst>
          </p:cNvPr>
          <p:cNvSpPr/>
          <p:nvPr/>
        </p:nvSpPr>
        <p:spPr>
          <a:xfrm rot="10800000" flipH="1">
            <a:off x="-1" y="0"/>
            <a:ext cx="12192000" cy="6866164"/>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7" name="Picture 6" descr="A picture containing building, street&#10;&#10;Description automatically generated">
            <a:extLst>
              <a:ext uri="{FF2B5EF4-FFF2-40B4-BE49-F238E27FC236}">
                <a16:creationId xmlns:a16="http://schemas.microsoft.com/office/drawing/2014/main" id="{717B7D2E-6B93-DB49-81CB-CD48A1153DD3}"/>
              </a:ext>
            </a:extLst>
          </p:cNvPr>
          <p:cNvPicPr>
            <a:picLocks noChangeAspect="1"/>
          </p:cNvPicPr>
          <p:nvPr/>
        </p:nvPicPr>
        <p:blipFill>
          <a:blip r:embed="rId2">
            <a:alphaModFix amt="25000"/>
          </a:blip>
          <a:stretch>
            <a:fillRect/>
          </a:stretch>
        </p:blipFill>
        <p:spPr>
          <a:xfrm>
            <a:off x="-1" y="8165"/>
            <a:ext cx="12192000" cy="6858000"/>
          </a:xfrm>
          <a:prstGeom prst="rect">
            <a:avLst/>
          </a:prstGeom>
        </p:spPr>
      </p:pic>
      <p:pic>
        <p:nvPicPr>
          <p:cNvPr id="9" name="Picture 8" descr="A close up of a logo&#10;&#10;Description automatically generated">
            <a:extLst>
              <a:ext uri="{FF2B5EF4-FFF2-40B4-BE49-F238E27FC236}">
                <a16:creationId xmlns:a16="http://schemas.microsoft.com/office/drawing/2014/main" id="{FA95B940-6B3C-0C47-A381-DCF406EBD215}"/>
              </a:ext>
            </a:extLst>
          </p:cNvPr>
          <p:cNvPicPr>
            <a:picLocks noChangeAspect="1"/>
          </p:cNvPicPr>
          <p:nvPr/>
        </p:nvPicPr>
        <p:blipFill>
          <a:blip r:embed="rId3"/>
          <a:stretch>
            <a:fillRect/>
          </a:stretch>
        </p:blipFill>
        <p:spPr>
          <a:xfrm>
            <a:off x="11554210" y="235709"/>
            <a:ext cx="277906" cy="401420"/>
          </a:xfrm>
          <a:prstGeom prst="rect">
            <a:avLst/>
          </a:prstGeom>
        </p:spPr>
      </p:pic>
      <p:sp>
        <p:nvSpPr>
          <p:cNvPr id="11" name="Google Shape;123;p4">
            <a:extLst>
              <a:ext uri="{FF2B5EF4-FFF2-40B4-BE49-F238E27FC236}">
                <a16:creationId xmlns:a16="http://schemas.microsoft.com/office/drawing/2014/main" id="{D8097DB8-312A-AD4F-B4DA-A893E01E8421}"/>
              </a:ext>
            </a:extLst>
          </p:cNvPr>
          <p:cNvSpPr txBox="1"/>
          <p:nvPr/>
        </p:nvSpPr>
        <p:spPr>
          <a:xfrm>
            <a:off x="1295400" y="3086989"/>
            <a:ext cx="9601200" cy="1061789"/>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4500" b="1" dirty="0">
                <a:solidFill>
                  <a:schemeClr val="lt1"/>
                </a:solidFill>
                <a:latin typeface="+mn-lt"/>
                <a:ea typeface="Helvetica Neue"/>
                <a:cs typeface="Helvetica Neue"/>
                <a:sym typeface="Helvetica Neue"/>
              </a:rPr>
              <a:t>Conclusion</a:t>
            </a:r>
            <a:endParaRPr lang="en-US" sz="4500" b="1" dirty="0">
              <a:solidFill>
                <a:schemeClr val="bg1"/>
              </a:solidFill>
              <a:latin typeface="+mn-lt"/>
              <a:ea typeface="Helvetica Neue"/>
              <a:cs typeface="Helvetica Neue"/>
              <a:sym typeface="Helvetica Neue"/>
            </a:endParaRPr>
          </a:p>
          <a:p>
            <a:pPr marL="0" marR="0" lvl="0" indent="0" algn="ctr" rtl="0">
              <a:spcBef>
                <a:spcPts val="0"/>
              </a:spcBef>
              <a:spcAft>
                <a:spcPts val="0"/>
              </a:spcAft>
              <a:buNone/>
            </a:pPr>
            <a:endParaRPr lang="en-US" sz="1800" b="1" dirty="0">
              <a:solidFill>
                <a:schemeClr val="bg1"/>
              </a:solidFill>
              <a:latin typeface="+mn-lt"/>
              <a:ea typeface="Helvetica Neue"/>
              <a:cs typeface="Helvetica Neue"/>
              <a:sym typeface="Helvetica Neue"/>
            </a:endParaRPr>
          </a:p>
        </p:txBody>
      </p:sp>
      <p:sp>
        <p:nvSpPr>
          <p:cNvPr id="12" name="Google Shape;125;p4">
            <a:extLst>
              <a:ext uri="{FF2B5EF4-FFF2-40B4-BE49-F238E27FC236}">
                <a16:creationId xmlns:a16="http://schemas.microsoft.com/office/drawing/2014/main" id="{CC79D33B-4FD6-A349-8B9D-E75170473C70}"/>
              </a:ext>
            </a:extLst>
          </p:cNvPr>
          <p:cNvSpPr/>
          <p:nvPr/>
        </p:nvSpPr>
        <p:spPr>
          <a:xfrm>
            <a:off x="5520230" y="1704276"/>
            <a:ext cx="1151540" cy="111983"/>
          </a:xfrm>
          <a:prstGeom prst="rect">
            <a:avLst/>
          </a:prstGeom>
          <a:solidFill>
            <a:srgbClr val="FF55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 name="Google Shape;100;p1">
            <a:extLst>
              <a:ext uri="{FF2B5EF4-FFF2-40B4-BE49-F238E27FC236}">
                <a16:creationId xmlns:a16="http://schemas.microsoft.com/office/drawing/2014/main" id="{678A6983-7F4C-B64C-8D33-7C30E09FB6F9}"/>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chemeClr val="bg1"/>
                </a:solidFill>
                <a:ea typeface="Helvetica Neue Light"/>
                <a:cs typeface="Helvetica Neue Light"/>
                <a:sym typeface="Helvetica Neue Light"/>
              </a:rPr>
              <a:t>GRAINGER ENGINEERING</a:t>
            </a:r>
          </a:p>
        </p:txBody>
      </p:sp>
      <p:sp>
        <p:nvSpPr>
          <p:cNvPr id="20" name="Google Shape;100;p1">
            <a:extLst>
              <a:ext uri="{FF2B5EF4-FFF2-40B4-BE49-F238E27FC236}">
                <a16:creationId xmlns:a16="http://schemas.microsoft.com/office/drawing/2014/main" id="{1EF77867-BC1B-584D-9DA5-258A8021906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dirty="0">
                <a:solidFill>
                  <a:schemeClr val="bg1"/>
                </a:solidFill>
                <a:ea typeface="Helvetica Neue Light"/>
                <a:cs typeface="Helvetica Neue Light"/>
                <a:sym typeface="Helvetica Neue Light"/>
              </a:rPr>
              <a:t>ELECTRICAL &amp; COMPUTER ENGINEERING</a:t>
            </a:r>
          </a:p>
        </p:txBody>
      </p:sp>
    </p:spTree>
    <p:extLst>
      <p:ext uri="{BB962C8B-B14F-4D97-AF65-F5344CB8AC3E}">
        <p14:creationId xmlns:p14="http://schemas.microsoft.com/office/powerpoint/2010/main" val="1011572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7" name="Google Shape;145;p7">
            <a:extLst>
              <a:ext uri="{FF2B5EF4-FFF2-40B4-BE49-F238E27FC236}">
                <a16:creationId xmlns:a16="http://schemas.microsoft.com/office/drawing/2014/main" id="{4B38BA3A-7E1A-3747-8625-7D0E5D698D93}"/>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13294B"/>
              </a:solidFill>
              <a:latin typeface="Calibri"/>
              <a:ea typeface="Calibri"/>
              <a:cs typeface="Calibri"/>
              <a:sym typeface="Calibri"/>
            </a:endParaRPr>
          </a:p>
        </p:txBody>
      </p:sp>
      <p:sp>
        <p:nvSpPr>
          <p:cNvPr id="22" name="Google Shape;147;p7">
            <a:extLst>
              <a:ext uri="{FF2B5EF4-FFF2-40B4-BE49-F238E27FC236}">
                <a16:creationId xmlns:a16="http://schemas.microsoft.com/office/drawing/2014/main" id="{BC43AD2D-5D81-7F48-BDB1-FF7D6C2C26C9}"/>
              </a:ext>
            </a:extLst>
          </p:cNvPr>
          <p:cNvSpPr txBox="1">
            <a:spLocks noGrp="1"/>
          </p:cNvSpPr>
          <p:nvPr>
            <p:ph type="body" idx="1"/>
          </p:nvPr>
        </p:nvSpPr>
        <p:spPr>
          <a:xfrm>
            <a:off x="376810" y="1072273"/>
            <a:ext cx="5046090" cy="4990895"/>
          </a:xfrm>
          <a:prstGeom prst="rect">
            <a:avLst/>
          </a:prstGeom>
          <a:noFill/>
          <a:ln>
            <a:noFill/>
          </a:ln>
        </p:spPr>
        <p:txBody>
          <a:bodyPr spcFirstLastPara="1" wrap="square" lIns="91425" tIns="45700" rIns="91425" bIns="45700" anchor="t" anchorCtr="0">
            <a:noAutofit/>
          </a:bodyPr>
          <a:lstStyle/>
          <a:p>
            <a:pPr marL="0" lvl="0" indent="0">
              <a:lnSpc>
                <a:spcPct val="200000"/>
              </a:lnSpc>
              <a:spcBef>
                <a:spcPts val="0"/>
              </a:spcBef>
              <a:buSzPts val="3000"/>
              <a:buNone/>
            </a:pPr>
            <a:r>
              <a:rPr lang="en-US" sz="2600" dirty="0">
                <a:solidFill>
                  <a:srgbClr val="E84B36"/>
                </a:solidFill>
                <a:latin typeface="Arial" panose="020B0604020202020204" pitchFamily="34" charset="0"/>
                <a:cs typeface="Arial" panose="020B0604020202020204" pitchFamily="34" charset="0"/>
              </a:rPr>
              <a:t>Positives</a:t>
            </a:r>
            <a:endParaRPr lang="en-US" sz="1800"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285750" indent="-285750">
              <a:lnSpc>
                <a:spcPct val="200000"/>
              </a:lnSpc>
              <a:spcBef>
                <a:spcPts val="0"/>
              </a:spcBef>
              <a:buSzPts val="2000"/>
            </a:pPr>
            <a:r>
              <a:rPr lang="en-US" sz="1800" dirty="0">
                <a:solidFill>
                  <a:schemeClr val="tx1"/>
                </a:solidFill>
                <a:latin typeface="Arial" panose="020B0604020202020204" pitchFamily="34" charset="0"/>
                <a:ea typeface="Helvetica Neue Light"/>
                <a:cs typeface="Arial" panose="020B0604020202020204" pitchFamily="34" charset="0"/>
                <a:sym typeface="Helvetica Neue Light"/>
              </a:rPr>
              <a:t>Successful connection to the window</a:t>
            </a:r>
          </a:p>
          <a:p>
            <a:pPr marL="285750" indent="-285750">
              <a:lnSpc>
                <a:spcPct val="200000"/>
              </a:lnSpc>
              <a:spcBef>
                <a:spcPts val="0"/>
              </a:spcBef>
              <a:buSzPts val="2000"/>
            </a:pPr>
            <a:r>
              <a:rPr lang="en-US" sz="1800" dirty="0">
                <a:solidFill>
                  <a:schemeClr val="tx1"/>
                </a:solidFill>
                <a:latin typeface="Arial" panose="020B0604020202020204" pitchFamily="34" charset="0"/>
                <a:ea typeface="Helvetica Neue Light"/>
                <a:cs typeface="Arial" panose="020B0604020202020204" pitchFamily="34" charset="0"/>
                <a:sym typeface="Helvetica Neue Light"/>
              </a:rPr>
              <a:t>User-friendly app</a:t>
            </a:r>
          </a:p>
          <a:p>
            <a:pPr marL="285750" indent="-285750">
              <a:lnSpc>
                <a:spcPct val="200000"/>
              </a:lnSpc>
              <a:spcBef>
                <a:spcPts val="0"/>
              </a:spcBef>
              <a:buSzPts val="2000"/>
            </a:pPr>
            <a:r>
              <a:rPr lang="en-US" sz="1800" dirty="0">
                <a:solidFill>
                  <a:schemeClr val="tx1"/>
                </a:solidFill>
                <a:latin typeface="Arial" panose="020B0604020202020204" pitchFamily="34" charset="0"/>
                <a:ea typeface="Helvetica Neue Light"/>
                <a:cs typeface="Arial" panose="020B0604020202020204" pitchFamily="34" charset="0"/>
                <a:sym typeface="Helvetica Neue Light"/>
              </a:rPr>
              <a:t>Opened and closed on command</a:t>
            </a:r>
          </a:p>
          <a:p>
            <a:pPr marL="0" indent="0">
              <a:lnSpc>
                <a:spcPct val="200000"/>
              </a:lnSpc>
              <a:spcBef>
                <a:spcPts val="0"/>
              </a:spcBef>
              <a:buSzPts val="3000"/>
              <a:buNone/>
            </a:pPr>
            <a:r>
              <a:rPr lang="en-US" sz="2600" dirty="0">
                <a:solidFill>
                  <a:srgbClr val="E84B36"/>
                </a:solidFill>
                <a:latin typeface="Arial" panose="020B0604020202020204" pitchFamily="34" charset="0"/>
                <a:cs typeface="Arial" panose="020B0604020202020204" pitchFamily="34" charset="0"/>
              </a:rPr>
              <a:t>Negatives</a:t>
            </a:r>
            <a:endParaRPr lang="en-US" sz="1800"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285750" indent="-285750">
              <a:lnSpc>
                <a:spcPct val="200000"/>
              </a:lnSpc>
              <a:spcBef>
                <a:spcPts val="0"/>
              </a:spcBef>
              <a:buSzPct val="111000"/>
            </a:pPr>
            <a:r>
              <a:rPr lang="en-US" sz="1800" dirty="0">
                <a:solidFill>
                  <a:schemeClr val="tx1"/>
                </a:solidFill>
                <a:latin typeface="Arial" panose="020B0604020202020204" pitchFamily="34" charset="0"/>
                <a:ea typeface="Helvetica Neue Light"/>
                <a:cs typeface="Arial" panose="020B0604020202020204" pitchFamily="34" charset="0"/>
                <a:sym typeface="Helvetica Neue Light"/>
              </a:rPr>
              <a:t>Built on breadboards</a:t>
            </a:r>
          </a:p>
          <a:p>
            <a:pPr marL="285750" indent="-285750">
              <a:lnSpc>
                <a:spcPct val="200000"/>
              </a:lnSpc>
              <a:spcBef>
                <a:spcPts val="0"/>
              </a:spcBef>
              <a:buSzPct val="111000"/>
            </a:pPr>
            <a:r>
              <a:rPr lang="en-US" sz="1800" dirty="0">
                <a:solidFill>
                  <a:schemeClr val="tx1"/>
                </a:solidFill>
                <a:latin typeface="Arial" panose="020B0604020202020204" pitchFamily="34" charset="0"/>
                <a:ea typeface="Helvetica Neue Light"/>
                <a:cs typeface="Arial" panose="020B0604020202020204" pitchFamily="34" charset="0"/>
                <a:sym typeface="Helvetica Neue Light"/>
              </a:rPr>
              <a:t>Used development kits</a:t>
            </a:r>
          </a:p>
          <a:p>
            <a:pPr marL="285750" indent="-285750">
              <a:lnSpc>
                <a:spcPct val="200000"/>
              </a:lnSpc>
              <a:spcBef>
                <a:spcPts val="0"/>
              </a:spcBef>
              <a:buSzPct val="111000"/>
            </a:pPr>
            <a:r>
              <a:rPr lang="en-US" sz="1800" dirty="0">
                <a:solidFill>
                  <a:schemeClr val="tx1"/>
                </a:solidFill>
                <a:latin typeface="Arial" panose="020B0604020202020204" pitchFamily="34" charset="0"/>
                <a:ea typeface="Helvetica Neue Light"/>
                <a:cs typeface="Arial" panose="020B0604020202020204" pitchFamily="34" charset="0"/>
                <a:sym typeface="Helvetica Neue Light"/>
              </a:rPr>
              <a:t>No automation</a:t>
            </a:r>
            <a:endParaRPr lang="en-US" sz="1800" dirty="0">
              <a:solidFill>
                <a:schemeClr val="tx1"/>
              </a:solidFill>
              <a:latin typeface="Arial" panose="020B0604020202020204" pitchFamily="34" charset="0"/>
              <a:cs typeface="Arial" panose="020B0604020202020204" pitchFamily="34" charset="0"/>
            </a:endParaRPr>
          </a:p>
        </p:txBody>
      </p:sp>
      <p:sp>
        <p:nvSpPr>
          <p:cNvPr id="25" name="Google Shape;100;p1">
            <a:extLst>
              <a:ext uri="{FF2B5EF4-FFF2-40B4-BE49-F238E27FC236}">
                <a16:creationId xmlns:a16="http://schemas.microsoft.com/office/drawing/2014/main" id="{06EF868E-28B3-4C43-BCFA-FC6900201C7F}"/>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chemeClr val="bg1"/>
                </a:solidFill>
                <a:ea typeface="Helvetica Neue Light"/>
                <a:cs typeface="Helvetica Neue Light"/>
                <a:sym typeface="Helvetica Neue Light"/>
              </a:rPr>
              <a:t>GRAINGER ENGINEERING</a:t>
            </a:r>
          </a:p>
        </p:txBody>
      </p:sp>
      <p:sp>
        <p:nvSpPr>
          <p:cNvPr id="13" name="Google Shape;145;p7">
            <a:extLst>
              <a:ext uri="{FF2B5EF4-FFF2-40B4-BE49-F238E27FC236}">
                <a16:creationId xmlns:a16="http://schemas.microsoft.com/office/drawing/2014/main" id="{325747AD-A692-C24D-B2E9-4AAA81B9858C}"/>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4" name="Picture 13" descr="A close up of a logo&#10;&#10;Description automatically generated">
            <a:extLst>
              <a:ext uri="{FF2B5EF4-FFF2-40B4-BE49-F238E27FC236}">
                <a16:creationId xmlns:a16="http://schemas.microsoft.com/office/drawing/2014/main" id="{005E4F43-6263-2142-B102-777F95C212E1}"/>
              </a:ext>
            </a:extLst>
          </p:cNvPr>
          <p:cNvPicPr>
            <a:picLocks noChangeAspect="1"/>
          </p:cNvPicPr>
          <p:nvPr/>
        </p:nvPicPr>
        <p:blipFill>
          <a:blip r:embed="rId3"/>
          <a:stretch>
            <a:fillRect/>
          </a:stretch>
        </p:blipFill>
        <p:spPr>
          <a:xfrm>
            <a:off x="11554210" y="228014"/>
            <a:ext cx="277906" cy="401420"/>
          </a:xfrm>
          <a:prstGeom prst="rect">
            <a:avLst/>
          </a:prstGeom>
        </p:spPr>
      </p:pic>
      <p:sp>
        <p:nvSpPr>
          <p:cNvPr id="15" name="Google Shape;100;p1">
            <a:extLst>
              <a:ext uri="{FF2B5EF4-FFF2-40B4-BE49-F238E27FC236}">
                <a16:creationId xmlns:a16="http://schemas.microsoft.com/office/drawing/2014/main" id="{C5013B02-0990-D847-B65E-CD8B40D09C33}"/>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dirty="0">
                <a:solidFill>
                  <a:schemeClr val="lt1"/>
                </a:solidFill>
                <a:latin typeface="+mn-lt"/>
                <a:ea typeface="Helvetica Neue Light"/>
                <a:cs typeface="Helvetica Neue Light"/>
                <a:sym typeface="Helvetica Neue Light"/>
              </a:rPr>
              <a:t>Final Product</a:t>
            </a:r>
          </a:p>
        </p:txBody>
      </p:sp>
      <p:sp>
        <p:nvSpPr>
          <p:cNvPr id="26" name="Google Shape;100;p1">
            <a:extLst>
              <a:ext uri="{FF2B5EF4-FFF2-40B4-BE49-F238E27FC236}">
                <a16:creationId xmlns:a16="http://schemas.microsoft.com/office/drawing/2014/main" id="{1DC66BAD-237A-D943-A52C-7488E459A608}"/>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dirty="0">
                <a:solidFill>
                  <a:schemeClr val="bg1"/>
                </a:solidFill>
                <a:ea typeface="Helvetica Neue Light"/>
                <a:cs typeface="Helvetica Neue Light"/>
                <a:sym typeface="Helvetica Neue Light"/>
              </a:rPr>
              <a:t>ELECTRICAL &amp; COMPUTER ENGINEERING</a:t>
            </a:r>
          </a:p>
        </p:txBody>
      </p:sp>
      <p:pic>
        <p:nvPicPr>
          <p:cNvPr id="3" name="Picture 2" descr="A circuit board with wires and wires&#10;&#10;Description automatically generated">
            <a:extLst>
              <a:ext uri="{FF2B5EF4-FFF2-40B4-BE49-F238E27FC236}">
                <a16:creationId xmlns:a16="http://schemas.microsoft.com/office/drawing/2014/main" id="{E97D1CA5-0816-6F3D-DB1F-91EA2C38C11D}"/>
              </a:ext>
            </a:extLst>
          </p:cNvPr>
          <p:cNvPicPr>
            <a:picLocks noChangeAspect="1"/>
          </p:cNvPicPr>
          <p:nvPr/>
        </p:nvPicPr>
        <p:blipFill>
          <a:blip r:embed="rId4"/>
          <a:stretch>
            <a:fillRect/>
          </a:stretch>
        </p:blipFill>
        <p:spPr>
          <a:xfrm rot="5400000">
            <a:off x="5082976" y="1915935"/>
            <a:ext cx="4060371" cy="3045278"/>
          </a:xfrm>
          <a:prstGeom prst="rect">
            <a:avLst/>
          </a:prstGeom>
        </p:spPr>
      </p:pic>
      <p:pic>
        <p:nvPicPr>
          <p:cNvPr id="4" name="Picture 3" descr="A circuit board with wires&#10;&#10;Description automatically generated">
            <a:extLst>
              <a:ext uri="{FF2B5EF4-FFF2-40B4-BE49-F238E27FC236}">
                <a16:creationId xmlns:a16="http://schemas.microsoft.com/office/drawing/2014/main" id="{87DFD202-A93B-325E-5B6F-8D29F2E3BC6D}"/>
              </a:ext>
            </a:extLst>
          </p:cNvPr>
          <p:cNvPicPr>
            <a:picLocks noChangeAspect="1"/>
          </p:cNvPicPr>
          <p:nvPr/>
        </p:nvPicPr>
        <p:blipFill>
          <a:blip r:embed="rId5"/>
          <a:stretch>
            <a:fillRect/>
          </a:stretch>
        </p:blipFill>
        <p:spPr>
          <a:xfrm rot="5400000">
            <a:off x="8415118" y="1906361"/>
            <a:ext cx="4060371" cy="304527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145;p7">
            <a:extLst>
              <a:ext uri="{FF2B5EF4-FFF2-40B4-BE49-F238E27FC236}">
                <a16:creationId xmlns:a16="http://schemas.microsoft.com/office/drawing/2014/main" id="{B719CEB5-8790-C349-9F6C-826D31A5B79E}"/>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13294B"/>
              </a:solidFill>
              <a:latin typeface="Calibri"/>
              <a:ea typeface="Calibri"/>
              <a:cs typeface="Calibri"/>
              <a:sym typeface="Calibri"/>
            </a:endParaRPr>
          </a:p>
        </p:txBody>
      </p:sp>
      <p:sp>
        <p:nvSpPr>
          <p:cNvPr id="16" name="Google Shape;147;p7">
            <a:extLst>
              <a:ext uri="{FF2B5EF4-FFF2-40B4-BE49-F238E27FC236}">
                <a16:creationId xmlns:a16="http://schemas.microsoft.com/office/drawing/2014/main" id="{DE8BCD66-DFCA-D540-95EA-EBDD783907CB}"/>
              </a:ext>
            </a:extLst>
          </p:cNvPr>
          <p:cNvSpPr txBox="1">
            <a:spLocks/>
          </p:cNvSpPr>
          <p:nvPr/>
        </p:nvSpPr>
        <p:spPr>
          <a:xfrm>
            <a:off x="6248400" y="1334279"/>
            <a:ext cx="5305810"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nSpc>
                <a:spcPct val="200000"/>
              </a:lnSpc>
              <a:buSzPts val="3000"/>
            </a:pPr>
            <a:r>
              <a:rPr lang="en-US" sz="2600" dirty="0">
                <a:solidFill>
                  <a:srgbClr val="FF0000"/>
                </a:solidFill>
                <a:latin typeface="Arial" panose="020B0604020202020204" pitchFamily="34" charset="0"/>
                <a:ea typeface="Helvetica Neue Light"/>
                <a:cs typeface="Arial" panose="020B0604020202020204" pitchFamily="34" charset="0"/>
                <a:sym typeface="Helvetica Neue Light"/>
              </a:rPr>
              <a:t>Plenty of potential</a:t>
            </a:r>
          </a:p>
          <a:p>
            <a:pPr marL="285750" lvl="0" indent="-285750">
              <a:lnSpc>
                <a:spcPct val="200000"/>
              </a:lnSpc>
              <a:buSzPts val="3000"/>
              <a:buFont typeface="Arial" panose="020B0604020202020204" pitchFamily="34" charset="0"/>
              <a:buChar char="•"/>
            </a:pPr>
            <a:r>
              <a:rPr lang="en-US" sz="1800" dirty="0">
                <a:solidFill>
                  <a:schemeClr val="tx1"/>
                </a:solidFill>
                <a:latin typeface="Arial" panose="020B0604020202020204" pitchFamily="34" charset="0"/>
                <a:ea typeface="Helvetica Neue Light"/>
                <a:cs typeface="Arial" panose="020B0604020202020204" pitchFamily="34" charset="0"/>
                <a:sym typeface="Helvetica Neue Light"/>
              </a:rPr>
              <a:t>Finish automation</a:t>
            </a:r>
          </a:p>
          <a:p>
            <a:pPr marL="285750" lvl="0" indent="-285750">
              <a:lnSpc>
                <a:spcPct val="200000"/>
              </a:lnSpc>
              <a:buSzPts val="3000"/>
              <a:buFont typeface="Arial" panose="020B0604020202020204" pitchFamily="34" charset="0"/>
              <a:buChar char="•"/>
            </a:pPr>
            <a:r>
              <a:rPr lang="en-US" sz="1800" dirty="0">
                <a:solidFill>
                  <a:schemeClr val="tx1"/>
                </a:solidFill>
                <a:latin typeface="Arial" panose="020B0604020202020204" pitchFamily="34" charset="0"/>
                <a:ea typeface="Helvetica Neue Light"/>
                <a:cs typeface="Arial" panose="020B0604020202020204" pitchFamily="34" charset="0"/>
                <a:sym typeface="Helvetica Neue Light"/>
              </a:rPr>
              <a:t>Add control features (app, remote control)</a:t>
            </a:r>
          </a:p>
          <a:p>
            <a:pPr marL="285750" lvl="0" indent="-285750">
              <a:lnSpc>
                <a:spcPct val="200000"/>
              </a:lnSpc>
              <a:buSzPts val="3000"/>
              <a:buFont typeface="Arial" panose="020B0604020202020204" pitchFamily="34" charset="0"/>
              <a:buChar char="•"/>
            </a:pPr>
            <a:r>
              <a:rPr lang="en-US" sz="1800" dirty="0">
                <a:solidFill>
                  <a:schemeClr val="tx1"/>
                </a:solidFill>
                <a:latin typeface="Arial" panose="020B0604020202020204" pitchFamily="34" charset="0"/>
                <a:ea typeface="Helvetica Neue Light"/>
                <a:cs typeface="Arial" panose="020B0604020202020204" pitchFamily="34" charset="0"/>
                <a:sym typeface="Helvetica Neue Light"/>
              </a:rPr>
              <a:t>Develop mechanics</a:t>
            </a:r>
          </a:p>
          <a:p>
            <a:pPr marL="285750" lvl="0" indent="-285750">
              <a:lnSpc>
                <a:spcPct val="200000"/>
              </a:lnSpc>
              <a:buSzPts val="3000"/>
              <a:buFont typeface="Arial" panose="020B0604020202020204" pitchFamily="34" charset="0"/>
              <a:buChar char="•"/>
            </a:pPr>
            <a:r>
              <a:rPr lang="en-US" sz="1800" dirty="0">
                <a:solidFill>
                  <a:schemeClr val="tx1"/>
                </a:solidFill>
                <a:latin typeface="Arial" panose="020B0604020202020204" pitchFamily="34" charset="0"/>
                <a:ea typeface="Helvetica Neue Light"/>
                <a:cs typeface="Arial" panose="020B0604020202020204" pitchFamily="34" charset="0"/>
                <a:sym typeface="Helvetica Neue Light"/>
              </a:rPr>
              <a:t>Physical appearance</a:t>
            </a:r>
          </a:p>
          <a:p>
            <a:pPr marL="285750" lvl="0" indent="-285750">
              <a:lnSpc>
                <a:spcPct val="200000"/>
              </a:lnSpc>
              <a:buSzPts val="3000"/>
              <a:buFont typeface="Arial" panose="020B0604020202020204" pitchFamily="34" charset="0"/>
              <a:buChar char="•"/>
            </a:pPr>
            <a:r>
              <a:rPr lang="en-US" sz="1800" dirty="0">
                <a:solidFill>
                  <a:schemeClr val="tx1"/>
                </a:solidFill>
                <a:latin typeface="Arial" panose="020B0604020202020204" pitchFamily="34" charset="0"/>
                <a:ea typeface="Helvetica Neue Light"/>
                <a:cs typeface="Arial" panose="020B0604020202020204" pitchFamily="34" charset="0"/>
                <a:sym typeface="Helvetica Neue Light"/>
              </a:rPr>
              <a:t>Put it to use!</a:t>
            </a:r>
          </a:p>
        </p:txBody>
      </p:sp>
      <p:sp>
        <p:nvSpPr>
          <p:cNvPr id="19" name="Google Shape;100;p1">
            <a:extLst>
              <a:ext uri="{FF2B5EF4-FFF2-40B4-BE49-F238E27FC236}">
                <a16:creationId xmlns:a16="http://schemas.microsoft.com/office/drawing/2014/main" id="{4738C6C2-7480-0C42-AA07-4E306FAB8815}"/>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chemeClr val="bg1"/>
                </a:solidFill>
                <a:ea typeface="Helvetica Neue Light"/>
                <a:cs typeface="Helvetica Neue Light"/>
                <a:sym typeface="Helvetica Neue Light"/>
              </a:rPr>
              <a:t>GRAINGER ENGINEERING</a:t>
            </a:r>
          </a:p>
        </p:txBody>
      </p:sp>
      <p:sp>
        <p:nvSpPr>
          <p:cNvPr id="11" name="Google Shape;145;p7">
            <a:extLst>
              <a:ext uri="{FF2B5EF4-FFF2-40B4-BE49-F238E27FC236}">
                <a16:creationId xmlns:a16="http://schemas.microsoft.com/office/drawing/2014/main" id="{C421A7FF-FDFC-3F47-9E0B-052B223EC86E}"/>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2" name="Picture 11" descr="A close up of a logo&#10;&#10;Description automatically generated">
            <a:extLst>
              <a:ext uri="{FF2B5EF4-FFF2-40B4-BE49-F238E27FC236}">
                <a16:creationId xmlns:a16="http://schemas.microsoft.com/office/drawing/2014/main" id="{81192008-2A39-9145-A81F-B80CD9EA970E}"/>
              </a:ext>
            </a:extLst>
          </p:cNvPr>
          <p:cNvPicPr>
            <a:picLocks noChangeAspect="1"/>
          </p:cNvPicPr>
          <p:nvPr/>
        </p:nvPicPr>
        <p:blipFill>
          <a:blip r:embed="rId2"/>
          <a:stretch>
            <a:fillRect/>
          </a:stretch>
        </p:blipFill>
        <p:spPr>
          <a:xfrm>
            <a:off x="11554210" y="228014"/>
            <a:ext cx="277906" cy="401420"/>
          </a:xfrm>
          <a:prstGeom prst="rect">
            <a:avLst/>
          </a:prstGeom>
        </p:spPr>
      </p:pic>
      <p:sp>
        <p:nvSpPr>
          <p:cNvPr id="13" name="Google Shape;100;p1">
            <a:extLst>
              <a:ext uri="{FF2B5EF4-FFF2-40B4-BE49-F238E27FC236}">
                <a16:creationId xmlns:a16="http://schemas.microsoft.com/office/drawing/2014/main" id="{246D99E1-E99D-4E40-9E2A-287A7BDD463E}"/>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dirty="0">
                <a:solidFill>
                  <a:schemeClr val="lt1"/>
                </a:solidFill>
                <a:latin typeface="+mn-lt"/>
                <a:ea typeface="Helvetica Neue Light"/>
                <a:cs typeface="Helvetica Neue Light"/>
                <a:sym typeface="Helvetica Neue Light"/>
              </a:rPr>
              <a:t>Recommendations for Further Work</a:t>
            </a:r>
          </a:p>
        </p:txBody>
      </p:sp>
      <p:sp>
        <p:nvSpPr>
          <p:cNvPr id="24" name="Google Shape;100;p1">
            <a:extLst>
              <a:ext uri="{FF2B5EF4-FFF2-40B4-BE49-F238E27FC236}">
                <a16:creationId xmlns:a16="http://schemas.microsoft.com/office/drawing/2014/main" id="{4D8A6CE1-FF13-6A42-818C-C18571F2DAB0}"/>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dirty="0">
                <a:solidFill>
                  <a:schemeClr val="bg1"/>
                </a:solidFill>
                <a:ea typeface="Helvetica Neue Light"/>
                <a:cs typeface="Helvetica Neue Light"/>
                <a:sym typeface="Helvetica Neue Light"/>
              </a:rPr>
              <a:t>ELECTRICAL &amp; COMPUTER ENGINEERING</a:t>
            </a:r>
          </a:p>
        </p:txBody>
      </p:sp>
      <p:pic>
        <p:nvPicPr>
          <p:cNvPr id="18" name="Picture 4" descr="Motorized Window Blinds to Make Your Home Smart – Smart Home Automation ...">
            <a:extLst>
              <a:ext uri="{FF2B5EF4-FFF2-40B4-BE49-F238E27FC236}">
                <a16:creationId xmlns:a16="http://schemas.microsoft.com/office/drawing/2014/main" id="{5010A9F3-FD19-3C2D-2038-49B42DC5FA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806" y="1282147"/>
            <a:ext cx="5387701" cy="4451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083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145;p7">
            <a:extLst>
              <a:ext uri="{FF2B5EF4-FFF2-40B4-BE49-F238E27FC236}">
                <a16:creationId xmlns:a16="http://schemas.microsoft.com/office/drawing/2014/main" id="{C66CF571-3E48-894C-B7E9-30247FFACC5A}"/>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13294B"/>
              </a:solidFill>
              <a:latin typeface="Calibri"/>
              <a:ea typeface="Calibri"/>
              <a:cs typeface="Calibri"/>
              <a:sym typeface="Calibri"/>
            </a:endParaRPr>
          </a:p>
        </p:txBody>
      </p:sp>
      <p:sp>
        <p:nvSpPr>
          <p:cNvPr id="4" name="Google Shape;147;p7">
            <a:extLst>
              <a:ext uri="{FF2B5EF4-FFF2-40B4-BE49-F238E27FC236}">
                <a16:creationId xmlns:a16="http://schemas.microsoft.com/office/drawing/2014/main" id="{34589D94-E31C-4C43-85E8-77C5C3CC079F}"/>
              </a:ext>
            </a:extLst>
          </p:cNvPr>
          <p:cNvSpPr txBox="1">
            <a:spLocks/>
          </p:cNvSpPr>
          <p:nvPr/>
        </p:nvSpPr>
        <p:spPr>
          <a:xfrm>
            <a:off x="376808" y="1334279"/>
            <a:ext cx="11314449"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SzPts val="2000"/>
              <a:buFont typeface="Arial" panose="020B0604020202020204" pitchFamily="34" charset="0"/>
              <a:buChar char="•"/>
            </a:pPr>
            <a:r>
              <a:rPr lang="en-US" sz="1800" b="0" i="0" u="none" strike="noStrike" dirty="0">
                <a:solidFill>
                  <a:srgbClr val="000000"/>
                </a:solidFill>
                <a:effectLst/>
                <a:latin typeface="+mj-lt"/>
              </a:rPr>
              <a:t>"The acceleration due to gravity (g) - Definition, Value, Formula." BYJU'S, n.d., </a:t>
            </a:r>
            <a:r>
              <a:rPr lang="en-US" sz="1800" b="0" i="0" u="none" strike="noStrike" dirty="0">
                <a:solidFill>
                  <a:srgbClr val="000000"/>
                </a:solidFill>
                <a:effectLst/>
                <a:latin typeface="+mj-lt"/>
                <a:hlinkClick r:id="rId2"/>
              </a:rPr>
              <a:t>https://byjus.com/physics/value-of-g/#:~:text=The%20acceleration%20due%20to%20gravity,due%20to%20the%20Earth's%20gravity</a:t>
            </a:r>
            <a:r>
              <a:rPr lang="en-US" sz="1800" b="0" i="0" u="none" strike="noStrike" dirty="0">
                <a:solidFill>
                  <a:srgbClr val="000000"/>
                </a:solidFill>
                <a:effectLst/>
                <a:latin typeface="+mj-lt"/>
              </a:rPr>
              <a:t>.</a:t>
            </a:r>
          </a:p>
          <a:p>
            <a:pPr marL="285750" indent="-285750">
              <a:buSzPts val="2000"/>
              <a:buFont typeface="Arial" panose="020B0604020202020204" pitchFamily="34" charset="0"/>
              <a:buChar char="•"/>
            </a:pPr>
            <a:r>
              <a:rPr lang="en-US" sz="1800" b="0" i="0" u="none" strike="noStrike" dirty="0">
                <a:solidFill>
                  <a:srgbClr val="000000"/>
                </a:solidFill>
                <a:effectLst/>
                <a:latin typeface="+mj-lt"/>
              </a:rPr>
              <a:t>"Blind Fabric Material Weight Calculations." </a:t>
            </a:r>
            <a:r>
              <a:rPr lang="en-US" sz="1800" b="0" i="0" u="none" strike="noStrike" dirty="0" err="1">
                <a:solidFill>
                  <a:srgbClr val="000000"/>
                </a:solidFill>
                <a:effectLst/>
                <a:latin typeface="+mj-lt"/>
              </a:rPr>
              <a:t>Rollertrol</a:t>
            </a:r>
            <a:r>
              <a:rPr lang="en-US" sz="1800" b="0" i="0" u="none" strike="noStrike" dirty="0">
                <a:solidFill>
                  <a:srgbClr val="000000"/>
                </a:solidFill>
                <a:effectLst/>
                <a:latin typeface="+mj-lt"/>
              </a:rPr>
              <a:t>, n.d., </a:t>
            </a:r>
            <a:r>
              <a:rPr lang="en-US" sz="1800" b="0" i="0" u="none" strike="noStrike" dirty="0">
                <a:solidFill>
                  <a:srgbClr val="000000"/>
                </a:solidFill>
                <a:effectLst/>
                <a:latin typeface="+mj-lt"/>
                <a:hlinkClick r:id="rId3"/>
              </a:rPr>
              <a:t>https://rollertrol.com/blind-fabric-material-weight-calculations</a:t>
            </a:r>
            <a:r>
              <a:rPr lang="en-US" sz="1800" b="0" i="0" u="none" strike="noStrike" dirty="0">
                <a:solidFill>
                  <a:srgbClr val="000000"/>
                </a:solidFill>
                <a:effectLst/>
                <a:latin typeface="+mj-lt"/>
              </a:rPr>
              <a:t>.</a:t>
            </a:r>
          </a:p>
          <a:p>
            <a:pPr marL="285750" indent="-285750">
              <a:buSzPts val="2000"/>
              <a:buFont typeface="Arial" panose="020B0604020202020204" pitchFamily="34" charset="0"/>
              <a:buChar char="•"/>
            </a:pPr>
            <a:r>
              <a:rPr lang="en-US" sz="1800" b="0" i="0" u="none" strike="noStrike" dirty="0" err="1">
                <a:solidFill>
                  <a:srgbClr val="000000"/>
                </a:solidFill>
                <a:effectLst/>
                <a:latin typeface="+mj-lt"/>
              </a:rPr>
              <a:t>Flori</a:t>
            </a:r>
            <a:r>
              <a:rPr lang="en-US" sz="1800" b="0" i="0" u="none" strike="noStrike" dirty="0">
                <a:solidFill>
                  <a:srgbClr val="000000"/>
                </a:solidFill>
                <a:effectLst/>
                <a:latin typeface="+mj-lt"/>
              </a:rPr>
              <a:t>, Robert E. "F=ma Particle Straight Line 1." Missouri University of Science and Technology, </a:t>
            </a:r>
            <a:r>
              <a:rPr lang="en-US" sz="1800" b="0" i="0" u="none" strike="noStrike" dirty="0">
                <a:solidFill>
                  <a:srgbClr val="000000"/>
                </a:solidFill>
                <a:effectLst/>
                <a:latin typeface="+mj-lt"/>
                <a:hlinkClick r:id="rId4"/>
              </a:rPr>
              <a:t>https://web.mst.edu/~reflori/be150/Dyn%20Lecture%20Videos/F=ma%20Particle%20Straight%20Line%201/F=ma%20Particle%20Straight%20Line%201.pdf</a:t>
            </a:r>
            <a:r>
              <a:rPr lang="en-US" sz="1800" b="0" i="0" u="none" strike="noStrike" dirty="0">
                <a:solidFill>
                  <a:srgbClr val="000000"/>
                </a:solidFill>
                <a:effectLst/>
                <a:latin typeface="+mj-lt"/>
              </a:rPr>
              <a:t>.</a:t>
            </a:r>
            <a:endParaRPr lang="en-US" sz="1800" dirty="0">
              <a:latin typeface="+mj-lt"/>
            </a:endParaRPr>
          </a:p>
          <a:p>
            <a:pPr marL="285750" indent="-285750">
              <a:buSzPts val="2000"/>
              <a:buFont typeface="Arial" panose="020B0604020202020204" pitchFamily="34" charset="0"/>
              <a:buChar char="•"/>
            </a:pPr>
            <a:r>
              <a:rPr lang="en-US" sz="1800" b="0" i="0" u="none" strike="noStrike" dirty="0">
                <a:solidFill>
                  <a:srgbClr val="000000"/>
                </a:solidFill>
                <a:effectLst/>
                <a:latin typeface="+mj-lt"/>
              </a:rPr>
              <a:t>"ECE Admissions | Why ECE | Salary Averages." Department of Electrical and Computer Engineering, University of Illinois Urbana-Champaign, </a:t>
            </a:r>
            <a:r>
              <a:rPr lang="en-US" sz="1800" b="0" i="0" u="none" strike="noStrike" dirty="0">
                <a:solidFill>
                  <a:srgbClr val="000000"/>
                </a:solidFill>
                <a:effectLst/>
                <a:latin typeface="+mj-lt"/>
                <a:hlinkClick r:id="rId5"/>
              </a:rPr>
              <a:t>https://ece.illinois.edu/admissions/why-ece/salary-averages</a:t>
            </a:r>
            <a:r>
              <a:rPr lang="en-US" sz="1800" b="0" i="0" u="none" strike="noStrike" dirty="0">
                <a:solidFill>
                  <a:srgbClr val="000000"/>
                </a:solidFill>
                <a:effectLst/>
                <a:latin typeface="+mj-lt"/>
              </a:rPr>
              <a:t>.</a:t>
            </a:r>
          </a:p>
          <a:p>
            <a:pPr marL="285750" indent="-285750">
              <a:buSzPts val="2000"/>
              <a:buFont typeface="Arial" panose="020B0604020202020204" pitchFamily="34" charset="0"/>
              <a:buChar char="•"/>
            </a:pPr>
            <a:r>
              <a:rPr lang="en-US" sz="1800" dirty="0">
                <a:latin typeface="+mj-lt"/>
                <a:cs typeface="Arial" panose="020B0604020202020204" pitchFamily="34" charset="0"/>
                <a:hlinkClick r:id="rId6"/>
              </a:rPr>
              <a:t>https://www.istockphoto.com/photos/good-sleep</a:t>
            </a:r>
            <a:endParaRPr lang="en-US" sz="1800" dirty="0">
              <a:latin typeface="+mj-lt"/>
              <a:cs typeface="Arial" panose="020B0604020202020204" pitchFamily="34" charset="0"/>
            </a:endParaRPr>
          </a:p>
          <a:p>
            <a:pPr marL="285750" indent="-285750">
              <a:buSzPts val="2000"/>
              <a:buFont typeface="Arial" panose="020B0604020202020204" pitchFamily="34" charset="0"/>
              <a:buChar char="•"/>
            </a:pPr>
            <a:endParaRPr lang="en-US" sz="1800" b="0" i="0" u="none" strike="noStrike" dirty="0">
              <a:solidFill>
                <a:srgbClr val="000000"/>
              </a:solidFill>
              <a:effectLst/>
              <a:latin typeface="+mj-lt"/>
            </a:endParaRPr>
          </a:p>
          <a:p>
            <a:pPr marL="285750" indent="-285750">
              <a:buSzPts val="2000"/>
              <a:buFont typeface="Arial" panose="020B0604020202020204" pitchFamily="34" charset="0"/>
              <a:buChar char="•"/>
            </a:pPr>
            <a:endParaRPr lang="en-US" sz="1800" dirty="0">
              <a:latin typeface="+mj-lt"/>
              <a:cs typeface="Arial" panose="020B0604020202020204" pitchFamily="34" charset="0"/>
            </a:endParaRPr>
          </a:p>
          <a:p>
            <a:pPr marL="285750" indent="-285750">
              <a:buSzPts val="2000"/>
              <a:buFont typeface="Arial" panose="020B0604020202020204" pitchFamily="34" charset="0"/>
              <a:buChar char="•"/>
            </a:pPr>
            <a:endParaRPr lang="en-US" sz="1800" dirty="0">
              <a:solidFill>
                <a:schemeClr val="tx1"/>
              </a:solidFill>
              <a:latin typeface="+mj-lt"/>
              <a:ea typeface="Helvetica Neue Light"/>
              <a:cs typeface="Arial" panose="020B0604020202020204" pitchFamily="34" charset="0"/>
              <a:sym typeface="Helvetica Neue Light"/>
            </a:endParaRPr>
          </a:p>
        </p:txBody>
      </p:sp>
      <p:sp>
        <p:nvSpPr>
          <p:cNvPr id="7" name="Google Shape;100;p1">
            <a:extLst>
              <a:ext uri="{FF2B5EF4-FFF2-40B4-BE49-F238E27FC236}">
                <a16:creationId xmlns:a16="http://schemas.microsoft.com/office/drawing/2014/main" id="{BF294751-97AB-B140-81FC-C65E2B3A3FE9}"/>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chemeClr val="bg1"/>
                </a:solidFill>
                <a:ea typeface="Helvetica Neue Light"/>
                <a:cs typeface="Helvetica Neue Light"/>
                <a:sym typeface="Helvetica Neue Light"/>
              </a:rPr>
              <a:t>GRAINGER ENGINEERING</a:t>
            </a:r>
          </a:p>
        </p:txBody>
      </p:sp>
      <p:sp>
        <p:nvSpPr>
          <p:cNvPr id="11" name="Google Shape;145;p7">
            <a:extLst>
              <a:ext uri="{FF2B5EF4-FFF2-40B4-BE49-F238E27FC236}">
                <a16:creationId xmlns:a16="http://schemas.microsoft.com/office/drawing/2014/main" id="{EDC97160-A881-D74F-B00C-B8CDF1539326}"/>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2" name="Picture 11" descr="A close up of a logo&#10;&#10;Description automatically generated">
            <a:extLst>
              <a:ext uri="{FF2B5EF4-FFF2-40B4-BE49-F238E27FC236}">
                <a16:creationId xmlns:a16="http://schemas.microsoft.com/office/drawing/2014/main" id="{D95CAE83-6F38-F749-8162-D9023B60C93F}"/>
              </a:ext>
            </a:extLst>
          </p:cNvPr>
          <p:cNvPicPr>
            <a:picLocks noChangeAspect="1"/>
          </p:cNvPicPr>
          <p:nvPr/>
        </p:nvPicPr>
        <p:blipFill>
          <a:blip r:embed="rId7"/>
          <a:stretch>
            <a:fillRect/>
          </a:stretch>
        </p:blipFill>
        <p:spPr>
          <a:xfrm>
            <a:off x="11554210" y="228014"/>
            <a:ext cx="277906" cy="401420"/>
          </a:xfrm>
          <a:prstGeom prst="rect">
            <a:avLst/>
          </a:prstGeom>
        </p:spPr>
      </p:pic>
      <p:sp>
        <p:nvSpPr>
          <p:cNvPr id="13" name="Google Shape;100;p1">
            <a:extLst>
              <a:ext uri="{FF2B5EF4-FFF2-40B4-BE49-F238E27FC236}">
                <a16:creationId xmlns:a16="http://schemas.microsoft.com/office/drawing/2014/main" id="{E692D751-5C38-984B-81C5-961394F0CEEE}"/>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u="none" strike="noStrike" cap="none" dirty="0">
                <a:solidFill>
                  <a:schemeClr val="lt1"/>
                </a:solidFill>
                <a:latin typeface="+mn-lt"/>
                <a:ea typeface="Helvetica Neue Light"/>
                <a:cs typeface="Helvetica Neue Light"/>
                <a:sym typeface="Helvetica Neue Light"/>
              </a:rPr>
              <a:t>References</a:t>
            </a:r>
            <a:endParaRPr lang="en-US" sz="2400" dirty="0">
              <a:solidFill>
                <a:schemeClr val="lt1"/>
              </a:solidFill>
              <a:latin typeface="+mn-lt"/>
              <a:ea typeface="Helvetica Neue Light"/>
              <a:cs typeface="Helvetica Neue Light"/>
              <a:sym typeface="Helvetica Neue Light"/>
            </a:endParaRPr>
          </a:p>
        </p:txBody>
      </p:sp>
      <p:sp>
        <p:nvSpPr>
          <p:cNvPr id="21" name="Google Shape;100;p1">
            <a:extLst>
              <a:ext uri="{FF2B5EF4-FFF2-40B4-BE49-F238E27FC236}">
                <a16:creationId xmlns:a16="http://schemas.microsoft.com/office/drawing/2014/main" id="{CDFD317C-D25E-0F45-9E36-F68455D19D24}"/>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dirty="0">
                <a:solidFill>
                  <a:schemeClr val="bg1"/>
                </a:solidFill>
                <a:ea typeface="Helvetica Neue Light"/>
                <a:cs typeface="Helvetica Neue Light"/>
                <a:sym typeface="Helvetica Neue Light"/>
              </a:rPr>
              <a:t>ELECTRICAL &amp; COMPUTER ENGINEERING</a:t>
            </a:r>
          </a:p>
        </p:txBody>
      </p:sp>
    </p:spTree>
    <p:extLst>
      <p:ext uri="{BB962C8B-B14F-4D97-AF65-F5344CB8AC3E}">
        <p14:creationId xmlns:p14="http://schemas.microsoft.com/office/powerpoint/2010/main" val="3043089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145;p7">
            <a:extLst>
              <a:ext uri="{FF2B5EF4-FFF2-40B4-BE49-F238E27FC236}">
                <a16:creationId xmlns:a16="http://schemas.microsoft.com/office/drawing/2014/main" id="{EDE84C5E-DF3B-C24C-AAD6-2F82030A6ABE}"/>
              </a:ext>
            </a:extLst>
          </p:cNvPr>
          <p:cNvSpPr/>
          <p:nvPr/>
        </p:nvSpPr>
        <p:spPr>
          <a:xfrm rot="10800000" flipH="1">
            <a:off x="-1" y="0"/>
            <a:ext cx="12192000" cy="6866164"/>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0" name="Picture 9" descr="A picture containing building, street&#10;&#10;Description automatically generated">
            <a:extLst>
              <a:ext uri="{FF2B5EF4-FFF2-40B4-BE49-F238E27FC236}">
                <a16:creationId xmlns:a16="http://schemas.microsoft.com/office/drawing/2014/main" id="{996F970E-FA6D-194A-A7B6-369BB2EE1D3F}"/>
              </a:ext>
            </a:extLst>
          </p:cNvPr>
          <p:cNvPicPr>
            <a:picLocks noChangeAspect="1"/>
          </p:cNvPicPr>
          <p:nvPr/>
        </p:nvPicPr>
        <p:blipFill>
          <a:blip r:embed="rId2">
            <a:alphaModFix amt="25000"/>
          </a:blip>
          <a:stretch>
            <a:fillRect/>
          </a:stretch>
        </p:blipFill>
        <p:spPr>
          <a:xfrm>
            <a:off x="-1" y="8165"/>
            <a:ext cx="12192000" cy="6858000"/>
          </a:xfrm>
          <a:prstGeom prst="rect">
            <a:avLst/>
          </a:prstGeom>
        </p:spPr>
      </p:pic>
      <p:pic>
        <p:nvPicPr>
          <p:cNvPr id="12" name="Picture 11" descr="A close up of a logo&#10;&#10;Description automatically generated">
            <a:extLst>
              <a:ext uri="{FF2B5EF4-FFF2-40B4-BE49-F238E27FC236}">
                <a16:creationId xmlns:a16="http://schemas.microsoft.com/office/drawing/2014/main" id="{28BC93BA-1468-2D49-8D6A-DCDB0221BEF3}"/>
              </a:ext>
            </a:extLst>
          </p:cNvPr>
          <p:cNvPicPr>
            <a:picLocks noChangeAspect="1"/>
          </p:cNvPicPr>
          <p:nvPr/>
        </p:nvPicPr>
        <p:blipFill>
          <a:blip r:embed="rId3"/>
          <a:stretch>
            <a:fillRect/>
          </a:stretch>
        </p:blipFill>
        <p:spPr>
          <a:xfrm>
            <a:off x="11554210" y="235709"/>
            <a:ext cx="277906" cy="401420"/>
          </a:xfrm>
          <a:prstGeom prst="rect">
            <a:avLst/>
          </a:prstGeom>
        </p:spPr>
      </p:pic>
      <p:sp>
        <p:nvSpPr>
          <p:cNvPr id="11" name="Google Shape;147;p7">
            <a:extLst>
              <a:ext uri="{FF2B5EF4-FFF2-40B4-BE49-F238E27FC236}">
                <a16:creationId xmlns:a16="http://schemas.microsoft.com/office/drawing/2014/main" id="{E0413B06-A2E6-C746-8C3D-87E15D354737}"/>
              </a:ext>
            </a:extLst>
          </p:cNvPr>
          <p:cNvSpPr txBox="1">
            <a:spLocks/>
          </p:cNvSpPr>
          <p:nvPr/>
        </p:nvSpPr>
        <p:spPr>
          <a:xfrm>
            <a:off x="376807" y="1334279"/>
            <a:ext cx="11177403"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3000"/>
            </a:pPr>
            <a:r>
              <a:rPr lang="en-US" sz="3600" b="1" dirty="0">
                <a:solidFill>
                  <a:schemeClr val="bg1"/>
                </a:solidFill>
                <a:latin typeface="Arial" panose="020B0604020202020204" pitchFamily="34" charset="0"/>
                <a:ea typeface="Helvetica Neue Light"/>
                <a:cs typeface="Arial" panose="020B0604020202020204" pitchFamily="34" charset="0"/>
                <a:sym typeface="Helvetica Neue Light"/>
              </a:rPr>
              <a:t>Thank You!</a:t>
            </a:r>
          </a:p>
          <a:p>
            <a:pPr algn="ctr">
              <a:buSzPts val="3000"/>
            </a:pPr>
            <a:endParaRPr lang="en-US" sz="3600" b="1" dirty="0">
              <a:solidFill>
                <a:schemeClr val="bg1"/>
              </a:solidFill>
              <a:latin typeface="Arial" panose="020B0604020202020204" pitchFamily="34" charset="0"/>
              <a:ea typeface="Helvetica Neue Light"/>
              <a:cs typeface="Arial" panose="020B0604020202020204" pitchFamily="34" charset="0"/>
              <a:sym typeface="Helvetica Neue Light"/>
            </a:endParaRPr>
          </a:p>
          <a:p>
            <a:pPr algn="ctr">
              <a:buSzPts val="3000"/>
            </a:pPr>
            <a:endParaRPr lang="en-US" sz="3600" b="1" dirty="0">
              <a:solidFill>
                <a:schemeClr val="bg1"/>
              </a:solidFill>
              <a:latin typeface="Arial" panose="020B0604020202020204" pitchFamily="34" charset="0"/>
              <a:ea typeface="Helvetica Neue Light"/>
              <a:cs typeface="Arial" panose="020B0604020202020204" pitchFamily="34" charset="0"/>
              <a:sym typeface="Helvetica Neue Light"/>
            </a:endParaRPr>
          </a:p>
          <a:p>
            <a:pPr algn="ctr">
              <a:buSzPts val="3000"/>
            </a:pPr>
            <a:endParaRPr lang="en-US" sz="3600" b="1" dirty="0">
              <a:solidFill>
                <a:schemeClr val="bg1"/>
              </a:solidFill>
              <a:latin typeface="Arial" panose="020B0604020202020204" pitchFamily="34" charset="0"/>
              <a:ea typeface="Helvetica Neue Light"/>
              <a:cs typeface="Arial" panose="020B0604020202020204" pitchFamily="34" charset="0"/>
              <a:sym typeface="Helvetica Neue Light"/>
            </a:endParaRPr>
          </a:p>
          <a:p>
            <a:pPr algn="ctr">
              <a:buSzPts val="3000"/>
            </a:pPr>
            <a:r>
              <a:rPr lang="en-US" sz="3600" b="1" dirty="0">
                <a:solidFill>
                  <a:schemeClr val="bg1"/>
                </a:solidFill>
                <a:latin typeface="Arial" panose="020B0604020202020204" pitchFamily="34" charset="0"/>
                <a:ea typeface="Helvetica Neue Light"/>
                <a:cs typeface="Arial" panose="020B0604020202020204" pitchFamily="34" charset="0"/>
                <a:sym typeface="Helvetica Neue Light"/>
              </a:rPr>
              <a:t>Questions?</a:t>
            </a:r>
          </a:p>
        </p:txBody>
      </p:sp>
      <p:sp>
        <p:nvSpPr>
          <p:cNvPr id="9" name="Google Shape;100;p1">
            <a:extLst>
              <a:ext uri="{FF2B5EF4-FFF2-40B4-BE49-F238E27FC236}">
                <a16:creationId xmlns:a16="http://schemas.microsoft.com/office/drawing/2014/main" id="{1EB14C52-D37D-9040-9144-D7DF8D1F3446}"/>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chemeClr val="bg1"/>
                </a:solidFill>
                <a:ea typeface="Helvetica Neue Light"/>
                <a:cs typeface="Helvetica Neue Light"/>
                <a:sym typeface="Helvetica Neue Light"/>
              </a:rPr>
              <a:t>GRAINGER ENGINEERING</a:t>
            </a:r>
          </a:p>
        </p:txBody>
      </p:sp>
      <p:sp>
        <p:nvSpPr>
          <p:cNvPr id="20" name="Google Shape;100;p1">
            <a:extLst>
              <a:ext uri="{FF2B5EF4-FFF2-40B4-BE49-F238E27FC236}">
                <a16:creationId xmlns:a16="http://schemas.microsoft.com/office/drawing/2014/main" id="{AF216A7E-CEB0-0445-98AA-FAB0CDA8B5EB}"/>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dirty="0">
                <a:solidFill>
                  <a:schemeClr val="bg1"/>
                </a:solidFill>
                <a:ea typeface="Helvetica Neue Light"/>
                <a:cs typeface="Helvetica Neue Light"/>
                <a:sym typeface="Helvetica Neue Light"/>
              </a:rPr>
              <a:t>ELECTRICAL &amp; COMPUTER ENGINEERING</a:t>
            </a:r>
          </a:p>
        </p:txBody>
      </p:sp>
    </p:spTree>
    <p:extLst>
      <p:ext uri="{BB962C8B-B14F-4D97-AF65-F5344CB8AC3E}">
        <p14:creationId xmlns:p14="http://schemas.microsoft.com/office/powerpoint/2010/main" val="4209093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45;p7">
            <a:extLst>
              <a:ext uri="{FF2B5EF4-FFF2-40B4-BE49-F238E27FC236}">
                <a16:creationId xmlns:a16="http://schemas.microsoft.com/office/drawing/2014/main" id="{15CED47E-E573-CF41-B383-149A03DE23AF}"/>
              </a:ext>
            </a:extLst>
          </p:cNvPr>
          <p:cNvSpPr/>
          <p:nvPr/>
        </p:nvSpPr>
        <p:spPr>
          <a:xfrm rot="10800000" flipH="1">
            <a:off x="-1" y="0"/>
            <a:ext cx="12192000" cy="6866164"/>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1" name="Picture 10" descr="A picture containing building, street&#10;&#10;Description automatically generated">
            <a:extLst>
              <a:ext uri="{FF2B5EF4-FFF2-40B4-BE49-F238E27FC236}">
                <a16:creationId xmlns:a16="http://schemas.microsoft.com/office/drawing/2014/main" id="{DE0EAED7-CA61-8544-8BD8-EA077992F49D}"/>
              </a:ext>
            </a:extLst>
          </p:cNvPr>
          <p:cNvPicPr>
            <a:picLocks noChangeAspect="1"/>
          </p:cNvPicPr>
          <p:nvPr/>
        </p:nvPicPr>
        <p:blipFill>
          <a:blip r:embed="rId2">
            <a:alphaModFix amt="25000"/>
          </a:blip>
          <a:stretch>
            <a:fillRect/>
          </a:stretch>
        </p:blipFill>
        <p:spPr>
          <a:xfrm>
            <a:off x="-1" y="8165"/>
            <a:ext cx="12192000" cy="6858000"/>
          </a:xfrm>
          <a:prstGeom prst="rect">
            <a:avLst/>
          </a:prstGeom>
        </p:spPr>
      </p:pic>
      <p:sp>
        <p:nvSpPr>
          <p:cNvPr id="14" name="Google Shape;107;p2">
            <a:extLst>
              <a:ext uri="{FF2B5EF4-FFF2-40B4-BE49-F238E27FC236}">
                <a16:creationId xmlns:a16="http://schemas.microsoft.com/office/drawing/2014/main" id="{C3C81082-566F-5849-B79D-C311E1639C0A}"/>
              </a:ext>
            </a:extLst>
          </p:cNvPr>
          <p:cNvSpPr txBox="1"/>
          <p:nvPr/>
        </p:nvSpPr>
        <p:spPr>
          <a:xfrm>
            <a:off x="2206906" y="1491040"/>
            <a:ext cx="7778187"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i="0" u="none" strike="noStrike" cap="none" dirty="0">
                <a:solidFill>
                  <a:schemeClr val="lt1"/>
                </a:solidFill>
                <a:latin typeface="+mn-lt"/>
                <a:ea typeface="Helvetica Neue"/>
                <a:cs typeface="Helvetica Neue"/>
                <a:sym typeface="Helvetica Neue"/>
              </a:rPr>
              <a:t>Objective</a:t>
            </a:r>
            <a:endParaRPr dirty="0">
              <a:latin typeface="+mn-lt"/>
            </a:endParaRPr>
          </a:p>
        </p:txBody>
      </p:sp>
      <p:sp>
        <p:nvSpPr>
          <p:cNvPr id="15" name="Google Shape;108;p2">
            <a:extLst>
              <a:ext uri="{FF2B5EF4-FFF2-40B4-BE49-F238E27FC236}">
                <a16:creationId xmlns:a16="http://schemas.microsoft.com/office/drawing/2014/main" id="{72B58A87-FC17-6546-AB9A-EB6C57F6A340}"/>
              </a:ext>
            </a:extLst>
          </p:cNvPr>
          <p:cNvSpPr txBox="1"/>
          <p:nvPr/>
        </p:nvSpPr>
        <p:spPr>
          <a:xfrm>
            <a:off x="1441528" y="3232230"/>
            <a:ext cx="9308941"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lang="en-US" sz="2800" b="0" i="0" u="none" strike="noStrike" cap="none" dirty="0">
              <a:solidFill>
                <a:schemeClr val="lt1"/>
              </a:solidFill>
              <a:latin typeface="+mn-lt"/>
              <a:ea typeface="Helvetica Neue Light"/>
              <a:cs typeface="Helvetica Neue Light"/>
              <a:sym typeface="Helvetica Neue Light"/>
            </a:endParaRPr>
          </a:p>
          <a:p>
            <a:pPr marL="0" marR="0" lvl="0" indent="0" algn="ctr" rtl="0">
              <a:spcBef>
                <a:spcPts val="0"/>
              </a:spcBef>
              <a:spcAft>
                <a:spcPts val="0"/>
              </a:spcAft>
              <a:buNone/>
            </a:pPr>
            <a:r>
              <a:rPr lang="en-US" sz="2800" b="0" i="0" u="none" strike="noStrike" cap="none" dirty="0">
                <a:solidFill>
                  <a:schemeClr val="lt1"/>
                </a:solidFill>
                <a:latin typeface="+mn-lt"/>
                <a:ea typeface="Helvetica Neue Light"/>
                <a:cs typeface="Helvetica Neue Light"/>
                <a:sym typeface="Helvetica Neue Light"/>
              </a:rPr>
              <a:t>What problem are we solving?</a:t>
            </a:r>
          </a:p>
        </p:txBody>
      </p:sp>
      <p:pic>
        <p:nvPicPr>
          <p:cNvPr id="17" name="Picture 16" descr="A close up of a logo&#10;&#10;Description automatically generated">
            <a:extLst>
              <a:ext uri="{FF2B5EF4-FFF2-40B4-BE49-F238E27FC236}">
                <a16:creationId xmlns:a16="http://schemas.microsoft.com/office/drawing/2014/main" id="{E5538FC0-1F24-EA42-955D-73358F3E7A33}"/>
              </a:ext>
            </a:extLst>
          </p:cNvPr>
          <p:cNvPicPr>
            <a:picLocks noChangeAspect="1"/>
          </p:cNvPicPr>
          <p:nvPr/>
        </p:nvPicPr>
        <p:blipFill>
          <a:blip r:embed="rId3"/>
          <a:stretch>
            <a:fillRect/>
          </a:stretch>
        </p:blipFill>
        <p:spPr>
          <a:xfrm>
            <a:off x="11554210" y="235709"/>
            <a:ext cx="277906" cy="401420"/>
          </a:xfrm>
          <a:prstGeom prst="rect">
            <a:avLst/>
          </a:prstGeom>
        </p:spPr>
      </p:pic>
      <p:sp>
        <p:nvSpPr>
          <p:cNvPr id="9" name="Google Shape;125;p4">
            <a:extLst>
              <a:ext uri="{FF2B5EF4-FFF2-40B4-BE49-F238E27FC236}">
                <a16:creationId xmlns:a16="http://schemas.microsoft.com/office/drawing/2014/main" id="{1B746986-1BDD-D645-8B09-3F2916BB784A}"/>
              </a:ext>
            </a:extLst>
          </p:cNvPr>
          <p:cNvSpPr/>
          <p:nvPr/>
        </p:nvSpPr>
        <p:spPr>
          <a:xfrm>
            <a:off x="5520230" y="2759325"/>
            <a:ext cx="1151540" cy="111983"/>
          </a:xfrm>
          <a:prstGeom prst="rect">
            <a:avLst/>
          </a:prstGeom>
          <a:solidFill>
            <a:srgbClr val="FF55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 name="Google Shape;100;p1">
            <a:extLst>
              <a:ext uri="{FF2B5EF4-FFF2-40B4-BE49-F238E27FC236}">
                <a16:creationId xmlns:a16="http://schemas.microsoft.com/office/drawing/2014/main" id="{203CE3D5-6D74-1C41-A250-D368EDFEE0CA}"/>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dirty="0">
                <a:solidFill>
                  <a:schemeClr val="bg1"/>
                </a:solidFill>
                <a:ea typeface="Helvetica Neue Light"/>
                <a:cs typeface="Helvetica Neue Light"/>
                <a:sym typeface="Helvetica Neue Light"/>
              </a:rPr>
              <a:t>ELECTRICAL &amp; COMPUTER ENGINEERING</a:t>
            </a:r>
          </a:p>
        </p:txBody>
      </p:sp>
      <p:sp>
        <p:nvSpPr>
          <p:cNvPr id="12" name="Google Shape;100;p1">
            <a:extLst>
              <a:ext uri="{FF2B5EF4-FFF2-40B4-BE49-F238E27FC236}">
                <a16:creationId xmlns:a16="http://schemas.microsoft.com/office/drawing/2014/main" id="{9E17402D-4BA6-B14F-BD9F-18BB0A4CDC00}"/>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chemeClr val="bg1"/>
                </a:solidFill>
                <a:ea typeface="Helvetica Neue Light"/>
                <a:cs typeface="Helvetica Neue Light"/>
                <a:sym typeface="Helvetica Neue Light"/>
              </a:rPr>
              <a:t>GRAINGER ENGINEERING</a:t>
            </a:r>
          </a:p>
        </p:txBody>
      </p:sp>
    </p:spTree>
    <p:extLst>
      <p:ext uri="{BB962C8B-B14F-4D97-AF65-F5344CB8AC3E}">
        <p14:creationId xmlns:p14="http://schemas.microsoft.com/office/powerpoint/2010/main" val="3833339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45;p7">
            <a:extLst>
              <a:ext uri="{FF2B5EF4-FFF2-40B4-BE49-F238E27FC236}">
                <a16:creationId xmlns:a16="http://schemas.microsoft.com/office/drawing/2014/main" id="{387F9BF5-DFA5-0D43-A787-7093AFF0A25C}"/>
              </a:ext>
            </a:extLst>
          </p:cNvPr>
          <p:cNvSpPr/>
          <p:nvPr/>
        </p:nvSpPr>
        <p:spPr>
          <a:xfrm rot="10800000" flipH="1">
            <a:off x="-1" y="0"/>
            <a:ext cx="12192000" cy="6866164"/>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6" name="Picture 5" descr="A picture containing building, street&#10;&#10;Description automatically generated">
            <a:extLst>
              <a:ext uri="{FF2B5EF4-FFF2-40B4-BE49-F238E27FC236}">
                <a16:creationId xmlns:a16="http://schemas.microsoft.com/office/drawing/2014/main" id="{F2600311-478F-1248-A89E-70562FC0DDD4}"/>
              </a:ext>
            </a:extLst>
          </p:cNvPr>
          <p:cNvPicPr>
            <a:picLocks noChangeAspect="1"/>
          </p:cNvPicPr>
          <p:nvPr/>
        </p:nvPicPr>
        <p:blipFill>
          <a:blip r:embed="rId2">
            <a:alphaModFix amt="25000"/>
          </a:blip>
          <a:stretch>
            <a:fillRect/>
          </a:stretch>
        </p:blipFill>
        <p:spPr>
          <a:xfrm>
            <a:off x="-1" y="8165"/>
            <a:ext cx="12192000" cy="6858000"/>
          </a:xfrm>
          <a:prstGeom prst="rect">
            <a:avLst/>
          </a:prstGeom>
        </p:spPr>
      </p:pic>
      <p:pic>
        <p:nvPicPr>
          <p:cNvPr id="7" name="Picture 6" descr="Graphical user interface, text&#10;&#10;Description automatically generated">
            <a:extLst>
              <a:ext uri="{FF2B5EF4-FFF2-40B4-BE49-F238E27FC236}">
                <a16:creationId xmlns:a16="http://schemas.microsoft.com/office/drawing/2014/main" id="{F63AF0C5-85E3-5442-BD93-F22B807C76B5}"/>
              </a:ext>
            </a:extLst>
          </p:cNvPr>
          <p:cNvPicPr>
            <a:picLocks noChangeAspect="1"/>
          </p:cNvPicPr>
          <p:nvPr/>
        </p:nvPicPr>
        <p:blipFill>
          <a:blip r:embed="rId3"/>
          <a:stretch>
            <a:fillRect/>
          </a:stretch>
        </p:blipFill>
        <p:spPr>
          <a:xfrm>
            <a:off x="2530021" y="2252985"/>
            <a:ext cx="7131957" cy="2352029"/>
          </a:xfrm>
          <a:prstGeom prst="rect">
            <a:avLst/>
          </a:prstGeom>
        </p:spPr>
      </p:pic>
    </p:spTree>
    <p:extLst>
      <p:ext uri="{BB962C8B-B14F-4D97-AF65-F5344CB8AC3E}">
        <p14:creationId xmlns:p14="http://schemas.microsoft.com/office/powerpoint/2010/main" val="2780405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7" name="Google Shape;147;p7"/>
          <p:cNvSpPr txBox="1">
            <a:spLocks noGrp="1"/>
          </p:cNvSpPr>
          <p:nvPr>
            <p:ph type="body" idx="1"/>
          </p:nvPr>
        </p:nvSpPr>
        <p:spPr>
          <a:xfrm>
            <a:off x="376809" y="1334279"/>
            <a:ext cx="11177401" cy="4821102"/>
          </a:xfrm>
          <a:prstGeom prst="rect">
            <a:avLst/>
          </a:prstGeom>
          <a:noFill/>
          <a:ln>
            <a:noFill/>
          </a:ln>
        </p:spPr>
        <p:txBody>
          <a:bodyPr spcFirstLastPara="1" wrap="square" lIns="91425" tIns="45700" rIns="91425" bIns="45700" anchor="t" anchorCtr="0">
            <a:noAutofit/>
          </a:bodyPr>
          <a:lstStyle/>
          <a:p>
            <a:pPr marL="0" lvl="0" indent="0">
              <a:lnSpc>
                <a:spcPct val="100000"/>
              </a:lnSpc>
              <a:spcBef>
                <a:spcPts val="0"/>
              </a:spcBef>
              <a:buSzPts val="3000"/>
              <a:buNone/>
            </a:pPr>
            <a:r>
              <a:rPr lang="en-US" b="1" dirty="0">
                <a:solidFill>
                  <a:srgbClr val="E84B36"/>
                </a:solidFill>
                <a:latin typeface="Arial" panose="020B0604020202020204" pitchFamily="34" charset="0"/>
                <a:ea typeface="Helvetica Neue Light"/>
                <a:cs typeface="Arial" panose="020B0604020202020204" pitchFamily="34" charset="0"/>
                <a:sym typeface="Helvetica Neue Light"/>
              </a:rPr>
              <a:t>What Problem is the Window/Blinds Regulator Solving?</a:t>
            </a:r>
            <a:endParaRPr lang="en-US" b="1" dirty="0">
              <a:solidFill>
                <a:srgbClr val="E84B36"/>
              </a:solidFill>
              <a:latin typeface="Arial" panose="020B0604020202020204" pitchFamily="34" charset="0"/>
              <a:cs typeface="Arial" panose="020B0604020202020204" pitchFamily="34" charset="0"/>
            </a:endParaRPr>
          </a:p>
          <a:p>
            <a:pPr marL="0" indent="0">
              <a:lnSpc>
                <a:spcPct val="100000"/>
              </a:lnSpc>
              <a:spcBef>
                <a:spcPts val="0"/>
              </a:spcBef>
              <a:buSzPts val="2000"/>
              <a:buNone/>
            </a:pPr>
            <a:endParaRPr lang="en-US" sz="1800"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0" indent="0">
              <a:lnSpc>
                <a:spcPct val="100000"/>
              </a:lnSpc>
              <a:spcBef>
                <a:spcPts val="0"/>
              </a:spcBef>
              <a:buSzPts val="2000"/>
              <a:buNone/>
            </a:pPr>
            <a:endParaRPr sz="1800"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342900" lvl="0">
              <a:lnSpc>
                <a:spcPct val="100000"/>
              </a:lnSpc>
              <a:spcBef>
                <a:spcPts val="0"/>
              </a:spcBef>
              <a:buSzPts val="3000"/>
              <a:buFont typeface="Arial" panose="020B0604020202020204" pitchFamily="34" charset="0"/>
              <a:buChar char="•"/>
            </a:pPr>
            <a:r>
              <a:rPr lang="en-US" sz="2000" b="1" dirty="0">
                <a:solidFill>
                  <a:srgbClr val="15264B"/>
                </a:solidFill>
                <a:latin typeface="Arial" panose="020B0604020202020204" pitchFamily="34" charset="0"/>
                <a:ea typeface="Helvetica Neue Light"/>
                <a:cs typeface="Arial" panose="020B0604020202020204" pitchFamily="34" charset="0"/>
                <a:sym typeface="Helvetica Neue Light"/>
              </a:rPr>
              <a:t>Optimal Sleep</a:t>
            </a:r>
          </a:p>
          <a:p>
            <a:pPr marL="0" lvl="0" indent="0">
              <a:lnSpc>
                <a:spcPct val="100000"/>
              </a:lnSpc>
              <a:spcBef>
                <a:spcPts val="0"/>
              </a:spcBef>
              <a:buSzPts val="3000"/>
              <a:buNone/>
            </a:pPr>
            <a:endParaRPr lang="en-US" sz="2000" b="1" dirty="0">
              <a:solidFill>
                <a:srgbClr val="15264B"/>
              </a:solidFill>
              <a:latin typeface="Arial" panose="020B0604020202020204" pitchFamily="34" charset="0"/>
              <a:ea typeface="Helvetica Neue Light"/>
              <a:cs typeface="Arial" panose="020B0604020202020204" pitchFamily="34" charset="0"/>
              <a:sym typeface="Helvetica Neue Light"/>
            </a:endParaRPr>
          </a:p>
          <a:p>
            <a:pPr marL="342900" lvl="0">
              <a:lnSpc>
                <a:spcPct val="100000"/>
              </a:lnSpc>
              <a:spcBef>
                <a:spcPts val="0"/>
              </a:spcBef>
              <a:buSzPts val="3000"/>
              <a:buFont typeface="Arial" panose="020B0604020202020204" pitchFamily="34" charset="0"/>
              <a:buChar char="•"/>
            </a:pPr>
            <a:r>
              <a:rPr lang="en-US" sz="2000" b="1" dirty="0">
                <a:solidFill>
                  <a:srgbClr val="15264B"/>
                </a:solidFill>
                <a:latin typeface="Arial" panose="020B0604020202020204" pitchFamily="34" charset="0"/>
                <a:ea typeface="Helvetica Neue Light"/>
                <a:cs typeface="Arial" panose="020B0604020202020204" pitchFamily="34" charset="0"/>
                <a:sym typeface="Helvetica Neue Light"/>
              </a:rPr>
              <a:t>Circadian Rhythm Regulation</a:t>
            </a:r>
            <a:br>
              <a:rPr lang="en-US" sz="2000" b="1" dirty="0">
                <a:solidFill>
                  <a:srgbClr val="15264B"/>
                </a:solidFill>
                <a:latin typeface="Arial" panose="020B0604020202020204" pitchFamily="34" charset="0"/>
                <a:ea typeface="Helvetica Neue Light"/>
                <a:cs typeface="Arial" panose="020B0604020202020204" pitchFamily="34" charset="0"/>
                <a:sym typeface="Helvetica Neue Light"/>
              </a:rPr>
            </a:br>
            <a:endParaRPr lang="en-US" sz="2000" b="1" dirty="0">
              <a:solidFill>
                <a:srgbClr val="15264B"/>
              </a:solidFill>
              <a:latin typeface="Arial" panose="020B0604020202020204" pitchFamily="34" charset="0"/>
              <a:ea typeface="Helvetica Neue Light"/>
              <a:cs typeface="Arial" panose="020B0604020202020204" pitchFamily="34" charset="0"/>
              <a:sym typeface="Helvetica Neue Light"/>
            </a:endParaRPr>
          </a:p>
          <a:p>
            <a:pPr marL="342900" lvl="0">
              <a:lnSpc>
                <a:spcPct val="100000"/>
              </a:lnSpc>
              <a:spcBef>
                <a:spcPts val="0"/>
              </a:spcBef>
              <a:buSzPts val="3000"/>
              <a:buFont typeface="Arial" panose="020B0604020202020204" pitchFamily="34" charset="0"/>
              <a:buChar char="•"/>
            </a:pPr>
            <a:r>
              <a:rPr lang="en-US" sz="2000" b="1" dirty="0">
                <a:solidFill>
                  <a:srgbClr val="15264B"/>
                </a:solidFill>
                <a:latin typeface="Arial" panose="020B0604020202020204" pitchFamily="34" charset="0"/>
                <a:ea typeface="Helvetica Neue Light"/>
                <a:cs typeface="Arial" panose="020B0604020202020204" pitchFamily="34" charset="0"/>
                <a:sym typeface="Helvetica Neue Light"/>
              </a:rPr>
              <a:t>Temperature Control</a:t>
            </a:r>
          </a:p>
          <a:p>
            <a:pPr marL="342900" lvl="0">
              <a:lnSpc>
                <a:spcPct val="100000"/>
              </a:lnSpc>
              <a:spcBef>
                <a:spcPts val="0"/>
              </a:spcBef>
              <a:buSzPts val="3000"/>
              <a:buFont typeface="Arial" panose="020B0604020202020204" pitchFamily="34" charset="0"/>
              <a:buChar char="•"/>
            </a:pPr>
            <a:endParaRPr lang="en-US" sz="2000" b="1" dirty="0">
              <a:solidFill>
                <a:srgbClr val="15264B"/>
              </a:solidFill>
              <a:latin typeface="Arial" panose="020B0604020202020204" pitchFamily="34" charset="0"/>
              <a:ea typeface="Helvetica Neue Light"/>
              <a:cs typeface="Arial" panose="020B0604020202020204" pitchFamily="34" charset="0"/>
              <a:sym typeface="Helvetica Neue Light"/>
            </a:endParaRPr>
          </a:p>
          <a:p>
            <a:pPr marL="342900" lvl="0">
              <a:lnSpc>
                <a:spcPct val="100000"/>
              </a:lnSpc>
              <a:spcBef>
                <a:spcPts val="0"/>
              </a:spcBef>
              <a:buSzPts val="3000"/>
              <a:buFont typeface="Arial" panose="020B0604020202020204" pitchFamily="34" charset="0"/>
              <a:buChar char="•"/>
            </a:pPr>
            <a:r>
              <a:rPr lang="en-US" sz="2000" b="1" dirty="0">
                <a:solidFill>
                  <a:srgbClr val="15264B"/>
                </a:solidFill>
                <a:latin typeface="Arial" panose="020B0604020202020204" pitchFamily="34" charset="0"/>
                <a:ea typeface="Helvetica Neue Light"/>
                <a:cs typeface="Arial" panose="020B0604020202020204" pitchFamily="34" charset="0"/>
                <a:sym typeface="Helvetica Neue Light"/>
              </a:rPr>
              <a:t>Natural Air/ Ventilation</a:t>
            </a:r>
          </a:p>
          <a:p>
            <a:pPr marL="342900" lvl="0">
              <a:lnSpc>
                <a:spcPct val="100000"/>
              </a:lnSpc>
              <a:spcBef>
                <a:spcPts val="0"/>
              </a:spcBef>
              <a:buSzPts val="3000"/>
              <a:buFont typeface="Arial" panose="020B0604020202020204" pitchFamily="34" charset="0"/>
              <a:buChar char="•"/>
            </a:pPr>
            <a:endParaRPr lang="en-US" sz="2000" b="1" dirty="0">
              <a:solidFill>
                <a:srgbClr val="15264B"/>
              </a:solidFill>
              <a:latin typeface="Arial" panose="020B0604020202020204" pitchFamily="34" charset="0"/>
              <a:ea typeface="Helvetica Neue Light"/>
              <a:cs typeface="Arial" panose="020B0604020202020204" pitchFamily="34" charset="0"/>
              <a:sym typeface="Helvetica Neue Light"/>
            </a:endParaRPr>
          </a:p>
          <a:p>
            <a:pPr marL="342900" lvl="0">
              <a:lnSpc>
                <a:spcPct val="100000"/>
              </a:lnSpc>
              <a:spcBef>
                <a:spcPts val="0"/>
              </a:spcBef>
              <a:buSzPts val="3000"/>
              <a:buFont typeface="Arial" panose="020B0604020202020204" pitchFamily="34" charset="0"/>
              <a:buChar char="•"/>
            </a:pPr>
            <a:r>
              <a:rPr lang="en-US" sz="2000" b="1" dirty="0">
                <a:solidFill>
                  <a:srgbClr val="15264B"/>
                </a:solidFill>
                <a:latin typeface="Arial" panose="020B0604020202020204" pitchFamily="34" charset="0"/>
                <a:ea typeface="Helvetica Neue Light"/>
                <a:cs typeface="Arial" panose="020B0604020202020204" pitchFamily="34" charset="0"/>
                <a:sym typeface="Helvetica Neue Light"/>
              </a:rPr>
              <a:t>Energy Efficiency</a:t>
            </a:r>
            <a:endParaRPr lang="en-US" sz="2000" dirty="0">
              <a:latin typeface="Arial" panose="020B0604020202020204" pitchFamily="34" charset="0"/>
              <a:cs typeface="Arial" panose="020B0604020202020204" pitchFamily="34" charset="0"/>
            </a:endParaRPr>
          </a:p>
          <a:p>
            <a:pPr marL="0" lvl="0" indent="0">
              <a:lnSpc>
                <a:spcPct val="100000"/>
              </a:lnSpc>
              <a:spcBef>
                <a:spcPts val="0"/>
              </a:spcBef>
              <a:buSzPts val="3000"/>
              <a:buNone/>
            </a:pPr>
            <a:endParaRPr lang="en-US" sz="1800" b="1" dirty="0">
              <a:solidFill>
                <a:schemeClr val="tx1"/>
              </a:solidFill>
              <a:latin typeface="Arial" panose="020B0604020202020204" pitchFamily="34" charset="0"/>
              <a:cs typeface="Arial" panose="020B0604020202020204" pitchFamily="34" charset="0"/>
            </a:endParaRPr>
          </a:p>
        </p:txBody>
      </p:sp>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chemeClr val="bg1"/>
                </a:solidFill>
                <a:ea typeface="Helvetica Neue Light"/>
                <a:cs typeface="Helvetica Neue Light"/>
                <a:sym typeface="Helvetica Neue Light"/>
              </a:rPr>
              <a:t>GRAINGER ENGINEERING</a:t>
            </a: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5" name="Picture 24" descr="A close up of a logo&#10;&#10;Description automatically generated">
            <a:extLst>
              <a:ext uri="{FF2B5EF4-FFF2-40B4-BE49-F238E27FC236}">
                <a16:creationId xmlns:a16="http://schemas.microsoft.com/office/drawing/2014/main" id="{818745B6-76BD-F141-A42C-4752F0661BAF}"/>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6" name="Google Shape;100;p1">
            <a:extLst>
              <a:ext uri="{FF2B5EF4-FFF2-40B4-BE49-F238E27FC236}">
                <a16:creationId xmlns:a16="http://schemas.microsoft.com/office/drawing/2014/main" id="{8BD31E2B-72C7-9D4E-A895-6763E2548FC1}"/>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dirty="0">
                <a:solidFill>
                  <a:schemeClr val="lt1"/>
                </a:solidFill>
                <a:latin typeface="+mn-lt"/>
                <a:ea typeface="Helvetica Neue Light"/>
                <a:cs typeface="Helvetica Neue Light"/>
                <a:sym typeface="Helvetica Neue Light"/>
              </a:rPr>
              <a:t>Objective</a:t>
            </a:r>
          </a:p>
        </p:txBody>
      </p:sp>
      <p:sp>
        <p:nvSpPr>
          <p:cNvPr id="15" name="Google Shape;100;p1">
            <a:extLst>
              <a:ext uri="{FF2B5EF4-FFF2-40B4-BE49-F238E27FC236}">
                <a16:creationId xmlns:a16="http://schemas.microsoft.com/office/drawing/2014/main" id="{D484479C-7053-2D42-9B29-890311931E7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dirty="0">
                <a:solidFill>
                  <a:schemeClr val="bg1"/>
                </a:solidFill>
                <a:ea typeface="Helvetica Neue Light"/>
                <a:cs typeface="Helvetica Neue Light"/>
                <a:sym typeface="Helvetica Neue Light"/>
              </a:rPr>
              <a:t>ELECTRICAL &amp; COMPUTER ENGINEERING</a:t>
            </a:r>
          </a:p>
        </p:txBody>
      </p:sp>
      <p:pic>
        <p:nvPicPr>
          <p:cNvPr id="1026" name="Picture 2" descr="Happy woman stretching in bed after waking up. Happy young girl greets good day. Happy woman stretching in bed after waking up. good sleep stock pictures, royalty-free photos &amp; images">
            <a:extLst>
              <a:ext uri="{FF2B5EF4-FFF2-40B4-BE49-F238E27FC236}">
                <a16:creationId xmlns:a16="http://schemas.microsoft.com/office/drawing/2014/main" id="{10679B2A-FAE8-3B74-1646-CDB4A086F1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1823" y="2329543"/>
            <a:ext cx="5012871" cy="334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365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145;p7">
            <a:extLst>
              <a:ext uri="{FF2B5EF4-FFF2-40B4-BE49-F238E27FC236}">
                <a16:creationId xmlns:a16="http://schemas.microsoft.com/office/drawing/2014/main" id="{6F690974-7475-E443-9CC9-8964C80A6B24}"/>
              </a:ext>
            </a:extLst>
          </p:cNvPr>
          <p:cNvSpPr/>
          <p:nvPr/>
        </p:nvSpPr>
        <p:spPr>
          <a:xfrm rot="10800000" flipH="1">
            <a:off x="-1" y="0"/>
            <a:ext cx="12192000" cy="6866164"/>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7" name="Picture 6" descr="A picture containing building, street&#10;&#10;Description automatically generated">
            <a:extLst>
              <a:ext uri="{FF2B5EF4-FFF2-40B4-BE49-F238E27FC236}">
                <a16:creationId xmlns:a16="http://schemas.microsoft.com/office/drawing/2014/main" id="{717B7D2E-6B93-DB49-81CB-CD48A1153DD3}"/>
              </a:ext>
            </a:extLst>
          </p:cNvPr>
          <p:cNvPicPr>
            <a:picLocks noChangeAspect="1"/>
          </p:cNvPicPr>
          <p:nvPr/>
        </p:nvPicPr>
        <p:blipFill>
          <a:blip r:embed="rId2">
            <a:alphaModFix amt="25000"/>
          </a:blip>
          <a:stretch>
            <a:fillRect/>
          </a:stretch>
        </p:blipFill>
        <p:spPr>
          <a:xfrm>
            <a:off x="-1" y="8165"/>
            <a:ext cx="12192000" cy="6858000"/>
          </a:xfrm>
          <a:prstGeom prst="rect">
            <a:avLst/>
          </a:prstGeom>
        </p:spPr>
      </p:pic>
      <p:pic>
        <p:nvPicPr>
          <p:cNvPr id="9" name="Picture 8" descr="A close up of a logo&#10;&#10;Description automatically generated">
            <a:extLst>
              <a:ext uri="{FF2B5EF4-FFF2-40B4-BE49-F238E27FC236}">
                <a16:creationId xmlns:a16="http://schemas.microsoft.com/office/drawing/2014/main" id="{FA95B940-6B3C-0C47-A381-DCF406EBD215}"/>
              </a:ext>
            </a:extLst>
          </p:cNvPr>
          <p:cNvPicPr>
            <a:picLocks noChangeAspect="1"/>
          </p:cNvPicPr>
          <p:nvPr/>
        </p:nvPicPr>
        <p:blipFill>
          <a:blip r:embed="rId3"/>
          <a:stretch>
            <a:fillRect/>
          </a:stretch>
        </p:blipFill>
        <p:spPr>
          <a:xfrm>
            <a:off x="11554210" y="235709"/>
            <a:ext cx="277906" cy="401420"/>
          </a:xfrm>
          <a:prstGeom prst="rect">
            <a:avLst/>
          </a:prstGeom>
        </p:spPr>
      </p:pic>
      <p:sp>
        <p:nvSpPr>
          <p:cNvPr id="11" name="Google Shape;123;p4">
            <a:extLst>
              <a:ext uri="{FF2B5EF4-FFF2-40B4-BE49-F238E27FC236}">
                <a16:creationId xmlns:a16="http://schemas.microsoft.com/office/drawing/2014/main" id="{D8097DB8-312A-AD4F-B4DA-A893E01E8421}"/>
              </a:ext>
            </a:extLst>
          </p:cNvPr>
          <p:cNvSpPr txBox="1"/>
          <p:nvPr/>
        </p:nvSpPr>
        <p:spPr>
          <a:xfrm>
            <a:off x="1295400" y="3086989"/>
            <a:ext cx="9601200" cy="1061789"/>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4500" b="1" dirty="0">
                <a:solidFill>
                  <a:schemeClr val="lt1"/>
                </a:solidFill>
                <a:latin typeface="+mn-lt"/>
                <a:ea typeface="Helvetica Neue"/>
                <a:cs typeface="Helvetica Neue"/>
                <a:sym typeface="Helvetica Neue"/>
              </a:rPr>
              <a:t>Project Overview</a:t>
            </a:r>
            <a:endParaRPr lang="en-US" sz="4500" b="1" dirty="0">
              <a:solidFill>
                <a:schemeClr val="bg1"/>
              </a:solidFill>
              <a:latin typeface="+mn-lt"/>
              <a:ea typeface="Helvetica Neue"/>
              <a:cs typeface="Helvetica Neue"/>
              <a:sym typeface="Helvetica Neue"/>
            </a:endParaRPr>
          </a:p>
          <a:p>
            <a:pPr marL="0" marR="0" lvl="0" indent="0" algn="ctr" rtl="0">
              <a:spcBef>
                <a:spcPts val="0"/>
              </a:spcBef>
              <a:spcAft>
                <a:spcPts val="0"/>
              </a:spcAft>
              <a:buNone/>
            </a:pPr>
            <a:endParaRPr lang="en-US" sz="1800" b="1" dirty="0">
              <a:solidFill>
                <a:schemeClr val="bg1"/>
              </a:solidFill>
              <a:latin typeface="+mn-lt"/>
              <a:ea typeface="Helvetica Neue"/>
              <a:cs typeface="Helvetica Neue"/>
              <a:sym typeface="Helvetica Neue"/>
            </a:endParaRPr>
          </a:p>
        </p:txBody>
      </p:sp>
      <p:sp>
        <p:nvSpPr>
          <p:cNvPr id="12" name="Google Shape;125;p4">
            <a:extLst>
              <a:ext uri="{FF2B5EF4-FFF2-40B4-BE49-F238E27FC236}">
                <a16:creationId xmlns:a16="http://schemas.microsoft.com/office/drawing/2014/main" id="{CC79D33B-4FD6-A349-8B9D-E75170473C70}"/>
              </a:ext>
            </a:extLst>
          </p:cNvPr>
          <p:cNvSpPr/>
          <p:nvPr/>
        </p:nvSpPr>
        <p:spPr>
          <a:xfrm>
            <a:off x="5520230" y="1704276"/>
            <a:ext cx="1151540" cy="111983"/>
          </a:xfrm>
          <a:prstGeom prst="rect">
            <a:avLst/>
          </a:prstGeom>
          <a:solidFill>
            <a:srgbClr val="FF55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 name="Google Shape;100;p1">
            <a:extLst>
              <a:ext uri="{FF2B5EF4-FFF2-40B4-BE49-F238E27FC236}">
                <a16:creationId xmlns:a16="http://schemas.microsoft.com/office/drawing/2014/main" id="{678A6983-7F4C-B64C-8D33-7C30E09FB6F9}"/>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chemeClr val="bg1"/>
                </a:solidFill>
                <a:ea typeface="Helvetica Neue Light"/>
                <a:cs typeface="Helvetica Neue Light"/>
                <a:sym typeface="Helvetica Neue Light"/>
              </a:rPr>
              <a:t>GRAINGER ENGINEERING</a:t>
            </a:r>
          </a:p>
        </p:txBody>
      </p:sp>
      <p:sp>
        <p:nvSpPr>
          <p:cNvPr id="20" name="Google Shape;100;p1">
            <a:extLst>
              <a:ext uri="{FF2B5EF4-FFF2-40B4-BE49-F238E27FC236}">
                <a16:creationId xmlns:a16="http://schemas.microsoft.com/office/drawing/2014/main" id="{1EF77867-BC1B-584D-9DA5-258A8021906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dirty="0">
                <a:solidFill>
                  <a:schemeClr val="bg1"/>
                </a:solidFill>
                <a:ea typeface="Helvetica Neue Light"/>
                <a:cs typeface="Helvetica Neue Light"/>
                <a:sym typeface="Helvetica Neue Light"/>
              </a:rPr>
              <a:t>ELECTRICAL &amp; COMPUTER ENGINEERING</a:t>
            </a:r>
          </a:p>
        </p:txBody>
      </p:sp>
    </p:spTree>
    <p:extLst>
      <p:ext uri="{BB962C8B-B14F-4D97-AF65-F5344CB8AC3E}">
        <p14:creationId xmlns:p14="http://schemas.microsoft.com/office/powerpoint/2010/main" val="4095619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7" name="Google Shape;145;p7">
            <a:extLst>
              <a:ext uri="{FF2B5EF4-FFF2-40B4-BE49-F238E27FC236}">
                <a16:creationId xmlns:a16="http://schemas.microsoft.com/office/drawing/2014/main" id="{4B38BA3A-7E1A-3747-8625-7D0E5D698D93}"/>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13294B"/>
              </a:solidFill>
              <a:latin typeface="Calibri"/>
              <a:ea typeface="Calibri"/>
              <a:cs typeface="Calibri"/>
              <a:sym typeface="Calibri"/>
            </a:endParaRPr>
          </a:p>
        </p:txBody>
      </p:sp>
      <p:sp>
        <p:nvSpPr>
          <p:cNvPr id="22" name="Google Shape;147;p7">
            <a:extLst>
              <a:ext uri="{FF2B5EF4-FFF2-40B4-BE49-F238E27FC236}">
                <a16:creationId xmlns:a16="http://schemas.microsoft.com/office/drawing/2014/main" id="{BC43AD2D-5D81-7F48-BDB1-FF7D6C2C26C9}"/>
              </a:ext>
            </a:extLst>
          </p:cNvPr>
          <p:cNvSpPr txBox="1">
            <a:spLocks noGrp="1"/>
          </p:cNvSpPr>
          <p:nvPr>
            <p:ph type="body" idx="1"/>
          </p:nvPr>
        </p:nvSpPr>
        <p:spPr>
          <a:xfrm>
            <a:off x="376810" y="1334279"/>
            <a:ext cx="5046090" cy="4821102"/>
          </a:xfrm>
          <a:prstGeom prst="rect">
            <a:avLst/>
          </a:prstGeom>
          <a:noFill/>
          <a:ln>
            <a:noFill/>
          </a:ln>
        </p:spPr>
        <p:txBody>
          <a:bodyPr spcFirstLastPara="1" wrap="square" lIns="91425" tIns="45700" rIns="91425" bIns="45700" anchor="t" anchorCtr="0">
            <a:noAutofit/>
          </a:bodyPr>
          <a:lstStyle/>
          <a:p>
            <a:pPr marL="0" lvl="0" indent="0">
              <a:lnSpc>
                <a:spcPct val="100000"/>
              </a:lnSpc>
              <a:spcBef>
                <a:spcPts val="0"/>
              </a:spcBef>
              <a:buSzPts val="3000"/>
              <a:buNone/>
            </a:pPr>
            <a:r>
              <a:rPr lang="en-US" sz="2600" b="1" dirty="0">
                <a:solidFill>
                  <a:srgbClr val="E84B36"/>
                </a:solidFill>
                <a:latin typeface="Arial" panose="020B0604020202020204" pitchFamily="34" charset="0"/>
                <a:ea typeface="Helvetica Neue Light"/>
                <a:cs typeface="Arial" panose="020B0604020202020204" pitchFamily="34" charset="0"/>
                <a:sym typeface="Helvetica Neue Light"/>
              </a:rPr>
              <a:t>Original Design</a:t>
            </a:r>
            <a:endParaRPr lang="en-US" sz="2600" b="1" dirty="0">
              <a:solidFill>
                <a:srgbClr val="E84B36"/>
              </a:solidFill>
              <a:latin typeface="Arial" panose="020B0604020202020204" pitchFamily="34" charset="0"/>
              <a:cs typeface="Arial" panose="020B0604020202020204" pitchFamily="34" charset="0"/>
            </a:endParaRPr>
          </a:p>
          <a:p>
            <a:pPr marL="0" lvl="0" indent="0">
              <a:lnSpc>
                <a:spcPct val="100000"/>
              </a:lnSpc>
              <a:spcBef>
                <a:spcPts val="0"/>
              </a:spcBef>
              <a:buSzPts val="2000"/>
              <a:buNone/>
            </a:pPr>
            <a:endParaRPr lang="en-US" sz="1800"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0" indent="0">
              <a:lnSpc>
                <a:spcPct val="100000"/>
              </a:lnSpc>
              <a:spcBef>
                <a:spcPts val="0"/>
              </a:spcBef>
              <a:buSzPts val="2000"/>
              <a:buNone/>
            </a:pPr>
            <a:r>
              <a:rPr lang="en-US" sz="1800" dirty="0">
                <a:latin typeface="Arial" panose="020B0604020202020204" pitchFamily="34" charset="0"/>
                <a:cs typeface="Arial" panose="020B0604020202020204" pitchFamily="34" charset="0"/>
              </a:rPr>
              <a:t>The prototype idea was an automated approach to the window/blind regulation. With the given sensors triggering the system to open/close accordingly.</a:t>
            </a:r>
          </a:p>
          <a:p>
            <a:pPr marL="0" indent="0">
              <a:lnSpc>
                <a:spcPct val="100000"/>
              </a:lnSpc>
              <a:spcBef>
                <a:spcPts val="0"/>
              </a:spcBef>
              <a:buSzPts val="2000"/>
              <a:buNone/>
            </a:pPr>
            <a:endParaRPr sz="1800"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0" lvl="0" indent="0">
              <a:lnSpc>
                <a:spcPct val="100000"/>
              </a:lnSpc>
              <a:spcBef>
                <a:spcPts val="0"/>
              </a:spcBef>
              <a:buSzPts val="3000"/>
              <a:buNone/>
            </a:pPr>
            <a:r>
              <a:rPr lang="en-US" sz="2000" b="1" dirty="0">
                <a:solidFill>
                  <a:srgbClr val="15264B"/>
                </a:solidFill>
                <a:latin typeface="Arial" panose="020B0604020202020204" pitchFamily="34" charset="0"/>
                <a:ea typeface="Helvetica Neue Light"/>
                <a:cs typeface="Arial" panose="020B0604020202020204" pitchFamily="34" charset="0"/>
                <a:sym typeface="Helvetica Neue Light"/>
              </a:rPr>
              <a:t>Automated Regulation</a:t>
            </a:r>
            <a:endParaRPr lang="en-US" sz="2000" b="1" dirty="0">
              <a:solidFill>
                <a:srgbClr val="15264B"/>
              </a:solidFill>
              <a:ea typeface="Helvetica Neue Light"/>
              <a:cs typeface="Arial" panose="020B0604020202020204" pitchFamily="34" charset="0"/>
              <a:sym typeface="Helvetica Neue Light"/>
            </a:endParaRPr>
          </a:p>
          <a:p>
            <a:pPr marL="0" lvl="0" indent="0">
              <a:lnSpc>
                <a:spcPct val="100000"/>
              </a:lnSpc>
              <a:spcBef>
                <a:spcPts val="0"/>
              </a:spcBef>
              <a:buSzPts val="3000"/>
              <a:buNone/>
            </a:pPr>
            <a:endParaRPr lang="en-US" sz="1800" b="1"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0" lvl="0" indent="0">
              <a:lnSpc>
                <a:spcPct val="100000"/>
              </a:lnSpc>
              <a:spcBef>
                <a:spcPts val="0"/>
              </a:spcBef>
              <a:buSzPts val="3000"/>
              <a:buNone/>
            </a:pPr>
            <a:r>
              <a:rPr lang="en-US" sz="1800" dirty="0">
                <a:latin typeface="Arial" panose="020B0604020202020204" pitchFamily="34" charset="0"/>
                <a:cs typeface="Arial" panose="020B0604020202020204" pitchFamily="34" charset="0"/>
              </a:rPr>
              <a:t>This eliminates the need for outside communication such as your own device. However, there were complications regarding automating the sensors with the motors. Thus, manual device regulation was taken into consideration instead.</a:t>
            </a:r>
            <a:endParaRPr lang="en-US" sz="1800" b="1" dirty="0">
              <a:solidFill>
                <a:schemeClr val="tx1"/>
              </a:solidFill>
              <a:latin typeface="Arial" panose="020B0604020202020204" pitchFamily="34" charset="0"/>
              <a:cs typeface="Arial" panose="020B0604020202020204" pitchFamily="34" charset="0"/>
            </a:endParaRPr>
          </a:p>
        </p:txBody>
      </p:sp>
      <p:sp>
        <p:nvSpPr>
          <p:cNvPr id="25" name="Google Shape;100;p1">
            <a:extLst>
              <a:ext uri="{FF2B5EF4-FFF2-40B4-BE49-F238E27FC236}">
                <a16:creationId xmlns:a16="http://schemas.microsoft.com/office/drawing/2014/main" id="{06EF868E-28B3-4C43-BCFA-FC6900201C7F}"/>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chemeClr val="bg1"/>
                </a:solidFill>
                <a:ea typeface="Helvetica Neue Light"/>
                <a:cs typeface="Helvetica Neue Light"/>
                <a:sym typeface="Helvetica Neue Light"/>
              </a:rPr>
              <a:t>GRAINGER ENGINEERING</a:t>
            </a:r>
          </a:p>
        </p:txBody>
      </p:sp>
      <p:sp>
        <p:nvSpPr>
          <p:cNvPr id="13" name="Google Shape;145;p7">
            <a:extLst>
              <a:ext uri="{FF2B5EF4-FFF2-40B4-BE49-F238E27FC236}">
                <a16:creationId xmlns:a16="http://schemas.microsoft.com/office/drawing/2014/main" id="{325747AD-A692-C24D-B2E9-4AAA81B9858C}"/>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4" name="Picture 13" descr="A close up of a logo&#10;&#10;Description automatically generated">
            <a:extLst>
              <a:ext uri="{FF2B5EF4-FFF2-40B4-BE49-F238E27FC236}">
                <a16:creationId xmlns:a16="http://schemas.microsoft.com/office/drawing/2014/main" id="{005E4F43-6263-2142-B102-777F95C212E1}"/>
              </a:ext>
            </a:extLst>
          </p:cNvPr>
          <p:cNvPicPr>
            <a:picLocks noChangeAspect="1"/>
          </p:cNvPicPr>
          <p:nvPr/>
        </p:nvPicPr>
        <p:blipFill>
          <a:blip r:embed="rId3"/>
          <a:stretch>
            <a:fillRect/>
          </a:stretch>
        </p:blipFill>
        <p:spPr>
          <a:xfrm>
            <a:off x="11554210" y="228014"/>
            <a:ext cx="277906" cy="401420"/>
          </a:xfrm>
          <a:prstGeom prst="rect">
            <a:avLst/>
          </a:prstGeom>
        </p:spPr>
      </p:pic>
      <p:sp>
        <p:nvSpPr>
          <p:cNvPr id="15" name="Google Shape;100;p1">
            <a:extLst>
              <a:ext uri="{FF2B5EF4-FFF2-40B4-BE49-F238E27FC236}">
                <a16:creationId xmlns:a16="http://schemas.microsoft.com/office/drawing/2014/main" id="{C5013B02-0990-D847-B65E-CD8B40D09C33}"/>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dirty="0">
                <a:solidFill>
                  <a:schemeClr val="lt1"/>
                </a:solidFill>
                <a:latin typeface="+mn-lt"/>
                <a:ea typeface="Helvetica Neue Light"/>
                <a:cs typeface="Helvetica Neue Light"/>
                <a:sym typeface="Helvetica Neue Light"/>
              </a:rPr>
              <a:t>Initial Idea</a:t>
            </a:r>
          </a:p>
        </p:txBody>
      </p:sp>
      <p:sp>
        <p:nvSpPr>
          <p:cNvPr id="26" name="Google Shape;100;p1">
            <a:extLst>
              <a:ext uri="{FF2B5EF4-FFF2-40B4-BE49-F238E27FC236}">
                <a16:creationId xmlns:a16="http://schemas.microsoft.com/office/drawing/2014/main" id="{1DC66BAD-237A-D943-A52C-7488E459A608}"/>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dirty="0">
                <a:solidFill>
                  <a:schemeClr val="bg1"/>
                </a:solidFill>
                <a:ea typeface="Helvetica Neue Light"/>
                <a:cs typeface="Helvetica Neue Light"/>
                <a:sym typeface="Helvetica Neue Light"/>
              </a:rPr>
              <a:t>ELECTRICAL &amp; COMPUTER ENGINEERING</a:t>
            </a:r>
          </a:p>
        </p:txBody>
      </p:sp>
      <p:sp>
        <p:nvSpPr>
          <p:cNvPr id="5" name="TextBox 4">
            <a:extLst>
              <a:ext uri="{FF2B5EF4-FFF2-40B4-BE49-F238E27FC236}">
                <a16:creationId xmlns:a16="http://schemas.microsoft.com/office/drawing/2014/main" id="{C8935BC8-44A1-B11E-2FFB-D70809405869}"/>
              </a:ext>
            </a:extLst>
          </p:cNvPr>
          <p:cNvSpPr txBox="1"/>
          <p:nvPr/>
        </p:nvSpPr>
        <p:spPr>
          <a:xfrm>
            <a:off x="3048000" y="3275112"/>
            <a:ext cx="6096000" cy="307777"/>
          </a:xfrm>
          <a:prstGeom prst="rect">
            <a:avLst/>
          </a:prstGeom>
          <a:noFill/>
        </p:spPr>
        <p:txBody>
          <a:bodyPr wrap="square">
            <a:spAutoFit/>
          </a:bodyPr>
          <a:lstStyle/>
          <a:p>
            <a:r>
              <a:rPr lang="en-US" b="0" dirty="0">
                <a:effectLst/>
              </a:rPr>
              <a:t> </a:t>
            </a:r>
            <a:endParaRPr lang="en-US" dirty="0"/>
          </a:p>
        </p:txBody>
      </p:sp>
      <p:sp>
        <p:nvSpPr>
          <p:cNvPr id="7" name="TextBox 6">
            <a:extLst>
              <a:ext uri="{FF2B5EF4-FFF2-40B4-BE49-F238E27FC236}">
                <a16:creationId xmlns:a16="http://schemas.microsoft.com/office/drawing/2014/main" id="{A0AACD20-6D5A-6CDF-FB0F-F51223F25287}"/>
              </a:ext>
            </a:extLst>
          </p:cNvPr>
          <p:cNvSpPr txBox="1"/>
          <p:nvPr/>
        </p:nvSpPr>
        <p:spPr>
          <a:xfrm>
            <a:off x="4800600" y="1099053"/>
            <a:ext cx="6096000" cy="307777"/>
          </a:xfrm>
          <a:prstGeom prst="rect">
            <a:avLst/>
          </a:prstGeom>
          <a:noFill/>
        </p:spPr>
        <p:txBody>
          <a:bodyPr wrap="square">
            <a:spAutoFit/>
          </a:bodyPr>
          <a:lstStyle/>
          <a:p>
            <a:r>
              <a:rPr lang="en-US" b="0" dirty="0">
                <a:effectLst/>
              </a:rPr>
              <a:t> </a:t>
            </a:r>
            <a:endParaRPr lang="en-US" dirty="0"/>
          </a:p>
        </p:txBody>
      </p:sp>
      <p:pic>
        <p:nvPicPr>
          <p:cNvPr id="10" name="Picture 9">
            <a:extLst>
              <a:ext uri="{FF2B5EF4-FFF2-40B4-BE49-F238E27FC236}">
                <a16:creationId xmlns:a16="http://schemas.microsoft.com/office/drawing/2014/main" id="{8045042D-1988-B0A2-1E8F-954112ACE65F}"/>
              </a:ext>
            </a:extLst>
          </p:cNvPr>
          <p:cNvPicPr>
            <a:picLocks noChangeAspect="1"/>
          </p:cNvPicPr>
          <p:nvPr/>
        </p:nvPicPr>
        <p:blipFill>
          <a:blip r:embed="rId4"/>
          <a:stretch>
            <a:fillRect/>
          </a:stretch>
        </p:blipFill>
        <p:spPr>
          <a:xfrm>
            <a:off x="6220210" y="1406830"/>
            <a:ext cx="5334000" cy="4517915"/>
          </a:xfrm>
          <a:prstGeom prst="rect">
            <a:avLst/>
          </a:prstGeom>
        </p:spPr>
      </p:pic>
    </p:spTree>
    <p:extLst>
      <p:ext uri="{BB962C8B-B14F-4D97-AF65-F5344CB8AC3E}">
        <p14:creationId xmlns:p14="http://schemas.microsoft.com/office/powerpoint/2010/main" val="2997645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145;p7">
            <a:extLst>
              <a:ext uri="{FF2B5EF4-FFF2-40B4-BE49-F238E27FC236}">
                <a16:creationId xmlns:a16="http://schemas.microsoft.com/office/drawing/2014/main" id="{12DC4F4D-0A13-8D45-BAE3-B240C7C13E7B}"/>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13294B"/>
              </a:solidFill>
              <a:latin typeface="Calibri"/>
              <a:ea typeface="Calibri"/>
              <a:cs typeface="Calibri"/>
              <a:sym typeface="Calibri"/>
            </a:endParaRPr>
          </a:p>
        </p:txBody>
      </p:sp>
      <p:sp>
        <p:nvSpPr>
          <p:cNvPr id="6" name="Google Shape;147;p7">
            <a:extLst>
              <a:ext uri="{FF2B5EF4-FFF2-40B4-BE49-F238E27FC236}">
                <a16:creationId xmlns:a16="http://schemas.microsoft.com/office/drawing/2014/main" id="{437A156D-2491-BC45-8821-E6E91300B5E7}"/>
              </a:ext>
            </a:extLst>
          </p:cNvPr>
          <p:cNvSpPr txBox="1">
            <a:spLocks/>
          </p:cNvSpPr>
          <p:nvPr/>
        </p:nvSpPr>
        <p:spPr>
          <a:xfrm>
            <a:off x="5122548" y="1334279"/>
            <a:ext cx="6686464"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buSzPts val="3000"/>
            </a:pPr>
            <a:r>
              <a:rPr lang="en-US" sz="2600" b="1" dirty="0">
                <a:solidFill>
                  <a:srgbClr val="E84B36"/>
                </a:solidFill>
                <a:latin typeface="Arial" panose="020B0604020202020204" pitchFamily="34" charset="0"/>
                <a:ea typeface="Helvetica Neue Light"/>
                <a:cs typeface="Arial" panose="020B0604020202020204" pitchFamily="34" charset="0"/>
                <a:sym typeface="Helvetica Neue Light"/>
              </a:rPr>
              <a:t>Proposed Solution</a:t>
            </a:r>
            <a:endParaRPr lang="en-US" sz="2600" b="1" dirty="0">
              <a:solidFill>
                <a:srgbClr val="E84B36"/>
              </a:solidFill>
              <a:latin typeface="Arial" panose="020B0604020202020204" pitchFamily="34" charset="0"/>
              <a:cs typeface="Arial" panose="020B0604020202020204" pitchFamily="34" charset="0"/>
            </a:endParaRPr>
          </a:p>
          <a:p>
            <a:pPr>
              <a:buSzPts val="2000"/>
            </a:pPr>
            <a:endParaRPr lang="en-US" sz="1800" dirty="0">
              <a:solidFill>
                <a:schemeClr val="tx1"/>
              </a:solidFill>
              <a:latin typeface="Arial" panose="020B0604020202020204" pitchFamily="34" charset="0"/>
              <a:ea typeface="Helvetica Neue Light"/>
              <a:cs typeface="Arial" panose="020B0604020202020204" pitchFamily="34" charset="0"/>
              <a:sym typeface="Helvetica Neue Light"/>
            </a:endParaRPr>
          </a:p>
          <a:p>
            <a:pPr>
              <a:buSzPts val="2000"/>
            </a:pPr>
            <a:r>
              <a:rPr lang="en-US" sz="1800" dirty="0">
                <a:latin typeface="Arial" panose="020B0604020202020204" pitchFamily="34" charset="0"/>
                <a:cs typeface="Arial" panose="020B0604020202020204" pitchFamily="34" charset="0"/>
              </a:rPr>
              <a:t>Our project involves the development of a comprehensive self-service window and blind regulation system designed to respond to diverse indoor and outdoor environmental conditions.</a:t>
            </a:r>
          </a:p>
          <a:p>
            <a:pPr>
              <a:buSzPts val="2000"/>
            </a:pPr>
            <a:endParaRPr lang="en-US" sz="1800" dirty="0">
              <a:solidFill>
                <a:schemeClr val="tx1"/>
              </a:solidFill>
              <a:latin typeface="Arial" panose="020B0604020202020204" pitchFamily="34" charset="0"/>
              <a:ea typeface="Helvetica Neue Light"/>
              <a:cs typeface="Arial" panose="020B0604020202020204" pitchFamily="34" charset="0"/>
              <a:sym typeface="Helvetica Neue Light"/>
            </a:endParaRPr>
          </a:p>
          <a:p>
            <a:pPr lvl="0">
              <a:buSzPts val="3000"/>
            </a:pPr>
            <a:r>
              <a:rPr lang="en-US" sz="2000" b="1" dirty="0">
                <a:solidFill>
                  <a:srgbClr val="15264B"/>
                </a:solidFill>
                <a:latin typeface="Arial" panose="020B0604020202020204" pitchFamily="34" charset="0"/>
                <a:ea typeface="Helvetica Neue Light"/>
                <a:cs typeface="Arial" panose="020B0604020202020204" pitchFamily="34" charset="0"/>
                <a:sym typeface="Helvetica Neue Light"/>
              </a:rPr>
              <a:t>Self-Service</a:t>
            </a:r>
            <a:endParaRPr lang="en-US" sz="2000" b="1" dirty="0">
              <a:solidFill>
                <a:srgbClr val="15264B"/>
              </a:solidFill>
              <a:ea typeface="Helvetica Neue Light"/>
              <a:cs typeface="Arial" panose="020B0604020202020204" pitchFamily="34" charset="0"/>
              <a:sym typeface="Helvetica Neue Light"/>
            </a:endParaRPr>
          </a:p>
          <a:p>
            <a:pPr>
              <a:buSzPts val="3000"/>
            </a:pPr>
            <a:endParaRPr lang="en-US" sz="1800" b="1" dirty="0">
              <a:solidFill>
                <a:schemeClr val="tx1"/>
              </a:solidFill>
              <a:latin typeface="Arial" panose="020B0604020202020204" pitchFamily="34" charset="0"/>
              <a:ea typeface="Helvetica Neue Light"/>
              <a:cs typeface="Arial" panose="020B0604020202020204" pitchFamily="34" charset="0"/>
              <a:sym typeface="Helvetica Neue Light"/>
            </a:endParaRPr>
          </a:p>
          <a:p>
            <a:pPr>
              <a:buSzPts val="3000"/>
            </a:pPr>
            <a:r>
              <a:rPr lang="en-US" sz="1800" dirty="0">
                <a:latin typeface="Arial" panose="020B0604020202020204" pitchFamily="34" charset="0"/>
                <a:cs typeface="Arial" panose="020B0604020202020204" pitchFamily="34" charset="0"/>
              </a:rPr>
              <a:t>You will have the ability and flexibility of customizing the settings of the window through their own device. You will be able to see the temperature, humidity, and air quality of current environment; then adjust the windows/blinds accordingly.</a:t>
            </a:r>
            <a:endParaRPr lang="en-US" sz="1800" b="1" dirty="0">
              <a:solidFill>
                <a:schemeClr val="tx1"/>
              </a:solidFill>
              <a:latin typeface="Arial" panose="020B0604020202020204" pitchFamily="34" charset="0"/>
              <a:cs typeface="Arial" panose="020B0604020202020204" pitchFamily="34" charset="0"/>
            </a:endParaRPr>
          </a:p>
        </p:txBody>
      </p:sp>
      <p:sp>
        <p:nvSpPr>
          <p:cNvPr id="9" name="Google Shape;100;p1">
            <a:extLst>
              <a:ext uri="{FF2B5EF4-FFF2-40B4-BE49-F238E27FC236}">
                <a16:creationId xmlns:a16="http://schemas.microsoft.com/office/drawing/2014/main" id="{D354894F-4210-BB43-BDC6-416661DF59D1}"/>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chemeClr val="bg1"/>
                </a:solidFill>
                <a:ea typeface="Helvetica Neue Light"/>
                <a:cs typeface="Helvetica Neue Light"/>
                <a:sym typeface="Helvetica Neue Light"/>
              </a:rPr>
              <a:t>GRAINGER ENGINEERING</a:t>
            </a:r>
          </a:p>
        </p:txBody>
      </p:sp>
      <p:sp>
        <p:nvSpPr>
          <p:cNvPr id="13" name="Google Shape;145;p7">
            <a:extLst>
              <a:ext uri="{FF2B5EF4-FFF2-40B4-BE49-F238E27FC236}">
                <a16:creationId xmlns:a16="http://schemas.microsoft.com/office/drawing/2014/main" id="{52179DB0-DC47-6547-B775-839F60C4632E}"/>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4" name="Picture 13" descr="A close up of a logo&#10;&#10;Description automatically generated">
            <a:extLst>
              <a:ext uri="{FF2B5EF4-FFF2-40B4-BE49-F238E27FC236}">
                <a16:creationId xmlns:a16="http://schemas.microsoft.com/office/drawing/2014/main" id="{0194CE9C-0585-754F-B9A8-9351C21BD6A3}"/>
              </a:ext>
            </a:extLst>
          </p:cNvPr>
          <p:cNvPicPr>
            <a:picLocks noChangeAspect="1"/>
          </p:cNvPicPr>
          <p:nvPr/>
        </p:nvPicPr>
        <p:blipFill>
          <a:blip r:embed="rId2"/>
          <a:stretch>
            <a:fillRect/>
          </a:stretch>
        </p:blipFill>
        <p:spPr>
          <a:xfrm>
            <a:off x="11554210" y="228014"/>
            <a:ext cx="277906" cy="401420"/>
          </a:xfrm>
          <a:prstGeom prst="rect">
            <a:avLst/>
          </a:prstGeom>
        </p:spPr>
      </p:pic>
      <p:sp>
        <p:nvSpPr>
          <p:cNvPr id="15" name="Google Shape;100;p1">
            <a:extLst>
              <a:ext uri="{FF2B5EF4-FFF2-40B4-BE49-F238E27FC236}">
                <a16:creationId xmlns:a16="http://schemas.microsoft.com/office/drawing/2014/main" id="{CB30275B-0B04-FA42-84EA-9EABB4C8C5D2}"/>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u="none" strike="noStrike" cap="none" dirty="0">
                <a:solidFill>
                  <a:schemeClr val="lt1"/>
                </a:solidFill>
                <a:latin typeface="+mn-lt"/>
                <a:ea typeface="Helvetica Neue Light"/>
                <a:cs typeface="Helvetica Neue Light"/>
                <a:sym typeface="Helvetica Neue Light"/>
              </a:rPr>
              <a:t>Project Overview</a:t>
            </a:r>
            <a:endParaRPr lang="en-US" sz="2400" dirty="0">
              <a:solidFill>
                <a:schemeClr val="lt1"/>
              </a:solidFill>
              <a:latin typeface="+mn-lt"/>
              <a:ea typeface="Helvetica Neue Light"/>
              <a:cs typeface="Helvetica Neue Light"/>
              <a:sym typeface="Helvetica Neue Light"/>
            </a:endParaRPr>
          </a:p>
        </p:txBody>
      </p:sp>
      <p:sp>
        <p:nvSpPr>
          <p:cNvPr id="23" name="Google Shape;100;p1">
            <a:extLst>
              <a:ext uri="{FF2B5EF4-FFF2-40B4-BE49-F238E27FC236}">
                <a16:creationId xmlns:a16="http://schemas.microsoft.com/office/drawing/2014/main" id="{A9860C96-8E77-F244-8080-62B3451E3F95}"/>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dirty="0">
                <a:solidFill>
                  <a:schemeClr val="bg1"/>
                </a:solidFill>
                <a:ea typeface="Helvetica Neue Light"/>
                <a:cs typeface="Helvetica Neue Light"/>
                <a:sym typeface="Helvetica Neue Light"/>
              </a:rPr>
              <a:t>ELECTRICAL &amp; COMPUTER ENGINEERING</a:t>
            </a:r>
          </a:p>
        </p:txBody>
      </p:sp>
      <p:pic>
        <p:nvPicPr>
          <p:cNvPr id="2050" name="Picture 2">
            <a:extLst>
              <a:ext uri="{FF2B5EF4-FFF2-40B4-BE49-F238E27FC236}">
                <a16:creationId xmlns:a16="http://schemas.microsoft.com/office/drawing/2014/main" id="{14158656-1398-50EF-BF9C-66B5AB57C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800" y="1111510"/>
            <a:ext cx="3829119" cy="24192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3E707E2E-0A54-F913-3024-15CCD01863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8466" y="3637846"/>
            <a:ext cx="2151512" cy="26963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19675F2-4223-EFA5-CF20-29E644BFE6E9}"/>
              </a:ext>
            </a:extLst>
          </p:cNvPr>
          <p:cNvSpPr txBox="1"/>
          <p:nvPr/>
        </p:nvSpPr>
        <p:spPr>
          <a:xfrm>
            <a:off x="1749351" y="3500891"/>
            <a:ext cx="934871" cy="230832"/>
          </a:xfrm>
          <a:prstGeom prst="rect">
            <a:avLst/>
          </a:prstGeom>
          <a:noFill/>
        </p:spPr>
        <p:txBody>
          <a:bodyPr wrap="none" rtlCol="0">
            <a:spAutoFit/>
          </a:bodyPr>
          <a:lstStyle/>
          <a:p>
            <a:r>
              <a:rPr lang="en-US" sz="900" i="1" dirty="0"/>
              <a:t>Block Diagram</a:t>
            </a:r>
          </a:p>
        </p:txBody>
      </p:sp>
    </p:spTree>
    <p:extLst>
      <p:ext uri="{BB962C8B-B14F-4D97-AF65-F5344CB8AC3E}">
        <p14:creationId xmlns:p14="http://schemas.microsoft.com/office/powerpoint/2010/main" val="1957060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145;p7">
            <a:extLst>
              <a:ext uri="{FF2B5EF4-FFF2-40B4-BE49-F238E27FC236}">
                <a16:creationId xmlns:a16="http://schemas.microsoft.com/office/drawing/2014/main" id="{12DC4F4D-0A13-8D45-BAE3-B240C7C13E7B}"/>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13294B"/>
              </a:solidFill>
              <a:latin typeface="Calibri"/>
              <a:ea typeface="Calibri"/>
              <a:cs typeface="Calibri"/>
              <a:sym typeface="Calibri"/>
            </a:endParaRPr>
          </a:p>
        </p:txBody>
      </p:sp>
      <p:sp>
        <p:nvSpPr>
          <p:cNvPr id="6" name="Google Shape;147;p7">
            <a:extLst>
              <a:ext uri="{FF2B5EF4-FFF2-40B4-BE49-F238E27FC236}">
                <a16:creationId xmlns:a16="http://schemas.microsoft.com/office/drawing/2014/main" id="{437A156D-2491-BC45-8821-E6E91300B5E7}"/>
              </a:ext>
            </a:extLst>
          </p:cNvPr>
          <p:cNvSpPr txBox="1">
            <a:spLocks/>
          </p:cNvSpPr>
          <p:nvPr/>
        </p:nvSpPr>
        <p:spPr>
          <a:xfrm>
            <a:off x="474348" y="1413365"/>
            <a:ext cx="6686464"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buSzPts val="3000"/>
            </a:pPr>
            <a:r>
              <a:rPr lang="en-US" sz="2600" b="1" dirty="0">
                <a:solidFill>
                  <a:srgbClr val="E84B36"/>
                </a:solidFill>
                <a:latin typeface="Arial" panose="020B0604020202020204" pitchFamily="34" charset="0"/>
                <a:ea typeface="Helvetica Neue Light"/>
                <a:cs typeface="Arial" panose="020B0604020202020204" pitchFamily="34" charset="0"/>
                <a:sym typeface="Helvetica Neue Light"/>
              </a:rPr>
              <a:t>High Level Requirements</a:t>
            </a:r>
          </a:p>
          <a:p>
            <a:pPr lvl="0">
              <a:buSzPts val="3000"/>
            </a:pPr>
            <a:endParaRPr lang="en-US" sz="2600" b="1" dirty="0">
              <a:solidFill>
                <a:srgbClr val="E84B36"/>
              </a:solidFill>
              <a:latin typeface="Arial" panose="020B0604020202020204" pitchFamily="34" charset="0"/>
              <a:cs typeface="Arial" panose="020B0604020202020204" pitchFamily="34" charset="0"/>
            </a:endParaRP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Windows/Blinds need to open/close upon request.</a:t>
            </a: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The windows/blinds should both move remotely or by device. Also using a PID controller to control the position of the window.</a:t>
            </a: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The windows and blinds have sensors that detect the temperature as well as humidity.</a:t>
            </a:r>
          </a:p>
        </p:txBody>
      </p:sp>
      <p:sp>
        <p:nvSpPr>
          <p:cNvPr id="9" name="Google Shape;100;p1">
            <a:extLst>
              <a:ext uri="{FF2B5EF4-FFF2-40B4-BE49-F238E27FC236}">
                <a16:creationId xmlns:a16="http://schemas.microsoft.com/office/drawing/2014/main" id="{D354894F-4210-BB43-BDC6-416661DF59D1}"/>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chemeClr val="bg1"/>
                </a:solidFill>
                <a:ea typeface="Helvetica Neue Light"/>
                <a:cs typeface="Helvetica Neue Light"/>
                <a:sym typeface="Helvetica Neue Light"/>
              </a:rPr>
              <a:t>GRAINGER ENGINEERING</a:t>
            </a:r>
          </a:p>
        </p:txBody>
      </p:sp>
      <p:sp>
        <p:nvSpPr>
          <p:cNvPr id="13" name="Google Shape;145;p7">
            <a:extLst>
              <a:ext uri="{FF2B5EF4-FFF2-40B4-BE49-F238E27FC236}">
                <a16:creationId xmlns:a16="http://schemas.microsoft.com/office/drawing/2014/main" id="{52179DB0-DC47-6547-B775-839F60C4632E}"/>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4" name="Picture 13" descr="A close up of a logo&#10;&#10;Description automatically generated">
            <a:extLst>
              <a:ext uri="{FF2B5EF4-FFF2-40B4-BE49-F238E27FC236}">
                <a16:creationId xmlns:a16="http://schemas.microsoft.com/office/drawing/2014/main" id="{0194CE9C-0585-754F-B9A8-9351C21BD6A3}"/>
              </a:ext>
            </a:extLst>
          </p:cNvPr>
          <p:cNvPicPr>
            <a:picLocks noChangeAspect="1"/>
          </p:cNvPicPr>
          <p:nvPr/>
        </p:nvPicPr>
        <p:blipFill>
          <a:blip r:embed="rId2"/>
          <a:stretch>
            <a:fillRect/>
          </a:stretch>
        </p:blipFill>
        <p:spPr>
          <a:xfrm>
            <a:off x="11554210" y="228014"/>
            <a:ext cx="277906" cy="401420"/>
          </a:xfrm>
          <a:prstGeom prst="rect">
            <a:avLst/>
          </a:prstGeom>
        </p:spPr>
      </p:pic>
      <p:sp>
        <p:nvSpPr>
          <p:cNvPr id="15" name="Google Shape;100;p1">
            <a:extLst>
              <a:ext uri="{FF2B5EF4-FFF2-40B4-BE49-F238E27FC236}">
                <a16:creationId xmlns:a16="http://schemas.microsoft.com/office/drawing/2014/main" id="{CB30275B-0B04-FA42-84EA-9EABB4C8C5D2}"/>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u="none" strike="noStrike" cap="none" dirty="0">
                <a:solidFill>
                  <a:schemeClr val="lt1"/>
                </a:solidFill>
                <a:latin typeface="+mn-lt"/>
                <a:ea typeface="Helvetica Neue Light"/>
                <a:cs typeface="Helvetica Neue Light"/>
                <a:sym typeface="Helvetica Neue Light"/>
              </a:rPr>
              <a:t>Project Overview</a:t>
            </a:r>
            <a:endParaRPr lang="en-US" sz="2400" dirty="0">
              <a:solidFill>
                <a:schemeClr val="lt1"/>
              </a:solidFill>
              <a:latin typeface="+mn-lt"/>
              <a:ea typeface="Helvetica Neue Light"/>
              <a:cs typeface="Helvetica Neue Light"/>
              <a:sym typeface="Helvetica Neue Light"/>
            </a:endParaRPr>
          </a:p>
        </p:txBody>
      </p:sp>
      <p:sp>
        <p:nvSpPr>
          <p:cNvPr id="23" name="Google Shape;100;p1">
            <a:extLst>
              <a:ext uri="{FF2B5EF4-FFF2-40B4-BE49-F238E27FC236}">
                <a16:creationId xmlns:a16="http://schemas.microsoft.com/office/drawing/2014/main" id="{A9860C96-8E77-F244-8080-62B3451E3F95}"/>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dirty="0">
                <a:solidFill>
                  <a:schemeClr val="bg1"/>
                </a:solidFill>
                <a:ea typeface="Helvetica Neue Light"/>
                <a:cs typeface="Helvetica Neue Light"/>
                <a:sym typeface="Helvetica Neue Light"/>
              </a:rPr>
              <a:t>ELECTRICAL &amp; COMPUTER ENGINEERING</a:t>
            </a:r>
          </a:p>
        </p:txBody>
      </p:sp>
      <p:pic>
        <p:nvPicPr>
          <p:cNvPr id="4098" name="Picture 2">
            <a:extLst>
              <a:ext uri="{FF2B5EF4-FFF2-40B4-BE49-F238E27FC236}">
                <a16:creationId xmlns:a16="http://schemas.microsoft.com/office/drawing/2014/main" id="{A2804AA3-101B-2BD3-C424-7309F58627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2200" y="1480165"/>
            <a:ext cx="3340100" cy="4448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729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145;p7">
            <a:extLst>
              <a:ext uri="{FF2B5EF4-FFF2-40B4-BE49-F238E27FC236}">
                <a16:creationId xmlns:a16="http://schemas.microsoft.com/office/drawing/2014/main" id="{12DC4F4D-0A13-8D45-BAE3-B240C7C13E7B}"/>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13294B"/>
              </a:solidFill>
              <a:latin typeface="Calibri"/>
              <a:ea typeface="Calibri"/>
              <a:cs typeface="Calibri"/>
              <a:sym typeface="Calibri"/>
            </a:endParaRPr>
          </a:p>
        </p:txBody>
      </p:sp>
      <p:sp>
        <p:nvSpPr>
          <p:cNvPr id="6" name="Google Shape;147;p7">
            <a:extLst>
              <a:ext uri="{FF2B5EF4-FFF2-40B4-BE49-F238E27FC236}">
                <a16:creationId xmlns:a16="http://schemas.microsoft.com/office/drawing/2014/main" id="{437A156D-2491-BC45-8821-E6E91300B5E7}"/>
              </a:ext>
            </a:extLst>
          </p:cNvPr>
          <p:cNvSpPr txBox="1">
            <a:spLocks/>
          </p:cNvSpPr>
          <p:nvPr/>
        </p:nvSpPr>
        <p:spPr>
          <a:xfrm>
            <a:off x="80648" y="1170062"/>
            <a:ext cx="6686464" cy="42098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buSzPts val="3000"/>
            </a:pPr>
            <a:r>
              <a:rPr lang="en-US" sz="2600" b="1" dirty="0">
                <a:solidFill>
                  <a:srgbClr val="E84B36"/>
                </a:solidFill>
                <a:latin typeface="Arial" panose="020B0604020202020204" pitchFamily="34" charset="0"/>
                <a:ea typeface="Helvetica Neue Light"/>
                <a:cs typeface="Arial" panose="020B0604020202020204" pitchFamily="34" charset="0"/>
                <a:sym typeface="Helvetica Neue Light"/>
              </a:rPr>
              <a:t>Requirements and Verification</a:t>
            </a:r>
          </a:p>
        </p:txBody>
      </p:sp>
      <p:sp>
        <p:nvSpPr>
          <p:cNvPr id="9" name="Google Shape;100;p1">
            <a:extLst>
              <a:ext uri="{FF2B5EF4-FFF2-40B4-BE49-F238E27FC236}">
                <a16:creationId xmlns:a16="http://schemas.microsoft.com/office/drawing/2014/main" id="{D354894F-4210-BB43-BDC6-416661DF59D1}"/>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chemeClr val="bg1"/>
                </a:solidFill>
                <a:ea typeface="Helvetica Neue Light"/>
                <a:cs typeface="Helvetica Neue Light"/>
                <a:sym typeface="Helvetica Neue Light"/>
              </a:rPr>
              <a:t>GRAINGER ENGINEERING</a:t>
            </a:r>
          </a:p>
        </p:txBody>
      </p:sp>
      <p:sp>
        <p:nvSpPr>
          <p:cNvPr id="13" name="Google Shape;145;p7">
            <a:extLst>
              <a:ext uri="{FF2B5EF4-FFF2-40B4-BE49-F238E27FC236}">
                <a16:creationId xmlns:a16="http://schemas.microsoft.com/office/drawing/2014/main" id="{52179DB0-DC47-6547-B775-839F60C4632E}"/>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4" name="Picture 13" descr="A close up of a logo&#10;&#10;Description automatically generated">
            <a:extLst>
              <a:ext uri="{FF2B5EF4-FFF2-40B4-BE49-F238E27FC236}">
                <a16:creationId xmlns:a16="http://schemas.microsoft.com/office/drawing/2014/main" id="{0194CE9C-0585-754F-B9A8-9351C21BD6A3}"/>
              </a:ext>
            </a:extLst>
          </p:cNvPr>
          <p:cNvPicPr>
            <a:picLocks noChangeAspect="1"/>
          </p:cNvPicPr>
          <p:nvPr/>
        </p:nvPicPr>
        <p:blipFill>
          <a:blip r:embed="rId2"/>
          <a:stretch>
            <a:fillRect/>
          </a:stretch>
        </p:blipFill>
        <p:spPr>
          <a:xfrm>
            <a:off x="11554210" y="228014"/>
            <a:ext cx="277906" cy="401420"/>
          </a:xfrm>
          <a:prstGeom prst="rect">
            <a:avLst/>
          </a:prstGeom>
        </p:spPr>
      </p:pic>
      <p:sp>
        <p:nvSpPr>
          <p:cNvPr id="15" name="Google Shape;100;p1">
            <a:extLst>
              <a:ext uri="{FF2B5EF4-FFF2-40B4-BE49-F238E27FC236}">
                <a16:creationId xmlns:a16="http://schemas.microsoft.com/office/drawing/2014/main" id="{CB30275B-0B04-FA42-84EA-9EABB4C8C5D2}"/>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u="none" strike="noStrike" cap="none" dirty="0">
                <a:solidFill>
                  <a:schemeClr val="lt1"/>
                </a:solidFill>
                <a:latin typeface="+mn-lt"/>
                <a:ea typeface="Helvetica Neue Light"/>
                <a:cs typeface="Helvetica Neue Light"/>
                <a:sym typeface="Helvetica Neue Light"/>
              </a:rPr>
              <a:t>Project Overview</a:t>
            </a:r>
            <a:endParaRPr lang="en-US" sz="2400" dirty="0">
              <a:solidFill>
                <a:schemeClr val="lt1"/>
              </a:solidFill>
              <a:latin typeface="+mn-lt"/>
              <a:ea typeface="Helvetica Neue Light"/>
              <a:cs typeface="Helvetica Neue Light"/>
              <a:sym typeface="Helvetica Neue Light"/>
            </a:endParaRPr>
          </a:p>
        </p:txBody>
      </p:sp>
      <p:sp>
        <p:nvSpPr>
          <p:cNvPr id="23" name="Google Shape;100;p1">
            <a:extLst>
              <a:ext uri="{FF2B5EF4-FFF2-40B4-BE49-F238E27FC236}">
                <a16:creationId xmlns:a16="http://schemas.microsoft.com/office/drawing/2014/main" id="{A9860C96-8E77-F244-8080-62B3451E3F95}"/>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dirty="0">
                <a:solidFill>
                  <a:schemeClr val="bg1"/>
                </a:solidFill>
                <a:ea typeface="Helvetica Neue Light"/>
                <a:cs typeface="Helvetica Neue Light"/>
                <a:sym typeface="Helvetica Neue Light"/>
              </a:rPr>
              <a:t>ELECTRICAL &amp; COMPUTER ENGINEERING</a:t>
            </a:r>
          </a:p>
        </p:txBody>
      </p:sp>
      <p:pic>
        <p:nvPicPr>
          <p:cNvPr id="2" name="Picture 1">
            <a:extLst>
              <a:ext uri="{FF2B5EF4-FFF2-40B4-BE49-F238E27FC236}">
                <a16:creationId xmlns:a16="http://schemas.microsoft.com/office/drawing/2014/main" id="{376A67ED-7B9E-2FD0-338E-251C36F8B428}"/>
              </a:ext>
            </a:extLst>
          </p:cNvPr>
          <p:cNvPicPr>
            <a:picLocks noChangeAspect="1"/>
          </p:cNvPicPr>
          <p:nvPr/>
        </p:nvPicPr>
        <p:blipFill>
          <a:blip r:embed="rId3"/>
          <a:stretch>
            <a:fillRect/>
          </a:stretch>
        </p:blipFill>
        <p:spPr>
          <a:xfrm>
            <a:off x="80648" y="2023321"/>
            <a:ext cx="3997938" cy="4192753"/>
          </a:xfrm>
          <a:prstGeom prst="rect">
            <a:avLst/>
          </a:prstGeom>
        </p:spPr>
      </p:pic>
      <p:pic>
        <p:nvPicPr>
          <p:cNvPr id="3" name="Picture 2">
            <a:extLst>
              <a:ext uri="{FF2B5EF4-FFF2-40B4-BE49-F238E27FC236}">
                <a16:creationId xmlns:a16="http://schemas.microsoft.com/office/drawing/2014/main" id="{849E2C1D-ACFC-F15A-713D-53CA8C986F3B}"/>
              </a:ext>
            </a:extLst>
          </p:cNvPr>
          <p:cNvPicPr>
            <a:picLocks noChangeAspect="1"/>
          </p:cNvPicPr>
          <p:nvPr/>
        </p:nvPicPr>
        <p:blipFill>
          <a:blip r:embed="rId4"/>
          <a:stretch>
            <a:fillRect/>
          </a:stretch>
        </p:blipFill>
        <p:spPr>
          <a:xfrm>
            <a:off x="4082725" y="1811989"/>
            <a:ext cx="4199452" cy="4404086"/>
          </a:xfrm>
          <a:prstGeom prst="rect">
            <a:avLst/>
          </a:prstGeom>
        </p:spPr>
      </p:pic>
      <p:pic>
        <p:nvPicPr>
          <p:cNvPr id="4" name="Picture 3">
            <a:extLst>
              <a:ext uri="{FF2B5EF4-FFF2-40B4-BE49-F238E27FC236}">
                <a16:creationId xmlns:a16="http://schemas.microsoft.com/office/drawing/2014/main" id="{EDCB438E-1951-50A7-3F3C-4B26008DD7D7}"/>
              </a:ext>
            </a:extLst>
          </p:cNvPr>
          <p:cNvPicPr>
            <a:picLocks noChangeAspect="1"/>
          </p:cNvPicPr>
          <p:nvPr/>
        </p:nvPicPr>
        <p:blipFill>
          <a:blip r:embed="rId5"/>
          <a:stretch>
            <a:fillRect/>
          </a:stretch>
        </p:blipFill>
        <p:spPr>
          <a:xfrm>
            <a:off x="8282176" y="1802340"/>
            <a:ext cx="3829175" cy="3675685"/>
          </a:xfrm>
          <a:prstGeom prst="rect">
            <a:avLst/>
          </a:prstGeom>
        </p:spPr>
      </p:pic>
    </p:spTree>
    <p:extLst>
      <p:ext uri="{BB962C8B-B14F-4D97-AF65-F5344CB8AC3E}">
        <p14:creationId xmlns:p14="http://schemas.microsoft.com/office/powerpoint/2010/main" val="3212244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145;p7">
            <a:extLst>
              <a:ext uri="{FF2B5EF4-FFF2-40B4-BE49-F238E27FC236}">
                <a16:creationId xmlns:a16="http://schemas.microsoft.com/office/drawing/2014/main" id="{6F690974-7475-E443-9CC9-8964C80A6B24}"/>
              </a:ext>
            </a:extLst>
          </p:cNvPr>
          <p:cNvSpPr/>
          <p:nvPr/>
        </p:nvSpPr>
        <p:spPr>
          <a:xfrm rot="10800000" flipH="1">
            <a:off x="-1" y="0"/>
            <a:ext cx="12192000" cy="6866164"/>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7" name="Picture 6" descr="A picture containing building, street&#10;&#10;Description automatically generated">
            <a:extLst>
              <a:ext uri="{FF2B5EF4-FFF2-40B4-BE49-F238E27FC236}">
                <a16:creationId xmlns:a16="http://schemas.microsoft.com/office/drawing/2014/main" id="{717B7D2E-6B93-DB49-81CB-CD48A1153DD3}"/>
              </a:ext>
            </a:extLst>
          </p:cNvPr>
          <p:cNvPicPr>
            <a:picLocks noChangeAspect="1"/>
          </p:cNvPicPr>
          <p:nvPr/>
        </p:nvPicPr>
        <p:blipFill>
          <a:blip r:embed="rId2">
            <a:alphaModFix amt="25000"/>
          </a:blip>
          <a:stretch>
            <a:fillRect/>
          </a:stretch>
        </p:blipFill>
        <p:spPr>
          <a:xfrm>
            <a:off x="-1" y="8165"/>
            <a:ext cx="12192000" cy="6858000"/>
          </a:xfrm>
          <a:prstGeom prst="rect">
            <a:avLst/>
          </a:prstGeom>
        </p:spPr>
      </p:pic>
      <p:pic>
        <p:nvPicPr>
          <p:cNvPr id="9" name="Picture 8" descr="A close up of a logo&#10;&#10;Description automatically generated">
            <a:extLst>
              <a:ext uri="{FF2B5EF4-FFF2-40B4-BE49-F238E27FC236}">
                <a16:creationId xmlns:a16="http://schemas.microsoft.com/office/drawing/2014/main" id="{FA95B940-6B3C-0C47-A381-DCF406EBD215}"/>
              </a:ext>
            </a:extLst>
          </p:cNvPr>
          <p:cNvPicPr>
            <a:picLocks noChangeAspect="1"/>
          </p:cNvPicPr>
          <p:nvPr/>
        </p:nvPicPr>
        <p:blipFill>
          <a:blip r:embed="rId3"/>
          <a:stretch>
            <a:fillRect/>
          </a:stretch>
        </p:blipFill>
        <p:spPr>
          <a:xfrm>
            <a:off x="11554210" y="235709"/>
            <a:ext cx="277906" cy="401420"/>
          </a:xfrm>
          <a:prstGeom prst="rect">
            <a:avLst/>
          </a:prstGeom>
        </p:spPr>
      </p:pic>
      <p:sp>
        <p:nvSpPr>
          <p:cNvPr id="11" name="Google Shape;123;p4">
            <a:extLst>
              <a:ext uri="{FF2B5EF4-FFF2-40B4-BE49-F238E27FC236}">
                <a16:creationId xmlns:a16="http://schemas.microsoft.com/office/drawing/2014/main" id="{D8097DB8-312A-AD4F-B4DA-A893E01E8421}"/>
              </a:ext>
            </a:extLst>
          </p:cNvPr>
          <p:cNvSpPr txBox="1"/>
          <p:nvPr/>
        </p:nvSpPr>
        <p:spPr>
          <a:xfrm>
            <a:off x="1295400" y="3086989"/>
            <a:ext cx="9601200" cy="1061789"/>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4500" b="1" dirty="0">
                <a:solidFill>
                  <a:schemeClr val="lt1"/>
                </a:solidFill>
                <a:latin typeface="+mn-lt"/>
                <a:ea typeface="Helvetica Neue"/>
                <a:cs typeface="Helvetica Neue"/>
                <a:sym typeface="Helvetica Neue"/>
              </a:rPr>
              <a:t>Parts List</a:t>
            </a:r>
            <a:endParaRPr lang="en-US" sz="4500" b="1" dirty="0">
              <a:solidFill>
                <a:schemeClr val="bg1"/>
              </a:solidFill>
              <a:latin typeface="+mn-lt"/>
              <a:ea typeface="Helvetica Neue"/>
              <a:cs typeface="Helvetica Neue"/>
              <a:sym typeface="Helvetica Neue"/>
            </a:endParaRPr>
          </a:p>
          <a:p>
            <a:pPr marL="0" marR="0" lvl="0" indent="0" algn="ctr" rtl="0">
              <a:spcBef>
                <a:spcPts val="0"/>
              </a:spcBef>
              <a:spcAft>
                <a:spcPts val="0"/>
              </a:spcAft>
              <a:buNone/>
            </a:pPr>
            <a:endParaRPr lang="en-US" sz="1800" b="1" dirty="0">
              <a:solidFill>
                <a:schemeClr val="bg1"/>
              </a:solidFill>
              <a:latin typeface="+mn-lt"/>
              <a:ea typeface="Helvetica Neue"/>
              <a:cs typeface="Helvetica Neue"/>
              <a:sym typeface="Helvetica Neue"/>
            </a:endParaRPr>
          </a:p>
        </p:txBody>
      </p:sp>
      <p:sp>
        <p:nvSpPr>
          <p:cNvPr id="12" name="Google Shape;125;p4">
            <a:extLst>
              <a:ext uri="{FF2B5EF4-FFF2-40B4-BE49-F238E27FC236}">
                <a16:creationId xmlns:a16="http://schemas.microsoft.com/office/drawing/2014/main" id="{CC79D33B-4FD6-A349-8B9D-E75170473C70}"/>
              </a:ext>
            </a:extLst>
          </p:cNvPr>
          <p:cNvSpPr/>
          <p:nvPr/>
        </p:nvSpPr>
        <p:spPr>
          <a:xfrm>
            <a:off x="5520230" y="1704276"/>
            <a:ext cx="1151540" cy="111983"/>
          </a:xfrm>
          <a:prstGeom prst="rect">
            <a:avLst/>
          </a:prstGeom>
          <a:solidFill>
            <a:srgbClr val="FF55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 name="Google Shape;100;p1">
            <a:extLst>
              <a:ext uri="{FF2B5EF4-FFF2-40B4-BE49-F238E27FC236}">
                <a16:creationId xmlns:a16="http://schemas.microsoft.com/office/drawing/2014/main" id="{678A6983-7F4C-B64C-8D33-7C30E09FB6F9}"/>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chemeClr val="bg1"/>
                </a:solidFill>
                <a:ea typeface="Helvetica Neue Light"/>
                <a:cs typeface="Helvetica Neue Light"/>
                <a:sym typeface="Helvetica Neue Light"/>
              </a:rPr>
              <a:t>GRAINGER ENGINEERING</a:t>
            </a:r>
          </a:p>
        </p:txBody>
      </p:sp>
      <p:sp>
        <p:nvSpPr>
          <p:cNvPr id="20" name="Google Shape;100;p1">
            <a:extLst>
              <a:ext uri="{FF2B5EF4-FFF2-40B4-BE49-F238E27FC236}">
                <a16:creationId xmlns:a16="http://schemas.microsoft.com/office/drawing/2014/main" id="{1EF77867-BC1B-584D-9DA5-258A8021906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dirty="0">
                <a:solidFill>
                  <a:schemeClr val="bg1"/>
                </a:solidFill>
                <a:ea typeface="Helvetica Neue Light"/>
                <a:cs typeface="Helvetica Neue Light"/>
                <a:sym typeface="Helvetica Neue Light"/>
              </a:rPr>
              <a:t>ELECTRICAL &amp; COMPUTER ENGINEERING</a:t>
            </a:r>
          </a:p>
        </p:txBody>
      </p:sp>
    </p:spTree>
    <p:extLst>
      <p:ext uri="{BB962C8B-B14F-4D97-AF65-F5344CB8AC3E}">
        <p14:creationId xmlns:p14="http://schemas.microsoft.com/office/powerpoint/2010/main" val="2884027819"/>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19321</TotalTime>
  <Words>720</Words>
  <Application>Microsoft Macintosh PowerPoint</Application>
  <PresentationFormat>Widescreen</PresentationFormat>
  <Paragraphs>164</Paragraphs>
  <Slides>20</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Helvetica Neue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a template. Please copy this document before making any edits</dc:title>
  <dc:creator>Nielsen, Joshua</dc:creator>
  <cp:lastModifiedBy>Chong, Austin Inhyuk</cp:lastModifiedBy>
  <cp:revision>136</cp:revision>
  <dcterms:created xsi:type="dcterms:W3CDTF">2019-01-14T22:06:33Z</dcterms:created>
  <dcterms:modified xsi:type="dcterms:W3CDTF">2024-04-29T15:50:50Z</dcterms:modified>
</cp:coreProperties>
</file>