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Montserrat SemiBold"/>
      <p:regular r:id="rId40"/>
      <p:bold r:id="rId41"/>
      <p:italic r:id="rId42"/>
      <p:boldItalic r:id="rId43"/>
    </p:embeddedFont>
    <p:embeddedFont>
      <p:font typeface="Playfair Display"/>
      <p:bold r:id="rId44"/>
      <p:boldItalic r:id="rId45"/>
    </p:embeddedFont>
    <p:embeddedFont>
      <p:font typeface="Montserrat"/>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SemiBold-regular.fntdata"/><Relationship Id="rId42" Type="http://schemas.openxmlformats.org/officeDocument/2006/relationships/font" Target="fonts/MontserratSemiBold-italic.fntdata"/><Relationship Id="rId41" Type="http://schemas.openxmlformats.org/officeDocument/2006/relationships/font" Target="fonts/MontserratSemiBold-bold.fntdata"/><Relationship Id="rId44" Type="http://schemas.openxmlformats.org/officeDocument/2006/relationships/font" Target="fonts/PlayfairDisplay-bold.fntdata"/><Relationship Id="rId43" Type="http://schemas.openxmlformats.org/officeDocument/2006/relationships/font" Target="fonts/MontserratSemiBold-boldItalic.fntdata"/><Relationship Id="rId46" Type="http://schemas.openxmlformats.org/officeDocument/2006/relationships/font" Target="fonts/Montserrat-regular.fntdata"/><Relationship Id="rId45" Type="http://schemas.openxmlformats.org/officeDocument/2006/relationships/font" Target="fonts/PlayfairDisplay-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italic.fntdata"/><Relationship Id="rId47" Type="http://schemas.openxmlformats.org/officeDocument/2006/relationships/font" Target="fonts/Montserrat-bold.fntdata"/><Relationship Id="rId49"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db4844c9a7_0_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3db4844c9a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db4844c9a7_0_6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3db4844c9a7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db4844c9a7_20_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3db4844c9a7_2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db46cc6191_0_21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3db46cc6191_0_2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db46cc6191_0_22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3db46cc6191_0_2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db46cc6191_1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g3db46cc6191_1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db4844c9a7_0_17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3db4844c9a7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db4844c9a7_0_18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3db4844c9a7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db4844c9a7_2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db4844c9a7_2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db46cc6191_1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9" name="Google Shape;349;g3db46cc6191_1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db4844c9a7_0_4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3db4844c9a7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db4844c9a7_0_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3db4844c9a7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db4844c9a7_2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3db4844c9a7_2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db4844c9a7_0_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g3db4844c9a7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db4844c9a7_0_9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3db4844c9a7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db4844c9a7_0_10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3db4844c9a7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db4844c9a7_0_1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0" name="Google Shape;440;g3db4844c9a7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db4844c9a7_0_13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3db4844c9a7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db4844c9a7_0_14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3db4844c9a7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db4844c9a7_0_15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3db4844c9a7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db46cc6191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db46cc6191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e60ad477d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e60ad477d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db46cc6191_1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 name="Google Shape;106;g3db46cc6191_1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d92d901d89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d92d901d89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d9057cceca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d9057cceca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e6d1f9fb1f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e6d1f9fb1f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db4844c9a7_0_2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3db4844c9a7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db46cc6191_0_14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3db46cc6191_0_14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db4844c9a7_0_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g3db4844c9a7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db46cc6191_1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g3db46cc6191_1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db46cc6191_1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 name="Google Shape;152;g3db46cc6191_1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db46cc6191_1_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 name="Google Shape;165;g3db46cc6191_1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db46cc6191_0_14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3db46cc6191_0_1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db46cc6191_0_14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3db46cc6191_0_14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 name="Google Shape;13;p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 name="Google Shape;14;p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8" name="Shape 68"/>
        <p:cNvGrpSpPr/>
        <p:nvPr/>
      </p:nvGrpSpPr>
      <p:grpSpPr>
        <a:xfrm>
          <a:off x="0" y="0"/>
          <a:ext cx="0" cy="0"/>
          <a:chOff x="0" y="0"/>
          <a:chExt cx="0" cy="0"/>
        </a:xfrm>
      </p:grpSpPr>
      <p:sp>
        <p:nvSpPr>
          <p:cNvPr id="69" name="Google Shape;69;p11"/>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11"/>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 name="Google Shape;71;p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2" name="Google Shape;72;p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4" name="Shape 74"/>
        <p:cNvGrpSpPr/>
        <p:nvPr/>
      </p:nvGrpSpPr>
      <p:grpSpPr>
        <a:xfrm>
          <a:off x="0" y="0"/>
          <a:ext cx="0" cy="0"/>
          <a:chOff x="0" y="0"/>
          <a:chExt cx="0" cy="0"/>
        </a:xfrm>
      </p:grpSpPr>
      <p:sp>
        <p:nvSpPr>
          <p:cNvPr id="75" name="Google Shape;75;p12"/>
          <p:cNvSpPr txBox="1"/>
          <p:nvPr>
            <p:ph type="ctrTitle"/>
          </p:nvPr>
        </p:nvSpPr>
        <p:spPr>
          <a:xfrm>
            <a:off x="311708" y="744575"/>
            <a:ext cx="8520600" cy="2052600"/>
          </a:xfrm>
          <a:prstGeom prst="rect">
            <a:avLst/>
          </a:prstGeom>
        </p:spPr>
        <p:txBody>
          <a:bodyPr anchorCtr="0" anchor="b" bIns="34275" lIns="68575" spcFirstLastPara="1" rIns="68575" wrap="square" tIns="3427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76" name="Google Shape;76;p12"/>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77" name="Google Shape;77;p12"/>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8" name="Shape 78"/>
        <p:cNvGrpSpPr/>
        <p:nvPr/>
      </p:nvGrpSpPr>
      <p:grpSpPr>
        <a:xfrm>
          <a:off x="0" y="0"/>
          <a:ext cx="0" cy="0"/>
          <a:chOff x="0" y="0"/>
          <a:chExt cx="0" cy="0"/>
        </a:xfrm>
      </p:grpSpPr>
      <p:sp>
        <p:nvSpPr>
          <p:cNvPr id="79" name="Google Shape;79;p13"/>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0" name="Google Shape;80;p13"/>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a:spcBef>
                <a:spcPts val="800"/>
              </a:spcBef>
              <a:spcAft>
                <a:spcPts val="0"/>
              </a:spcAft>
              <a:buSzPts val="2100"/>
              <a:buChar char="•"/>
              <a:defRPr/>
            </a:lvl1pPr>
            <a:lvl2pPr indent="-342900" lvl="1" marL="914400">
              <a:spcBef>
                <a:spcPts val="400"/>
              </a:spcBef>
              <a:spcAft>
                <a:spcPts val="0"/>
              </a:spcAft>
              <a:buSzPts val="1800"/>
              <a:buChar char="•"/>
              <a:defRPr/>
            </a:lvl2pPr>
            <a:lvl3pPr indent="-323850" lvl="2" marL="1371600">
              <a:spcBef>
                <a:spcPts val="400"/>
              </a:spcBef>
              <a:spcAft>
                <a:spcPts val="0"/>
              </a:spcAft>
              <a:buSzPts val="1500"/>
              <a:buChar char="•"/>
              <a:defRPr/>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0"/>
              </a:spcAft>
              <a:buSzPts val="1400"/>
              <a:buChar char="•"/>
              <a:defRPr/>
            </a:lvl9pPr>
          </a:lstStyle>
          <a:p/>
        </p:txBody>
      </p:sp>
      <p:sp>
        <p:nvSpPr>
          <p:cNvPr id="81" name="Google Shape;81;p13"/>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 name="Google Shape;17;p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 name="Google Shape;18;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 name="Google Shape;19;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 name="Google Shape;20;p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4"/>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 name="Google Shape;23;p4"/>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4" name="Google Shape;24;p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 name="Google Shape;25;p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 name="Google Shape;26;p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 name="Google Shape;29;p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 name="Google Shape;30;p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 name="Google Shape;31;p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 name="Google Shape;32;p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 name="Google Shape;33;p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 name="Google Shape;36;p6"/>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7" name="Google Shape;37;p6"/>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 name="Google Shape;38;p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9" name="Google Shape;39;p6"/>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 name="Google Shape;40;p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 name="Google Shape;41;p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 name="Google Shape;42;p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 name="Google Shape;45;p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 name="Google Shape;46;p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 name="Google Shape;47;p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8" name="Shape 48"/>
        <p:cNvGrpSpPr/>
        <p:nvPr/>
      </p:nvGrpSpPr>
      <p:grpSpPr>
        <a:xfrm>
          <a:off x="0" y="0"/>
          <a:ext cx="0" cy="0"/>
          <a:chOff x="0" y="0"/>
          <a:chExt cx="0" cy="0"/>
        </a:xfrm>
      </p:grpSpPr>
      <p:sp>
        <p:nvSpPr>
          <p:cNvPr id="49" name="Google Shape;49;p8"/>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 name="Google Shape;50;p8"/>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1" name="Google Shape;51;p8"/>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2" name="Google Shape;52;p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 name="Google Shape;53;p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 name="Google Shape;54;p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5" name="Shape 55"/>
        <p:cNvGrpSpPr/>
        <p:nvPr/>
      </p:nvGrpSpPr>
      <p:grpSpPr>
        <a:xfrm>
          <a:off x="0" y="0"/>
          <a:ext cx="0" cy="0"/>
          <a:chOff x="0" y="0"/>
          <a:chExt cx="0" cy="0"/>
        </a:xfrm>
      </p:grpSpPr>
      <p:sp>
        <p:nvSpPr>
          <p:cNvPr id="56" name="Google Shape;56;p9"/>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 name="Google Shape;57;p9"/>
          <p:cNvSpPr/>
          <p:nvPr>
            <p:ph idx="2" type="pic"/>
          </p:nvPr>
        </p:nvSpPr>
        <p:spPr>
          <a:xfrm>
            <a:off x="3887391" y="740569"/>
            <a:ext cx="4629300" cy="3655200"/>
          </a:xfrm>
          <a:prstGeom prst="rect">
            <a:avLst/>
          </a:prstGeom>
          <a:noFill/>
          <a:ln>
            <a:noFill/>
          </a:ln>
        </p:spPr>
      </p:sp>
      <p:sp>
        <p:nvSpPr>
          <p:cNvPr id="58" name="Google Shape;58;p9"/>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9" name="Google Shape;59;p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 name="Google Shape;60;p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p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2" name="Shape 62"/>
        <p:cNvGrpSpPr/>
        <p:nvPr/>
      </p:nvGrpSpPr>
      <p:grpSpPr>
        <a:xfrm>
          <a:off x="0" y="0"/>
          <a:ext cx="0" cy="0"/>
          <a:chOff x="0" y="0"/>
          <a:chExt cx="0" cy="0"/>
        </a:xfrm>
      </p:grpSpPr>
      <p:sp>
        <p:nvSpPr>
          <p:cNvPr id="63" name="Google Shape;63;p1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10"/>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hyperlink" Target="http://drive.google.com/file/d/1UWqI0es-PFB64nZYJHA3aCNc2HSKhf3x/view" TargetMode="External"/><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3.png"/><Relationship Id="rId5"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0.jp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2.jp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2.jp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3.jp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4.jp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9.jpg"/><Relationship Id="rId5" Type="http://schemas.openxmlformats.org/officeDocument/2006/relationships/image" Target="../media/image27.jpg"/><Relationship Id="rId6" Type="http://schemas.openxmlformats.org/officeDocument/2006/relationships/image" Target="../media/image2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hyperlink" Target="http://drive.google.com/file/d/1UWqI0es-PFB64nZYJHA3aCNc2HSKhf3x/view" TargetMode="External"/><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sp>
        <p:nvSpPr>
          <p:cNvPr id="86" name="Google Shape;86;p14"/>
          <p:cNvSpPr txBox="1"/>
          <p:nvPr/>
        </p:nvSpPr>
        <p:spPr>
          <a:xfrm>
            <a:off x="850526" y="1915473"/>
            <a:ext cx="7443000" cy="2033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500"/>
              </a:spcBef>
              <a:spcAft>
                <a:spcPts val="0"/>
              </a:spcAft>
              <a:buClr>
                <a:srgbClr val="000000"/>
              </a:buClr>
              <a:buSzPts val="3400"/>
              <a:buFont typeface="Arial"/>
              <a:buNone/>
            </a:pPr>
            <a:r>
              <a:rPr b="1" lang="en" sz="3400">
                <a:solidFill>
                  <a:schemeClr val="lt1"/>
                </a:solidFill>
              </a:rPr>
              <a:t>ECE 445 Final Presentation</a:t>
            </a:r>
            <a:endParaRPr b="0" i="0" sz="3400" u="none" cap="none" strike="noStrike">
              <a:solidFill>
                <a:srgbClr val="000000"/>
              </a:solidFill>
              <a:latin typeface="Arial"/>
              <a:ea typeface="Arial"/>
              <a:cs typeface="Arial"/>
              <a:sym typeface="Arial"/>
            </a:endParaRPr>
          </a:p>
          <a:p>
            <a:pPr indent="0" lvl="0" marL="0" marR="0" rtl="0" algn="ctr">
              <a:lnSpc>
                <a:spcPct val="100000"/>
              </a:lnSpc>
              <a:spcBef>
                <a:spcPts val="500"/>
              </a:spcBef>
              <a:spcAft>
                <a:spcPts val="0"/>
              </a:spcAft>
              <a:buNone/>
            </a:pPr>
            <a:r>
              <a:rPr lang="en" sz="1900">
                <a:solidFill>
                  <a:schemeClr val="lt1"/>
                </a:solidFill>
              </a:rPr>
              <a:t>Networked Physical Chess Boards</a:t>
            </a:r>
            <a:endParaRPr sz="1900">
              <a:solidFill>
                <a:schemeClr val="lt1"/>
              </a:solidFill>
            </a:endParaRPr>
          </a:p>
          <a:p>
            <a:pPr indent="0" lvl="0" marL="0" rtl="0" algn="ctr">
              <a:spcBef>
                <a:spcPts val="0"/>
              </a:spcBef>
              <a:spcAft>
                <a:spcPts val="0"/>
              </a:spcAft>
              <a:buSzPts val="1100"/>
              <a:buNone/>
            </a:pPr>
            <a:r>
              <a:rPr lang="en">
                <a:solidFill>
                  <a:schemeClr val="accent2"/>
                </a:solidFill>
                <a:latin typeface="Montserrat SemiBold"/>
                <a:ea typeface="Montserrat SemiBold"/>
                <a:cs typeface="Montserrat SemiBold"/>
                <a:sym typeface="Montserrat SemiBold"/>
              </a:rPr>
              <a:t>Project # 51</a:t>
            </a:r>
            <a:endParaRPr sz="1900">
              <a:solidFill>
                <a:schemeClr val="accent2"/>
              </a:solidFill>
            </a:endParaRPr>
          </a:p>
          <a:p>
            <a:pPr indent="0" lvl="0" marL="0" rtl="0" algn="ctr">
              <a:spcBef>
                <a:spcPts val="750"/>
              </a:spcBef>
              <a:spcAft>
                <a:spcPts val="0"/>
              </a:spcAft>
              <a:buSzPts val="1100"/>
              <a:buNone/>
            </a:pPr>
            <a:r>
              <a:t/>
            </a:r>
            <a:endParaRPr sz="1600">
              <a:solidFill>
                <a:srgbClr val="D1D5DB"/>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sz="1600">
                <a:solidFill>
                  <a:schemeClr val="lt1"/>
                </a:solidFill>
              </a:rPr>
              <a:t>Danny Guller • Payton Schutte • Quinn Athas</a:t>
            </a:r>
            <a:endParaRPr sz="1600">
              <a:solidFill>
                <a:schemeClr val="lt1"/>
              </a:solidFill>
            </a:endParaRPr>
          </a:p>
          <a:p>
            <a:pPr indent="0" lvl="0" marL="0" marR="0" rtl="0" algn="ctr">
              <a:lnSpc>
                <a:spcPct val="100000"/>
              </a:lnSpc>
              <a:spcBef>
                <a:spcPts val="500"/>
              </a:spcBef>
              <a:spcAft>
                <a:spcPts val="0"/>
              </a:spcAft>
              <a:buNone/>
            </a:pPr>
            <a:r>
              <a:t/>
            </a:r>
            <a:endParaRPr>
              <a:solidFill>
                <a:schemeClr val="lt1"/>
              </a:solidFill>
            </a:endParaRPr>
          </a:p>
        </p:txBody>
      </p:sp>
      <p:sp>
        <p:nvSpPr>
          <p:cNvPr id="87" name="Google Shape;87;p14"/>
          <p:cNvSpPr txBox="1"/>
          <p:nvPr/>
        </p:nvSpPr>
        <p:spPr>
          <a:xfrm>
            <a:off x="2941544" y="4060416"/>
            <a:ext cx="32610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rPr>
              <a:t>05/01/2026</a:t>
            </a:r>
            <a:endParaRPr b="0" i="0" sz="1400" u="none" cap="none" strike="noStrike">
              <a:solidFill>
                <a:schemeClr val="lt1"/>
              </a:solidFill>
              <a:latin typeface="Arial"/>
              <a:ea typeface="Arial"/>
              <a:cs typeface="Arial"/>
              <a:sym typeface="Arial"/>
            </a:endParaRPr>
          </a:p>
        </p:txBody>
      </p:sp>
      <p:pic>
        <p:nvPicPr>
          <p:cNvPr id="88" name="Google Shape;88;p14"/>
          <p:cNvPicPr preferRelativeResize="0"/>
          <p:nvPr/>
        </p:nvPicPr>
        <p:blipFill rotWithShape="1">
          <a:blip r:embed="rId4">
            <a:alphaModFix/>
          </a:blip>
          <a:srcRect b="0" l="0" r="0" t="0"/>
          <a:stretch/>
        </p:blipFill>
        <p:spPr>
          <a:xfrm>
            <a:off x="3480755" y="753557"/>
            <a:ext cx="2182487" cy="5659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3"/>
          <p:cNvSpPr txBox="1"/>
          <p:nvPr/>
        </p:nvSpPr>
        <p:spPr>
          <a:xfrm>
            <a:off x="107925" y="773700"/>
            <a:ext cx="4464000" cy="24444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Move Detection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Board from sensors → generate FEN</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Compare previous FEN vs new FEN</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Identify changed squares → infer source → destination move</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Move Validation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Piece movement/capture rules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Turn order enforcement</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Special rules: castling, en passant</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Check, checkmate, and stalemate</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Validation Output</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Valid move → updated FEN returned</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Invalid move → rejected and ignored</a:t>
            </a:r>
            <a:endParaRPr sz="1100">
              <a:solidFill>
                <a:schemeClr val="dk1"/>
              </a:solidFill>
            </a:endParaRPr>
          </a:p>
          <a:p>
            <a:pPr indent="0" lvl="0" marL="0" marR="0" rtl="0" algn="l">
              <a:lnSpc>
                <a:spcPct val="100000"/>
              </a:lnSpc>
              <a:spcBef>
                <a:spcPts val="0"/>
              </a:spcBef>
              <a:spcAft>
                <a:spcPts val="0"/>
              </a:spcAft>
              <a:buNone/>
            </a:pPr>
            <a:r>
              <a:t/>
            </a:r>
            <a:endParaRPr b="1">
              <a:solidFill>
                <a:schemeClr val="dk1"/>
              </a:solidFill>
            </a:endParaRPr>
          </a:p>
        </p:txBody>
      </p:sp>
      <p:sp>
        <p:nvSpPr>
          <p:cNvPr id="240" name="Google Shape;240;p23"/>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41" name="Google Shape;241;p2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Move Validation</a:t>
            </a:r>
            <a:endParaRPr sz="1800">
              <a:solidFill>
                <a:schemeClr val="lt1"/>
              </a:solidFill>
            </a:endParaRPr>
          </a:p>
        </p:txBody>
      </p:sp>
      <p:pic>
        <p:nvPicPr>
          <p:cNvPr id="242" name="Google Shape;242;p23"/>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43" name="Google Shape;243;p23"/>
          <p:cNvSpPr txBox="1"/>
          <p:nvPr/>
        </p:nvSpPr>
        <p:spPr>
          <a:xfrm>
            <a:off x="7001698" y="4893286"/>
            <a:ext cx="1855200" cy="1731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44" name="Google Shape;244;p23"/>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45" name="Google Shape;245;p23"/>
          <p:cNvGrpSpPr/>
          <p:nvPr/>
        </p:nvGrpSpPr>
        <p:grpSpPr>
          <a:xfrm>
            <a:off x="3046021" y="4951153"/>
            <a:ext cx="3929044" cy="52835"/>
            <a:chOff x="4028111" y="6601537"/>
            <a:chExt cx="5238725" cy="70446"/>
          </a:xfrm>
        </p:grpSpPr>
        <p:cxnSp>
          <p:nvCxnSpPr>
            <p:cNvPr id="246" name="Google Shape;246;p23"/>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247" name="Google Shape;247;p23"/>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248" name="Google Shape;248;p23"/>
          <p:cNvSpPr/>
          <p:nvPr/>
        </p:nvSpPr>
        <p:spPr>
          <a:xfrm>
            <a:off x="4000500" y="1000125"/>
            <a:ext cx="1143000" cy="19200"/>
          </a:xfrm>
          <a:prstGeom prst="rect">
            <a:avLst/>
          </a:prstGeom>
          <a:solidFill>
            <a:srgbClr val="C9A22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249" name="Google Shape;249;p23"/>
          <p:cNvPicPr preferRelativeResize="0"/>
          <p:nvPr/>
        </p:nvPicPr>
        <p:blipFill>
          <a:blip r:embed="rId4">
            <a:alphaModFix/>
          </a:blip>
          <a:stretch>
            <a:fillRect/>
          </a:stretch>
        </p:blipFill>
        <p:spPr>
          <a:xfrm>
            <a:off x="1400273" y="3218100"/>
            <a:ext cx="1406953" cy="1421825"/>
          </a:xfrm>
          <a:prstGeom prst="rect">
            <a:avLst/>
          </a:prstGeom>
          <a:noFill/>
          <a:ln>
            <a:noFill/>
          </a:ln>
        </p:spPr>
      </p:pic>
      <p:sp>
        <p:nvSpPr>
          <p:cNvPr id="250" name="Google Shape;250;p23"/>
          <p:cNvSpPr txBox="1"/>
          <p:nvPr/>
        </p:nvSpPr>
        <p:spPr>
          <a:xfrm>
            <a:off x="282588" y="4564725"/>
            <a:ext cx="36423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latin typeface="Montserrat"/>
                <a:ea typeface="Montserrat"/>
                <a:cs typeface="Montserrat"/>
                <a:sym typeface="Montserrat"/>
              </a:rPr>
              <a:t>rnbqkbnr/pppppppp/8/8/</a:t>
            </a:r>
            <a:r>
              <a:rPr b="1" lang="en" sz="1000">
                <a:solidFill>
                  <a:srgbClr val="4A86E8"/>
                </a:solidFill>
                <a:latin typeface="Montserrat"/>
                <a:ea typeface="Montserrat"/>
                <a:cs typeface="Montserrat"/>
                <a:sym typeface="Montserrat"/>
              </a:rPr>
              <a:t>8</a:t>
            </a:r>
            <a:r>
              <a:rPr lang="en" sz="1000">
                <a:solidFill>
                  <a:schemeClr val="dk1"/>
                </a:solidFill>
                <a:latin typeface="Montserrat"/>
                <a:ea typeface="Montserrat"/>
                <a:cs typeface="Montserrat"/>
                <a:sym typeface="Montserrat"/>
              </a:rPr>
              <a:t>/8/PPPPPPPP/RNBQKBNR</a:t>
            </a:r>
            <a:endParaRPr sz="1000">
              <a:solidFill>
                <a:schemeClr val="dk1"/>
              </a:solidFill>
              <a:latin typeface="Montserrat"/>
              <a:ea typeface="Montserrat"/>
              <a:cs typeface="Montserrat"/>
              <a:sym typeface="Montserrat"/>
            </a:endParaRPr>
          </a:p>
        </p:txBody>
      </p:sp>
      <p:pic>
        <p:nvPicPr>
          <p:cNvPr id="251" name="Google Shape;251;p23"/>
          <p:cNvPicPr preferRelativeResize="0"/>
          <p:nvPr/>
        </p:nvPicPr>
        <p:blipFill>
          <a:blip r:embed="rId5">
            <a:alphaModFix/>
          </a:blip>
          <a:stretch>
            <a:fillRect/>
          </a:stretch>
        </p:blipFill>
        <p:spPr>
          <a:xfrm>
            <a:off x="5452563" y="3157763"/>
            <a:ext cx="1406950" cy="1406950"/>
          </a:xfrm>
          <a:prstGeom prst="rect">
            <a:avLst/>
          </a:prstGeom>
          <a:noFill/>
          <a:ln>
            <a:noFill/>
          </a:ln>
        </p:spPr>
      </p:pic>
      <p:sp>
        <p:nvSpPr>
          <p:cNvPr id="252" name="Google Shape;252;p23"/>
          <p:cNvSpPr txBox="1"/>
          <p:nvPr/>
        </p:nvSpPr>
        <p:spPr>
          <a:xfrm>
            <a:off x="4241138" y="4523425"/>
            <a:ext cx="38298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latin typeface="Montserrat"/>
                <a:ea typeface="Montserrat"/>
                <a:cs typeface="Montserrat"/>
                <a:sym typeface="Montserrat"/>
              </a:rPr>
              <a:t>rnbqkbnr/pppppppp/8/</a:t>
            </a:r>
            <a:r>
              <a:rPr b="1" lang="en" sz="1000">
                <a:solidFill>
                  <a:srgbClr val="38761D"/>
                </a:solidFill>
                <a:latin typeface="Montserrat"/>
                <a:ea typeface="Montserrat"/>
                <a:cs typeface="Montserrat"/>
                <a:sym typeface="Montserrat"/>
              </a:rPr>
              <a:t>8</a:t>
            </a:r>
            <a:r>
              <a:rPr lang="en" sz="1000">
                <a:solidFill>
                  <a:schemeClr val="dk1"/>
                </a:solidFill>
                <a:latin typeface="Montserrat"/>
                <a:ea typeface="Montserrat"/>
                <a:cs typeface="Montserrat"/>
                <a:sym typeface="Montserrat"/>
              </a:rPr>
              <a:t>/</a:t>
            </a:r>
            <a:r>
              <a:rPr b="1" lang="en" sz="1000">
                <a:solidFill>
                  <a:srgbClr val="4A86E8"/>
                </a:solidFill>
                <a:latin typeface="Montserrat"/>
                <a:ea typeface="Montserrat"/>
                <a:cs typeface="Montserrat"/>
                <a:sym typeface="Montserrat"/>
              </a:rPr>
              <a:t>4P3</a:t>
            </a:r>
            <a:r>
              <a:rPr lang="en" sz="1000">
                <a:solidFill>
                  <a:schemeClr val="dk1"/>
                </a:solidFill>
                <a:latin typeface="Montserrat"/>
                <a:ea typeface="Montserrat"/>
                <a:cs typeface="Montserrat"/>
                <a:sym typeface="Montserrat"/>
              </a:rPr>
              <a:t>/8/PPPP1PPP/RNBQKBNR</a:t>
            </a:r>
            <a:endParaRPr>
              <a:solidFill>
                <a:schemeClr val="dk1"/>
              </a:solidFill>
            </a:endParaRPr>
          </a:p>
        </p:txBody>
      </p:sp>
      <p:sp>
        <p:nvSpPr>
          <p:cNvPr id="253" name="Google Shape;253;p23"/>
          <p:cNvSpPr/>
          <p:nvPr/>
        </p:nvSpPr>
        <p:spPr>
          <a:xfrm>
            <a:off x="6138638" y="4012663"/>
            <a:ext cx="170700" cy="288000"/>
          </a:xfrm>
          <a:prstGeom prst="up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FF0000"/>
              </a:highlight>
            </a:endParaRPr>
          </a:p>
        </p:txBody>
      </p:sp>
      <p:pic>
        <p:nvPicPr>
          <p:cNvPr id="254" name="Google Shape;254;p23" title="Screenshot 2026-04-23 at 8.09.40 PM.png"/>
          <p:cNvPicPr preferRelativeResize="0"/>
          <p:nvPr/>
        </p:nvPicPr>
        <p:blipFill>
          <a:blip r:embed="rId6">
            <a:alphaModFix/>
          </a:blip>
          <a:stretch>
            <a:fillRect/>
          </a:stretch>
        </p:blipFill>
        <p:spPr>
          <a:xfrm>
            <a:off x="6138657" y="896950"/>
            <a:ext cx="1406951" cy="1429278"/>
          </a:xfrm>
          <a:prstGeom prst="rect">
            <a:avLst/>
          </a:prstGeom>
          <a:noFill/>
          <a:ln>
            <a:noFill/>
          </a:ln>
        </p:spPr>
      </p:pic>
      <p:sp>
        <p:nvSpPr>
          <p:cNvPr id="255" name="Google Shape;255;p23"/>
          <p:cNvSpPr txBox="1"/>
          <p:nvPr/>
        </p:nvSpPr>
        <p:spPr>
          <a:xfrm>
            <a:off x="4812613" y="2326225"/>
            <a:ext cx="4059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latin typeface="Montserrat"/>
                <a:ea typeface="Montserrat"/>
                <a:cs typeface="Montserrat"/>
                <a:sym typeface="Montserrat"/>
              </a:rPr>
              <a:t>rnbqkbnr/pppp1ppp/8/</a:t>
            </a:r>
            <a:r>
              <a:rPr b="1" lang="en" sz="1000">
                <a:solidFill>
                  <a:srgbClr val="38761D"/>
                </a:solidFill>
                <a:latin typeface="Montserrat"/>
                <a:ea typeface="Montserrat"/>
                <a:cs typeface="Montserrat"/>
                <a:sym typeface="Montserrat"/>
              </a:rPr>
              <a:t>4p3</a:t>
            </a:r>
            <a:r>
              <a:rPr lang="en" sz="1000">
                <a:solidFill>
                  <a:schemeClr val="dk1"/>
                </a:solidFill>
                <a:latin typeface="Montserrat"/>
                <a:ea typeface="Montserrat"/>
                <a:cs typeface="Montserrat"/>
                <a:sym typeface="Montserrat"/>
              </a:rPr>
              <a:t>/4P3/8/PPPP1PPP/RNBQKBNR</a:t>
            </a:r>
            <a:endParaRPr sz="1000">
              <a:solidFill>
                <a:schemeClr val="dk1"/>
              </a:solidFill>
            </a:endParaRPr>
          </a:p>
        </p:txBody>
      </p:sp>
      <p:sp>
        <p:nvSpPr>
          <p:cNvPr id="256" name="Google Shape;256;p23"/>
          <p:cNvSpPr/>
          <p:nvPr/>
        </p:nvSpPr>
        <p:spPr>
          <a:xfrm rot="5400000">
            <a:off x="4127968" y="3233413"/>
            <a:ext cx="271200" cy="1274700"/>
          </a:xfrm>
          <a:prstGeom prst="upArrow">
            <a:avLst>
              <a:gd fmla="val 50000" name="adj1"/>
              <a:gd fmla="val 50000" name="adj2"/>
            </a:avLst>
          </a:prstGeom>
          <a:solidFill>
            <a:srgbClr val="FF5F0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FF5F05"/>
              </a:highlight>
            </a:endParaRPr>
          </a:p>
        </p:txBody>
      </p:sp>
      <p:sp>
        <p:nvSpPr>
          <p:cNvPr id="257" name="Google Shape;257;p23"/>
          <p:cNvSpPr/>
          <p:nvPr/>
        </p:nvSpPr>
        <p:spPr>
          <a:xfrm rot="658443">
            <a:off x="6626335" y="2585898"/>
            <a:ext cx="190687" cy="464509"/>
          </a:xfrm>
          <a:prstGeom prst="upArrow">
            <a:avLst>
              <a:gd fmla="val 50000" name="adj1"/>
              <a:gd fmla="val 50000" name="adj2"/>
            </a:avLst>
          </a:prstGeom>
          <a:solidFill>
            <a:srgbClr val="FF5F0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FF5F05"/>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4"/>
          <p:cNvSpPr txBox="1"/>
          <p:nvPr/>
        </p:nvSpPr>
        <p:spPr>
          <a:xfrm>
            <a:off x="107925" y="773700"/>
            <a:ext cx="3036300" cy="24444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FSM Role</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Controls full gameplay flow and system behavior</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Connects sensing, validation, networking, and UI</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Physical/Logical Integration</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Converts sensor data (P / p / .) into real piece identities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Reconstructs moves using prior board state</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Networking Integration</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Sends validated FEN to server</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Receives opponent moves and updates board</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Maintains real-time synchronization between boards</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marR="0" rtl="0" algn="l">
              <a:lnSpc>
                <a:spcPct val="100000"/>
              </a:lnSpc>
              <a:spcBef>
                <a:spcPts val="0"/>
              </a:spcBef>
              <a:spcAft>
                <a:spcPts val="0"/>
              </a:spcAft>
              <a:buNone/>
            </a:pPr>
            <a:r>
              <a:t/>
            </a:r>
            <a:endParaRPr b="1" sz="1100">
              <a:solidFill>
                <a:schemeClr val="dk1"/>
              </a:solidFill>
            </a:endParaRPr>
          </a:p>
        </p:txBody>
      </p:sp>
      <p:sp>
        <p:nvSpPr>
          <p:cNvPr id="263" name="Google Shape;263;p24"/>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64" name="Google Shape;264;p2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FSM &amp; Game Logic</a:t>
            </a:r>
            <a:endParaRPr sz="1800">
              <a:solidFill>
                <a:schemeClr val="lt1"/>
              </a:solidFill>
            </a:endParaRPr>
          </a:p>
        </p:txBody>
      </p:sp>
      <p:pic>
        <p:nvPicPr>
          <p:cNvPr id="265" name="Google Shape;265;p24"/>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66" name="Google Shape;266;p2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67" name="Google Shape;267;p24"/>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68" name="Google Shape;268;p24"/>
          <p:cNvGrpSpPr/>
          <p:nvPr/>
        </p:nvGrpSpPr>
        <p:grpSpPr>
          <a:xfrm>
            <a:off x="3046069" y="4951153"/>
            <a:ext cx="3929036" cy="52875"/>
            <a:chOff x="4028175" y="6601537"/>
            <a:chExt cx="5238715" cy="70500"/>
          </a:xfrm>
        </p:grpSpPr>
        <p:cxnSp>
          <p:nvCxnSpPr>
            <p:cNvPr id="269" name="Google Shape;269;p2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70" name="Google Shape;270;p24"/>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271" name="Google Shape;271;p24"/>
          <p:cNvSpPr/>
          <p:nvPr/>
        </p:nvSpPr>
        <p:spPr>
          <a:xfrm>
            <a:off x="4000500" y="1000125"/>
            <a:ext cx="1143000" cy="19200"/>
          </a:xfrm>
          <a:prstGeom prst="rect">
            <a:avLst/>
          </a:prstGeom>
          <a:solidFill>
            <a:srgbClr val="C9A22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272" name="Google Shape;272;p24" title="IMG_0983 2.mov">
            <a:hlinkClick r:id="rId4"/>
          </p:cNvPr>
          <p:cNvPicPr preferRelativeResize="0"/>
          <p:nvPr/>
        </p:nvPicPr>
        <p:blipFill>
          <a:blip r:embed="rId5">
            <a:alphaModFix/>
          </a:blip>
          <a:stretch>
            <a:fillRect/>
          </a:stretch>
        </p:blipFill>
        <p:spPr>
          <a:xfrm>
            <a:off x="3499525" y="757688"/>
            <a:ext cx="5372100" cy="4029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5"/>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78" name="Google Shape;278;p25"/>
          <p:cNvSpPr txBox="1"/>
          <p:nvPr/>
        </p:nvSpPr>
        <p:spPr>
          <a:xfrm>
            <a:off x="282607" y="153038"/>
            <a:ext cx="8182500" cy="9003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Future Improvements</a:t>
            </a:r>
            <a:endParaRPr sz="1800">
              <a:solidFill>
                <a:schemeClr val="lt1"/>
              </a:solidFill>
            </a:endParaRPr>
          </a:p>
          <a:p>
            <a:pPr indent="0" lvl="0" marL="0" rtl="0" algn="l">
              <a:spcBef>
                <a:spcPts val="0"/>
              </a:spcBef>
              <a:spcAft>
                <a:spcPts val="0"/>
              </a:spcAft>
              <a:buClr>
                <a:schemeClr val="dk1"/>
              </a:buClr>
              <a:buSzPts val="1100"/>
              <a:buFont typeface="Arial"/>
              <a:buNone/>
            </a:pPr>
            <a:r>
              <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pic>
        <p:nvPicPr>
          <p:cNvPr id="279" name="Google Shape;279;p2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80" name="Google Shape;280;p2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81" name="Google Shape;281;p25"/>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82" name="Google Shape;282;p25"/>
          <p:cNvGrpSpPr/>
          <p:nvPr/>
        </p:nvGrpSpPr>
        <p:grpSpPr>
          <a:xfrm>
            <a:off x="3046069" y="4951153"/>
            <a:ext cx="3929036" cy="52875"/>
            <a:chOff x="4028175" y="6601537"/>
            <a:chExt cx="5238715" cy="70500"/>
          </a:xfrm>
        </p:grpSpPr>
        <p:cxnSp>
          <p:nvCxnSpPr>
            <p:cNvPr id="283" name="Google Shape;283;p2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84" name="Google Shape;284;p25"/>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85" name="Google Shape;285;p25"/>
          <p:cNvPicPr preferRelativeResize="0"/>
          <p:nvPr/>
        </p:nvPicPr>
        <p:blipFill rotWithShape="1">
          <a:blip r:embed="rId4">
            <a:alphaModFix/>
          </a:blip>
          <a:srcRect b="12281" l="0" r="0" t="0"/>
          <a:stretch/>
        </p:blipFill>
        <p:spPr>
          <a:xfrm>
            <a:off x="428625" y="809625"/>
            <a:ext cx="2667000" cy="1905000"/>
          </a:xfrm>
          <a:prstGeom prst="rect">
            <a:avLst/>
          </a:prstGeom>
          <a:noFill/>
          <a:ln>
            <a:noFill/>
          </a:ln>
        </p:spPr>
      </p:pic>
      <p:pic>
        <p:nvPicPr>
          <p:cNvPr id="286" name="Google Shape;286;p25"/>
          <p:cNvPicPr preferRelativeResize="0"/>
          <p:nvPr/>
        </p:nvPicPr>
        <p:blipFill rotWithShape="1">
          <a:blip r:embed="rId5">
            <a:alphaModFix/>
          </a:blip>
          <a:srcRect b="10717" l="6794" r="54318" t="54099"/>
          <a:stretch/>
        </p:blipFill>
        <p:spPr>
          <a:xfrm>
            <a:off x="428625" y="2857500"/>
            <a:ext cx="2667000" cy="1809600"/>
          </a:xfrm>
          <a:prstGeom prst="roundRect">
            <a:avLst>
              <a:gd fmla="val 5263" name="adj"/>
            </a:avLst>
          </a:prstGeom>
          <a:noFill/>
          <a:ln>
            <a:noFill/>
          </a:ln>
        </p:spPr>
      </p:pic>
      <p:grpSp>
        <p:nvGrpSpPr>
          <p:cNvPr id="287" name="Google Shape;287;p25"/>
          <p:cNvGrpSpPr/>
          <p:nvPr/>
        </p:nvGrpSpPr>
        <p:grpSpPr>
          <a:xfrm>
            <a:off x="3328988" y="952500"/>
            <a:ext cx="5343600" cy="3814688"/>
            <a:chOff x="3328988" y="952500"/>
            <a:chExt cx="5343600" cy="3814688"/>
          </a:xfrm>
        </p:grpSpPr>
        <p:sp>
          <p:nvSpPr>
            <p:cNvPr id="288" name="Google Shape;288;p25"/>
            <p:cNvSpPr/>
            <p:nvPr/>
          </p:nvSpPr>
          <p:spPr>
            <a:xfrm>
              <a:off x="3333750" y="952500"/>
              <a:ext cx="2571900" cy="1047900"/>
            </a:xfrm>
            <a:prstGeom prst="roundRect">
              <a:avLst>
                <a:gd fmla="val 7272"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89" name="Google Shape;289;p25"/>
            <p:cNvSpPr txBox="1"/>
            <p:nvPr/>
          </p:nvSpPr>
          <p:spPr>
            <a:xfrm>
              <a:off x="3333750" y="952500"/>
              <a:ext cx="2571900" cy="10479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 sz="1300">
                  <a:solidFill>
                    <a:srgbClr val="FF5F05"/>
                  </a:solidFill>
                  <a:latin typeface="Arial"/>
                  <a:ea typeface="Arial"/>
                  <a:cs typeface="Arial"/>
                  <a:sym typeface="Arial"/>
                </a:rPr>
                <a:t>Sensing &amp; Accuracy</a:t>
              </a:r>
              <a:endParaRPr b="1" sz="1300">
                <a:solidFill>
                  <a:srgbClr val="FF5F05"/>
                </a:solidFill>
                <a:latin typeface="Arial"/>
                <a:ea typeface="Arial"/>
                <a:cs typeface="Arial"/>
                <a:sym typeface="Arial"/>
              </a:endParaRPr>
            </a:p>
            <a:p>
              <a:pPr indent="0" lvl="0" marL="0" rtl="0" algn="l">
                <a:spcBef>
                  <a:spcPts val="375"/>
                </a:spcBef>
                <a:spcAft>
                  <a:spcPts val="0"/>
                </a:spcAft>
                <a:buNone/>
              </a:pPr>
              <a:r>
                <a:rPr lang="en" sz="1100">
                  <a:solidFill>
                    <a:srgbClr val="13294B"/>
                  </a:solidFill>
                  <a:latin typeface="Arial"/>
                  <a:ea typeface="Arial"/>
                  <a:cs typeface="Arial"/>
                  <a:sym typeface="Arial"/>
                </a:rPr>
                <a:t>Exact piece detection via Hall-effect sensors</a:t>
              </a:r>
              <a:endParaRPr sz="1100">
                <a:solidFill>
                  <a:srgbClr val="13294B"/>
                </a:solidFill>
                <a:latin typeface="Arial"/>
                <a:ea typeface="Arial"/>
                <a:cs typeface="Arial"/>
                <a:sym typeface="Arial"/>
              </a:endParaRPr>
            </a:p>
          </p:txBody>
        </p:sp>
        <p:sp>
          <p:nvSpPr>
            <p:cNvPr id="290" name="Google Shape;290;p25"/>
            <p:cNvSpPr/>
            <p:nvPr/>
          </p:nvSpPr>
          <p:spPr>
            <a:xfrm>
              <a:off x="6096000" y="952500"/>
              <a:ext cx="2571900" cy="1047900"/>
            </a:xfrm>
            <a:prstGeom prst="roundRect">
              <a:avLst>
                <a:gd fmla="val 7272"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91" name="Google Shape;291;p25"/>
            <p:cNvSpPr txBox="1"/>
            <p:nvPr/>
          </p:nvSpPr>
          <p:spPr>
            <a:xfrm>
              <a:off x="6096000" y="952500"/>
              <a:ext cx="2571900" cy="10479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 sz="1300">
                  <a:solidFill>
                    <a:srgbClr val="FF5F05"/>
                  </a:solidFill>
                  <a:latin typeface="Arial"/>
                  <a:ea typeface="Arial"/>
                  <a:cs typeface="Arial"/>
                  <a:sym typeface="Arial"/>
                </a:rPr>
                <a:t>User Experience</a:t>
              </a:r>
              <a:endParaRPr b="1" sz="1300">
                <a:solidFill>
                  <a:srgbClr val="FF5F05"/>
                </a:solidFill>
                <a:latin typeface="Arial"/>
                <a:ea typeface="Arial"/>
                <a:cs typeface="Arial"/>
                <a:sym typeface="Arial"/>
              </a:endParaRPr>
            </a:p>
            <a:p>
              <a:pPr indent="0" lvl="0" marL="0" rtl="0" algn="l">
                <a:spcBef>
                  <a:spcPts val="375"/>
                </a:spcBef>
                <a:spcAft>
                  <a:spcPts val="0"/>
                </a:spcAft>
                <a:buNone/>
              </a:pPr>
              <a:r>
                <a:rPr lang="en" sz="1100">
                  <a:solidFill>
                    <a:srgbClr val="13294B"/>
                  </a:solidFill>
                  <a:latin typeface="Arial"/>
                  <a:ea typeface="Arial"/>
                  <a:cs typeface="Arial"/>
                  <a:sym typeface="Arial"/>
                </a:rPr>
                <a:t>Improved UI/UX, feedback clarity, and LED movement indicators</a:t>
              </a:r>
              <a:endParaRPr sz="1100">
                <a:solidFill>
                  <a:srgbClr val="13294B"/>
                </a:solidFill>
                <a:latin typeface="Arial"/>
                <a:ea typeface="Arial"/>
                <a:cs typeface="Arial"/>
                <a:sym typeface="Arial"/>
              </a:endParaRPr>
            </a:p>
          </p:txBody>
        </p:sp>
        <p:sp>
          <p:nvSpPr>
            <p:cNvPr id="292" name="Google Shape;292;p25"/>
            <p:cNvSpPr/>
            <p:nvPr/>
          </p:nvSpPr>
          <p:spPr>
            <a:xfrm>
              <a:off x="3333750" y="2143125"/>
              <a:ext cx="2571900" cy="1047900"/>
            </a:xfrm>
            <a:prstGeom prst="roundRect">
              <a:avLst>
                <a:gd fmla="val 7272"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93" name="Google Shape;293;p25"/>
            <p:cNvSpPr txBox="1"/>
            <p:nvPr/>
          </p:nvSpPr>
          <p:spPr>
            <a:xfrm>
              <a:off x="3333750" y="2143125"/>
              <a:ext cx="2571900" cy="10479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 sz="1300">
                  <a:solidFill>
                    <a:srgbClr val="FF5F05"/>
                  </a:solidFill>
                  <a:latin typeface="Arial"/>
                  <a:ea typeface="Arial"/>
                  <a:cs typeface="Arial"/>
                  <a:sym typeface="Arial"/>
                </a:rPr>
                <a:t>Game Versatility</a:t>
              </a:r>
              <a:endParaRPr b="1" sz="1300">
                <a:solidFill>
                  <a:srgbClr val="FF5F05"/>
                </a:solidFill>
                <a:latin typeface="Arial"/>
                <a:ea typeface="Arial"/>
                <a:cs typeface="Arial"/>
                <a:sym typeface="Arial"/>
              </a:endParaRPr>
            </a:p>
            <a:p>
              <a:pPr indent="0" lvl="0" marL="0" rtl="0" algn="l">
                <a:spcBef>
                  <a:spcPts val="375"/>
                </a:spcBef>
                <a:spcAft>
                  <a:spcPts val="0"/>
                </a:spcAft>
                <a:buNone/>
              </a:pPr>
              <a:r>
                <a:rPr lang="en" sz="1100">
                  <a:solidFill>
                    <a:srgbClr val="13294B"/>
                  </a:solidFill>
                  <a:latin typeface="Arial"/>
                  <a:ea typeface="Arial"/>
                  <a:cs typeface="Arial"/>
                  <a:sym typeface="Arial"/>
                </a:rPr>
                <a:t>Support for new 8×8 games beyond standard chess</a:t>
              </a:r>
              <a:endParaRPr sz="1100">
                <a:solidFill>
                  <a:srgbClr val="13294B"/>
                </a:solidFill>
                <a:latin typeface="Arial"/>
                <a:ea typeface="Arial"/>
                <a:cs typeface="Arial"/>
                <a:sym typeface="Arial"/>
              </a:endParaRPr>
            </a:p>
          </p:txBody>
        </p:sp>
        <p:sp>
          <p:nvSpPr>
            <p:cNvPr id="294" name="Google Shape;294;p25"/>
            <p:cNvSpPr/>
            <p:nvPr/>
          </p:nvSpPr>
          <p:spPr>
            <a:xfrm>
              <a:off x="6096000" y="2143125"/>
              <a:ext cx="2571900" cy="1047900"/>
            </a:xfrm>
            <a:prstGeom prst="roundRect">
              <a:avLst>
                <a:gd fmla="val 7272"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95" name="Google Shape;295;p25"/>
            <p:cNvSpPr txBox="1"/>
            <p:nvPr/>
          </p:nvSpPr>
          <p:spPr>
            <a:xfrm>
              <a:off x="6096000" y="2143125"/>
              <a:ext cx="2571900" cy="10479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 sz="1300">
                  <a:solidFill>
                    <a:srgbClr val="FF5F05"/>
                  </a:solidFill>
                  <a:latin typeface="Arial"/>
                  <a:ea typeface="Arial"/>
                  <a:cs typeface="Arial"/>
                  <a:sym typeface="Arial"/>
                </a:rPr>
                <a:t>Training Tools</a:t>
              </a:r>
              <a:endParaRPr b="1" sz="1300">
                <a:solidFill>
                  <a:srgbClr val="FF5F05"/>
                </a:solidFill>
                <a:latin typeface="Arial"/>
                <a:ea typeface="Arial"/>
                <a:cs typeface="Arial"/>
                <a:sym typeface="Arial"/>
              </a:endParaRPr>
            </a:p>
            <a:p>
              <a:pPr indent="0" lvl="0" marL="0" rtl="0" algn="l">
                <a:spcBef>
                  <a:spcPts val="375"/>
                </a:spcBef>
                <a:spcAft>
                  <a:spcPts val="0"/>
                </a:spcAft>
                <a:buNone/>
              </a:pPr>
              <a:r>
                <a:rPr lang="en" sz="1100">
                  <a:solidFill>
                    <a:srgbClr val="13294B"/>
                  </a:solidFill>
                  <a:latin typeface="Arial"/>
                  <a:ea typeface="Arial"/>
                  <a:cs typeface="Arial"/>
                  <a:sym typeface="Arial"/>
                </a:rPr>
                <a:t>Built-in chess learning and opening training tools</a:t>
              </a:r>
              <a:endParaRPr sz="1100">
                <a:solidFill>
                  <a:srgbClr val="13294B"/>
                </a:solidFill>
                <a:latin typeface="Arial"/>
                <a:ea typeface="Arial"/>
                <a:cs typeface="Arial"/>
                <a:sym typeface="Arial"/>
              </a:endParaRPr>
            </a:p>
          </p:txBody>
        </p:sp>
        <p:pic>
          <p:nvPicPr>
            <p:cNvPr id="296" name="Google Shape;296;p25"/>
            <p:cNvPicPr preferRelativeResize="0"/>
            <p:nvPr/>
          </p:nvPicPr>
          <p:blipFill rotWithShape="1">
            <a:blip r:embed="rId6">
              <a:alphaModFix/>
            </a:blip>
            <a:srcRect b="0" l="0" r="0" t="0"/>
            <a:stretch/>
          </p:blipFill>
          <p:spPr>
            <a:xfrm>
              <a:off x="3328988" y="3328988"/>
              <a:ext cx="5343600" cy="1438200"/>
            </a:xfrm>
            <a:prstGeom prst="rect">
              <a:avLst/>
            </a:prstGeom>
            <a:noFill/>
            <a:ln>
              <a:noFill/>
            </a:ln>
          </p:spPr>
        </p:pic>
        <p:sp>
          <p:nvSpPr>
            <p:cNvPr id="297" name="Google Shape;297;p25"/>
            <p:cNvSpPr txBox="1"/>
            <p:nvPr/>
          </p:nvSpPr>
          <p:spPr>
            <a:xfrm>
              <a:off x="3333750" y="3333750"/>
              <a:ext cx="5334000" cy="1428900"/>
            </a:xfrm>
            <a:prstGeom prst="rect">
              <a:avLst/>
            </a:prstGeom>
            <a:noFill/>
            <a:ln>
              <a:noFill/>
            </a:ln>
          </p:spPr>
          <p:txBody>
            <a:bodyPr anchorCtr="0" anchor="t" bIns="142875" lIns="142875" spcFirstLastPara="1" rIns="142875" wrap="square" tIns="142875">
              <a:noAutofit/>
            </a:bodyPr>
            <a:lstStyle/>
            <a:p>
              <a:pPr indent="0" lvl="0" marL="0" rtl="0" algn="l">
                <a:spcBef>
                  <a:spcPts val="0"/>
                </a:spcBef>
                <a:spcAft>
                  <a:spcPts val="0"/>
                </a:spcAft>
                <a:buNone/>
              </a:pPr>
              <a:r>
                <a:rPr b="1" lang="en" sz="1400">
                  <a:solidFill>
                    <a:srgbClr val="FF5F05"/>
                  </a:solidFill>
                  <a:latin typeface="Arial"/>
                  <a:ea typeface="Arial"/>
                  <a:cs typeface="Arial"/>
                  <a:sym typeface="Arial"/>
                </a:rPr>
                <a:t>Advanced Automation &amp; Scalability</a:t>
              </a:r>
              <a:endParaRPr b="1" sz="1400">
                <a:solidFill>
                  <a:srgbClr val="FF5F05"/>
                </a:solidFill>
                <a:latin typeface="Arial"/>
                <a:ea typeface="Arial"/>
                <a:cs typeface="Arial"/>
                <a:sym typeface="Arial"/>
              </a:endParaRPr>
            </a:p>
            <a:p>
              <a:pPr indent="0" lvl="0" marL="0" rtl="0" algn="l">
                <a:spcBef>
                  <a:spcPts val="375"/>
                </a:spcBef>
                <a:spcAft>
                  <a:spcPts val="0"/>
                </a:spcAft>
                <a:buNone/>
              </a:pPr>
              <a:r>
                <a:rPr b="1" lang="en" sz="1100">
                  <a:solidFill>
                    <a:srgbClr val="13294B"/>
                  </a:solidFill>
                  <a:latin typeface="Arial"/>
                  <a:ea typeface="Arial"/>
                  <a:cs typeface="Arial"/>
                  <a:sym typeface="Arial"/>
                </a:rPr>
                <a:t>Integration of a robotic arm to move opponent pieces automatically</a:t>
              </a:r>
              <a:endParaRPr b="1" sz="1100">
                <a:solidFill>
                  <a:srgbClr val="13294B"/>
                </a:solidFill>
                <a:latin typeface="Arial"/>
                <a:ea typeface="Arial"/>
                <a:cs typeface="Arial"/>
                <a:sym typeface="Arial"/>
              </a:endParaRPr>
            </a:p>
            <a:p>
              <a:pPr indent="-292100" lvl="0" marL="457200" rtl="0" algn="l">
                <a:spcBef>
                  <a:spcPts val="750"/>
                </a:spcBef>
                <a:spcAft>
                  <a:spcPts val="0"/>
                </a:spcAft>
                <a:buClr>
                  <a:srgbClr val="13294B"/>
                </a:buClr>
                <a:buSzPts val="1000"/>
                <a:buFont typeface="Arial"/>
                <a:buChar char="●"/>
              </a:pPr>
              <a:r>
                <a:rPr lang="en" sz="1000">
                  <a:solidFill>
                    <a:srgbClr val="13294B"/>
                  </a:solidFill>
                  <a:latin typeface="Arial"/>
                  <a:ea typeface="Arial"/>
                  <a:cs typeface="Arial"/>
                  <a:sym typeface="Arial"/>
                </a:rPr>
                <a:t>Reduce production costs and optimize manufacturing time</a:t>
              </a:r>
              <a:endParaRPr sz="1000">
                <a:solidFill>
                  <a:srgbClr val="13294B"/>
                </a:solidFill>
                <a:latin typeface="Arial"/>
                <a:ea typeface="Arial"/>
                <a:cs typeface="Arial"/>
                <a:sym typeface="Arial"/>
              </a:endParaRPr>
            </a:p>
            <a:p>
              <a:pPr indent="-292100" lvl="0" marL="457200" rtl="0" algn="l">
                <a:spcBef>
                  <a:spcPts val="300"/>
                </a:spcBef>
                <a:spcAft>
                  <a:spcPts val="0"/>
                </a:spcAft>
                <a:buClr>
                  <a:srgbClr val="13294B"/>
                </a:buClr>
                <a:buSzPts val="1000"/>
                <a:buFont typeface="Arial"/>
                <a:buChar char="●"/>
              </a:pPr>
              <a:r>
                <a:rPr lang="en" sz="1000">
                  <a:solidFill>
                    <a:srgbClr val="13294B"/>
                  </a:solidFill>
                  <a:latin typeface="Arial"/>
                  <a:ea typeface="Arial"/>
                  <a:cs typeface="Arial"/>
                  <a:sym typeface="Arial"/>
                </a:rPr>
                <a:t>Improve efficiency by decreasing PCB quantity and wiring complexity</a:t>
              </a:r>
              <a:endParaRPr sz="1000">
                <a:solidFill>
                  <a:srgbClr val="13294B"/>
                </a:solidFill>
                <a:latin typeface="Arial"/>
                <a:ea typeface="Arial"/>
                <a:cs typeface="Arial"/>
                <a:sym typeface="Arial"/>
              </a:endParaRPr>
            </a:p>
            <a:p>
              <a:pPr indent="-292100" lvl="0" marL="457200" rtl="0" algn="l">
                <a:spcBef>
                  <a:spcPts val="300"/>
                </a:spcBef>
                <a:spcAft>
                  <a:spcPts val="0"/>
                </a:spcAft>
                <a:buClr>
                  <a:srgbClr val="13294B"/>
                </a:buClr>
                <a:buSzPts val="1000"/>
                <a:buFont typeface="Arial"/>
                <a:buChar char="●"/>
              </a:pPr>
              <a:r>
                <a:rPr lang="en" sz="1000">
                  <a:solidFill>
                    <a:srgbClr val="13294B"/>
                  </a:solidFill>
                  <a:latin typeface="Arial"/>
                  <a:ea typeface="Arial"/>
                  <a:cs typeface="Arial"/>
                  <a:sym typeface="Arial"/>
                </a:rPr>
                <a:t>Address resource-intensive development hurdles for future iterations</a:t>
              </a:r>
              <a:endParaRPr sz="1000">
                <a:solidFill>
                  <a:srgbClr val="13294B"/>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6"/>
          <p:cNvSpPr txBox="1"/>
          <p:nvPr/>
        </p:nvSpPr>
        <p:spPr>
          <a:xfrm>
            <a:off x="282606" y="1000709"/>
            <a:ext cx="4816800" cy="36159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b="1" lang="en" sz="1100">
                <a:solidFill>
                  <a:srgbClr val="E84B36"/>
                </a:solidFill>
              </a:rPr>
              <a:t>ADC Interfacing</a:t>
            </a:r>
            <a:endParaRPr b="1" sz="1100">
              <a:solidFill>
                <a:srgbClr val="E84B36"/>
              </a:solidFill>
            </a:endParaRPr>
          </a:p>
          <a:p>
            <a:pPr indent="-298450" lvl="0" marL="457200" rtl="0" algn="l">
              <a:lnSpc>
                <a:spcPct val="115000"/>
              </a:lnSpc>
              <a:spcBef>
                <a:spcPts val="1200"/>
              </a:spcBef>
              <a:spcAft>
                <a:spcPts val="0"/>
              </a:spcAft>
              <a:buClr>
                <a:srgbClr val="13294B"/>
              </a:buClr>
              <a:buSzPts val="1100"/>
              <a:buChar char="●"/>
            </a:pPr>
            <a:r>
              <a:rPr lang="en" sz="1100">
                <a:solidFill>
                  <a:srgbClr val="13294B"/>
                </a:solidFill>
              </a:rPr>
              <a:t>Managing communication across multiple ADCs on shared I²C bus</a:t>
            </a:r>
            <a:endParaRPr sz="1100">
              <a:solidFill>
                <a:srgbClr val="13294B"/>
              </a:solidFill>
            </a:endParaRPr>
          </a:p>
          <a:p>
            <a:pPr indent="-298450" lvl="0" marL="457200" rtl="0" algn="l">
              <a:lnSpc>
                <a:spcPct val="115000"/>
              </a:lnSpc>
              <a:spcBef>
                <a:spcPts val="0"/>
              </a:spcBef>
              <a:spcAft>
                <a:spcPts val="0"/>
              </a:spcAft>
              <a:buClr>
                <a:srgbClr val="13294B"/>
              </a:buClr>
              <a:buSzPts val="1100"/>
              <a:buChar char="●"/>
            </a:pPr>
            <a:r>
              <a:rPr lang="en" sz="1100">
                <a:solidFill>
                  <a:srgbClr val="13294B"/>
                </a:solidFill>
              </a:rPr>
              <a:t>Ensuring reliable, low-noise sensor readings for accurate detection</a:t>
            </a:r>
            <a:endParaRPr sz="1100">
              <a:solidFill>
                <a:srgbClr val="13294B"/>
              </a:solidFill>
            </a:endParaRPr>
          </a:p>
          <a:p>
            <a:pPr indent="0" lvl="0" marL="0" rtl="0" algn="l">
              <a:lnSpc>
                <a:spcPct val="115000"/>
              </a:lnSpc>
              <a:spcBef>
                <a:spcPts val="1200"/>
              </a:spcBef>
              <a:spcAft>
                <a:spcPts val="0"/>
              </a:spcAft>
              <a:buClr>
                <a:schemeClr val="dk1"/>
              </a:buClr>
              <a:buSzPts val="1100"/>
              <a:buFont typeface="Arial"/>
              <a:buNone/>
            </a:pPr>
            <a:r>
              <a:rPr b="1" lang="en" sz="1100">
                <a:solidFill>
                  <a:srgbClr val="E84B36"/>
                </a:solidFill>
              </a:rPr>
              <a:t>Physical Construction</a:t>
            </a:r>
            <a:endParaRPr b="1" sz="1100">
              <a:solidFill>
                <a:srgbClr val="E84B36"/>
              </a:solidFill>
            </a:endParaRPr>
          </a:p>
          <a:p>
            <a:pPr indent="-298450" lvl="0" marL="457200" rtl="0" algn="l">
              <a:lnSpc>
                <a:spcPct val="115000"/>
              </a:lnSpc>
              <a:spcBef>
                <a:spcPts val="1200"/>
              </a:spcBef>
              <a:spcAft>
                <a:spcPts val="0"/>
              </a:spcAft>
              <a:buClr>
                <a:srgbClr val="13294B"/>
              </a:buClr>
              <a:buSzPts val="1100"/>
              <a:buChar char="●"/>
            </a:pPr>
            <a:r>
              <a:rPr lang="en" sz="1100">
                <a:solidFill>
                  <a:srgbClr val="13294B"/>
                </a:solidFill>
              </a:rPr>
              <a:t>Integrating electronics within a compact, durable chessboard form factor</a:t>
            </a:r>
            <a:endParaRPr sz="1100">
              <a:solidFill>
                <a:srgbClr val="13294B"/>
              </a:solidFill>
            </a:endParaRPr>
          </a:p>
          <a:p>
            <a:pPr indent="-298450" lvl="0" marL="457200" rtl="0" algn="l">
              <a:lnSpc>
                <a:spcPct val="115000"/>
              </a:lnSpc>
              <a:spcBef>
                <a:spcPts val="0"/>
              </a:spcBef>
              <a:spcAft>
                <a:spcPts val="0"/>
              </a:spcAft>
              <a:buClr>
                <a:srgbClr val="13294B"/>
              </a:buClr>
              <a:buSzPts val="1100"/>
              <a:buChar char="●"/>
            </a:pPr>
            <a:r>
              <a:rPr lang="en" sz="1100">
                <a:solidFill>
                  <a:srgbClr val="13294B"/>
                </a:solidFill>
              </a:rPr>
              <a:t>Routing wiring cleanly across 64 tiles without interference or damage</a:t>
            </a:r>
            <a:endParaRPr sz="1100">
              <a:solidFill>
                <a:srgbClr val="13294B"/>
              </a:solidFill>
            </a:endParaRPr>
          </a:p>
          <a:p>
            <a:pPr indent="0" lvl="0" marL="0" rtl="0" algn="l">
              <a:lnSpc>
                <a:spcPct val="115000"/>
              </a:lnSpc>
              <a:spcBef>
                <a:spcPts val="1200"/>
              </a:spcBef>
              <a:spcAft>
                <a:spcPts val="0"/>
              </a:spcAft>
              <a:buClr>
                <a:schemeClr val="dk1"/>
              </a:buClr>
              <a:buSzPts val="1100"/>
              <a:buFont typeface="Arial"/>
              <a:buNone/>
            </a:pPr>
            <a:r>
              <a:rPr b="1" lang="en" sz="1100">
                <a:solidFill>
                  <a:srgbClr val="E84B36"/>
                </a:solidFill>
              </a:rPr>
              <a:t>PCB Size Constraints</a:t>
            </a:r>
            <a:endParaRPr b="1" sz="1100">
              <a:solidFill>
                <a:srgbClr val="E84B36"/>
              </a:solidFill>
            </a:endParaRPr>
          </a:p>
          <a:p>
            <a:pPr indent="-298450" lvl="0" marL="457200" rtl="0" algn="l">
              <a:lnSpc>
                <a:spcPct val="115000"/>
              </a:lnSpc>
              <a:spcBef>
                <a:spcPts val="1200"/>
              </a:spcBef>
              <a:spcAft>
                <a:spcPts val="0"/>
              </a:spcAft>
              <a:buClr>
                <a:srgbClr val="13294B"/>
              </a:buClr>
              <a:buSzPts val="1100"/>
              <a:buChar char="●"/>
            </a:pPr>
            <a:r>
              <a:rPr lang="en" sz="1100">
                <a:solidFill>
                  <a:srgbClr val="13294B"/>
                </a:solidFill>
              </a:rPr>
              <a:t>Fitting microcontroller, ADCs, and connectors within limited board space</a:t>
            </a:r>
            <a:endParaRPr sz="1100">
              <a:solidFill>
                <a:srgbClr val="13294B"/>
              </a:solidFill>
            </a:endParaRPr>
          </a:p>
          <a:p>
            <a:pPr indent="-298450" lvl="0" marL="457200" rtl="0" algn="l">
              <a:lnSpc>
                <a:spcPct val="115000"/>
              </a:lnSpc>
              <a:spcBef>
                <a:spcPts val="0"/>
              </a:spcBef>
              <a:spcAft>
                <a:spcPts val="0"/>
              </a:spcAft>
              <a:buClr>
                <a:srgbClr val="13294B"/>
              </a:buClr>
              <a:buSzPts val="1100"/>
              <a:buChar char="●"/>
            </a:pPr>
            <a:r>
              <a:rPr lang="en" sz="1100">
                <a:solidFill>
                  <a:srgbClr val="13294B"/>
                </a:solidFill>
              </a:rPr>
              <a:t>Having individual tile pcbs</a:t>
            </a:r>
            <a:endParaRPr sz="1100">
              <a:solidFill>
                <a:srgbClr val="13294B"/>
              </a:solidFill>
            </a:endParaRPr>
          </a:p>
          <a:p>
            <a:pPr indent="0" lvl="0" marL="0" marR="0" rtl="0" algn="l">
              <a:lnSpc>
                <a:spcPct val="100000"/>
              </a:lnSpc>
              <a:spcBef>
                <a:spcPts val="1200"/>
              </a:spcBef>
              <a:spcAft>
                <a:spcPts val="0"/>
              </a:spcAft>
              <a:buNone/>
            </a:pPr>
            <a:r>
              <a:t/>
            </a:r>
            <a:endParaRPr b="1" sz="2000">
              <a:solidFill>
                <a:srgbClr val="13294B"/>
              </a:solidFill>
            </a:endParaRPr>
          </a:p>
        </p:txBody>
      </p:sp>
      <p:sp>
        <p:nvSpPr>
          <p:cNvPr id="303" name="Google Shape;303;p26"/>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04" name="Google Shape;304;p2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Challenges Faces</a:t>
            </a:r>
            <a:endParaRPr sz="1800">
              <a:solidFill>
                <a:schemeClr val="lt1"/>
              </a:solidFill>
            </a:endParaRPr>
          </a:p>
        </p:txBody>
      </p:sp>
      <p:pic>
        <p:nvPicPr>
          <p:cNvPr id="305" name="Google Shape;305;p2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06" name="Google Shape;306;p2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07" name="Google Shape;307;p26"/>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08" name="Google Shape;308;p26"/>
          <p:cNvGrpSpPr/>
          <p:nvPr/>
        </p:nvGrpSpPr>
        <p:grpSpPr>
          <a:xfrm>
            <a:off x="3046069" y="4951153"/>
            <a:ext cx="3929036" cy="52875"/>
            <a:chOff x="4028175" y="6601537"/>
            <a:chExt cx="5238715" cy="70500"/>
          </a:xfrm>
        </p:grpSpPr>
        <p:cxnSp>
          <p:nvCxnSpPr>
            <p:cNvPr id="309" name="Google Shape;309;p2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10" name="Google Shape;310;p26"/>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311" name="Google Shape;311;p26"/>
          <p:cNvPicPr preferRelativeResize="0"/>
          <p:nvPr/>
        </p:nvPicPr>
        <p:blipFill rotWithShape="1">
          <a:blip r:embed="rId4">
            <a:alphaModFix/>
          </a:blip>
          <a:srcRect b="25221" l="10163" r="13935" t="22989"/>
          <a:stretch/>
        </p:blipFill>
        <p:spPr>
          <a:xfrm>
            <a:off x="5574700" y="1289488"/>
            <a:ext cx="2927823" cy="2663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7"/>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Learnings</a:t>
            </a:r>
            <a:endParaRPr sz="1400">
              <a:solidFill>
                <a:schemeClr val="dk1"/>
              </a:solidFill>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Project management</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Embedded systems coding</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Mechanical and electrical </a:t>
            </a:r>
            <a:r>
              <a:rPr lang="en" sz="1400">
                <a:latin typeface="Arial"/>
                <a:ea typeface="Arial"/>
                <a:cs typeface="Arial"/>
                <a:sym typeface="Arial"/>
              </a:rPr>
              <a:t>design</a:t>
            </a:r>
            <a:r>
              <a:rPr lang="en" sz="1400">
                <a:latin typeface="Arial"/>
                <a:ea typeface="Arial"/>
                <a:cs typeface="Arial"/>
                <a:sym typeface="Arial"/>
              </a:rPr>
              <a:t> interfaces</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3D model design</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What We Would Do Differently:</a:t>
            </a:r>
            <a:endParaRPr b="1" sz="2000">
              <a:solidFill>
                <a:srgbClr val="E84B36"/>
              </a:solidFill>
              <a:latin typeface="Arial"/>
              <a:ea typeface="Arial"/>
              <a:cs typeface="Arial"/>
              <a:sym typeface="Arial"/>
            </a:endParaRPr>
          </a:p>
          <a:p>
            <a:pPr indent="-317500" lvl="0" marL="457200" rtl="0" algn="l">
              <a:lnSpc>
                <a:spcPct val="100000"/>
              </a:lnSpc>
              <a:spcBef>
                <a:spcPts val="0"/>
              </a:spcBef>
              <a:spcAft>
                <a:spcPts val="0"/>
              </a:spcAft>
              <a:buSzPts val="1400"/>
              <a:buChar char="•"/>
            </a:pPr>
            <a:r>
              <a:rPr lang="en" sz="1400">
                <a:latin typeface="Arial"/>
                <a:ea typeface="Arial"/>
                <a:cs typeface="Arial"/>
                <a:sym typeface="Arial"/>
              </a:rPr>
              <a:t>Quadrant PCBs instead of Tiles (shrink game board)</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More robust connectors</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Six piece baseplates</a:t>
            </a:r>
            <a:endParaRPr sz="1400">
              <a:latin typeface="Arial"/>
              <a:ea typeface="Arial"/>
              <a:cs typeface="Arial"/>
              <a:sym typeface="Arial"/>
            </a:endParaRPr>
          </a:p>
          <a:p>
            <a:pPr indent="0" lvl="0" marL="0" rtl="0" algn="l">
              <a:lnSpc>
                <a:spcPct val="100000"/>
              </a:lnSpc>
              <a:spcBef>
                <a:spcPts val="0"/>
              </a:spcBef>
              <a:spcAft>
                <a:spcPts val="0"/>
              </a:spcAft>
              <a:buNone/>
            </a:pPr>
            <a:r>
              <a:t/>
            </a:r>
            <a:endParaRPr sz="1400">
              <a:latin typeface="Arial"/>
              <a:ea typeface="Arial"/>
              <a:cs typeface="Arial"/>
              <a:sym typeface="Arial"/>
            </a:endParaRPr>
          </a:p>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All in All</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2300"/>
              <a:buNone/>
            </a:pPr>
            <a:r>
              <a:rPr lang="en" sz="1400">
                <a:latin typeface="Arial"/>
                <a:ea typeface="Arial"/>
                <a:cs typeface="Arial"/>
                <a:sym typeface="Arial"/>
              </a:rPr>
              <a:t>We created a finished product from end to end that works as intended. It stands a </a:t>
            </a:r>
            <a:r>
              <a:rPr lang="en" sz="1400">
                <a:latin typeface="Arial"/>
                <a:ea typeface="Arial"/>
                <a:cs typeface="Arial"/>
                <a:sym typeface="Arial"/>
              </a:rPr>
              <a:t>competent</a:t>
            </a:r>
            <a:r>
              <a:rPr lang="en" sz="1400">
                <a:latin typeface="Arial"/>
                <a:ea typeface="Arial"/>
                <a:cs typeface="Arial"/>
                <a:sym typeface="Arial"/>
              </a:rPr>
              <a:t> platform that can be improved on in the future with little adjustments to hardware. </a:t>
            </a:r>
            <a:endParaRPr sz="1400">
              <a:latin typeface="Arial"/>
              <a:ea typeface="Arial"/>
              <a:cs typeface="Arial"/>
              <a:sym typeface="Arial"/>
            </a:endParaRPr>
          </a:p>
        </p:txBody>
      </p:sp>
      <p:sp>
        <p:nvSpPr>
          <p:cNvPr id="317" name="Google Shape;317;p27"/>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18" name="Google Shape;318;p2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Conclusion</a:t>
            </a:r>
            <a:endParaRPr b="0" i="0" sz="1800" u="none" cap="none" strike="noStrike">
              <a:solidFill>
                <a:schemeClr val="lt1"/>
              </a:solidFill>
              <a:latin typeface="Arial"/>
              <a:ea typeface="Arial"/>
              <a:cs typeface="Arial"/>
              <a:sym typeface="Arial"/>
            </a:endParaRPr>
          </a:p>
        </p:txBody>
      </p:sp>
      <p:pic>
        <p:nvPicPr>
          <p:cNvPr id="319" name="Google Shape;319;p2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20" name="Google Shape;320;p2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21" name="Google Shape;321;p2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22" name="Google Shape;322;p27"/>
          <p:cNvGrpSpPr/>
          <p:nvPr/>
        </p:nvGrpSpPr>
        <p:grpSpPr>
          <a:xfrm>
            <a:off x="3046069" y="4951153"/>
            <a:ext cx="3929036" cy="52875"/>
            <a:chOff x="4028175" y="6601537"/>
            <a:chExt cx="5238715" cy="70500"/>
          </a:xfrm>
        </p:grpSpPr>
        <p:cxnSp>
          <p:nvCxnSpPr>
            <p:cNvPr id="323" name="Google Shape;323;p2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24" name="Google Shape;324;p27"/>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8"/>
          <p:cNvSpPr/>
          <p:nvPr/>
        </p:nvSpPr>
        <p:spPr>
          <a:xfrm flipH="1" rot="10800000">
            <a:off x="-1" y="0"/>
            <a:ext cx="9144000" cy="5149623"/>
          </a:xfrm>
          <a:prstGeom prst="rect">
            <a:avLst/>
          </a:prstGeom>
          <a:blipFill rotWithShape="1">
            <a:blip r:embed="rId3">
              <a:alphaModFix/>
            </a:blip>
            <a:stretch>
              <a:fillRect b="0" l="0" r="0" t="0"/>
            </a:stretch>
          </a:blip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30" name="Google Shape;330;p28"/>
          <p:cNvSpPr txBox="1"/>
          <p:nvPr/>
        </p:nvSpPr>
        <p:spPr>
          <a:xfrm>
            <a:off x="2934931" y="1000709"/>
            <a:ext cx="5730727" cy="361582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1" lang="en" sz="3000">
                <a:solidFill>
                  <a:schemeClr val="lt1"/>
                </a:solidFill>
              </a:rPr>
              <a:t>Thank you</a:t>
            </a:r>
            <a:endParaRPr sz="2100"/>
          </a:p>
          <a:p>
            <a:pPr indent="0" lvl="0" marL="0" marR="0" rtl="0" algn="l">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lang="en">
                <a:solidFill>
                  <a:schemeClr val="lt1"/>
                </a:solidFill>
              </a:rPr>
              <a:t>Special thanks to Professor Fliflit, Wenjing Song, and the rest of the ECE 445 course faculty.  </a:t>
            </a:r>
            <a:endParaRPr b="1" i="0" sz="1400" u="none" cap="none" strike="noStrike">
              <a:solidFill>
                <a:schemeClr val="lt1"/>
              </a:solidFill>
              <a:latin typeface="Arial"/>
              <a:ea typeface="Arial"/>
              <a:cs typeface="Arial"/>
              <a:sym typeface="Arial"/>
            </a:endParaRPr>
          </a:p>
        </p:txBody>
      </p:sp>
      <p:pic>
        <p:nvPicPr>
          <p:cNvPr id="331" name="Google Shape;331;p28"/>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332" name="Google Shape;332;p28"/>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33" name="Google Shape;333;p28"/>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334" name="Google Shape;334;p28"/>
          <p:cNvGrpSpPr/>
          <p:nvPr/>
        </p:nvGrpSpPr>
        <p:grpSpPr>
          <a:xfrm>
            <a:off x="3046021" y="4951153"/>
            <a:ext cx="3929044" cy="52835"/>
            <a:chOff x="4028111" y="6601537"/>
            <a:chExt cx="5238725" cy="70446"/>
          </a:xfrm>
        </p:grpSpPr>
        <p:cxnSp>
          <p:nvCxnSpPr>
            <p:cNvPr id="335" name="Google Shape;335;p28"/>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336" name="Google Shape;336;p28"/>
            <p:cNvSpPr/>
            <p:nvPr/>
          </p:nvSpPr>
          <p:spPr>
            <a:xfrm>
              <a:off x="9196390" y="6601537"/>
              <a:ext cx="70446" cy="70446"/>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337" name="Google Shape;337;p28"/>
          <p:cNvPicPr preferRelativeResize="0"/>
          <p:nvPr/>
        </p:nvPicPr>
        <p:blipFill rotWithShape="1">
          <a:blip r:embed="rId5">
            <a:alphaModFix/>
          </a:blip>
          <a:srcRect b="11947" l="23340" r="23126" t="10123"/>
          <a:stretch/>
        </p:blipFill>
        <p:spPr>
          <a:xfrm>
            <a:off x="6595675" y="2571750"/>
            <a:ext cx="2261076" cy="21942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1" name="Shape 341"/>
        <p:cNvGrpSpPr/>
        <p:nvPr/>
      </p:nvGrpSpPr>
      <p:grpSpPr>
        <a:xfrm>
          <a:off x="0" y="0"/>
          <a:ext cx="0" cy="0"/>
          <a:chOff x="0" y="0"/>
          <a:chExt cx="0" cy="0"/>
        </a:xfrm>
      </p:grpSpPr>
      <p:pic>
        <p:nvPicPr>
          <p:cNvPr id="342" name="Google Shape;342;p29"/>
          <p:cNvPicPr preferRelativeResize="0"/>
          <p:nvPr/>
        </p:nvPicPr>
        <p:blipFill rotWithShape="1">
          <a:blip r:embed="rId4">
            <a:alphaModFix/>
          </a:blip>
          <a:srcRect b="0" l="0" r="0" t="0"/>
          <a:stretch/>
        </p:blipFill>
        <p:spPr>
          <a:xfrm>
            <a:off x="2541677" y="3576577"/>
            <a:ext cx="4060645" cy="95623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6" name="Shape 346"/>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0" name="Shape 350"/>
        <p:cNvGrpSpPr/>
        <p:nvPr/>
      </p:nvGrpSpPr>
      <p:grpSpPr>
        <a:xfrm>
          <a:off x="0" y="0"/>
          <a:ext cx="0" cy="0"/>
          <a:chOff x="0" y="0"/>
          <a:chExt cx="0" cy="0"/>
        </a:xfrm>
      </p:grpSpPr>
      <p:sp>
        <p:nvSpPr>
          <p:cNvPr id="351" name="Google Shape;351;p31"/>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Lorem Ipsum Dolor Sit Amet Consectetur Adipiscing</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SzPts val="1500"/>
              <a:buNone/>
            </a:pPr>
            <a:r>
              <a:rPr lang="en" sz="1400">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100"/>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300"/>
              <a:buNone/>
            </a:pPr>
            <a:r>
              <a:rPr b="1" lang="en" sz="1500">
                <a:solidFill>
                  <a:srgbClr val="15264B"/>
                </a:solidFill>
                <a:latin typeface="Arial"/>
                <a:ea typeface="Arial"/>
                <a:cs typeface="Arial"/>
                <a:sym typeface="Arial"/>
              </a:rPr>
              <a:t>Lorem Ipsum Dolor Sit Amet Consectetur Adipiscing</a:t>
            </a:r>
            <a:endParaRPr b="1" sz="1500">
              <a:solidFill>
                <a:srgbClr val="15264B"/>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b="1"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300"/>
              <a:buNone/>
            </a:pPr>
            <a:r>
              <a:rPr lang="en" sz="1400">
                <a:latin typeface="Arial"/>
                <a:ea typeface="Arial"/>
                <a:cs typeface="Arial"/>
                <a:sym typeface="Arial"/>
              </a:rPr>
              <a:t>Lorem ipsum dolor sit amet, consectetur adipiscing elit, sed do eiusmod tempor incididunt ut labore et dolore magna aliqua.</a:t>
            </a:r>
            <a:endParaRPr b="1" sz="1400">
              <a:solidFill>
                <a:schemeClr val="dk1"/>
              </a:solidFill>
              <a:latin typeface="Arial"/>
              <a:ea typeface="Arial"/>
              <a:cs typeface="Arial"/>
              <a:sym typeface="Arial"/>
            </a:endParaRPr>
          </a:p>
        </p:txBody>
      </p:sp>
      <p:sp>
        <p:nvSpPr>
          <p:cNvPr id="352" name="Google Shape;352;p31"/>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53" name="Google Shape;353;p31"/>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Section</a:t>
            </a:r>
            <a:endParaRPr b="0" i="0" sz="1800" u="none" cap="none" strike="noStrike">
              <a:solidFill>
                <a:schemeClr val="lt1"/>
              </a:solidFill>
              <a:latin typeface="Arial"/>
              <a:ea typeface="Arial"/>
              <a:cs typeface="Arial"/>
              <a:sym typeface="Arial"/>
            </a:endParaRPr>
          </a:p>
        </p:txBody>
      </p:sp>
      <p:pic>
        <p:nvPicPr>
          <p:cNvPr id="354" name="Google Shape;354;p31"/>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55" name="Google Shape;355;p3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56" name="Google Shape;356;p31"/>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57" name="Google Shape;357;p31"/>
          <p:cNvGrpSpPr/>
          <p:nvPr/>
        </p:nvGrpSpPr>
        <p:grpSpPr>
          <a:xfrm>
            <a:off x="3046069" y="4951153"/>
            <a:ext cx="3929036" cy="52875"/>
            <a:chOff x="4028175" y="6601537"/>
            <a:chExt cx="5238715" cy="70500"/>
          </a:xfrm>
        </p:grpSpPr>
        <p:cxnSp>
          <p:nvCxnSpPr>
            <p:cNvPr id="358" name="Google Shape;358;p3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59" name="Google Shape;359;p31"/>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3" name="Shape 363"/>
        <p:cNvGrpSpPr/>
        <p:nvPr/>
      </p:nvGrpSpPr>
      <p:grpSpPr>
        <a:xfrm>
          <a:off x="0" y="0"/>
          <a:ext cx="0" cy="0"/>
          <a:chOff x="0" y="0"/>
          <a:chExt cx="0" cy="0"/>
        </a:xfrm>
      </p:grpSpPr>
      <p:sp>
        <p:nvSpPr>
          <p:cNvPr id="364" name="Google Shape;364;p32"/>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65" name="Google Shape;365;p32"/>
          <p:cNvSpPr txBox="1"/>
          <p:nvPr/>
        </p:nvSpPr>
        <p:spPr>
          <a:xfrm>
            <a:off x="282608" y="1000709"/>
            <a:ext cx="4081575" cy="361582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2000" u="none" cap="none" strike="noStrike">
                <a:solidFill>
                  <a:srgbClr val="E84B36"/>
                </a:solidFill>
                <a:latin typeface="Arial"/>
                <a:ea typeface="Arial"/>
                <a:cs typeface="Arial"/>
                <a:sym typeface="Arial"/>
              </a:rPr>
              <a:t>Lorem Ipsum Dolor Sit Amet Consectetur Adipiscing</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alquip ex ea commodo consequat. Duis aute irure </a:t>
            </a:r>
            <a:r>
              <a:rPr lang="en"/>
              <a:t>i</a:t>
            </a:r>
            <a:r>
              <a:rPr b="0" i="0" lang="en" sz="1400" u="none" cap="none" strike="noStrike">
                <a:solidFill>
                  <a:srgbClr val="000000"/>
                </a:solidFill>
                <a:latin typeface="Arial"/>
                <a:ea typeface="Arial"/>
                <a:cs typeface="Arial"/>
                <a:sym typeface="Arial"/>
              </a:rPr>
              <a:t>dolor in reprehenderit in voluptate velit esse cillum dolore eu fugiat nulla pariatur. Excepteur sint occaecat cupidatat non proident, sunt in culpa qui officia deserunt mollit anim id est laborum.</a:t>
            </a:r>
            <a:endParaRPr b="1" i="0" sz="1400" u="none" cap="none" strike="noStrike">
              <a:solidFill>
                <a:schemeClr val="dk1"/>
              </a:solidFill>
              <a:latin typeface="Arial"/>
              <a:ea typeface="Arial"/>
              <a:cs typeface="Arial"/>
              <a:sym typeface="Arial"/>
            </a:endParaRPr>
          </a:p>
        </p:txBody>
      </p:sp>
      <p:sp>
        <p:nvSpPr>
          <p:cNvPr id="366" name="Google Shape;366;p32"/>
          <p:cNvSpPr txBox="1"/>
          <p:nvPr/>
        </p:nvSpPr>
        <p:spPr>
          <a:xfrm>
            <a:off x="4619080" y="1000709"/>
            <a:ext cx="4081575" cy="361582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1500" u="none" cap="none" strike="noStrike">
                <a:solidFill>
                  <a:srgbClr val="15264B"/>
                </a:solidFill>
                <a:latin typeface="Arial"/>
                <a:ea typeface="Arial"/>
                <a:cs typeface="Arial"/>
                <a:sym typeface="Arial"/>
              </a:rPr>
              <a:t>Lorem Ipsum Dolor Sit Amet Consectetur Adipiscing</a:t>
            </a:r>
            <a:endParaRPr b="1" i="0" sz="15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b="1" i="0" sz="1400" u="none" cap="none" strike="noStrike">
              <a:solidFill>
                <a:schemeClr val="dk1"/>
              </a:solidFill>
              <a:latin typeface="Arial"/>
              <a:ea typeface="Arial"/>
              <a:cs typeface="Arial"/>
              <a:sym typeface="Arial"/>
            </a:endParaRPr>
          </a:p>
        </p:txBody>
      </p:sp>
      <p:sp>
        <p:nvSpPr>
          <p:cNvPr id="367" name="Google Shape;367;p32"/>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Slide Title</a:t>
            </a:r>
            <a:endParaRPr b="0" i="0" sz="1800" u="none" cap="none" strike="noStrike">
              <a:solidFill>
                <a:schemeClr val="lt1"/>
              </a:solidFill>
              <a:latin typeface="Arial"/>
              <a:ea typeface="Arial"/>
              <a:cs typeface="Arial"/>
              <a:sym typeface="Arial"/>
            </a:endParaRPr>
          </a:p>
        </p:txBody>
      </p:sp>
      <p:pic>
        <p:nvPicPr>
          <p:cNvPr id="368" name="Google Shape;368;p32"/>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69" name="Google Shape;369;p32"/>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70" name="Google Shape;370;p32"/>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71" name="Google Shape;371;p32"/>
          <p:cNvGrpSpPr/>
          <p:nvPr/>
        </p:nvGrpSpPr>
        <p:grpSpPr>
          <a:xfrm>
            <a:off x="3046021" y="4951153"/>
            <a:ext cx="3929044" cy="52835"/>
            <a:chOff x="4028111" y="6601537"/>
            <a:chExt cx="5238725" cy="70446"/>
          </a:xfrm>
        </p:grpSpPr>
        <p:cxnSp>
          <p:nvCxnSpPr>
            <p:cNvPr id="372" name="Google Shape;372;p32"/>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373" name="Google Shape;373;p32"/>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 name="Shape 92"/>
        <p:cNvGrpSpPr/>
        <p:nvPr/>
      </p:nvGrpSpPr>
      <p:grpSpPr>
        <a:xfrm>
          <a:off x="0" y="0"/>
          <a:ext cx="0" cy="0"/>
          <a:chOff x="0" y="0"/>
          <a:chExt cx="0" cy="0"/>
        </a:xfrm>
      </p:grpSpPr>
      <p:sp>
        <p:nvSpPr>
          <p:cNvPr id="93" name="Google Shape;93;p15"/>
          <p:cNvSpPr txBox="1"/>
          <p:nvPr/>
        </p:nvSpPr>
        <p:spPr>
          <a:xfrm>
            <a:off x="1655254" y="861105"/>
            <a:ext cx="5833500" cy="1146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3500">
                <a:solidFill>
                  <a:schemeClr val="lt1"/>
                </a:solidFill>
              </a:rPr>
              <a:t>Connecting Chess Players Around the World </a:t>
            </a:r>
            <a:endParaRPr b="0" i="0" sz="300" u="none" cap="none" strike="noStrike">
              <a:solidFill>
                <a:srgbClr val="000000"/>
              </a:solidFill>
              <a:latin typeface="Arial"/>
              <a:ea typeface="Arial"/>
              <a:cs typeface="Arial"/>
              <a:sym typeface="Arial"/>
            </a:endParaRPr>
          </a:p>
        </p:txBody>
      </p:sp>
      <p:sp>
        <p:nvSpPr>
          <p:cNvPr id="94" name="Google Shape;94;p15"/>
          <p:cNvSpPr txBox="1"/>
          <p:nvPr/>
        </p:nvSpPr>
        <p:spPr>
          <a:xfrm>
            <a:off x="1081150" y="2424175"/>
            <a:ext cx="5338800" cy="1577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lang="en" sz="2100">
                <a:solidFill>
                  <a:schemeClr val="lt1"/>
                </a:solidFill>
              </a:rPr>
              <a:t>Many times two chess players want to play each other but aren’t in the same place?</a:t>
            </a:r>
            <a:r>
              <a:rPr b="0" i="0" lang="en" sz="2100" u="none" cap="none" strike="noStrike">
                <a:solidFill>
                  <a:schemeClr val="lt1"/>
                </a:solidFill>
                <a:latin typeface="Arial"/>
                <a:ea typeface="Arial"/>
                <a:cs typeface="Arial"/>
                <a:sym typeface="Arial"/>
              </a:rPr>
              <a:t> </a:t>
            </a:r>
            <a:endParaRPr sz="1100"/>
          </a:p>
          <a:p>
            <a:pPr indent="0" lvl="0" marL="0" marR="0" rtl="0" algn="ctr">
              <a:lnSpc>
                <a:spcPct val="100000"/>
              </a:lnSpc>
              <a:spcBef>
                <a:spcPts val="0"/>
              </a:spcBef>
              <a:spcAft>
                <a:spcPts val="0"/>
              </a:spcAft>
              <a:buClr>
                <a:srgbClr val="000000"/>
              </a:buClr>
              <a:buSzPts val="1400"/>
              <a:buFont typeface="Arial"/>
              <a:buNone/>
            </a:pPr>
            <a:r>
              <a:t/>
            </a:r>
            <a:endParaRPr>
              <a:solidFill>
                <a:schemeClr val="lt1"/>
              </a:solidFill>
            </a:endParaRPr>
          </a:p>
          <a:p>
            <a:pPr indent="0" lvl="0" marL="0" marR="0" rtl="0" algn="l">
              <a:lnSpc>
                <a:spcPct val="100000"/>
              </a:lnSpc>
              <a:spcBef>
                <a:spcPts val="0"/>
              </a:spcBef>
              <a:spcAft>
                <a:spcPts val="0"/>
              </a:spcAft>
              <a:buClr>
                <a:srgbClr val="000000"/>
              </a:buClr>
              <a:buSzPts val="1400"/>
              <a:buFont typeface="Arial"/>
              <a:buNone/>
            </a:pPr>
            <a:r>
              <a:rPr lang="en">
                <a:solidFill>
                  <a:schemeClr val="lt1"/>
                </a:solidFill>
              </a:rPr>
              <a:t>So, we built two chess boards that can play remotely. This removes the distraction of being on an internet connected device and allows for tactical gameplay. </a:t>
            </a:r>
            <a:endParaRPr>
              <a:solidFill>
                <a:schemeClr val="lt1"/>
              </a:solidFill>
            </a:endParaRPr>
          </a:p>
        </p:txBody>
      </p:sp>
      <p:grpSp>
        <p:nvGrpSpPr>
          <p:cNvPr id="95" name="Google Shape;95;p15"/>
          <p:cNvGrpSpPr/>
          <p:nvPr/>
        </p:nvGrpSpPr>
        <p:grpSpPr>
          <a:xfrm>
            <a:off x="2957843" y="2007704"/>
            <a:ext cx="2896305" cy="242134"/>
            <a:chOff x="3943790" y="2676939"/>
            <a:chExt cx="3861740" cy="322845"/>
          </a:xfrm>
        </p:grpSpPr>
        <p:cxnSp>
          <p:nvCxnSpPr>
            <p:cNvPr id="96" name="Google Shape;96;p15"/>
            <p:cNvCxnSpPr/>
            <p:nvPr/>
          </p:nvCxnSpPr>
          <p:spPr>
            <a:xfrm>
              <a:off x="4426226" y="2676939"/>
              <a:ext cx="3379304" cy="0"/>
            </a:xfrm>
            <a:prstGeom prst="straightConnector1">
              <a:avLst/>
            </a:prstGeom>
            <a:noFill/>
            <a:ln cap="flat" cmpd="sng" w="19050">
              <a:solidFill>
                <a:srgbClr val="E84B36"/>
              </a:solidFill>
              <a:prstDash val="solid"/>
              <a:round/>
              <a:headEnd len="sm" w="sm" type="none"/>
              <a:tailEnd len="sm" w="sm" type="none"/>
            </a:ln>
          </p:spPr>
        </p:cxnSp>
        <p:cxnSp>
          <p:nvCxnSpPr>
            <p:cNvPr id="97" name="Google Shape;97;p15"/>
            <p:cNvCxnSpPr/>
            <p:nvPr/>
          </p:nvCxnSpPr>
          <p:spPr>
            <a:xfrm flipH="1" rot="10800000">
              <a:off x="3943790" y="2676939"/>
              <a:ext cx="482436" cy="322845"/>
            </a:xfrm>
            <a:prstGeom prst="straightConnector1">
              <a:avLst/>
            </a:prstGeom>
            <a:noFill/>
            <a:ln cap="flat" cmpd="sng" w="19050">
              <a:solidFill>
                <a:srgbClr val="E84B36"/>
              </a:solidFill>
              <a:prstDash val="solid"/>
              <a:round/>
              <a:headEnd len="sm" w="sm" type="none"/>
              <a:tailEnd len="sm" w="sm" type="none"/>
            </a:ln>
          </p:spPr>
        </p:cxnSp>
      </p:grpSp>
      <p:pic>
        <p:nvPicPr>
          <p:cNvPr id="98" name="Google Shape;98;p15"/>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99" name="Google Shape;99;p15"/>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00" name="Google Shape;100;p15"/>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101" name="Google Shape;101;p15"/>
          <p:cNvGrpSpPr/>
          <p:nvPr/>
        </p:nvGrpSpPr>
        <p:grpSpPr>
          <a:xfrm>
            <a:off x="3046021" y="4951153"/>
            <a:ext cx="3929044" cy="52835"/>
            <a:chOff x="4028111" y="6601537"/>
            <a:chExt cx="5238725" cy="70446"/>
          </a:xfrm>
        </p:grpSpPr>
        <p:cxnSp>
          <p:nvCxnSpPr>
            <p:cNvPr id="102" name="Google Shape;102;p15"/>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103" name="Google Shape;103;p15"/>
            <p:cNvSpPr/>
            <p:nvPr/>
          </p:nvSpPr>
          <p:spPr>
            <a:xfrm>
              <a:off x="9196390" y="6601537"/>
              <a:ext cx="70446" cy="70446"/>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7" name="Shape 377"/>
        <p:cNvGrpSpPr/>
        <p:nvPr/>
      </p:nvGrpSpPr>
      <p:grpSpPr>
        <a:xfrm>
          <a:off x="0" y="0"/>
          <a:ext cx="0" cy="0"/>
          <a:chOff x="0" y="0"/>
          <a:chExt cx="0" cy="0"/>
        </a:xfrm>
      </p:grpSpPr>
      <p:sp>
        <p:nvSpPr>
          <p:cNvPr id="378" name="Google Shape;378;p33"/>
          <p:cNvSpPr/>
          <p:nvPr/>
        </p:nvSpPr>
        <p:spPr>
          <a:xfrm>
            <a:off x="356674" y="947788"/>
            <a:ext cx="3267600" cy="1736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79" name="Google Shape;379;p33"/>
          <p:cNvSpPr txBox="1"/>
          <p:nvPr/>
        </p:nvSpPr>
        <p:spPr>
          <a:xfrm>
            <a:off x="1120586" y="1679679"/>
            <a:ext cx="17103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380" name="Google Shape;380;p33"/>
          <p:cNvSpPr/>
          <p:nvPr/>
        </p:nvSpPr>
        <p:spPr>
          <a:xfrm>
            <a:off x="356674" y="2830551"/>
            <a:ext cx="3267600" cy="1736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81" name="Google Shape;381;p33"/>
          <p:cNvSpPr txBox="1"/>
          <p:nvPr/>
        </p:nvSpPr>
        <p:spPr>
          <a:xfrm>
            <a:off x="1120586" y="3560419"/>
            <a:ext cx="17103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382" name="Google Shape;382;p33"/>
          <p:cNvSpPr txBox="1"/>
          <p:nvPr/>
        </p:nvSpPr>
        <p:spPr>
          <a:xfrm>
            <a:off x="3841911" y="1000709"/>
            <a:ext cx="50148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2000" u="none" cap="none" strike="noStrike">
                <a:solidFill>
                  <a:srgbClr val="E84B36"/>
                </a:solidFill>
                <a:latin typeface="Arial"/>
                <a:ea typeface="Arial"/>
                <a:cs typeface="Arial"/>
                <a:sym typeface="Arial"/>
              </a:rPr>
              <a:t>Lorem Ipsum Dolor Sit Amet Consectetur Adipiscing</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sz="1100"/>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en" sz="1500" u="none" cap="none" strike="noStrike">
                <a:solidFill>
                  <a:srgbClr val="15264B"/>
                </a:solidFill>
                <a:latin typeface="Arial"/>
                <a:ea typeface="Arial"/>
                <a:cs typeface="Arial"/>
                <a:sym typeface="Arial"/>
              </a:rPr>
              <a:t>Lorem Ipsum Dolor Sit Amet Consectetur Adipiscing</a:t>
            </a:r>
            <a:endParaRPr b="1" i="0" sz="15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Lorem ipsum dolor sit amet, consectetur adipiscing elit, sed do eiusmod tempor incididunt ut labore et dolore magna aliqua.</a:t>
            </a:r>
            <a:endParaRPr b="1" i="0" sz="1400" u="none" cap="none" strike="noStrike">
              <a:solidFill>
                <a:schemeClr val="dk1"/>
              </a:solidFill>
              <a:latin typeface="Arial"/>
              <a:ea typeface="Arial"/>
              <a:cs typeface="Arial"/>
              <a:sym typeface="Arial"/>
            </a:endParaRPr>
          </a:p>
        </p:txBody>
      </p:sp>
      <p:sp>
        <p:nvSpPr>
          <p:cNvPr id="383" name="Google Shape;383;p33"/>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84" name="Google Shape;384;p3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Slide Title</a:t>
            </a:r>
            <a:endParaRPr b="0" i="0" sz="1800" u="none" cap="none" strike="noStrike">
              <a:solidFill>
                <a:schemeClr val="lt1"/>
              </a:solidFill>
              <a:latin typeface="Arial"/>
              <a:ea typeface="Arial"/>
              <a:cs typeface="Arial"/>
              <a:sym typeface="Arial"/>
            </a:endParaRPr>
          </a:p>
        </p:txBody>
      </p:sp>
      <p:pic>
        <p:nvPicPr>
          <p:cNvPr id="385" name="Google Shape;385;p33"/>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86" name="Google Shape;386;p3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87" name="Google Shape;387;p33"/>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88" name="Google Shape;388;p33"/>
          <p:cNvGrpSpPr/>
          <p:nvPr/>
        </p:nvGrpSpPr>
        <p:grpSpPr>
          <a:xfrm>
            <a:off x="3046069" y="4951153"/>
            <a:ext cx="3929036" cy="52875"/>
            <a:chOff x="4028175" y="6601537"/>
            <a:chExt cx="5238715" cy="70500"/>
          </a:xfrm>
        </p:grpSpPr>
        <p:cxnSp>
          <p:nvCxnSpPr>
            <p:cNvPr id="389" name="Google Shape;389;p3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90" name="Google Shape;390;p33"/>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4" name="Shape 394"/>
        <p:cNvGrpSpPr/>
        <p:nvPr/>
      </p:nvGrpSpPr>
      <p:grpSpPr>
        <a:xfrm>
          <a:off x="0" y="0"/>
          <a:ext cx="0" cy="0"/>
          <a:chOff x="0" y="0"/>
          <a:chExt cx="0" cy="0"/>
        </a:xfrm>
      </p:grpSpPr>
      <p:sp>
        <p:nvSpPr>
          <p:cNvPr id="395" name="Google Shape;395;p34"/>
          <p:cNvSpPr/>
          <p:nvPr/>
        </p:nvSpPr>
        <p:spPr>
          <a:xfrm>
            <a:off x="5606592" y="947788"/>
            <a:ext cx="3267495" cy="1736735"/>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96" name="Google Shape;396;p34"/>
          <p:cNvSpPr txBox="1"/>
          <p:nvPr/>
        </p:nvSpPr>
        <p:spPr>
          <a:xfrm>
            <a:off x="6370504" y="1679679"/>
            <a:ext cx="1710368" cy="2769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397" name="Google Shape;397;p34"/>
          <p:cNvSpPr/>
          <p:nvPr/>
        </p:nvSpPr>
        <p:spPr>
          <a:xfrm>
            <a:off x="5606592" y="2830551"/>
            <a:ext cx="3267495" cy="1736735"/>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98" name="Google Shape;398;p34"/>
          <p:cNvSpPr txBox="1"/>
          <p:nvPr/>
        </p:nvSpPr>
        <p:spPr>
          <a:xfrm>
            <a:off x="6370504" y="3560419"/>
            <a:ext cx="1710368" cy="2769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399" name="Google Shape;399;p34"/>
          <p:cNvSpPr txBox="1"/>
          <p:nvPr>
            <p:ph idx="1" type="body"/>
          </p:nvPr>
        </p:nvSpPr>
        <p:spPr>
          <a:xfrm>
            <a:off x="282608" y="1000709"/>
            <a:ext cx="5014848" cy="3615827"/>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Lorem Ipsum Dolor Sit Amet Consectetur Adipiscing</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SzPts val="1500"/>
              <a:buNone/>
            </a:pPr>
            <a:r>
              <a:rPr lang="en" sz="1400">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sz="1100"/>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300"/>
              <a:buNone/>
            </a:pPr>
            <a:r>
              <a:rPr b="1" lang="en" sz="1500">
                <a:solidFill>
                  <a:srgbClr val="15264B"/>
                </a:solidFill>
                <a:latin typeface="Arial"/>
                <a:ea typeface="Arial"/>
                <a:cs typeface="Arial"/>
                <a:sym typeface="Arial"/>
              </a:rPr>
              <a:t>Lorem Ipsum Dolor Sit Amet Consectetur Adipiscing</a:t>
            </a:r>
            <a:endParaRPr b="1" sz="1500">
              <a:solidFill>
                <a:srgbClr val="15264B"/>
              </a:solidFill>
            </a:endParaRPr>
          </a:p>
          <a:p>
            <a:pPr indent="0" lvl="0" marL="0" rtl="0" algn="l">
              <a:lnSpc>
                <a:spcPct val="100000"/>
              </a:lnSpc>
              <a:spcBef>
                <a:spcPts val="0"/>
              </a:spcBef>
              <a:spcAft>
                <a:spcPts val="0"/>
              </a:spcAft>
              <a:buSzPts val="2300"/>
              <a:buNone/>
            </a:pPr>
            <a:r>
              <a:t/>
            </a:r>
            <a:endParaRPr b="1"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300"/>
              <a:buNone/>
            </a:pPr>
            <a:r>
              <a:rPr lang="en" sz="1400">
                <a:latin typeface="Arial"/>
                <a:ea typeface="Arial"/>
                <a:cs typeface="Arial"/>
                <a:sym typeface="Arial"/>
              </a:rPr>
              <a:t>Lorem ipsum dolor sit amet, consectetur adipiscing elit, sed do eiusmod tempor incididunt ut labore et dolore magna aliqua.</a:t>
            </a:r>
            <a:endParaRPr b="1" sz="1400">
              <a:solidFill>
                <a:schemeClr val="dk1"/>
              </a:solidFill>
              <a:latin typeface="Arial"/>
              <a:ea typeface="Arial"/>
              <a:cs typeface="Arial"/>
              <a:sym typeface="Arial"/>
            </a:endParaRPr>
          </a:p>
        </p:txBody>
      </p:sp>
      <p:sp>
        <p:nvSpPr>
          <p:cNvPr id="400" name="Google Shape;400;p34"/>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01" name="Google Shape;401;p34"/>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Slide Title</a:t>
            </a:r>
            <a:endParaRPr b="0" i="0" sz="1800" u="none" cap="none" strike="noStrike">
              <a:solidFill>
                <a:schemeClr val="lt1"/>
              </a:solidFill>
              <a:latin typeface="Arial"/>
              <a:ea typeface="Arial"/>
              <a:cs typeface="Arial"/>
              <a:sym typeface="Arial"/>
            </a:endParaRPr>
          </a:p>
        </p:txBody>
      </p:sp>
      <p:pic>
        <p:nvPicPr>
          <p:cNvPr id="402" name="Google Shape;402;p34"/>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03" name="Google Shape;403;p34"/>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04" name="Google Shape;404;p34"/>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05" name="Google Shape;405;p34"/>
          <p:cNvGrpSpPr/>
          <p:nvPr/>
        </p:nvGrpSpPr>
        <p:grpSpPr>
          <a:xfrm>
            <a:off x="3046021" y="4951153"/>
            <a:ext cx="3929044" cy="52835"/>
            <a:chOff x="4028111" y="6601537"/>
            <a:chExt cx="5238725" cy="70446"/>
          </a:xfrm>
        </p:grpSpPr>
        <p:cxnSp>
          <p:nvCxnSpPr>
            <p:cNvPr id="406" name="Google Shape;406;p34"/>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407" name="Google Shape;407;p34"/>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1" name="Shape 411"/>
        <p:cNvGrpSpPr/>
        <p:nvPr/>
      </p:nvGrpSpPr>
      <p:grpSpPr>
        <a:xfrm>
          <a:off x="0" y="0"/>
          <a:ext cx="0" cy="0"/>
          <a:chOff x="0" y="0"/>
          <a:chExt cx="0" cy="0"/>
        </a:xfrm>
      </p:grpSpPr>
      <p:sp>
        <p:nvSpPr>
          <p:cNvPr id="412" name="Google Shape;412;p35"/>
          <p:cNvSpPr/>
          <p:nvPr/>
        </p:nvSpPr>
        <p:spPr>
          <a:xfrm>
            <a:off x="323394" y="947789"/>
            <a:ext cx="3267495" cy="3619499"/>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13" name="Google Shape;413;p35"/>
          <p:cNvSpPr txBox="1"/>
          <p:nvPr/>
        </p:nvSpPr>
        <p:spPr>
          <a:xfrm>
            <a:off x="1101957" y="2619918"/>
            <a:ext cx="1710368" cy="2769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414" name="Google Shape;414;p35"/>
          <p:cNvSpPr txBox="1"/>
          <p:nvPr/>
        </p:nvSpPr>
        <p:spPr>
          <a:xfrm>
            <a:off x="3848878" y="1000709"/>
            <a:ext cx="4816780" cy="361582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2000" u="none" cap="none" strike="noStrike">
                <a:solidFill>
                  <a:srgbClr val="E84B36"/>
                </a:solidFill>
                <a:latin typeface="Arial"/>
                <a:ea typeface="Arial"/>
                <a:cs typeface="Arial"/>
                <a:sym typeface="Arial"/>
              </a:rPr>
              <a:t>Lorem Ipsum Dolor Sit Amet Consectetur Adipiscing</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sz="1100"/>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en" sz="1500" u="none" cap="none" strike="noStrike">
                <a:solidFill>
                  <a:srgbClr val="15264B"/>
                </a:solidFill>
                <a:latin typeface="Arial"/>
                <a:ea typeface="Arial"/>
                <a:cs typeface="Arial"/>
                <a:sym typeface="Arial"/>
              </a:rPr>
              <a:t>Lorem Ipsum Dolor Sit Amet Consectetur Adipiscing</a:t>
            </a:r>
            <a:endParaRPr b="1" i="0" sz="15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Lorem ipsum dolor sit amet, consectetur adipiscing elit, sed do eiusmod tempor incididunt ut labore et dolore magna aliqua.</a:t>
            </a:r>
            <a:endParaRPr b="1" i="0" sz="1400" u="none" cap="none" strike="noStrike">
              <a:solidFill>
                <a:schemeClr val="dk1"/>
              </a:solidFill>
              <a:latin typeface="Arial"/>
              <a:ea typeface="Arial"/>
              <a:cs typeface="Arial"/>
              <a:sym typeface="Arial"/>
            </a:endParaRPr>
          </a:p>
        </p:txBody>
      </p:sp>
      <p:sp>
        <p:nvSpPr>
          <p:cNvPr id="415" name="Google Shape;415;p35"/>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16" name="Google Shape;416;p35"/>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Slide Title</a:t>
            </a:r>
            <a:endParaRPr b="0" i="0" sz="1800" u="none" cap="none" strike="noStrike">
              <a:solidFill>
                <a:schemeClr val="lt1"/>
              </a:solidFill>
              <a:latin typeface="Arial"/>
              <a:ea typeface="Arial"/>
              <a:cs typeface="Arial"/>
              <a:sym typeface="Arial"/>
            </a:endParaRPr>
          </a:p>
        </p:txBody>
      </p:sp>
      <p:pic>
        <p:nvPicPr>
          <p:cNvPr id="417" name="Google Shape;417;p3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18" name="Google Shape;418;p35"/>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19" name="Google Shape;419;p35"/>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20" name="Google Shape;420;p35"/>
          <p:cNvGrpSpPr/>
          <p:nvPr/>
        </p:nvGrpSpPr>
        <p:grpSpPr>
          <a:xfrm>
            <a:off x="3046021" y="4951153"/>
            <a:ext cx="3929044" cy="52835"/>
            <a:chOff x="4028111" y="6601537"/>
            <a:chExt cx="5238725" cy="70446"/>
          </a:xfrm>
        </p:grpSpPr>
        <p:cxnSp>
          <p:nvCxnSpPr>
            <p:cNvPr id="421" name="Google Shape;421;p35"/>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422" name="Google Shape;422;p35"/>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6" name="Shape 426"/>
        <p:cNvGrpSpPr/>
        <p:nvPr/>
      </p:nvGrpSpPr>
      <p:grpSpPr>
        <a:xfrm>
          <a:off x="0" y="0"/>
          <a:ext cx="0" cy="0"/>
          <a:chOff x="0" y="0"/>
          <a:chExt cx="0" cy="0"/>
        </a:xfrm>
      </p:grpSpPr>
      <p:sp>
        <p:nvSpPr>
          <p:cNvPr id="427" name="Google Shape;427;p36"/>
          <p:cNvSpPr/>
          <p:nvPr/>
        </p:nvSpPr>
        <p:spPr>
          <a:xfrm>
            <a:off x="5589264" y="947789"/>
            <a:ext cx="3267495" cy="3619499"/>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28" name="Google Shape;428;p36"/>
          <p:cNvSpPr txBox="1"/>
          <p:nvPr/>
        </p:nvSpPr>
        <p:spPr>
          <a:xfrm>
            <a:off x="6367827" y="2619918"/>
            <a:ext cx="1710368" cy="2769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429" name="Google Shape;429;p36"/>
          <p:cNvSpPr txBox="1"/>
          <p:nvPr/>
        </p:nvSpPr>
        <p:spPr>
          <a:xfrm>
            <a:off x="282606" y="1000709"/>
            <a:ext cx="4816780" cy="361582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2000" u="none" cap="none" strike="noStrike">
                <a:solidFill>
                  <a:srgbClr val="E84B36"/>
                </a:solidFill>
                <a:latin typeface="Arial"/>
                <a:ea typeface="Arial"/>
                <a:cs typeface="Arial"/>
                <a:sym typeface="Arial"/>
              </a:rPr>
              <a:t>Lorem Ipsum Dolor Sit Amet Consectetur Adipiscing</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sz="1100"/>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en" sz="1500" u="none" cap="none" strike="noStrike">
                <a:solidFill>
                  <a:srgbClr val="15264B"/>
                </a:solidFill>
                <a:latin typeface="Arial"/>
                <a:ea typeface="Arial"/>
                <a:cs typeface="Arial"/>
                <a:sym typeface="Arial"/>
              </a:rPr>
              <a:t>Lorem Ipsum Dolor Sit Amet Consectetur Adipiscing</a:t>
            </a:r>
            <a:endParaRPr b="1" i="0" sz="15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Lorem ipsum dolor sit amet, consectetur adipiscing elit, sed do eiusmod tempor incididunt ut labore et dolore magna aliqua.</a:t>
            </a:r>
            <a:endParaRPr b="1" i="0" sz="1400" u="none" cap="none" strike="noStrike">
              <a:solidFill>
                <a:schemeClr val="dk1"/>
              </a:solidFill>
              <a:latin typeface="Arial"/>
              <a:ea typeface="Arial"/>
              <a:cs typeface="Arial"/>
              <a:sym typeface="Arial"/>
            </a:endParaRPr>
          </a:p>
        </p:txBody>
      </p:sp>
      <p:sp>
        <p:nvSpPr>
          <p:cNvPr id="430" name="Google Shape;430;p36"/>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31" name="Google Shape;431;p36"/>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Slide Title</a:t>
            </a:r>
            <a:endParaRPr b="0" i="0" sz="1800" u="none" cap="none" strike="noStrike">
              <a:solidFill>
                <a:schemeClr val="lt1"/>
              </a:solidFill>
              <a:latin typeface="Arial"/>
              <a:ea typeface="Arial"/>
              <a:cs typeface="Arial"/>
              <a:sym typeface="Arial"/>
            </a:endParaRPr>
          </a:p>
        </p:txBody>
      </p:sp>
      <p:pic>
        <p:nvPicPr>
          <p:cNvPr id="432" name="Google Shape;432;p3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33" name="Google Shape;433;p36"/>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34" name="Google Shape;434;p36"/>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35" name="Google Shape;435;p36"/>
          <p:cNvGrpSpPr/>
          <p:nvPr/>
        </p:nvGrpSpPr>
        <p:grpSpPr>
          <a:xfrm>
            <a:off x="3046021" y="4951153"/>
            <a:ext cx="3929044" cy="52835"/>
            <a:chOff x="4028111" y="6601537"/>
            <a:chExt cx="5238725" cy="70446"/>
          </a:xfrm>
        </p:grpSpPr>
        <p:cxnSp>
          <p:nvCxnSpPr>
            <p:cNvPr id="436" name="Google Shape;436;p36"/>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437" name="Google Shape;437;p36"/>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1" name="Shape 441"/>
        <p:cNvGrpSpPr/>
        <p:nvPr/>
      </p:nvGrpSpPr>
      <p:grpSpPr>
        <a:xfrm>
          <a:off x="0" y="0"/>
          <a:ext cx="0" cy="0"/>
          <a:chOff x="0" y="0"/>
          <a:chExt cx="0" cy="0"/>
        </a:xfrm>
      </p:grpSpPr>
      <p:sp>
        <p:nvSpPr>
          <p:cNvPr id="442" name="Google Shape;442;p37"/>
          <p:cNvSpPr/>
          <p:nvPr/>
        </p:nvSpPr>
        <p:spPr>
          <a:xfrm>
            <a:off x="1700201" y="1093601"/>
            <a:ext cx="5743598" cy="2766317"/>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43" name="Google Shape;443;p37"/>
          <p:cNvSpPr txBox="1"/>
          <p:nvPr/>
        </p:nvSpPr>
        <p:spPr>
          <a:xfrm>
            <a:off x="3411313" y="2342919"/>
            <a:ext cx="2321373" cy="2769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444" name="Google Shape;444;p37"/>
          <p:cNvSpPr txBox="1"/>
          <p:nvPr/>
        </p:nvSpPr>
        <p:spPr>
          <a:xfrm>
            <a:off x="437936" y="4098548"/>
            <a:ext cx="8268128" cy="490585"/>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b="0" i="0" lang="en" sz="1200" u="none" cap="none" strike="noStrike">
                <a:solidFill>
                  <a:schemeClr val="dk1"/>
                </a:solidFill>
                <a:latin typeface="Arial"/>
                <a:ea typeface="Arial"/>
                <a:cs typeface="Arial"/>
                <a:sym typeface="Arial"/>
              </a:rPr>
              <a:t>(Short commentary or relevant information about the contents of the chart/graph.)</a:t>
            </a:r>
            <a:endParaRPr b="0" i="0" sz="1200" u="none" cap="none" strike="noStrike">
              <a:solidFill>
                <a:srgbClr val="000000"/>
              </a:solidFill>
              <a:latin typeface="Arial"/>
              <a:ea typeface="Arial"/>
              <a:cs typeface="Arial"/>
              <a:sym typeface="Arial"/>
            </a:endParaRPr>
          </a:p>
        </p:txBody>
      </p:sp>
      <p:sp>
        <p:nvSpPr>
          <p:cNvPr id="445" name="Google Shape;445;p37"/>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46" name="Google Shape;446;p37"/>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Slide Title</a:t>
            </a:r>
            <a:endParaRPr b="0" i="0" sz="1800" u="none" cap="none" strike="noStrike">
              <a:solidFill>
                <a:schemeClr val="lt1"/>
              </a:solidFill>
              <a:latin typeface="Arial"/>
              <a:ea typeface="Arial"/>
              <a:cs typeface="Arial"/>
              <a:sym typeface="Arial"/>
            </a:endParaRPr>
          </a:p>
        </p:txBody>
      </p:sp>
      <p:pic>
        <p:nvPicPr>
          <p:cNvPr id="447" name="Google Shape;447;p3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48" name="Google Shape;448;p37"/>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49" name="Google Shape;449;p37"/>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50" name="Google Shape;450;p37"/>
          <p:cNvGrpSpPr/>
          <p:nvPr/>
        </p:nvGrpSpPr>
        <p:grpSpPr>
          <a:xfrm>
            <a:off x="3046021" y="4951153"/>
            <a:ext cx="3929044" cy="52835"/>
            <a:chOff x="4028111" y="6601537"/>
            <a:chExt cx="5238725" cy="70446"/>
          </a:xfrm>
        </p:grpSpPr>
        <p:cxnSp>
          <p:nvCxnSpPr>
            <p:cNvPr id="451" name="Google Shape;451;p37"/>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452" name="Google Shape;452;p37"/>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6" name="Shape 456"/>
        <p:cNvGrpSpPr/>
        <p:nvPr/>
      </p:nvGrpSpPr>
      <p:grpSpPr>
        <a:xfrm>
          <a:off x="0" y="0"/>
          <a:ext cx="0" cy="0"/>
          <a:chOff x="0" y="0"/>
          <a:chExt cx="0" cy="0"/>
        </a:xfrm>
      </p:grpSpPr>
      <p:sp>
        <p:nvSpPr>
          <p:cNvPr id="457" name="Google Shape;457;p38"/>
          <p:cNvSpPr/>
          <p:nvPr/>
        </p:nvSpPr>
        <p:spPr>
          <a:xfrm>
            <a:off x="1" y="0"/>
            <a:ext cx="9143999" cy="346304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58" name="Google Shape;458;p38"/>
          <p:cNvSpPr txBox="1"/>
          <p:nvPr/>
        </p:nvSpPr>
        <p:spPr>
          <a:xfrm>
            <a:off x="2634972" y="1731520"/>
            <a:ext cx="3855395" cy="276968"/>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(Send to back so Block I is not covered.)</a:t>
            </a:r>
            <a:endParaRPr b="0" i="0" sz="1100" u="none" cap="none" strike="noStrike">
              <a:solidFill>
                <a:srgbClr val="000000"/>
              </a:solidFill>
              <a:latin typeface="Arial"/>
              <a:ea typeface="Arial"/>
              <a:cs typeface="Arial"/>
              <a:sym typeface="Arial"/>
            </a:endParaRPr>
          </a:p>
        </p:txBody>
      </p:sp>
      <p:sp>
        <p:nvSpPr>
          <p:cNvPr id="459" name="Google Shape;459;p38"/>
          <p:cNvSpPr txBox="1"/>
          <p:nvPr/>
        </p:nvSpPr>
        <p:spPr>
          <a:xfrm>
            <a:off x="282607" y="3787840"/>
            <a:ext cx="8383050" cy="715123"/>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b="0" i="0" lang="en" sz="1700" u="none" cap="none" strike="noStrike">
                <a:solidFill>
                  <a:schemeClr val="dk1"/>
                </a:solidFill>
                <a:latin typeface="Arial"/>
                <a:ea typeface="Arial"/>
                <a:cs typeface="Arial"/>
                <a:sym typeface="Arial"/>
              </a:rPr>
              <a:t>(Text here relevant to the photo for a larger call out on a given idea or message.) </a:t>
            </a:r>
            <a:endParaRPr sz="1100"/>
          </a:p>
          <a:p>
            <a:pPr indent="0" lvl="0" marL="0" marR="0" rtl="0" algn="ctr">
              <a:lnSpc>
                <a:spcPct val="100000"/>
              </a:lnSpc>
              <a:spcBef>
                <a:spcPts val="0"/>
              </a:spcBef>
              <a:spcAft>
                <a:spcPts val="0"/>
              </a:spcAft>
              <a:buClr>
                <a:schemeClr val="dk1"/>
              </a:buClr>
              <a:buSzPts val="1500"/>
              <a:buFont typeface="Helvetica Neue Light"/>
              <a:buNone/>
            </a:pPr>
            <a:r>
              <a:rPr b="0" i="0" lang="en" sz="1700" u="none" cap="none" strike="noStrike">
                <a:solidFill>
                  <a:schemeClr val="dk1"/>
                </a:solidFill>
                <a:latin typeface="Arial"/>
                <a:ea typeface="Arial"/>
                <a:cs typeface="Arial"/>
                <a:sym typeface="Arial"/>
              </a:rPr>
              <a:t>(Keep this text simple and short on one or two lines.)</a:t>
            </a:r>
            <a:endParaRPr b="0" i="0" sz="1700" u="none" cap="none" strike="noStrike">
              <a:solidFill>
                <a:srgbClr val="000000"/>
              </a:solidFill>
              <a:latin typeface="Arial"/>
              <a:ea typeface="Arial"/>
              <a:cs typeface="Arial"/>
              <a:sym typeface="Arial"/>
            </a:endParaRPr>
          </a:p>
        </p:txBody>
      </p:sp>
      <p:pic>
        <p:nvPicPr>
          <p:cNvPr id="460" name="Google Shape;460;p3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61" name="Google Shape;461;p38"/>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62" name="Google Shape;462;p38"/>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63" name="Google Shape;463;p38"/>
          <p:cNvGrpSpPr/>
          <p:nvPr/>
        </p:nvGrpSpPr>
        <p:grpSpPr>
          <a:xfrm>
            <a:off x="3046021" y="4951153"/>
            <a:ext cx="3929044" cy="52835"/>
            <a:chOff x="4028111" y="6601537"/>
            <a:chExt cx="5238725" cy="70446"/>
          </a:xfrm>
        </p:grpSpPr>
        <p:cxnSp>
          <p:nvCxnSpPr>
            <p:cNvPr id="464" name="Google Shape;464;p38"/>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465" name="Google Shape;465;p38"/>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13294B"/>
        </a:solidFill>
      </p:bgPr>
    </p:bg>
    <p:spTree>
      <p:nvGrpSpPr>
        <p:cNvPr id="469" name="Shape 469"/>
        <p:cNvGrpSpPr/>
        <p:nvPr/>
      </p:nvGrpSpPr>
      <p:grpSpPr>
        <a:xfrm>
          <a:off x="0" y="0"/>
          <a:ext cx="0" cy="0"/>
          <a:chOff x="0" y="0"/>
          <a:chExt cx="0" cy="0"/>
        </a:xfrm>
      </p:grpSpPr>
      <p:sp>
        <p:nvSpPr>
          <p:cNvPr id="470" name="Google Shape;470;p39"/>
          <p:cNvSpPr txBox="1"/>
          <p:nvPr/>
        </p:nvSpPr>
        <p:spPr>
          <a:xfrm>
            <a:off x="3848878" y="757965"/>
            <a:ext cx="4816780" cy="361582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2000" u="none" cap="none" strike="noStrike">
                <a:solidFill>
                  <a:schemeClr val="lt1"/>
                </a:solidFill>
                <a:latin typeface="Arial"/>
                <a:ea typeface="Arial"/>
                <a:cs typeface="Arial"/>
                <a:sym typeface="Arial"/>
              </a:rPr>
              <a:t>Lorem ipsum dolor sit amet consectetur adipiscing elit</a:t>
            </a:r>
            <a:endParaRPr b="1"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sz="1100"/>
          </a:p>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1" i="0" lang="en" sz="1500" u="none" cap="none" strike="noStrike">
                <a:solidFill>
                  <a:schemeClr val="lt1"/>
                </a:solidFill>
                <a:latin typeface="Arial"/>
                <a:ea typeface="Arial"/>
                <a:cs typeface="Arial"/>
                <a:sym typeface="Arial"/>
              </a:rPr>
              <a:t>Lorem ipsum dolor sit amet consectetur adipiscing</a:t>
            </a:r>
            <a:endParaRPr b="1" i="0" sz="15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Lorem ipsum dolor sit amet, consectetur adipiscing elit, sed do eiusmod tempor incididunt ut labore et dolore magna aliqua.</a:t>
            </a:r>
            <a:endParaRPr b="1" i="0" sz="1400" u="none" cap="none" strike="noStrike">
              <a:solidFill>
                <a:schemeClr val="lt1"/>
              </a:solidFill>
              <a:latin typeface="Arial"/>
              <a:ea typeface="Arial"/>
              <a:cs typeface="Arial"/>
              <a:sym typeface="Arial"/>
            </a:endParaRPr>
          </a:p>
        </p:txBody>
      </p:sp>
      <p:sp>
        <p:nvSpPr>
          <p:cNvPr id="471" name="Google Shape;471;p39"/>
          <p:cNvSpPr/>
          <p:nvPr/>
        </p:nvSpPr>
        <p:spPr>
          <a:xfrm>
            <a:off x="315586" y="258715"/>
            <a:ext cx="3082418" cy="4465686"/>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72" name="Google Shape;472;p39"/>
          <p:cNvSpPr txBox="1"/>
          <p:nvPr/>
        </p:nvSpPr>
        <p:spPr>
          <a:xfrm>
            <a:off x="1001611" y="2427379"/>
            <a:ext cx="1710368" cy="2769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a:t>
            </a:r>
            <a:endParaRPr b="0" i="0" sz="1100" u="none" cap="none" strike="noStrike">
              <a:solidFill>
                <a:srgbClr val="000000"/>
              </a:solidFill>
              <a:latin typeface="Arial"/>
              <a:ea typeface="Arial"/>
              <a:cs typeface="Arial"/>
              <a:sym typeface="Arial"/>
            </a:endParaRPr>
          </a:p>
        </p:txBody>
      </p:sp>
      <p:pic>
        <p:nvPicPr>
          <p:cNvPr id="473" name="Google Shape;473;p39"/>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74" name="Google Shape;474;p39"/>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75" name="Google Shape;475;p39"/>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476" name="Google Shape;476;p39"/>
          <p:cNvGrpSpPr/>
          <p:nvPr/>
        </p:nvGrpSpPr>
        <p:grpSpPr>
          <a:xfrm>
            <a:off x="3046021" y="4951153"/>
            <a:ext cx="3929044" cy="52835"/>
            <a:chOff x="4028111" y="6601537"/>
            <a:chExt cx="5238725" cy="70446"/>
          </a:xfrm>
        </p:grpSpPr>
        <p:cxnSp>
          <p:nvCxnSpPr>
            <p:cNvPr id="477" name="Google Shape;477;p39"/>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478" name="Google Shape;478;p39"/>
            <p:cNvSpPr/>
            <p:nvPr/>
          </p:nvSpPr>
          <p:spPr>
            <a:xfrm>
              <a:off x="9196390" y="6601537"/>
              <a:ext cx="70446" cy="70446"/>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2" name="Shape 482"/>
        <p:cNvGrpSpPr/>
        <p:nvPr/>
      </p:nvGrpSpPr>
      <p:grpSpPr>
        <a:xfrm>
          <a:off x="0" y="0"/>
          <a:ext cx="0" cy="0"/>
          <a:chOff x="0" y="0"/>
          <a:chExt cx="0" cy="0"/>
        </a:xfrm>
      </p:grpSpPr>
      <p:pic>
        <p:nvPicPr>
          <p:cNvPr descr="Text, letter, whiteboard&#10;&#10;Description automatically generated" id="483" name="Google Shape;483;p40"/>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484" name="Google Shape;484;p40"/>
          <p:cNvSpPr/>
          <p:nvPr/>
        </p:nvSpPr>
        <p:spPr>
          <a:xfrm>
            <a:off x="0" y="0"/>
            <a:ext cx="4572000" cy="5143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85" name="Google Shape;485;p40"/>
          <p:cNvSpPr txBox="1"/>
          <p:nvPr/>
        </p:nvSpPr>
        <p:spPr>
          <a:xfrm>
            <a:off x="443753" y="2686488"/>
            <a:ext cx="3650876" cy="145421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Arial"/>
                <a:ea typeface="Arial"/>
                <a:cs typeface="Arial"/>
                <a:sym typeface="Arial"/>
              </a:rPr>
              <a:t>(Slide the blue box and the text left or right to fit over your background image. Use this text box for a call out or caption to the image.)</a:t>
            </a:r>
            <a:endParaRPr b="1" i="0" sz="1800" u="none" cap="none" strike="noStrike">
              <a:solidFill>
                <a:schemeClr val="lt1"/>
              </a:solidFill>
              <a:latin typeface="Arial"/>
              <a:ea typeface="Arial"/>
              <a:cs typeface="Arial"/>
              <a:sym typeface="Arial"/>
            </a:endParaRPr>
          </a:p>
        </p:txBody>
      </p:sp>
      <p:sp>
        <p:nvSpPr>
          <p:cNvPr id="486" name="Google Shape;486;p40"/>
          <p:cNvSpPr txBox="1"/>
          <p:nvPr/>
        </p:nvSpPr>
        <p:spPr>
          <a:xfrm>
            <a:off x="526474" y="1066939"/>
            <a:ext cx="3456708" cy="1315715"/>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IMAGE</a:t>
            </a:r>
            <a:endParaRPr sz="1100"/>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 </a:t>
            </a:r>
            <a:endParaRPr sz="1100"/>
          </a:p>
          <a:p>
            <a:pPr indent="0" lvl="0" marL="0" marR="0" rtl="0" algn="ctr">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(Use a photo for the entire slide like the example shown here. Send the photo to </a:t>
            </a:r>
            <a:endParaRPr sz="1100"/>
          </a:p>
          <a:p>
            <a:pPr indent="0" lvl="0" marL="0" marR="0" rtl="0" algn="ctr">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the back so the Block I and footer text </a:t>
            </a:r>
            <a:endParaRPr sz="1100"/>
          </a:p>
          <a:p>
            <a:pPr indent="0" lvl="0" marL="0" marR="0" rtl="0" algn="ctr">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is not covered.)</a:t>
            </a:r>
            <a:endParaRPr b="0" i="0" sz="1100" u="none" cap="none" strike="noStrike">
              <a:solidFill>
                <a:schemeClr val="lt1"/>
              </a:solidFill>
              <a:latin typeface="Arial"/>
              <a:ea typeface="Arial"/>
              <a:cs typeface="Arial"/>
              <a:sym typeface="Arial"/>
            </a:endParaRPr>
          </a:p>
        </p:txBody>
      </p:sp>
      <p:pic>
        <p:nvPicPr>
          <p:cNvPr id="487" name="Google Shape;487;p40"/>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488" name="Google Shape;488;p40"/>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89" name="Google Shape;489;p40"/>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490" name="Google Shape;490;p40"/>
          <p:cNvGrpSpPr/>
          <p:nvPr/>
        </p:nvGrpSpPr>
        <p:grpSpPr>
          <a:xfrm>
            <a:off x="3046021" y="4951153"/>
            <a:ext cx="3929044" cy="52835"/>
            <a:chOff x="4028111" y="6601537"/>
            <a:chExt cx="5238725" cy="70446"/>
          </a:xfrm>
        </p:grpSpPr>
        <p:cxnSp>
          <p:nvCxnSpPr>
            <p:cNvPr id="491" name="Google Shape;491;p40"/>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492" name="Google Shape;492;p40"/>
            <p:cNvSpPr/>
            <p:nvPr/>
          </p:nvSpPr>
          <p:spPr>
            <a:xfrm>
              <a:off x="9196390" y="6601537"/>
              <a:ext cx="70446" cy="70446"/>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6" name="Shape 496"/>
        <p:cNvGrpSpPr/>
        <p:nvPr/>
      </p:nvGrpSpPr>
      <p:grpSpPr>
        <a:xfrm>
          <a:off x="0" y="0"/>
          <a:ext cx="0" cy="0"/>
          <a:chOff x="0" y="0"/>
          <a:chExt cx="0" cy="0"/>
        </a:xfrm>
      </p:grpSpPr>
      <p:sp>
        <p:nvSpPr>
          <p:cNvPr id="497" name="Google Shape;497;p41"/>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498" name="Google Shape;498;p41"/>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2" name="Shape 502"/>
        <p:cNvGrpSpPr/>
        <p:nvPr/>
      </p:nvGrpSpPr>
      <p:grpSpPr>
        <a:xfrm>
          <a:off x="0" y="0"/>
          <a:ext cx="0" cy="0"/>
          <a:chOff x="0" y="0"/>
          <a:chExt cx="0" cy="0"/>
        </a:xfrm>
      </p:grpSpPr>
      <p:grpSp>
        <p:nvGrpSpPr>
          <p:cNvPr id="503" name="Google Shape;503;p42"/>
          <p:cNvGrpSpPr/>
          <p:nvPr/>
        </p:nvGrpSpPr>
        <p:grpSpPr>
          <a:xfrm>
            <a:off x="571500" y="381000"/>
            <a:ext cx="8001000" cy="638325"/>
            <a:chOff x="571500" y="381000"/>
            <a:chExt cx="8001000" cy="638325"/>
          </a:xfrm>
        </p:grpSpPr>
        <p:sp>
          <p:nvSpPr>
            <p:cNvPr id="504" name="Google Shape;504;p42"/>
            <p:cNvSpPr txBox="1"/>
            <p:nvPr/>
          </p:nvSpPr>
          <p:spPr>
            <a:xfrm>
              <a:off x="571500" y="381000"/>
              <a:ext cx="80010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3200">
                  <a:solidFill>
                    <a:schemeClr val="dk1"/>
                  </a:solidFill>
                  <a:latin typeface="Playfair Display"/>
                  <a:ea typeface="Playfair Display"/>
                  <a:cs typeface="Playfair Display"/>
                  <a:sym typeface="Playfair Display"/>
                </a:rPr>
                <a:t>PCB Architecture</a:t>
              </a:r>
              <a:endParaRPr b="1" sz="3200">
                <a:solidFill>
                  <a:schemeClr val="dk1"/>
                </a:solidFill>
                <a:latin typeface="Playfair Display"/>
                <a:ea typeface="Playfair Display"/>
                <a:cs typeface="Playfair Display"/>
                <a:sym typeface="Playfair Display"/>
              </a:endParaRPr>
            </a:p>
          </p:txBody>
        </p:sp>
        <p:sp>
          <p:nvSpPr>
            <p:cNvPr id="505" name="Google Shape;505;p42"/>
            <p:cNvSpPr/>
            <p:nvPr/>
          </p:nvSpPr>
          <p:spPr>
            <a:xfrm>
              <a:off x="4000500" y="1000125"/>
              <a:ext cx="1143000" cy="19200"/>
            </a:xfrm>
            <a:prstGeom prst="rect">
              <a:avLst/>
            </a:prstGeom>
            <a:solidFill>
              <a:srgbClr val="C9A22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grpSp>
        <p:nvGrpSpPr>
          <p:cNvPr id="506" name="Google Shape;506;p42"/>
          <p:cNvGrpSpPr/>
          <p:nvPr/>
        </p:nvGrpSpPr>
        <p:grpSpPr>
          <a:xfrm>
            <a:off x="571500" y="1333500"/>
            <a:ext cx="3905400" cy="3238500"/>
            <a:chOff x="571500" y="1333500"/>
            <a:chExt cx="3905400" cy="3238500"/>
          </a:xfrm>
        </p:grpSpPr>
        <p:sp>
          <p:nvSpPr>
            <p:cNvPr id="507" name="Google Shape;507;p42"/>
            <p:cNvSpPr/>
            <p:nvPr/>
          </p:nvSpPr>
          <p:spPr>
            <a:xfrm>
              <a:off x="571500" y="1333500"/>
              <a:ext cx="3905400" cy="3238500"/>
            </a:xfrm>
            <a:prstGeom prst="roundRect">
              <a:avLst>
                <a:gd fmla="val 2352"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08" name="Google Shape;508;p42"/>
            <p:cNvSpPr txBox="1"/>
            <p:nvPr/>
          </p:nvSpPr>
          <p:spPr>
            <a:xfrm>
              <a:off x="762000" y="1524000"/>
              <a:ext cx="3524400" cy="285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0" lang="en" sz="1800">
                  <a:solidFill>
                    <a:srgbClr val="C9A227"/>
                  </a:solidFill>
                  <a:latin typeface="Montserrat SemiBold"/>
                  <a:ea typeface="Montserrat SemiBold"/>
                  <a:cs typeface="Montserrat SemiBold"/>
                  <a:sym typeface="Montserrat SemiBold"/>
                </a:rPr>
                <a:t>Main PCB</a:t>
              </a:r>
              <a:endParaRPr b="0" sz="1800">
                <a:solidFill>
                  <a:srgbClr val="C9A227"/>
                </a:solidFill>
                <a:latin typeface="Montserrat SemiBold"/>
                <a:ea typeface="Montserrat SemiBold"/>
                <a:cs typeface="Montserrat SemiBold"/>
                <a:sym typeface="Montserrat SemiBold"/>
              </a:endParaRPr>
            </a:p>
            <a:p>
              <a:pPr indent="0" lvl="0" marL="0" rtl="0" algn="l">
                <a:spcBef>
                  <a:spcPts val="1125"/>
                </a:spcBef>
                <a:spcAft>
                  <a:spcPts val="0"/>
                </a:spcAft>
                <a:buNone/>
              </a:pPr>
              <a:r>
                <a:rPr b="0" lang="en" sz="1100">
                  <a:solidFill>
                    <a:srgbClr val="D1D5DB"/>
                  </a:solidFill>
                  <a:latin typeface="Montserrat"/>
                  <a:ea typeface="Montserrat"/>
                  <a:cs typeface="Montserrat"/>
                  <a:sym typeface="Montserrat"/>
                </a:rPr>
                <a:t>Central control board for the system. Processes board state and handles system control.</a:t>
              </a:r>
              <a:endParaRPr b="0" sz="1100">
                <a:solidFill>
                  <a:srgbClr val="D1D5DB"/>
                </a:solidFill>
                <a:latin typeface="Montserrat"/>
                <a:ea typeface="Montserrat"/>
                <a:cs typeface="Montserrat"/>
                <a:sym typeface="Montserrat"/>
              </a:endParaRPr>
            </a:p>
            <a:p>
              <a:pPr indent="0" lvl="0" marL="0" rtl="0" algn="l">
                <a:spcBef>
                  <a:spcPts val="750"/>
                </a:spcBef>
                <a:spcAft>
                  <a:spcPts val="0"/>
                </a:spcAft>
                <a:buNone/>
              </a:pPr>
              <a:r>
                <a:rPr b="0" lang="en" sz="1200">
                  <a:solidFill>
                    <a:srgbClr val="FFFFFF"/>
                  </a:solidFill>
                  <a:latin typeface="Montserrat SemiBold"/>
                  <a:ea typeface="Montserrat SemiBold"/>
                  <a:cs typeface="Montserrat SemiBold"/>
                  <a:sym typeface="Montserrat SemiBold"/>
                </a:rPr>
                <a:t>Contains:</a:t>
              </a:r>
              <a:endParaRPr b="0" sz="1200">
                <a:solidFill>
                  <a:srgbClr val="FFFFFF"/>
                </a:solidFill>
                <a:latin typeface="Montserrat SemiBold"/>
                <a:ea typeface="Montserrat SemiBold"/>
                <a:cs typeface="Montserrat SemiBold"/>
                <a:sym typeface="Montserrat SemiBold"/>
              </a:endParaRPr>
            </a:p>
            <a:p>
              <a:pPr indent="-298450" lvl="0" marL="457200" rtl="0" algn="l">
                <a:spcBef>
                  <a:spcPts val="375"/>
                </a:spcBef>
                <a:spcAft>
                  <a:spcPts val="0"/>
                </a:spcAft>
                <a:buClr>
                  <a:srgbClr val="D1D5DB"/>
                </a:buClr>
                <a:buSzPts val="1100"/>
                <a:buFont typeface="Montserrat"/>
                <a:buChar char="●"/>
              </a:pPr>
              <a:r>
                <a:rPr b="0" lang="en" sz="1100">
                  <a:solidFill>
                    <a:srgbClr val="D1D5DB"/>
                  </a:solidFill>
                  <a:latin typeface="Montserrat"/>
                  <a:ea typeface="Montserrat"/>
                  <a:cs typeface="Montserrat"/>
                  <a:sym typeface="Montserrat"/>
                </a:rPr>
                <a:t>Microcontroller</a:t>
              </a:r>
              <a:endParaRPr b="0" sz="1100">
                <a:solidFill>
                  <a:srgbClr val="D1D5DB"/>
                </a:solidFill>
                <a:latin typeface="Montserrat"/>
                <a:ea typeface="Montserrat"/>
                <a:cs typeface="Montserrat"/>
                <a:sym typeface="Montserrat"/>
              </a:endParaRPr>
            </a:p>
            <a:p>
              <a:pPr indent="-298450" lvl="0" marL="457200" rtl="0" algn="l">
                <a:spcBef>
                  <a:spcPts val="450"/>
                </a:spcBef>
                <a:spcAft>
                  <a:spcPts val="0"/>
                </a:spcAft>
                <a:buClr>
                  <a:srgbClr val="D1D5DB"/>
                </a:buClr>
                <a:buSzPts val="1100"/>
                <a:buFont typeface="Montserrat"/>
                <a:buChar char="●"/>
              </a:pPr>
              <a:r>
                <a:rPr b="0" lang="en" sz="1100">
                  <a:solidFill>
                    <a:srgbClr val="D1D5DB"/>
                  </a:solidFill>
                  <a:latin typeface="Montserrat"/>
                  <a:ea typeface="Montserrat"/>
                  <a:cs typeface="Montserrat"/>
                  <a:sym typeface="Montserrat"/>
                </a:rPr>
                <a:t>ADCs for sensor readout</a:t>
              </a:r>
              <a:endParaRPr b="0" sz="1100">
                <a:solidFill>
                  <a:srgbClr val="D1D5DB"/>
                </a:solidFill>
                <a:latin typeface="Montserrat"/>
                <a:ea typeface="Montserrat"/>
                <a:cs typeface="Montserrat"/>
                <a:sym typeface="Montserrat"/>
              </a:endParaRPr>
            </a:p>
            <a:p>
              <a:pPr indent="-298450" lvl="0" marL="457200" rtl="0" algn="l">
                <a:spcBef>
                  <a:spcPts val="450"/>
                </a:spcBef>
                <a:spcAft>
                  <a:spcPts val="0"/>
                </a:spcAft>
                <a:buClr>
                  <a:srgbClr val="D1D5DB"/>
                </a:buClr>
                <a:buSzPts val="1100"/>
                <a:buFont typeface="Montserrat"/>
                <a:buChar char="●"/>
              </a:pPr>
              <a:r>
                <a:rPr b="0" lang="en" sz="1100">
                  <a:solidFill>
                    <a:srgbClr val="D1D5DB"/>
                  </a:solidFill>
                  <a:latin typeface="Montserrat"/>
                  <a:ea typeface="Montserrat"/>
                  <a:cs typeface="Montserrat"/>
                  <a:sym typeface="Montserrat"/>
                </a:rPr>
                <a:t>Display connectors/interface circuitry</a:t>
              </a:r>
              <a:endParaRPr b="0" sz="1100">
                <a:solidFill>
                  <a:srgbClr val="D1D5DB"/>
                </a:solidFill>
                <a:latin typeface="Montserrat"/>
                <a:ea typeface="Montserrat"/>
                <a:cs typeface="Montserrat"/>
                <a:sym typeface="Montserrat"/>
              </a:endParaRPr>
            </a:p>
            <a:p>
              <a:pPr indent="0" lvl="0" marL="0" rtl="0" algn="l">
                <a:spcBef>
                  <a:spcPts val="900"/>
                </a:spcBef>
                <a:spcAft>
                  <a:spcPts val="0"/>
                </a:spcAft>
                <a:buNone/>
              </a:pPr>
              <a:r>
                <a:rPr b="0" lang="en" sz="1100">
                  <a:solidFill>
                    <a:srgbClr val="D1D5DB"/>
                  </a:solidFill>
                  <a:latin typeface="Montserrat"/>
                  <a:ea typeface="Montserrat"/>
                  <a:cs typeface="Montserrat"/>
                  <a:sym typeface="Montserrat"/>
                </a:rPr>
                <a:t>• Collects sensor data from all tile PCBs</a:t>
              </a:r>
              <a:endParaRPr b="0" sz="1100">
                <a:solidFill>
                  <a:srgbClr val="D1D5DB"/>
                </a:solidFill>
                <a:latin typeface="Montserrat"/>
                <a:ea typeface="Montserrat"/>
                <a:cs typeface="Montserrat"/>
                <a:sym typeface="Montserrat"/>
              </a:endParaRPr>
            </a:p>
            <a:p>
              <a:pPr indent="0" lvl="0" marL="0" rtl="0" algn="l">
                <a:spcBef>
                  <a:spcPts val="750"/>
                </a:spcBef>
                <a:spcAft>
                  <a:spcPts val="0"/>
                </a:spcAft>
                <a:buNone/>
              </a:pPr>
              <a:r>
                <a:rPr b="0" lang="en" sz="1100">
                  <a:solidFill>
                    <a:srgbClr val="D1D5DB"/>
                  </a:solidFill>
                  <a:latin typeface="Montserrat"/>
                  <a:ea typeface="Montserrat"/>
                  <a:cs typeface="Montserrat"/>
                  <a:sym typeface="Montserrat"/>
                </a:rPr>
                <a:t>• Centralized routing for power and communication</a:t>
              </a:r>
              <a:endParaRPr b="0" sz="1100">
                <a:solidFill>
                  <a:srgbClr val="D1D5DB"/>
                </a:solidFill>
                <a:latin typeface="Montserrat"/>
                <a:ea typeface="Montserrat"/>
                <a:cs typeface="Montserrat"/>
                <a:sym typeface="Montserrat"/>
              </a:endParaRPr>
            </a:p>
          </p:txBody>
        </p:sp>
      </p:grpSp>
      <p:grpSp>
        <p:nvGrpSpPr>
          <p:cNvPr id="509" name="Google Shape;509;p42"/>
          <p:cNvGrpSpPr/>
          <p:nvPr/>
        </p:nvGrpSpPr>
        <p:grpSpPr>
          <a:xfrm>
            <a:off x="4667250" y="1333500"/>
            <a:ext cx="3905400" cy="3238500"/>
            <a:chOff x="4667250" y="1333500"/>
            <a:chExt cx="3905400" cy="3238500"/>
          </a:xfrm>
        </p:grpSpPr>
        <p:sp>
          <p:nvSpPr>
            <p:cNvPr id="510" name="Google Shape;510;p42"/>
            <p:cNvSpPr/>
            <p:nvPr/>
          </p:nvSpPr>
          <p:spPr>
            <a:xfrm>
              <a:off x="4667250" y="1333500"/>
              <a:ext cx="3905400" cy="3238500"/>
            </a:xfrm>
            <a:prstGeom prst="roundRect">
              <a:avLst>
                <a:gd fmla="val 2352"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11" name="Google Shape;511;p42"/>
            <p:cNvSpPr txBox="1"/>
            <p:nvPr/>
          </p:nvSpPr>
          <p:spPr>
            <a:xfrm>
              <a:off x="4857750" y="1524000"/>
              <a:ext cx="3524400" cy="285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0" lang="en" sz="1800">
                  <a:solidFill>
                    <a:srgbClr val="C9A227"/>
                  </a:solidFill>
                  <a:latin typeface="Montserrat SemiBold"/>
                  <a:ea typeface="Montserrat SemiBold"/>
                  <a:cs typeface="Montserrat SemiBold"/>
                  <a:sym typeface="Montserrat SemiBold"/>
                </a:rPr>
                <a:t>Tile PCBs</a:t>
              </a:r>
              <a:endParaRPr b="0" sz="1800">
                <a:solidFill>
                  <a:srgbClr val="C9A227"/>
                </a:solidFill>
                <a:latin typeface="Montserrat SemiBold"/>
                <a:ea typeface="Montserrat SemiBold"/>
                <a:cs typeface="Montserrat SemiBold"/>
                <a:sym typeface="Montserrat SemiBold"/>
              </a:endParaRPr>
            </a:p>
            <a:p>
              <a:pPr indent="0" lvl="0" marL="0" rtl="0" algn="l">
                <a:spcBef>
                  <a:spcPts val="1125"/>
                </a:spcBef>
                <a:spcAft>
                  <a:spcPts val="0"/>
                </a:spcAft>
                <a:buNone/>
              </a:pPr>
              <a:r>
                <a:rPr b="0" lang="en" sz="1100">
                  <a:solidFill>
                    <a:srgbClr val="D1D5DB"/>
                  </a:solidFill>
                  <a:latin typeface="Montserrat"/>
                  <a:ea typeface="Montserrat"/>
                  <a:cs typeface="Montserrat"/>
                  <a:sym typeface="Montserrat"/>
                </a:rPr>
                <a:t>64 identical small PCBs, one per game board square. Modular design for easy assembly and replacement.</a:t>
              </a:r>
              <a:endParaRPr b="0" sz="1100">
                <a:solidFill>
                  <a:srgbClr val="D1D5DB"/>
                </a:solidFill>
                <a:latin typeface="Montserrat"/>
                <a:ea typeface="Montserrat"/>
                <a:cs typeface="Montserrat"/>
                <a:sym typeface="Montserrat"/>
              </a:endParaRPr>
            </a:p>
            <a:p>
              <a:pPr indent="0" lvl="0" marL="0" rtl="0" algn="l">
                <a:spcBef>
                  <a:spcPts val="750"/>
                </a:spcBef>
                <a:spcAft>
                  <a:spcPts val="0"/>
                </a:spcAft>
                <a:buNone/>
              </a:pPr>
              <a:r>
                <a:rPr b="0" lang="en" sz="1200">
                  <a:solidFill>
                    <a:srgbClr val="FFFFFF"/>
                  </a:solidFill>
                  <a:latin typeface="Montserrat SemiBold"/>
                  <a:ea typeface="Montserrat SemiBold"/>
                  <a:cs typeface="Montserrat SemiBold"/>
                  <a:sym typeface="Montserrat SemiBold"/>
                </a:rPr>
                <a:t>Features:</a:t>
              </a:r>
              <a:endParaRPr b="0" sz="1200">
                <a:solidFill>
                  <a:srgbClr val="FFFFFF"/>
                </a:solidFill>
                <a:latin typeface="Montserrat SemiBold"/>
                <a:ea typeface="Montserrat SemiBold"/>
                <a:cs typeface="Montserrat SemiBold"/>
                <a:sym typeface="Montserrat SemiBold"/>
              </a:endParaRPr>
            </a:p>
            <a:p>
              <a:pPr indent="-298450" lvl="0" marL="457200" rtl="0" algn="l">
                <a:spcBef>
                  <a:spcPts val="375"/>
                </a:spcBef>
                <a:spcAft>
                  <a:spcPts val="0"/>
                </a:spcAft>
                <a:buClr>
                  <a:srgbClr val="D1D5DB"/>
                </a:buClr>
                <a:buSzPts val="1100"/>
                <a:buFont typeface="Montserrat"/>
                <a:buChar char="●"/>
              </a:pPr>
              <a:r>
                <a:rPr b="0" lang="en" sz="1100">
                  <a:solidFill>
                    <a:srgbClr val="D1D5DB"/>
                  </a:solidFill>
                  <a:latin typeface="Montserrat"/>
                  <a:ea typeface="Montserrat"/>
                  <a:cs typeface="Montserrat"/>
                  <a:sym typeface="Montserrat"/>
                </a:rPr>
                <a:t>Hall-effect sensor for piece detection</a:t>
              </a:r>
              <a:endParaRPr b="0" sz="1100">
                <a:solidFill>
                  <a:srgbClr val="D1D5DB"/>
                </a:solidFill>
                <a:latin typeface="Montserrat"/>
                <a:ea typeface="Montserrat"/>
                <a:cs typeface="Montserrat"/>
                <a:sym typeface="Montserrat"/>
              </a:endParaRPr>
            </a:p>
            <a:p>
              <a:pPr indent="-298450" lvl="0" marL="457200" rtl="0" algn="l">
                <a:spcBef>
                  <a:spcPts val="450"/>
                </a:spcBef>
                <a:spcAft>
                  <a:spcPts val="0"/>
                </a:spcAft>
                <a:buClr>
                  <a:srgbClr val="D1D5DB"/>
                </a:buClr>
                <a:buSzPts val="1100"/>
                <a:buFont typeface="Montserrat"/>
                <a:buChar char="●"/>
              </a:pPr>
              <a:r>
                <a:rPr b="0" lang="en" sz="1100">
                  <a:solidFill>
                    <a:srgbClr val="D1D5DB"/>
                  </a:solidFill>
                  <a:latin typeface="Montserrat"/>
                  <a:ea typeface="Montserrat"/>
                  <a:cs typeface="Montserrat"/>
                  <a:sym typeface="Montserrat"/>
                </a:rPr>
                <a:t>Daisy chained power configuration</a:t>
              </a:r>
              <a:endParaRPr b="0" sz="1100">
                <a:solidFill>
                  <a:srgbClr val="D1D5DB"/>
                </a:solidFill>
                <a:latin typeface="Montserrat"/>
                <a:ea typeface="Montserrat"/>
                <a:cs typeface="Montserrat"/>
                <a:sym typeface="Montserrat"/>
              </a:endParaRPr>
            </a:p>
            <a:p>
              <a:pPr indent="0" lvl="0" marL="0" rtl="0" algn="l">
                <a:spcBef>
                  <a:spcPts val="450"/>
                </a:spcBef>
                <a:spcAft>
                  <a:spcPts val="0"/>
                </a:spcAft>
                <a:buNone/>
              </a:pPr>
              <a:r>
                <a:rPr b="0" lang="en" sz="1100">
                  <a:solidFill>
                    <a:srgbClr val="D1D5DB"/>
                  </a:solidFill>
                  <a:latin typeface="Montserrat"/>
                  <a:ea typeface="Montserrat"/>
                  <a:cs typeface="Montserrat"/>
                  <a:sym typeface="Montserrat"/>
                </a:rPr>
                <a:t>Sensor outputs route back to the main PCB ADCs for p</a:t>
              </a:r>
              <a:r>
                <a:rPr lang="en" sz="1100">
                  <a:solidFill>
                    <a:srgbClr val="D1D5DB"/>
                  </a:solidFill>
                  <a:latin typeface="Montserrat"/>
                  <a:ea typeface="Montserrat"/>
                  <a:cs typeface="Montserrat"/>
                  <a:sym typeface="Montserrat"/>
                </a:rPr>
                <a:t>iece detection</a:t>
              </a:r>
              <a:r>
                <a:rPr b="0" lang="en" sz="1100">
                  <a:solidFill>
                    <a:srgbClr val="D1D5DB"/>
                  </a:solidFill>
                  <a:latin typeface="Montserrat"/>
                  <a:ea typeface="Montserrat"/>
                  <a:cs typeface="Montserrat"/>
                  <a:sym typeface="Montserrat"/>
                </a:rPr>
                <a:t>.</a:t>
              </a:r>
              <a:endParaRPr b="0" sz="1100">
                <a:solidFill>
                  <a:srgbClr val="D1D5DB"/>
                </a:solidFill>
                <a:latin typeface="Montserrat"/>
                <a:ea typeface="Montserrat"/>
                <a:cs typeface="Montserrat"/>
                <a:sym typeface="Montserrat"/>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6"/>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High Level Requirements</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317500" lvl="0" marL="457200" rtl="0" algn="l">
              <a:lnSpc>
                <a:spcPct val="100000"/>
              </a:lnSpc>
              <a:spcBef>
                <a:spcPts val="0"/>
              </a:spcBef>
              <a:spcAft>
                <a:spcPts val="0"/>
              </a:spcAft>
              <a:buSzPts val="1400"/>
              <a:buFont typeface="Arial"/>
              <a:buAutoNum type="arabicPeriod"/>
            </a:pPr>
            <a:r>
              <a:rPr lang="en" sz="1400">
                <a:latin typeface="Arial"/>
                <a:ea typeface="Arial"/>
                <a:cs typeface="Arial"/>
                <a:sym typeface="Arial"/>
              </a:rPr>
              <a:t>The system shall detect chess piece presence on all 64 squares with a minimum accuracy of </a:t>
            </a:r>
            <a:r>
              <a:rPr b="1" lang="en" sz="1400">
                <a:latin typeface="Arial"/>
                <a:ea typeface="Arial"/>
                <a:cs typeface="Arial"/>
                <a:sym typeface="Arial"/>
              </a:rPr>
              <a:t>95%</a:t>
            </a:r>
            <a:r>
              <a:rPr lang="en" sz="1400">
                <a:latin typeface="Arial"/>
                <a:ea typeface="Arial"/>
                <a:cs typeface="Arial"/>
                <a:sym typeface="Arial"/>
              </a:rPr>
              <a:t>.</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AutoNum type="arabicPeriod"/>
            </a:pPr>
            <a:r>
              <a:rPr lang="en" sz="1400">
                <a:latin typeface="Arial"/>
                <a:ea typeface="Arial"/>
                <a:cs typeface="Arial"/>
                <a:sym typeface="Arial"/>
              </a:rPr>
              <a:t>The system shall transmit and receive confirmed moves with an end-to-end latency not exceeding </a:t>
            </a:r>
            <a:r>
              <a:rPr b="1" lang="en" sz="1400">
                <a:latin typeface="Arial"/>
                <a:ea typeface="Arial"/>
                <a:cs typeface="Arial"/>
                <a:sym typeface="Arial"/>
              </a:rPr>
              <a:t>5 seconds</a:t>
            </a:r>
            <a:r>
              <a:rPr lang="en" sz="1400">
                <a:latin typeface="Arial"/>
                <a:ea typeface="Arial"/>
                <a:cs typeface="Arial"/>
                <a:sym typeface="Arial"/>
              </a:rPr>
              <a:t> over a standard Wi-Fi connection as defined by IEEE 802.11.</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AutoNum type="arabicPeriod"/>
            </a:pPr>
            <a:r>
              <a:rPr lang="en" sz="1400">
                <a:latin typeface="Arial"/>
                <a:ea typeface="Arial"/>
                <a:cs typeface="Arial"/>
                <a:sym typeface="Arial"/>
              </a:rPr>
              <a:t>The system shall maintain board synchronization during gameplay and recover from temporary network interruptions of up to </a:t>
            </a:r>
            <a:r>
              <a:rPr b="1" lang="en" sz="1400">
                <a:latin typeface="Arial"/>
                <a:ea typeface="Arial"/>
                <a:cs typeface="Arial"/>
                <a:sym typeface="Arial"/>
              </a:rPr>
              <a:t>30 seconds</a:t>
            </a:r>
            <a:r>
              <a:rPr lang="en" sz="1400">
                <a:latin typeface="Arial"/>
                <a:ea typeface="Arial"/>
                <a:cs typeface="Arial"/>
                <a:sym typeface="Arial"/>
              </a:rPr>
              <a:t> without requiring a manual reset.</a:t>
            </a:r>
            <a:endParaRPr b="1" sz="1400">
              <a:solidFill>
                <a:schemeClr val="dk1"/>
              </a:solidFill>
              <a:latin typeface="Arial"/>
              <a:ea typeface="Arial"/>
              <a:cs typeface="Arial"/>
              <a:sym typeface="Arial"/>
            </a:endParaRPr>
          </a:p>
        </p:txBody>
      </p:sp>
      <p:sp>
        <p:nvSpPr>
          <p:cNvPr id="109" name="Google Shape;109;p16"/>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10" name="Google Shape;110;p1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What Makes This Project Successful</a:t>
            </a:r>
            <a:endParaRPr b="0" i="0" sz="1800" u="none" cap="none" strike="noStrike">
              <a:solidFill>
                <a:schemeClr val="lt1"/>
              </a:solidFill>
              <a:latin typeface="Arial"/>
              <a:ea typeface="Arial"/>
              <a:cs typeface="Arial"/>
              <a:sym typeface="Arial"/>
            </a:endParaRPr>
          </a:p>
        </p:txBody>
      </p:sp>
      <p:pic>
        <p:nvPicPr>
          <p:cNvPr id="111" name="Google Shape;111;p1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12" name="Google Shape;112;p1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13" name="Google Shape;113;p16"/>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14" name="Google Shape;114;p16"/>
          <p:cNvGrpSpPr/>
          <p:nvPr/>
        </p:nvGrpSpPr>
        <p:grpSpPr>
          <a:xfrm>
            <a:off x="3046069" y="4951153"/>
            <a:ext cx="3929036" cy="52875"/>
            <a:chOff x="4028175" y="6601537"/>
            <a:chExt cx="5238715" cy="70500"/>
          </a:xfrm>
        </p:grpSpPr>
        <p:cxnSp>
          <p:nvCxnSpPr>
            <p:cNvPr id="115" name="Google Shape;115;p1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16" name="Google Shape;116;p16"/>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117" name="Google Shape;117;p16"/>
          <p:cNvPicPr preferRelativeResize="0"/>
          <p:nvPr/>
        </p:nvPicPr>
        <p:blipFill rotWithShape="1">
          <a:blip r:embed="rId4">
            <a:alphaModFix/>
          </a:blip>
          <a:srcRect b="24346" l="0" r="0" t="21007"/>
          <a:stretch/>
        </p:blipFill>
        <p:spPr>
          <a:xfrm>
            <a:off x="1773450" y="2855156"/>
            <a:ext cx="5401500" cy="196496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515" name="Shape 515"/>
        <p:cNvGrpSpPr/>
        <p:nvPr/>
      </p:nvGrpSpPr>
      <p:grpSpPr>
        <a:xfrm>
          <a:off x="0" y="0"/>
          <a:ext cx="0" cy="0"/>
          <a:chOff x="0" y="0"/>
          <a:chExt cx="0" cy="0"/>
        </a:xfrm>
      </p:grpSpPr>
      <p:sp>
        <p:nvSpPr>
          <p:cNvPr id="516" name="Google Shape;516;p43"/>
          <p:cNvSpPr/>
          <p:nvPr/>
        </p:nvSpPr>
        <p:spPr>
          <a:xfrm>
            <a:off x="29563" y="0"/>
            <a:ext cx="9144000" cy="5143500"/>
          </a:xfrm>
          <a:prstGeom prst="rect">
            <a:avLst/>
          </a:prstGeom>
          <a:solidFill>
            <a:srgbClr val="000000">
              <a:alpha val="8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517" name="Google Shape;517;p43"/>
          <p:cNvGrpSpPr/>
          <p:nvPr/>
        </p:nvGrpSpPr>
        <p:grpSpPr>
          <a:xfrm>
            <a:off x="571500" y="381000"/>
            <a:ext cx="8001000" cy="638325"/>
            <a:chOff x="571500" y="381000"/>
            <a:chExt cx="8001000" cy="638325"/>
          </a:xfrm>
        </p:grpSpPr>
        <p:sp>
          <p:nvSpPr>
            <p:cNvPr id="518" name="Google Shape;518;p43"/>
            <p:cNvSpPr txBox="1"/>
            <p:nvPr/>
          </p:nvSpPr>
          <p:spPr>
            <a:xfrm>
              <a:off x="571500" y="381000"/>
              <a:ext cx="8001000" cy="571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3200">
                  <a:solidFill>
                    <a:srgbClr val="FFFFFF"/>
                  </a:solidFill>
                  <a:latin typeface="Playfair Display"/>
                  <a:ea typeface="Playfair Display"/>
                  <a:cs typeface="Playfair Display"/>
                  <a:sym typeface="Playfair Display"/>
                </a:rPr>
                <a:t>Move Validation</a:t>
              </a:r>
              <a:endParaRPr b="1" sz="3200">
                <a:solidFill>
                  <a:srgbClr val="FFFFFF"/>
                </a:solidFill>
                <a:latin typeface="Playfair Display"/>
                <a:ea typeface="Playfair Display"/>
                <a:cs typeface="Playfair Display"/>
                <a:sym typeface="Playfair Display"/>
              </a:endParaRPr>
            </a:p>
          </p:txBody>
        </p:sp>
        <p:sp>
          <p:nvSpPr>
            <p:cNvPr id="519" name="Google Shape;519;p43"/>
            <p:cNvSpPr/>
            <p:nvPr/>
          </p:nvSpPr>
          <p:spPr>
            <a:xfrm>
              <a:off x="4000500" y="1000125"/>
              <a:ext cx="1143000" cy="19200"/>
            </a:xfrm>
            <a:prstGeom prst="rect">
              <a:avLst/>
            </a:prstGeom>
            <a:solidFill>
              <a:srgbClr val="C9A22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grpSp>
        <p:nvGrpSpPr>
          <p:cNvPr id="520" name="Google Shape;520;p43"/>
          <p:cNvGrpSpPr/>
          <p:nvPr/>
        </p:nvGrpSpPr>
        <p:grpSpPr>
          <a:xfrm>
            <a:off x="422049" y="1208187"/>
            <a:ext cx="4474417" cy="3113498"/>
            <a:chOff x="381005" y="1333500"/>
            <a:chExt cx="3905400" cy="3543300"/>
          </a:xfrm>
        </p:grpSpPr>
        <p:sp>
          <p:nvSpPr>
            <p:cNvPr id="521" name="Google Shape;521;p43"/>
            <p:cNvSpPr/>
            <p:nvPr/>
          </p:nvSpPr>
          <p:spPr>
            <a:xfrm>
              <a:off x="381005" y="1333500"/>
              <a:ext cx="3905400" cy="3543300"/>
            </a:xfrm>
            <a:prstGeom prst="roundRect">
              <a:avLst>
                <a:gd fmla="val 2352"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22" name="Google Shape;522;p43"/>
            <p:cNvSpPr txBox="1"/>
            <p:nvPr/>
          </p:nvSpPr>
          <p:spPr>
            <a:xfrm>
              <a:off x="571505" y="1676400"/>
              <a:ext cx="3524400" cy="2857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 sz="1100">
                  <a:solidFill>
                    <a:srgbClr val="D1D5DB"/>
                  </a:solidFill>
                  <a:latin typeface="Montserrat"/>
                  <a:ea typeface="Montserrat"/>
                  <a:cs typeface="Montserrat"/>
                  <a:sym typeface="Montserrat"/>
                </a:rPr>
                <a:t>Move Detection </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Board from sensors → generate FEN</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Compare previous FEN vs new FEN</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Identify changed squares → infer source → destination move</a:t>
              </a:r>
              <a:endParaRPr sz="1100">
                <a:solidFill>
                  <a:srgbClr val="D1D5DB"/>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rgbClr val="D1D5DB"/>
                  </a:solidFill>
                  <a:latin typeface="Montserrat"/>
                  <a:ea typeface="Montserrat"/>
                  <a:cs typeface="Montserrat"/>
                  <a:sym typeface="Montserrat"/>
                </a:rPr>
                <a:t>Move Validation </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Piece movement/capture rules </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Turn order enforcement</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Special rules: castling, en passant</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Check, checkmate, and stalemate</a:t>
              </a:r>
              <a:endParaRPr sz="1100">
                <a:solidFill>
                  <a:srgbClr val="D1D5DB"/>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rgbClr val="D1D5DB"/>
                  </a:solidFill>
                  <a:latin typeface="Montserrat"/>
                  <a:ea typeface="Montserrat"/>
                  <a:cs typeface="Montserrat"/>
                  <a:sym typeface="Montserrat"/>
                </a:rPr>
                <a:t>Validation Output</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Valid move → updated FEN returned</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Invalid move → rejected and ignored</a:t>
              </a:r>
              <a:endParaRPr sz="1100">
                <a:solidFill>
                  <a:srgbClr val="D1D5DB"/>
                </a:solidFill>
                <a:latin typeface="Montserrat"/>
                <a:ea typeface="Montserrat"/>
                <a:cs typeface="Montserrat"/>
                <a:sym typeface="Montserrat"/>
              </a:endParaRPr>
            </a:p>
          </p:txBody>
        </p:sp>
      </p:grpSp>
      <p:pic>
        <p:nvPicPr>
          <p:cNvPr id="523" name="Google Shape;523;p43"/>
          <p:cNvPicPr preferRelativeResize="0"/>
          <p:nvPr/>
        </p:nvPicPr>
        <p:blipFill>
          <a:blip r:embed="rId4">
            <a:alphaModFix/>
          </a:blip>
          <a:stretch>
            <a:fillRect/>
          </a:stretch>
        </p:blipFill>
        <p:spPr>
          <a:xfrm>
            <a:off x="7462385" y="94000"/>
            <a:ext cx="1406953" cy="1421825"/>
          </a:xfrm>
          <a:prstGeom prst="rect">
            <a:avLst/>
          </a:prstGeom>
          <a:noFill/>
          <a:ln>
            <a:noFill/>
          </a:ln>
        </p:spPr>
      </p:pic>
      <p:sp>
        <p:nvSpPr>
          <p:cNvPr id="524" name="Google Shape;524;p43"/>
          <p:cNvSpPr txBox="1"/>
          <p:nvPr/>
        </p:nvSpPr>
        <p:spPr>
          <a:xfrm>
            <a:off x="5322913" y="1440625"/>
            <a:ext cx="36423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D1D5DB"/>
                </a:solidFill>
                <a:latin typeface="Montserrat"/>
                <a:ea typeface="Montserrat"/>
                <a:cs typeface="Montserrat"/>
                <a:sym typeface="Montserrat"/>
              </a:rPr>
              <a:t>rnbqkbnr/pppppppp/8/8/</a:t>
            </a:r>
            <a:r>
              <a:rPr b="1" lang="en" sz="1000">
                <a:solidFill>
                  <a:srgbClr val="4A86E8"/>
                </a:solidFill>
                <a:latin typeface="Montserrat"/>
                <a:ea typeface="Montserrat"/>
                <a:cs typeface="Montserrat"/>
                <a:sym typeface="Montserrat"/>
              </a:rPr>
              <a:t>8</a:t>
            </a:r>
            <a:r>
              <a:rPr lang="en" sz="1000">
                <a:solidFill>
                  <a:srgbClr val="D1D5DB"/>
                </a:solidFill>
                <a:latin typeface="Montserrat"/>
                <a:ea typeface="Montserrat"/>
                <a:cs typeface="Montserrat"/>
                <a:sym typeface="Montserrat"/>
              </a:rPr>
              <a:t>/8/PPPPPPPP/RNBQKBNR</a:t>
            </a:r>
            <a:endParaRPr sz="1000">
              <a:solidFill>
                <a:srgbClr val="D1D5DB"/>
              </a:solidFill>
              <a:latin typeface="Montserrat"/>
              <a:ea typeface="Montserrat"/>
              <a:cs typeface="Montserrat"/>
              <a:sym typeface="Montserrat"/>
            </a:endParaRPr>
          </a:p>
        </p:txBody>
      </p:sp>
      <p:pic>
        <p:nvPicPr>
          <p:cNvPr id="525" name="Google Shape;525;p43"/>
          <p:cNvPicPr preferRelativeResize="0"/>
          <p:nvPr/>
        </p:nvPicPr>
        <p:blipFill>
          <a:blip r:embed="rId5">
            <a:alphaModFix/>
          </a:blip>
          <a:stretch>
            <a:fillRect/>
          </a:stretch>
        </p:blipFill>
        <p:spPr>
          <a:xfrm>
            <a:off x="7462388" y="1752888"/>
            <a:ext cx="1406950" cy="1406950"/>
          </a:xfrm>
          <a:prstGeom prst="rect">
            <a:avLst/>
          </a:prstGeom>
          <a:noFill/>
          <a:ln>
            <a:noFill/>
          </a:ln>
        </p:spPr>
      </p:pic>
      <p:sp>
        <p:nvSpPr>
          <p:cNvPr id="526" name="Google Shape;526;p43"/>
          <p:cNvSpPr txBox="1"/>
          <p:nvPr/>
        </p:nvSpPr>
        <p:spPr>
          <a:xfrm>
            <a:off x="5229163" y="3058225"/>
            <a:ext cx="38298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D1D5DB"/>
                </a:solidFill>
                <a:latin typeface="Montserrat"/>
                <a:ea typeface="Montserrat"/>
                <a:cs typeface="Montserrat"/>
                <a:sym typeface="Montserrat"/>
              </a:rPr>
              <a:t>rnbqkbnr/pppppppp/8/</a:t>
            </a:r>
            <a:r>
              <a:rPr b="1" lang="en" sz="1000">
                <a:solidFill>
                  <a:srgbClr val="FFFF00"/>
                </a:solidFill>
                <a:latin typeface="Montserrat"/>
                <a:ea typeface="Montserrat"/>
                <a:cs typeface="Montserrat"/>
                <a:sym typeface="Montserrat"/>
              </a:rPr>
              <a:t>8</a:t>
            </a:r>
            <a:r>
              <a:rPr lang="en" sz="1000">
                <a:solidFill>
                  <a:srgbClr val="D1D5DB"/>
                </a:solidFill>
                <a:latin typeface="Montserrat"/>
                <a:ea typeface="Montserrat"/>
                <a:cs typeface="Montserrat"/>
                <a:sym typeface="Montserrat"/>
              </a:rPr>
              <a:t>/</a:t>
            </a:r>
            <a:r>
              <a:rPr b="1" lang="en" sz="1000">
                <a:solidFill>
                  <a:srgbClr val="4A86E8"/>
                </a:solidFill>
                <a:latin typeface="Montserrat"/>
                <a:ea typeface="Montserrat"/>
                <a:cs typeface="Montserrat"/>
                <a:sym typeface="Montserrat"/>
              </a:rPr>
              <a:t>4P3</a:t>
            </a:r>
            <a:r>
              <a:rPr lang="en" sz="1000">
                <a:solidFill>
                  <a:srgbClr val="D1D5DB"/>
                </a:solidFill>
                <a:latin typeface="Montserrat"/>
                <a:ea typeface="Montserrat"/>
                <a:cs typeface="Montserrat"/>
                <a:sym typeface="Montserrat"/>
              </a:rPr>
              <a:t>/8/PPPP1PPP/RNBQKBNR</a:t>
            </a:r>
            <a:endParaRPr/>
          </a:p>
        </p:txBody>
      </p:sp>
      <p:sp>
        <p:nvSpPr>
          <p:cNvPr id="527" name="Google Shape;527;p43"/>
          <p:cNvSpPr/>
          <p:nvPr/>
        </p:nvSpPr>
        <p:spPr>
          <a:xfrm>
            <a:off x="8176563" y="2625088"/>
            <a:ext cx="170700" cy="288000"/>
          </a:xfrm>
          <a:prstGeom prst="up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FF0000"/>
              </a:highlight>
            </a:endParaRPr>
          </a:p>
        </p:txBody>
      </p:sp>
      <p:pic>
        <p:nvPicPr>
          <p:cNvPr id="528" name="Google Shape;528;p43" title="Screenshot 2026-04-23 at 8.09.40 PM.png"/>
          <p:cNvPicPr preferRelativeResize="0"/>
          <p:nvPr/>
        </p:nvPicPr>
        <p:blipFill>
          <a:blip r:embed="rId6">
            <a:alphaModFix/>
          </a:blip>
          <a:stretch>
            <a:fillRect/>
          </a:stretch>
        </p:blipFill>
        <p:spPr>
          <a:xfrm>
            <a:off x="7462382" y="3396925"/>
            <a:ext cx="1406951" cy="1429278"/>
          </a:xfrm>
          <a:prstGeom prst="rect">
            <a:avLst/>
          </a:prstGeom>
          <a:noFill/>
          <a:ln>
            <a:noFill/>
          </a:ln>
        </p:spPr>
      </p:pic>
      <p:sp>
        <p:nvSpPr>
          <p:cNvPr id="529" name="Google Shape;529;p43"/>
          <p:cNvSpPr txBox="1"/>
          <p:nvPr/>
        </p:nvSpPr>
        <p:spPr>
          <a:xfrm>
            <a:off x="5114563" y="4751500"/>
            <a:ext cx="4059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D1D5DB"/>
                </a:solidFill>
                <a:latin typeface="Montserrat"/>
                <a:ea typeface="Montserrat"/>
                <a:cs typeface="Montserrat"/>
                <a:sym typeface="Montserrat"/>
              </a:rPr>
              <a:t>rnbqkbnr/pppp1ppp/8/</a:t>
            </a:r>
            <a:r>
              <a:rPr lang="en" sz="1000">
                <a:solidFill>
                  <a:srgbClr val="FFFF00"/>
                </a:solidFill>
                <a:latin typeface="Montserrat"/>
                <a:ea typeface="Montserrat"/>
                <a:cs typeface="Montserrat"/>
                <a:sym typeface="Montserrat"/>
              </a:rPr>
              <a:t>4p3</a:t>
            </a:r>
            <a:r>
              <a:rPr lang="en" sz="1000">
                <a:solidFill>
                  <a:srgbClr val="D1D5DB"/>
                </a:solidFill>
                <a:latin typeface="Montserrat"/>
                <a:ea typeface="Montserrat"/>
                <a:cs typeface="Montserrat"/>
                <a:sym typeface="Montserrat"/>
              </a:rPr>
              <a:t>/4P3/8/PPPP1PPP/RNBQKBNR</a:t>
            </a:r>
            <a:endParaRPr sz="1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533" name="Shape 533"/>
        <p:cNvGrpSpPr/>
        <p:nvPr/>
      </p:nvGrpSpPr>
      <p:grpSpPr>
        <a:xfrm>
          <a:off x="0" y="0"/>
          <a:ext cx="0" cy="0"/>
          <a:chOff x="0" y="0"/>
          <a:chExt cx="0" cy="0"/>
        </a:xfrm>
      </p:grpSpPr>
      <p:sp>
        <p:nvSpPr>
          <p:cNvPr id="534" name="Google Shape;534;p44"/>
          <p:cNvSpPr/>
          <p:nvPr/>
        </p:nvSpPr>
        <p:spPr>
          <a:xfrm>
            <a:off x="0" y="0"/>
            <a:ext cx="9144000" cy="5143500"/>
          </a:xfrm>
          <a:prstGeom prst="rect">
            <a:avLst/>
          </a:prstGeom>
          <a:solidFill>
            <a:srgbClr val="000000">
              <a:alpha val="8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535" name="Google Shape;535;p44"/>
          <p:cNvGrpSpPr/>
          <p:nvPr/>
        </p:nvGrpSpPr>
        <p:grpSpPr>
          <a:xfrm>
            <a:off x="571500" y="381000"/>
            <a:ext cx="8001000" cy="638325"/>
            <a:chOff x="571500" y="381000"/>
            <a:chExt cx="8001000" cy="638325"/>
          </a:xfrm>
        </p:grpSpPr>
        <p:sp>
          <p:nvSpPr>
            <p:cNvPr id="536" name="Google Shape;536;p44"/>
            <p:cNvSpPr txBox="1"/>
            <p:nvPr/>
          </p:nvSpPr>
          <p:spPr>
            <a:xfrm>
              <a:off x="571500" y="381000"/>
              <a:ext cx="8001000" cy="5715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b="1" lang="en" sz="3200">
                  <a:solidFill>
                    <a:srgbClr val="FFFFFF"/>
                  </a:solidFill>
                  <a:latin typeface="Playfair Display"/>
                  <a:ea typeface="Playfair Display"/>
                  <a:cs typeface="Playfair Display"/>
                  <a:sym typeface="Playfair Display"/>
                </a:rPr>
                <a:t>Game Logic FSM</a:t>
              </a:r>
              <a:endParaRPr b="1" sz="3200">
                <a:solidFill>
                  <a:srgbClr val="FFFFFF"/>
                </a:solidFill>
                <a:latin typeface="Playfair Display"/>
                <a:ea typeface="Playfair Display"/>
                <a:cs typeface="Playfair Display"/>
                <a:sym typeface="Playfair Display"/>
              </a:endParaRPr>
            </a:p>
          </p:txBody>
        </p:sp>
        <p:sp>
          <p:nvSpPr>
            <p:cNvPr id="537" name="Google Shape;537;p44"/>
            <p:cNvSpPr/>
            <p:nvPr/>
          </p:nvSpPr>
          <p:spPr>
            <a:xfrm>
              <a:off x="4000500" y="1000125"/>
              <a:ext cx="1143000" cy="19200"/>
            </a:xfrm>
            <a:prstGeom prst="rect">
              <a:avLst/>
            </a:prstGeom>
            <a:solidFill>
              <a:srgbClr val="C9A22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grpSp>
        <p:nvGrpSpPr>
          <p:cNvPr id="538" name="Google Shape;538;p44"/>
          <p:cNvGrpSpPr/>
          <p:nvPr/>
        </p:nvGrpSpPr>
        <p:grpSpPr>
          <a:xfrm>
            <a:off x="291335" y="1154200"/>
            <a:ext cx="4392794" cy="3238500"/>
            <a:chOff x="571500" y="1333500"/>
            <a:chExt cx="3905400" cy="3238500"/>
          </a:xfrm>
        </p:grpSpPr>
        <p:sp>
          <p:nvSpPr>
            <p:cNvPr id="539" name="Google Shape;539;p44"/>
            <p:cNvSpPr/>
            <p:nvPr/>
          </p:nvSpPr>
          <p:spPr>
            <a:xfrm>
              <a:off x="571500" y="1333500"/>
              <a:ext cx="3905400" cy="3238500"/>
            </a:xfrm>
            <a:prstGeom prst="roundRect">
              <a:avLst>
                <a:gd fmla="val 2352"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40" name="Google Shape;540;p44"/>
            <p:cNvSpPr txBox="1"/>
            <p:nvPr/>
          </p:nvSpPr>
          <p:spPr>
            <a:xfrm>
              <a:off x="762000" y="1524000"/>
              <a:ext cx="3524400" cy="2924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 sz="1100">
                  <a:solidFill>
                    <a:srgbClr val="D1D5DB"/>
                  </a:solidFill>
                  <a:latin typeface="Montserrat"/>
                  <a:ea typeface="Montserrat"/>
                  <a:cs typeface="Montserrat"/>
                  <a:sym typeface="Montserrat"/>
                </a:rPr>
                <a:t>FSM Role</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Controls full gameplay flow and system behavior</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Connects sensing, validation, networking, and UI</a:t>
              </a:r>
              <a:endParaRPr sz="1100">
                <a:solidFill>
                  <a:srgbClr val="D1D5DB"/>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100">
                  <a:solidFill>
                    <a:srgbClr val="D1D5DB"/>
                  </a:solidFill>
                  <a:latin typeface="Montserrat"/>
                  <a:ea typeface="Montserrat"/>
                  <a:cs typeface="Montserrat"/>
                  <a:sym typeface="Montserrat"/>
                </a:rPr>
                <a:t>Physical/Logical Integration</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Converts sensor data (P / p / .) into real piece identities</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Reconstructs moves using prior board state</a:t>
              </a:r>
              <a:endParaRPr sz="1100">
                <a:solidFill>
                  <a:srgbClr val="D1D5DB"/>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100">
                  <a:solidFill>
                    <a:srgbClr val="D1D5DB"/>
                  </a:solidFill>
                  <a:latin typeface="Montserrat"/>
                  <a:ea typeface="Montserrat"/>
                  <a:cs typeface="Montserrat"/>
                  <a:sym typeface="Montserrat"/>
                </a:rPr>
                <a:t>Networking Integration</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Sends validated FEN to server</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Receives opponent moves and updates board</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Maintains real-time synchronization between boards</a:t>
              </a:r>
              <a:endParaRPr sz="1100">
                <a:solidFill>
                  <a:srgbClr val="FFFFFF"/>
                </a:solidFill>
                <a:latin typeface="Montserrat"/>
                <a:ea typeface="Montserrat"/>
                <a:cs typeface="Montserrat"/>
                <a:sym typeface="Montserrat"/>
              </a:endParaRPr>
            </a:p>
          </p:txBody>
        </p:sp>
      </p:grpSp>
      <p:grpSp>
        <p:nvGrpSpPr>
          <p:cNvPr id="541" name="Google Shape;541;p44"/>
          <p:cNvGrpSpPr/>
          <p:nvPr/>
        </p:nvGrpSpPr>
        <p:grpSpPr>
          <a:xfrm>
            <a:off x="4874566" y="1154147"/>
            <a:ext cx="4045213" cy="3339217"/>
            <a:chOff x="4667250" y="1333500"/>
            <a:chExt cx="3905400" cy="3238500"/>
          </a:xfrm>
        </p:grpSpPr>
        <p:sp>
          <p:nvSpPr>
            <p:cNvPr id="542" name="Google Shape;542;p44"/>
            <p:cNvSpPr/>
            <p:nvPr/>
          </p:nvSpPr>
          <p:spPr>
            <a:xfrm>
              <a:off x="4667250" y="1333500"/>
              <a:ext cx="3905400" cy="3238500"/>
            </a:xfrm>
            <a:prstGeom prst="roundRect">
              <a:avLst>
                <a:gd fmla="val 2352"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43" name="Google Shape;543;p44"/>
            <p:cNvSpPr txBox="1"/>
            <p:nvPr/>
          </p:nvSpPr>
          <p:spPr>
            <a:xfrm>
              <a:off x="4857750" y="1524000"/>
              <a:ext cx="3524400" cy="2857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100">
                  <a:solidFill>
                    <a:srgbClr val="D1D5DB"/>
                  </a:solidFill>
                  <a:latin typeface="Montserrat"/>
                  <a:ea typeface="Montserrat"/>
                  <a:cs typeface="Montserrat"/>
                  <a:sym typeface="Montserrat"/>
                </a:rPr>
                <a:t>States</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Game start</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Board synchronization (physical vs logical comparison)</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Local turn:</a:t>
              </a:r>
              <a:endParaRPr sz="1100">
                <a:solidFill>
                  <a:srgbClr val="D1D5DB"/>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Wait for move</a:t>
              </a:r>
              <a:endParaRPr sz="1100">
                <a:solidFill>
                  <a:srgbClr val="D1D5DB"/>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Validate move</a:t>
              </a:r>
              <a:endParaRPr sz="1100">
                <a:solidFill>
                  <a:srgbClr val="D1D5DB"/>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Confirm or cancel</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Send move to server</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Wait for opposing move</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Apply opposing move</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Game end / error handling</a:t>
              </a:r>
              <a:endParaRPr sz="1100">
                <a:solidFill>
                  <a:srgbClr val="D1D5DB"/>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rgbClr val="D1D5DB"/>
                  </a:solidFill>
                  <a:latin typeface="Montserrat"/>
                  <a:ea typeface="Montserrat"/>
                  <a:cs typeface="Montserrat"/>
                  <a:sym typeface="Montserrat"/>
                </a:rPr>
                <a:t>Turn Management</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Tracks whose turn it is (white vs black)</a:t>
              </a:r>
              <a:endParaRPr sz="1100">
                <a:solidFill>
                  <a:srgbClr val="D1D5DB"/>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Prevents illegal and out-of-turn moves</a:t>
              </a:r>
              <a:endParaRPr sz="1100">
                <a:solidFill>
                  <a:srgbClr val="D1D5DB"/>
                </a:solidFill>
                <a:latin typeface="Montserrat"/>
                <a:ea typeface="Montserrat"/>
                <a:cs typeface="Montserrat"/>
                <a:sym typeface="Montserrat"/>
              </a:endParaRPr>
            </a:p>
          </p:txBody>
        </p:sp>
      </p:grpSp>
      <p:pic>
        <p:nvPicPr>
          <p:cNvPr id="544" name="Google Shape;544;p44"/>
          <p:cNvPicPr preferRelativeResize="0"/>
          <p:nvPr/>
        </p:nvPicPr>
        <p:blipFill rotWithShape="1">
          <a:blip r:embed="rId4">
            <a:alphaModFix/>
          </a:blip>
          <a:srcRect b="31752" l="0" r="0" t="29447"/>
          <a:stretch/>
        </p:blipFill>
        <p:spPr>
          <a:xfrm>
            <a:off x="166500" y="3709050"/>
            <a:ext cx="4642449" cy="11991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8" name="Shape 548"/>
        <p:cNvGrpSpPr/>
        <p:nvPr/>
      </p:nvGrpSpPr>
      <p:grpSpPr>
        <a:xfrm>
          <a:off x="0" y="0"/>
          <a:ext cx="0" cy="0"/>
          <a:chOff x="0" y="0"/>
          <a:chExt cx="0" cy="0"/>
        </a:xfrm>
      </p:grpSpPr>
      <p:pic>
        <p:nvPicPr>
          <p:cNvPr id="549" name="Google Shape;549;p45"/>
          <p:cNvPicPr preferRelativeResize="0"/>
          <p:nvPr/>
        </p:nvPicPr>
        <p:blipFill rotWithShape="1">
          <a:blip r:embed="rId3">
            <a:alphaModFix/>
          </a:blip>
          <a:srcRect b="0" l="1513" r="1522" t="0"/>
          <a:stretch/>
        </p:blipFill>
        <p:spPr>
          <a:xfrm>
            <a:off x="0" y="0"/>
            <a:ext cx="9144000" cy="5143500"/>
          </a:xfrm>
          <a:prstGeom prst="rect">
            <a:avLst/>
          </a:prstGeom>
          <a:noFill/>
          <a:ln>
            <a:noFill/>
          </a:ln>
        </p:spPr>
      </p:pic>
      <p:sp>
        <p:nvSpPr>
          <p:cNvPr id="550" name="Google Shape;550;p45"/>
          <p:cNvSpPr/>
          <p:nvPr/>
        </p:nvSpPr>
        <p:spPr>
          <a:xfrm>
            <a:off x="0" y="0"/>
            <a:ext cx="9144000" cy="5143500"/>
          </a:xfrm>
          <a:prstGeom prst="rect">
            <a:avLst/>
          </a:prstGeom>
          <a:solidFill>
            <a:srgbClr val="000000">
              <a:alpha val="8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551" name="Google Shape;551;p45"/>
          <p:cNvGrpSpPr/>
          <p:nvPr/>
        </p:nvGrpSpPr>
        <p:grpSpPr>
          <a:xfrm>
            <a:off x="571500" y="381000"/>
            <a:ext cx="8001000" cy="638325"/>
            <a:chOff x="571500" y="381000"/>
            <a:chExt cx="8001000" cy="638325"/>
          </a:xfrm>
        </p:grpSpPr>
        <p:sp>
          <p:nvSpPr>
            <p:cNvPr id="552" name="Google Shape;552;p45"/>
            <p:cNvSpPr txBox="1"/>
            <p:nvPr/>
          </p:nvSpPr>
          <p:spPr>
            <a:xfrm>
              <a:off x="571500" y="381000"/>
              <a:ext cx="80010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3200">
                  <a:solidFill>
                    <a:srgbClr val="FFFFFF"/>
                  </a:solidFill>
                  <a:latin typeface="Playfair Display"/>
                  <a:ea typeface="Playfair Display"/>
                  <a:cs typeface="Playfair Display"/>
                  <a:sym typeface="Playfair Display"/>
                </a:rPr>
                <a:t>Conclusion</a:t>
              </a:r>
              <a:endParaRPr b="1" sz="3200">
                <a:solidFill>
                  <a:srgbClr val="FFFFFF"/>
                </a:solidFill>
                <a:latin typeface="Playfair Display"/>
                <a:ea typeface="Playfair Display"/>
                <a:cs typeface="Playfair Display"/>
                <a:sym typeface="Playfair Display"/>
              </a:endParaRPr>
            </a:p>
          </p:txBody>
        </p:sp>
        <p:sp>
          <p:nvSpPr>
            <p:cNvPr id="553" name="Google Shape;553;p45"/>
            <p:cNvSpPr/>
            <p:nvPr/>
          </p:nvSpPr>
          <p:spPr>
            <a:xfrm>
              <a:off x="4000500" y="1000125"/>
              <a:ext cx="1143000" cy="19200"/>
            </a:xfrm>
            <a:prstGeom prst="rect">
              <a:avLst/>
            </a:prstGeom>
            <a:solidFill>
              <a:srgbClr val="C9A22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grpSp>
        <p:nvGrpSpPr>
          <p:cNvPr id="554" name="Google Shape;554;p45"/>
          <p:cNvGrpSpPr/>
          <p:nvPr/>
        </p:nvGrpSpPr>
        <p:grpSpPr>
          <a:xfrm>
            <a:off x="566738" y="1328738"/>
            <a:ext cx="3914700" cy="3248100"/>
            <a:chOff x="566738" y="1328738"/>
            <a:chExt cx="3914700" cy="3248100"/>
          </a:xfrm>
        </p:grpSpPr>
        <p:pic>
          <p:nvPicPr>
            <p:cNvPr id="555" name="Google Shape;555;p45"/>
            <p:cNvPicPr preferRelativeResize="0"/>
            <p:nvPr/>
          </p:nvPicPr>
          <p:blipFill rotWithShape="1">
            <a:blip r:embed="rId4">
              <a:alphaModFix/>
            </a:blip>
            <a:srcRect b="0" l="0" r="0" t="0"/>
            <a:stretch/>
          </p:blipFill>
          <p:spPr>
            <a:xfrm>
              <a:off x="566738" y="1328738"/>
              <a:ext cx="3914700" cy="3248100"/>
            </a:xfrm>
            <a:prstGeom prst="rect">
              <a:avLst/>
            </a:prstGeom>
            <a:noFill/>
            <a:ln>
              <a:noFill/>
            </a:ln>
          </p:spPr>
        </p:pic>
        <p:sp>
          <p:nvSpPr>
            <p:cNvPr id="556" name="Google Shape;556;p45"/>
            <p:cNvSpPr txBox="1"/>
            <p:nvPr/>
          </p:nvSpPr>
          <p:spPr>
            <a:xfrm>
              <a:off x="762000" y="1524000"/>
              <a:ext cx="36228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800">
                  <a:solidFill>
                    <a:srgbClr val="C9A227"/>
                  </a:solidFill>
                  <a:latin typeface="Montserrat SemiBold"/>
                  <a:ea typeface="Montserrat SemiBold"/>
                  <a:cs typeface="Montserrat SemiBold"/>
                  <a:sym typeface="Montserrat SemiBold"/>
                </a:rPr>
                <a:t>Software &amp; Future Improvements</a:t>
              </a:r>
              <a:endParaRPr sz="1800">
                <a:solidFill>
                  <a:srgbClr val="C9A227"/>
                </a:solidFill>
                <a:latin typeface="Montserrat SemiBold"/>
                <a:ea typeface="Montserrat SemiBold"/>
                <a:cs typeface="Montserrat SemiBold"/>
                <a:sym typeface="Montserrat SemiBold"/>
              </a:endParaRPr>
            </a:p>
          </p:txBody>
        </p:sp>
        <p:sp>
          <p:nvSpPr>
            <p:cNvPr id="557" name="Google Shape;557;p45"/>
            <p:cNvSpPr txBox="1"/>
            <p:nvPr/>
          </p:nvSpPr>
          <p:spPr>
            <a:xfrm>
              <a:off x="762000" y="2000250"/>
              <a:ext cx="3524400" cy="2381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1100">
                  <a:solidFill>
                    <a:srgbClr val="D1D5DB"/>
                  </a:solidFill>
                  <a:latin typeface="Montserrat"/>
                  <a:ea typeface="Montserrat"/>
                  <a:cs typeface="Montserrat"/>
                  <a:sym typeface="Montserrat"/>
                </a:rPr>
                <a:t>With hardware complete, the next steps focus on software optimization.</a:t>
              </a:r>
              <a:endParaRPr sz="1100">
                <a:solidFill>
                  <a:srgbClr val="D1D5DB"/>
                </a:solidFill>
                <a:latin typeface="Montserrat"/>
                <a:ea typeface="Montserrat"/>
                <a:cs typeface="Montserrat"/>
                <a:sym typeface="Montserrat"/>
              </a:endParaRPr>
            </a:p>
            <a:p>
              <a:pPr indent="-298450" lvl="0" marL="457200" rtl="0" algn="l">
                <a:spcBef>
                  <a:spcPts val="90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Expand piece detection capabilities using existing Hall Effect sensors.</a:t>
              </a:r>
              <a:endParaRPr sz="1100">
                <a:solidFill>
                  <a:srgbClr val="D1D5DB"/>
                </a:solidFill>
                <a:latin typeface="Montserrat"/>
                <a:ea typeface="Montserrat"/>
                <a:cs typeface="Montserrat"/>
                <a:sym typeface="Montserrat"/>
              </a:endParaRPr>
            </a:p>
            <a:p>
              <a:pPr indent="-298450" lvl="0" marL="457200" rtl="0" algn="l">
                <a:spcBef>
                  <a:spcPts val="750"/>
                </a:spcBef>
                <a:spcAft>
                  <a:spcPts val="750"/>
                </a:spcAft>
                <a:buClr>
                  <a:srgbClr val="D1D5DB"/>
                </a:buClr>
                <a:buSzPts val="1100"/>
                <a:buFont typeface="Montserrat"/>
                <a:buChar char="●"/>
              </a:pPr>
              <a:r>
                <a:rPr lang="en" sz="1100">
                  <a:solidFill>
                    <a:srgbClr val="D1D5DB"/>
                  </a:solidFill>
                  <a:latin typeface="Montserrat"/>
                  <a:ea typeface="Montserrat"/>
                  <a:cs typeface="Montserrat"/>
                  <a:sym typeface="Montserrat"/>
                </a:rPr>
                <a:t>Implement advanced detection features in future iterations.</a:t>
              </a:r>
              <a:endParaRPr sz="1110">
                <a:solidFill>
                  <a:srgbClr val="D1D5DB"/>
                </a:solidFill>
                <a:latin typeface="Montserrat"/>
                <a:ea typeface="Montserrat"/>
                <a:cs typeface="Montserrat"/>
                <a:sym typeface="Montserrat"/>
              </a:endParaRPr>
            </a:p>
          </p:txBody>
        </p:sp>
      </p:grpSp>
      <p:grpSp>
        <p:nvGrpSpPr>
          <p:cNvPr id="558" name="Google Shape;558;p45"/>
          <p:cNvGrpSpPr/>
          <p:nvPr/>
        </p:nvGrpSpPr>
        <p:grpSpPr>
          <a:xfrm>
            <a:off x="4662488" y="1328738"/>
            <a:ext cx="3914700" cy="3248100"/>
            <a:chOff x="4662488" y="1328738"/>
            <a:chExt cx="3914700" cy="3248100"/>
          </a:xfrm>
        </p:grpSpPr>
        <p:pic>
          <p:nvPicPr>
            <p:cNvPr id="559" name="Google Shape;559;p45"/>
            <p:cNvPicPr preferRelativeResize="0"/>
            <p:nvPr/>
          </p:nvPicPr>
          <p:blipFill rotWithShape="1">
            <a:blip r:embed="rId4">
              <a:alphaModFix/>
            </a:blip>
            <a:srcRect b="0" l="0" r="0" t="0"/>
            <a:stretch/>
          </p:blipFill>
          <p:spPr>
            <a:xfrm>
              <a:off x="4662488" y="1328738"/>
              <a:ext cx="3914700" cy="3248100"/>
            </a:xfrm>
            <a:prstGeom prst="rect">
              <a:avLst/>
            </a:prstGeom>
            <a:noFill/>
            <a:ln>
              <a:noFill/>
            </a:ln>
          </p:spPr>
        </p:pic>
        <p:sp>
          <p:nvSpPr>
            <p:cNvPr id="560" name="Google Shape;560;p45"/>
            <p:cNvSpPr txBox="1"/>
            <p:nvPr/>
          </p:nvSpPr>
          <p:spPr>
            <a:xfrm>
              <a:off x="4857750" y="1524000"/>
              <a:ext cx="35244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800">
                  <a:solidFill>
                    <a:srgbClr val="C9A227"/>
                  </a:solidFill>
                  <a:latin typeface="Montserrat SemiBold"/>
                  <a:ea typeface="Montserrat SemiBold"/>
                  <a:cs typeface="Montserrat SemiBold"/>
                  <a:sym typeface="Montserrat SemiBold"/>
                </a:rPr>
                <a:t>Production &amp; Efficiency</a:t>
              </a:r>
              <a:endParaRPr sz="1800">
                <a:solidFill>
                  <a:srgbClr val="C9A227"/>
                </a:solidFill>
                <a:latin typeface="Montserrat SemiBold"/>
                <a:ea typeface="Montserrat SemiBold"/>
                <a:cs typeface="Montserrat SemiBold"/>
                <a:sym typeface="Montserrat SemiBold"/>
              </a:endParaRPr>
            </a:p>
          </p:txBody>
        </p:sp>
        <p:sp>
          <p:nvSpPr>
            <p:cNvPr id="561" name="Google Shape;561;p45"/>
            <p:cNvSpPr txBox="1"/>
            <p:nvPr/>
          </p:nvSpPr>
          <p:spPr>
            <a:xfrm>
              <a:off x="4857750" y="2000250"/>
              <a:ext cx="3524400" cy="2381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1100">
                  <a:solidFill>
                    <a:srgbClr val="D1D5DB"/>
                  </a:solidFill>
                  <a:latin typeface="Montserrat"/>
                  <a:ea typeface="Montserrat"/>
                  <a:cs typeface="Montserrat"/>
                  <a:sym typeface="Montserrat"/>
                </a:rPr>
                <a:t>Addressing the initial resource-intensive nature of the project development.</a:t>
              </a:r>
              <a:endParaRPr sz="1100">
                <a:solidFill>
                  <a:srgbClr val="D1D5DB"/>
                </a:solidFill>
                <a:latin typeface="Montserrat"/>
                <a:ea typeface="Montserrat"/>
                <a:cs typeface="Montserrat"/>
                <a:sym typeface="Montserrat"/>
              </a:endParaRPr>
            </a:p>
            <a:p>
              <a:pPr indent="-298450" lvl="0" marL="457200" rtl="0" algn="l">
                <a:spcBef>
                  <a:spcPts val="90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Reduce cost of production for future builds.</a:t>
              </a:r>
              <a:endParaRPr sz="1100">
                <a:solidFill>
                  <a:srgbClr val="D1D5DB"/>
                </a:solidFill>
                <a:latin typeface="Montserrat"/>
                <a:ea typeface="Montserrat"/>
                <a:cs typeface="Montserrat"/>
                <a:sym typeface="Montserrat"/>
              </a:endParaRPr>
            </a:p>
            <a:p>
              <a:pPr indent="-298450" lvl="0" marL="457200" rtl="0" algn="l">
                <a:spcBef>
                  <a:spcPts val="75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Optimize manufacturing time to improve overall efficiency.</a:t>
              </a:r>
              <a:endParaRPr sz="1100">
                <a:solidFill>
                  <a:srgbClr val="D1D5DB"/>
                </a:solidFill>
                <a:latin typeface="Montserrat"/>
                <a:ea typeface="Montserrat"/>
                <a:cs typeface="Montserrat"/>
                <a:sym typeface="Montserrat"/>
              </a:endParaRPr>
            </a:p>
            <a:p>
              <a:pPr indent="-298450" lvl="1" marL="914400" rtl="0" algn="l">
                <a:spcBef>
                  <a:spcPts val="750"/>
                </a:spcBef>
                <a:spcAft>
                  <a:spcPts val="0"/>
                </a:spcAft>
                <a:buClr>
                  <a:srgbClr val="D1D5DB"/>
                </a:buClr>
                <a:buSzPts val="1100"/>
                <a:buFont typeface="Montserrat"/>
                <a:buChar char="○"/>
              </a:pPr>
              <a:r>
                <a:rPr lang="en" sz="1100">
                  <a:solidFill>
                    <a:srgbClr val="D1D5DB"/>
                  </a:solidFill>
                  <a:latin typeface="Montserrat"/>
                  <a:ea typeface="Montserrat"/>
                  <a:cs typeface="Montserrat"/>
                  <a:sym typeface="Montserrat"/>
                </a:rPr>
                <a:t>Decrease quantity of PCBs and wiring</a:t>
              </a:r>
              <a:endParaRPr sz="1100">
                <a:solidFill>
                  <a:srgbClr val="D1D5DB"/>
                </a:solidFill>
                <a:latin typeface="Montserrat"/>
                <a:ea typeface="Montserrat"/>
                <a:cs typeface="Montserrat"/>
                <a:sym typeface="Montserrat"/>
              </a:endParaRPr>
            </a:p>
            <a:p>
              <a:pPr indent="0" lvl="0" marL="0" rtl="0" algn="l">
                <a:spcBef>
                  <a:spcPts val="750"/>
                </a:spcBef>
                <a:spcAft>
                  <a:spcPts val="750"/>
                </a:spcAft>
                <a:buNone/>
              </a:pPr>
              <a:r>
                <a:t/>
              </a:r>
              <a:endParaRPr sz="1100">
                <a:solidFill>
                  <a:srgbClr val="D1D5DB"/>
                </a:solidFill>
                <a:latin typeface="Montserrat"/>
                <a:ea typeface="Montserrat"/>
                <a:cs typeface="Montserrat"/>
                <a:sym typeface="Montserrat"/>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565" name="Shape 565"/>
        <p:cNvGrpSpPr/>
        <p:nvPr/>
      </p:nvGrpSpPr>
      <p:grpSpPr>
        <a:xfrm>
          <a:off x="0" y="0"/>
          <a:ext cx="0" cy="0"/>
          <a:chOff x="0" y="0"/>
          <a:chExt cx="0" cy="0"/>
        </a:xfrm>
      </p:grpSpPr>
      <p:sp>
        <p:nvSpPr>
          <p:cNvPr id="566" name="Google Shape;566;p46"/>
          <p:cNvSpPr txBox="1"/>
          <p:nvPr/>
        </p:nvSpPr>
        <p:spPr>
          <a:xfrm>
            <a:off x="971550" y="2211368"/>
            <a:ext cx="7200900" cy="1004091"/>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i="0" lang="en" sz="3400" u="none" cap="none" strike="noStrike">
                <a:solidFill>
                  <a:srgbClr val="15264B"/>
                </a:solidFill>
                <a:latin typeface="Arial"/>
                <a:ea typeface="Arial"/>
                <a:cs typeface="Arial"/>
                <a:sym typeface="Arial"/>
              </a:rPr>
              <a:t>Heading</a:t>
            </a:r>
            <a:endParaRPr sz="1100"/>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None/>
            </a:pPr>
            <a:r>
              <a:rPr b="0" i="0" lang="en" sz="1400" u="none" cap="none" strike="noStrike">
                <a:solidFill>
                  <a:srgbClr val="15264B"/>
                </a:solidFill>
                <a:latin typeface="Arial"/>
                <a:ea typeface="Arial"/>
                <a:cs typeface="Arial"/>
                <a:sym typeface="Arial"/>
              </a:rPr>
              <a:t>(Main section divider slide option two, or transition slide.)</a:t>
            </a:r>
            <a:endParaRPr b="0" i="0" sz="1400" u="none" cap="none" strike="noStrike">
              <a:solidFill>
                <a:srgbClr val="15264B"/>
              </a:solidFill>
              <a:latin typeface="Arial"/>
              <a:ea typeface="Arial"/>
              <a:cs typeface="Arial"/>
              <a:sym typeface="Arial"/>
            </a:endParaRPr>
          </a:p>
        </p:txBody>
      </p:sp>
      <p:grpSp>
        <p:nvGrpSpPr>
          <p:cNvPr id="567" name="Google Shape;567;p46"/>
          <p:cNvGrpSpPr/>
          <p:nvPr/>
        </p:nvGrpSpPr>
        <p:grpSpPr>
          <a:xfrm>
            <a:off x="2957843" y="2007704"/>
            <a:ext cx="2896305" cy="242134"/>
            <a:chOff x="3943790" y="2676939"/>
            <a:chExt cx="3861740" cy="322845"/>
          </a:xfrm>
        </p:grpSpPr>
        <p:cxnSp>
          <p:nvCxnSpPr>
            <p:cNvPr id="568" name="Google Shape;568;p46"/>
            <p:cNvCxnSpPr/>
            <p:nvPr/>
          </p:nvCxnSpPr>
          <p:spPr>
            <a:xfrm>
              <a:off x="4426226" y="2676939"/>
              <a:ext cx="3379304" cy="0"/>
            </a:xfrm>
            <a:prstGeom prst="straightConnector1">
              <a:avLst/>
            </a:prstGeom>
            <a:noFill/>
            <a:ln cap="flat" cmpd="sng" w="19050">
              <a:solidFill>
                <a:schemeClr val="lt1"/>
              </a:solidFill>
              <a:prstDash val="solid"/>
              <a:round/>
              <a:headEnd len="sm" w="sm" type="none"/>
              <a:tailEnd len="sm" w="sm" type="none"/>
            </a:ln>
          </p:spPr>
        </p:cxnSp>
        <p:cxnSp>
          <p:nvCxnSpPr>
            <p:cNvPr id="569" name="Google Shape;569;p46"/>
            <p:cNvCxnSpPr/>
            <p:nvPr/>
          </p:nvCxnSpPr>
          <p:spPr>
            <a:xfrm flipH="1" rot="10800000">
              <a:off x="3943790" y="2676939"/>
              <a:ext cx="482436" cy="322845"/>
            </a:xfrm>
            <a:prstGeom prst="straightConnector1">
              <a:avLst/>
            </a:prstGeom>
            <a:noFill/>
            <a:ln cap="flat" cmpd="sng" w="19050">
              <a:solidFill>
                <a:schemeClr val="lt1"/>
              </a:solidFill>
              <a:prstDash val="solid"/>
              <a:round/>
              <a:headEnd len="sm" w="sm" type="none"/>
              <a:tailEnd len="sm" w="sm" type="none"/>
            </a:ln>
          </p:spPr>
        </p:cxnSp>
      </p:grpSp>
      <p:pic>
        <p:nvPicPr>
          <p:cNvPr id="570" name="Google Shape;570;p46"/>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571" name="Google Shape;571;p46"/>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572" name="Google Shape;572;p46"/>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73" name="Google Shape;573;p46"/>
          <p:cNvGrpSpPr/>
          <p:nvPr/>
        </p:nvGrpSpPr>
        <p:grpSpPr>
          <a:xfrm>
            <a:off x="3046021" y="4951153"/>
            <a:ext cx="3929044" cy="52835"/>
            <a:chOff x="4028111" y="6601537"/>
            <a:chExt cx="5238725" cy="70446"/>
          </a:xfrm>
        </p:grpSpPr>
        <p:cxnSp>
          <p:nvCxnSpPr>
            <p:cNvPr id="574" name="Google Shape;574;p46"/>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575" name="Google Shape;575;p46"/>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9" name="Shape 579"/>
        <p:cNvGrpSpPr/>
        <p:nvPr/>
      </p:nvGrpSpPr>
      <p:grpSpPr>
        <a:xfrm>
          <a:off x="0" y="0"/>
          <a:ext cx="0" cy="0"/>
          <a:chOff x="0" y="0"/>
          <a:chExt cx="0" cy="0"/>
        </a:xfrm>
      </p:grpSpPr>
      <p:sp>
        <p:nvSpPr>
          <p:cNvPr id="580" name="Google Shape;580;p47"/>
          <p:cNvSpPr/>
          <p:nvPr/>
        </p:nvSpPr>
        <p:spPr>
          <a:xfrm>
            <a:off x="356674" y="947788"/>
            <a:ext cx="3267600" cy="1736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81" name="Google Shape;581;p47"/>
          <p:cNvSpPr txBox="1"/>
          <p:nvPr/>
        </p:nvSpPr>
        <p:spPr>
          <a:xfrm>
            <a:off x="1120586" y="1679679"/>
            <a:ext cx="17103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582" name="Google Shape;582;p47"/>
          <p:cNvSpPr/>
          <p:nvPr/>
        </p:nvSpPr>
        <p:spPr>
          <a:xfrm>
            <a:off x="356674" y="2830551"/>
            <a:ext cx="3267600" cy="1736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83" name="Google Shape;583;p47"/>
          <p:cNvSpPr txBox="1"/>
          <p:nvPr/>
        </p:nvSpPr>
        <p:spPr>
          <a:xfrm>
            <a:off x="1120586" y="3560419"/>
            <a:ext cx="17103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grpSp>
        <p:nvGrpSpPr>
          <p:cNvPr id="584" name="Google Shape;584;p47"/>
          <p:cNvGrpSpPr/>
          <p:nvPr/>
        </p:nvGrpSpPr>
        <p:grpSpPr>
          <a:xfrm>
            <a:off x="3841909" y="1000696"/>
            <a:ext cx="4921241" cy="3142679"/>
            <a:chOff x="3841909" y="1000697"/>
            <a:chExt cx="4921241" cy="3142679"/>
          </a:xfrm>
        </p:grpSpPr>
        <p:grpSp>
          <p:nvGrpSpPr>
            <p:cNvPr id="585" name="Google Shape;585;p47"/>
            <p:cNvGrpSpPr/>
            <p:nvPr/>
          </p:nvGrpSpPr>
          <p:grpSpPr>
            <a:xfrm>
              <a:off x="3841909" y="1000697"/>
              <a:ext cx="2381100" cy="1143000"/>
              <a:chOff x="3841909" y="1000697"/>
              <a:chExt cx="2381100" cy="1143000"/>
            </a:xfrm>
          </p:grpSpPr>
          <p:sp>
            <p:nvSpPr>
              <p:cNvPr id="586" name="Google Shape;586;p47"/>
              <p:cNvSpPr/>
              <p:nvPr/>
            </p:nvSpPr>
            <p:spPr>
              <a:xfrm>
                <a:off x="3841909" y="1000697"/>
                <a:ext cx="2381100" cy="1143000"/>
              </a:xfrm>
              <a:prstGeom prst="roundRect">
                <a:avLst>
                  <a:gd fmla="val 6666" name="adj"/>
                </a:avLst>
              </a:prstGeom>
              <a:solidFill>
                <a:srgbClr val="F8FAFC"/>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87" name="Google Shape;587;p47"/>
              <p:cNvSpPr txBox="1"/>
              <p:nvPr/>
            </p:nvSpPr>
            <p:spPr>
              <a:xfrm>
                <a:off x="3841909" y="1000697"/>
                <a:ext cx="2381100" cy="11430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 sz="1100">
                    <a:solidFill>
                      <a:srgbClr val="E84B36"/>
                    </a:solidFill>
                    <a:latin typeface="Montserrat"/>
                    <a:ea typeface="Montserrat"/>
                    <a:cs typeface="Montserrat"/>
                    <a:sym typeface="Montserrat"/>
                  </a:rPr>
                  <a:t>Display Hardware</a:t>
                </a:r>
                <a:endParaRPr b="1" sz="1100">
                  <a:solidFill>
                    <a:srgbClr val="E84B36"/>
                  </a:solidFill>
                  <a:latin typeface="Montserrat"/>
                  <a:ea typeface="Montserrat"/>
                  <a:cs typeface="Montserrat"/>
                  <a:sym typeface="Montserrat"/>
                </a:endParaRPr>
              </a:p>
              <a:p>
                <a:pPr indent="0" lvl="0" marL="0" rtl="0" algn="l">
                  <a:spcBef>
                    <a:spcPts val="600"/>
                  </a:spcBef>
                  <a:spcAft>
                    <a:spcPts val="0"/>
                  </a:spcAft>
                  <a:buNone/>
                </a:pPr>
                <a:r>
                  <a:rPr lang="en" sz="1000">
                    <a:solidFill>
                      <a:srgbClr val="334155"/>
                    </a:solidFill>
                    <a:latin typeface="Montserrat"/>
                    <a:ea typeface="Montserrat"/>
                    <a:cs typeface="Montserrat"/>
                    <a:sym typeface="Montserrat"/>
                  </a:rPr>
                  <a:t>• 3.5" Touchscreen (480×320)</a:t>
                </a:r>
                <a:br>
                  <a:rPr lang="en" sz="1000">
                    <a:solidFill>
                      <a:srgbClr val="334155"/>
                    </a:solidFill>
                    <a:latin typeface="Montserrat"/>
                    <a:ea typeface="Montserrat"/>
                    <a:cs typeface="Montserrat"/>
                    <a:sym typeface="Montserrat"/>
                  </a:rPr>
                </a:br>
                <a:r>
                  <a:rPr lang="en" sz="1000">
                    <a:solidFill>
                      <a:srgbClr val="334155"/>
                    </a:solidFill>
                    <a:latin typeface="Montserrat"/>
                    <a:ea typeface="Montserrat"/>
                    <a:cs typeface="Montserrat"/>
                    <a:sym typeface="Montserrat"/>
                  </a:rPr>
                  <a:t>• SPI Display, I²C Touch</a:t>
                </a:r>
                <a:endParaRPr sz="1000">
                  <a:solidFill>
                    <a:srgbClr val="334155"/>
                  </a:solidFill>
                  <a:latin typeface="Montserrat"/>
                  <a:ea typeface="Montserrat"/>
                  <a:cs typeface="Montserrat"/>
                  <a:sym typeface="Montserrat"/>
                </a:endParaRPr>
              </a:p>
            </p:txBody>
          </p:sp>
        </p:grpSp>
        <p:grpSp>
          <p:nvGrpSpPr>
            <p:cNvPr id="588" name="Google Shape;588;p47"/>
            <p:cNvGrpSpPr/>
            <p:nvPr/>
          </p:nvGrpSpPr>
          <p:grpSpPr>
            <a:xfrm>
              <a:off x="6381750" y="1000697"/>
              <a:ext cx="2381400" cy="1143000"/>
              <a:chOff x="6381750" y="1000697"/>
              <a:chExt cx="2381400" cy="1143000"/>
            </a:xfrm>
          </p:grpSpPr>
          <p:sp>
            <p:nvSpPr>
              <p:cNvPr id="589" name="Google Shape;589;p47"/>
              <p:cNvSpPr/>
              <p:nvPr/>
            </p:nvSpPr>
            <p:spPr>
              <a:xfrm>
                <a:off x="6381750" y="1000697"/>
                <a:ext cx="2381400" cy="1143000"/>
              </a:xfrm>
              <a:prstGeom prst="roundRect">
                <a:avLst>
                  <a:gd fmla="val 6666" name="adj"/>
                </a:avLst>
              </a:prstGeom>
              <a:solidFill>
                <a:srgbClr val="F8FAFC"/>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90" name="Google Shape;590;p47"/>
              <p:cNvSpPr txBox="1"/>
              <p:nvPr/>
            </p:nvSpPr>
            <p:spPr>
              <a:xfrm>
                <a:off x="6381750" y="1000697"/>
                <a:ext cx="2381400" cy="11430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 sz="1100">
                    <a:solidFill>
                      <a:srgbClr val="E84B36"/>
                    </a:solidFill>
                    <a:latin typeface="Montserrat"/>
                    <a:ea typeface="Montserrat"/>
                    <a:cs typeface="Montserrat"/>
                    <a:sym typeface="Montserrat"/>
                  </a:rPr>
                  <a:t>Board Layout</a:t>
                </a:r>
                <a:endParaRPr b="1" sz="1100">
                  <a:solidFill>
                    <a:srgbClr val="E84B36"/>
                  </a:solidFill>
                  <a:latin typeface="Montserrat"/>
                  <a:ea typeface="Montserrat"/>
                  <a:cs typeface="Montserrat"/>
                  <a:sym typeface="Montserrat"/>
                </a:endParaRPr>
              </a:p>
              <a:p>
                <a:pPr indent="0" lvl="0" marL="0" rtl="0" algn="l">
                  <a:spcBef>
                    <a:spcPts val="600"/>
                  </a:spcBef>
                  <a:spcAft>
                    <a:spcPts val="0"/>
                  </a:spcAft>
                  <a:buNone/>
                </a:pPr>
                <a:r>
                  <a:rPr lang="en" sz="1000">
                    <a:solidFill>
                      <a:srgbClr val="334155"/>
                    </a:solidFill>
                    <a:latin typeface="Montserrat"/>
                    <a:ea typeface="Montserrat"/>
                    <a:cs typeface="Montserrat"/>
                    <a:sym typeface="Montserrat"/>
                  </a:rPr>
                  <a:t>• 8×8 Chess Board</a:t>
                </a:r>
                <a:br>
                  <a:rPr lang="en" sz="1000">
                    <a:solidFill>
                      <a:srgbClr val="334155"/>
                    </a:solidFill>
                    <a:latin typeface="Montserrat"/>
                    <a:ea typeface="Montserrat"/>
                    <a:cs typeface="Montserrat"/>
                    <a:sym typeface="Montserrat"/>
                  </a:rPr>
                </a:br>
                <a:r>
                  <a:rPr lang="en" sz="1000">
                    <a:solidFill>
                      <a:srgbClr val="334155"/>
                    </a:solidFill>
                    <a:latin typeface="Montserrat"/>
                    <a:ea typeface="Montserrat"/>
                    <a:cs typeface="Montserrat"/>
                    <a:sym typeface="Montserrat"/>
                  </a:rPr>
                  <a:t>• 32×32 px Square Assets</a:t>
                </a:r>
                <a:endParaRPr sz="1000">
                  <a:solidFill>
                    <a:srgbClr val="334155"/>
                  </a:solidFill>
                  <a:latin typeface="Montserrat"/>
                  <a:ea typeface="Montserrat"/>
                  <a:cs typeface="Montserrat"/>
                  <a:sym typeface="Montserrat"/>
                </a:endParaRPr>
              </a:p>
            </p:txBody>
          </p:sp>
        </p:grpSp>
        <p:grpSp>
          <p:nvGrpSpPr>
            <p:cNvPr id="591" name="Google Shape;591;p47"/>
            <p:cNvGrpSpPr/>
            <p:nvPr/>
          </p:nvGrpSpPr>
          <p:grpSpPr>
            <a:xfrm>
              <a:off x="3841909" y="2286000"/>
              <a:ext cx="2381100" cy="1143000"/>
              <a:chOff x="3841909" y="2286000"/>
              <a:chExt cx="2381100" cy="1143000"/>
            </a:xfrm>
          </p:grpSpPr>
          <p:sp>
            <p:nvSpPr>
              <p:cNvPr id="592" name="Google Shape;592;p47"/>
              <p:cNvSpPr/>
              <p:nvPr/>
            </p:nvSpPr>
            <p:spPr>
              <a:xfrm>
                <a:off x="3841909" y="2286000"/>
                <a:ext cx="2381100" cy="1143000"/>
              </a:xfrm>
              <a:prstGeom prst="roundRect">
                <a:avLst>
                  <a:gd fmla="val 6666" name="adj"/>
                </a:avLst>
              </a:prstGeom>
              <a:solidFill>
                <a:srgbClr val="F8FAFC"/>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93" name="Google Shape;593;p47"/>
              <p:cNvSpPr txBox="1"/>
              <p:nvPr/>
            </p:nvSpPr>
            <p:spPr>
              <a:xfrm>
                <a:off x="3841909" y="2286000"/>
                <a:ext cx="2381100" cy="11430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 sz="1100">
                    <a:solidFill>
                      <a:srgbClr val="E84B36"/>
                    </a:solidFill>
                    <a:latin typeface="Montserrat"/>
                    <a:ea typeface="Montserrat"/>
                    <a:cs typeface="Montserrat"/>
                    <a:sym typeface="Montserrat"/>
                  </a:rPr>
                  <a:t>User Experience</a:t>
                </a:r>
                <a:endParaRPr b="1" sz="1100">
                  <a:solidFill>
                    <a:srgbClr val="E84B36"/>
                  </a:solidFill>
                  <a:latin typeface="Montserrat"/>
                  <a:ea typeface="Montserrat"/>
                  <a:cs typeface="Montserrat"/>
                  <a:sym typeface="Montserrat"/>
                </a:endParaRPr>
              </a:p>
              <a:p>
                <a:pPr indent="0" lvl="0" marL="0" rtl="0" algn="l">
                  <a:spcBef>
                    <a:spcPts val="600"/>
                  </a:spcBef>
                  <a:spcAft>
                    <a:spcPts val="0"/>
                  </a:spcAft>
                  <a:buNone/>
                </a:pPr>
                <a:r>
                  <a:rPr lang="en" sz="1000">
                    <a:solidFill>
                      <a:srgbClr val="334155"/>
                    </a:solidFill>
                    <a:latin typeface="Montserrat"/>
                    <a:ea typeface="Montserrat"/>
                    <a:cs typeface="Montserrat"/>
                    <a:sym typeface="Montserrat"/>
                  </a:rPr>
                  <a:t>• Real-time Move Feedback</a:t>
                </a:r>
                <a:br>
                  <a:rPr lang="en" sz="1000">
                    <a:solidFill>
                      <a:srgbClr val="334155"/>
                    </a:solidFill>
                    <a:latin typeface="Montserrat"/>
                    <a:ea typeface="Montserrat"/>
                    <a:cs typeface="Montserrat"/>
                    <a:sym typeface="Montserrat"/>
                  </a:rPr>
                </a:br>
                <a:r>
                  <a:rPr lang="en" sz="1000">
                    <a:solidFill>
                      <a:srgbClr val="334155"/>
                    </a:solidFill>
                    <a:latin typeface="Montserrat"/>
                    <a:ea typeface="Montserrat"/>
                    <a:cs typeface="Montserrat"/>
                    <a:sym typeface="Montserrat"/>
                  </a:rPr>
                  <a:t>• Game Status Updates</a:t>
                </a:r>
                <a:endParaRPr sz="1000">
                  <a:solidFill>
                    <a:srgbClr val="334155"/>
                  </a:solidFill>
                  <a:latin typeface="Montserrat"/>
                  <a:ea typeface="Montserrat"/>
                  <a:cs typeface="Montserrat"/>
                  <a:sym typeface="Montserrat"/>
                </a:endParaRPr>
              </a:p>
            </p:txBody>
          </p:sp>
        </p:grpSp>
        <p:grpSp>
          <p:nvGrpSpPr>
            <p:cNvPr id="594" name="Google Shape;594;p47"/>
            <p:cNvGrpSpPr/>
            <p:nvPr/>
          </p:nvGrpSpPr>
          <p:grpSpPr>
            <a:xfrm>
              <a:off x="6381750" y="2286000"/>
              <a:ext cx="2381400" cy="1143000"/>
              <a:chOff x="6381750" y="2286000"/>
              <a:chExt cx="2381400" cy="1143000"/>
            </a:xfrm>
          </p:grpSpPr>
          <p:sp>
            <p:nvSpPr>
              <p:cNvPr id="595" name="Google Shape;595;p47"/>
              <p:cNvSpPr/>
              <p:nvPr/>
            </p:nvSpPr>
            <p:spPr>
              <a:xfrm>
                <a:off x="6381750" y="2286000"/>
                <a:ext cx="2381400" cy="1143000"/>
              </a:xfrm>
              <a:prstGeom prst="roundRect">
                <a:avLst>
                  <a:gd fmla="val 6666" name="adj"/>
                </a:avLst>
              </a:prstGeom>
              <a:solidFill>
                <a:srgbClr val="F8FAFC"/>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96" name="Google Shape;596;p47"/>
              <p:cNvSpPr txBox="1"/>
              <p:nvPr/>
            </p:nvSpPr>
            <p:spPr>
              <a:xfrm>
                <a:off x="6381750" y="2286000"/>
                <a:ext cx="2381400" cy="11430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 sz="1100">
                    <a:solidFill>
                      <a:srgbClr val="E84B36"/>
                    </a:solidFill>
                    <a:latin typeface="Montserrat"/>
                    <a:ea typeface="Montserrat"/>
                    <a:cs typeface="Montserrat"/>
                    <a:sym typeface="Montserrat"/>
                  </a:rPr>
                  <a:t>System Controls</a:t>
                </a:r>
                <a:endParaRPr b="1" sz="1100">
                  <a:solidFill>
                    <a:srgbClr val="E84B36"/>
                  </a:solidFill>
                  <a:latin typeface="Montserrat"/>
                  <a:ea typeface="Montserrat"/>
                  <a:cs typeface="Montserrat"/>
                  <a:sym typeface="Montserrat"/>
                </a:endParaRPr>
              </a:p>
              <a:p>
                <a:pPr indent="0" lvl="0" marL="0" rtl="0" algn="l">
                  <a:spcBef>
                    <a:spcPts val="600"/>
                  </a:spcBef>
                  <a:spcAft>
                    <a:spcPts val="0"/>
                  </a:spcAft>
                  <a:buNone/>
                </a:pPr>
                <a:r>
                  <a:rPr lang="en" sz="1000">
                    <a:solidFill>
                      <a:srgbClr val="334155"/>
                    </a:solidFill>
                    <a:latin typeface="Montserrat"/>
                    <a:ea typeface="Montserrat"/>
                    <a:cs typeface="Montserrat"/>
                    <a:sym typeface="Montserrat"/>
                  </a:rPr>
                  <a:t>• Wi-Fi Configuration</a:t>
                </a:r>
                <a:br>
                  <a:rPr lang="en" sz="1000">
                    <a:solidFill>
                      <a:srgbClr val="334155"/>
                    </a:solidFill>
                    <a:latin typeface="Montserrat"/>
                    <a:ea typeface="Montserrat"/>
                    <a:cs typeface="Montserrat"/>
                    <a:sym typeface="Montserrat"/>
                  </a:rPr>
                </a:br>
                <a:r>
                  <a:rPr lang="en" sz="1000">
                    <a:solidFill>
                      <a:srgbClr val="334155"/>
                    </a:solidFill>
                    <a:latin typeface="Montserrat"/>
                    <a:ea typeface="Montserrat"/>
                    <a:cs typeface="Montserrat"/>
                    <a:sym typeface="Montserrat"/>
                  </a:rPr>
                  <a:t>• Input &amp; Diagnostics</a:t>
                </a:r>
                <a:endParaRPr sz="1000">
                  <a:solidFill>
                    <a:srgbClr val="334155"/>
                  </a:solidFill>
                  <a:latin typeface="Montserrat"/>
                  <a:ea typeface="Montserrat"/>
                  <a:cs typeface="Montserrat"/>
                  <a:sym typeface="Montserrat"/>
                </a:endParaRPr>
              </a:p>
            </p:txBody>
          </p:sp>
        </p:grpSp>
        <p:grpSp>
          <p:nvGrpSpPr>
            <p:cNvPr id="597" name="Google Shape;597;p47"/>
            <p:cNvGrpSpPr/>
            <p:nvPr/>
          </p:nvGrpSpPr>
          <p:grpSpPr>
            <a:xfrm>
              <a:off x="3841909" y="3571875"/>
              <a:ext cx="4921200" cy="571500"/>
              <a:chOff x="3841909" y="3571875"/>
              <a:chExt cx="4921200" cy="571500"/>
            </a:xfrm>
          </p:grpSpPr>
          <p:sp>
            <p:nvSpPr>
              <p:cNvPr id="598" name="Google Shape;598;p47"/>
              <p:cNvSpPr/>
              <p:nvPr/>
            </p:nvSpPr>
            <p:spPr>
              <a:xfrm>
                <a:off x="3841909" y="3571875"/>
                <a:ext cx="4921200" cy="571500"/>
              </a:xfrm>
              <a:prstGeom prst="roundRect">
                <a:avLst>
                  <a:gd fmla="val 13333" name="adj"/>
                </a:avLst>
              </a:prstGeom>
              <a:solidFill>
                <a:srgbClr val="13294B">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99" name="Google Shape;599;p47"/>
              <p:cNvSpPr txBox="1"/>
              <p:nvPr/>
            </p:nvSpPr>
            <p:spPr>
              <a:xfrm>
                <a:off x="3841909" y="3571875"/>
                <a:ext cx="4921200" cy="571500"/>
              </a:xfrm>
              <a:prstGeom prst="rect">
                <a:avLst/>
              </a:prstGeom>
              <a:noFill/>
              <a:ln>
                <a:noFill/>
              </a:ln>
            </p:spPr>
            <p:txBody>
              <a:bodyPr anchorCtr="0" anchor="ctr" bIns="0" lIns="142875" spcFirstLastPara="1" rIns="0" wrap="square" tIns="0">
                <a:noAutofit/>
              </a:bodyPr>
              <a:lstStyle/>
              <a:p>
                <a:pPr indent="0" lvl="0" marL="0" rtl="0" algn="l">
                  <a:spcBef>
                    <a:spcPts val="0"/>
                  </a:spcBef>
                  <a:spcAft>
                    <a:spcPts val="0"/>
                  </a:spcAft>
                  <a:buNone/>
                </a:pPr>
                <a:r>
                  <a:rPr b="1" lang="en" sz="1000">
                    <a:solidFill>
                      <a:srgbClr val="E84B36"/>
                    </a:solidFill>
                    <a:latin typeface="Montserrat"/>
                    <a:ea typeface="Montserrat"/>
                    <a:cs typeface="Montserrat"/>
                    <a:sym typeface="Montserrat"/>
                  </a:rPr>
                  <a:t>UI Components:</a:t>
                </a:r>
                <a:r>
                  <a:rPr lang="en" sz="1000">
                    <a:solidFill>
                      <a:srgbClr val="13294B"/>
                    </a:solidFill>
                    <a:latin typeface="Montserrat"/>
                    <a:ea typeface="Montserrat"/>
                    <a:cs typeface="Montserrat"/>
                    <a:sym typeface="Montserrat"/>
                  </a:rPr>
                  <a:t> Integrated Board, Side Panel, and Status Bar</a:t>
                </a:r>
                <a:endParaRPr sz="1000">
                  <a:solidFill>
                    <a:srgbClr val="13294B"/>
                  </a:solidFill>
                  <a:latin typeface="Montserrat"/>
                  <a:ea typeface="Montserrat"/>
                  <a:cs typeface="Montserrat"/>
                  <a:sym typeface="Montserrat"/>
                </a:endParaRPr>
              </a:p>
            </p:txBody>
          </p:sp>
        </p:grpSp>
      </p:grpSp>
      <p:sp>
        <p:nvSpPr>
          <p:cNvPr id="600" name="Google Shape;600;p47"/>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601" name="Google Shape;601;p4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Display Interface</a:t>
            </a:r>
            <a:endParaRPr sz="1800">
              <a:solidFill>
                <a:schemeClr val="lt1"/>
              </a:solidFill>
            </a:endParaRPr>
          </a:p>
        </p:txBody>
      </p:sp>
      <p:pic>
        <p:nvPicPr>
          <p:cNvPr id="602" name="Google Shape;602;p4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603" name="Google Shape;603;p4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604" name="Google Shape;604;p4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605" name="Google Shape;605;p47"/>
          <p:cNvGrpSpPr/>
          <p:nvPr/>
        </p:nvGrpSpPr>
        <p:grpSpPr>
          <a:xfrm>
            <a:off x="3046069" y="4951153"/>
            <a:ext cx="3929036" cy="52875"/>
            <a:chOff x="4028175" y="6601537"/>
            <a:chExt cx="5238715" cy="70500"/>
          </a:xfrm>
        </p:grpSpPr>
        <p:cxnSp>
          <p:nvCxnSpPr>
            <p:cNvPr id="606" name="Google Shape;606;p4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607" name="Google Shape;607;p47"/>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608" name="Google Shape;608;p47" title="IMG_3429.png"/>
          <p:cNvPicPr preferRelativeResize="0"/>
          <p:nvPr/>
        </p:nvPicPr>
        <p:blipFill rotWithShape="1">
          <a:blip r:embed="rId4">
            <a:alphaModFix/>
          </a:blip>
          <a:srcRect b="18582" l="16295" r="18888" t="32926"/>
          <a:stretch/>
        </p:blipFill>
        <p:spPr>
          <a:xfrm rot="-5400000">
            <a:off x="1127037" y="185888"/>
            <a:ext cx="1731549" cy="3272274"/>
          </a:xfrm>
          <a:prstGeom prst="rect">
            <a:avLst/>
          </a:prstGeom>
          <a:noFill/>
          <a:ln>
            <a:noFill/>
          </a:ln>
        </p:spPr>
      </p:pic>
      <p:pic>
        <p:nvPicPr>
          <p:cNvPr id="609" name="Google Shape;609;p47" title="IMG_3430.png"/>
          <p:cNvPicPr preferRelativeResize="0"/>
          <p:nvPr/>
        </p:nvPicPr>
        <p:blipFill rotWithShape="1">
          <a:blip r:embed="rId5">
            <a:alphaModFix/>
          </a:blip>
          <a:srcRect b="20884" l="17832" r="24254" t="34339"/>
          <a:stretch/>
        </p:blipFill>
        <p:spPr>
          <a:xfrm rot="-5400000">
            <a:off x="1123725" y="2075976"/>
            <a:ext cx="1738174" cy="32722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7" title="445FinalV2 (1).jpg"/>
          <p:cNvPicPr preferRelativeResize="0"/>
          <p:nvPr/>
        </p:nvPicPr>
        <p:blipFill>
          <a:blip r:embed="rId3">
            <a:alphaModFix/>
          </a:blip>
          <a:stretch>
            <a:fillRect/>
          </a:stretch>
        </p:blipFill>
        <p:spPr>
          <a:xfrm>
            <a:off x="1168700" y="832502"/>
            <a:ext cx="6806600" cy="3937321"/>
          </a:xfrm>
          <a:prstGeom prst="rect">
            <a:avLst/>
          </a:prstGeom>
          <a:noFill/>
          <a:ln>
            <a:noFill/>
          </a:ln>
        </p:spPr>
      </p:pic>
      <p:sp>
        <p:nvSpPr>
          <p:cNvPr id="123" name="Google Shape;123;p17"/>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24" name="Google Shape;124;p17"/>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Functional Block Diagram (One Game Board)</a:t>
            </a:r>
            <a:endParaRPr b="0" i="0" sz="1800" u="none" cap="none" strike="noStrike">
              <a:solidFill>
                <a:schemeClr val="lt1"/>
              </a:solidFill>
              <a:latin typeface="Arial"/>
              <a:ea typeface="Arial"/>
              <a:cs typeface="Arial"/>
              <a:sym typeface="Arial"/>
            </a:endParaRPr>
          </a:p>
        </p:txBody>
      </p:sp>
      <p:pic>
        <p:nvPicPr>
          <p:cNvPr id="125" name="Google Shape;125;p17"/>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126" name="Google Shape;126;p17"/>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27" name="Google Shape;127;p17"/>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28" name="Google Shape;128;p17"/>
          <p:cNvGrpSpPr/>
          <p:nvPr/>
        </p:nvGrpSpPr>
        <p:grpSpPr>
          <a:xfrm>
            <a:off x="3046021" y="4951153"/>
            <a:ext cx="3929044" cy="52835"/>
            <a:chOff x="4028111" y="6601537"/>
            <a:chExt cx="5238725" cy="70446"/>
          </a:xfrm>
        </p:grpSpPr>
        <p:cxnSp>
          <p:nvCxnSpPr>
            <p:cNvPr id="129" name="Google Shape;129;p17"/>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130" name="Google Shape;130;p17"/>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131" name="Google Shape;131;p17"/>
          <p:cNvSpPr txBox="1"/>
          <p:nvPr/>
        </p:nvSpPr>
        <p:spPr>
          <a:xfrm>
            <a:off x="0" y="651175"/>
            <a:ext cx="1777500" cy="9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rPr>
              <a:t>*Removed LED </a:t>
            </a:r>
            <a:r>
              <a:rPr lang="en" sz="1600">
                <a:solidFill>
                  <a:schemeClr val="dk1"/>
                </a:solidFill>
              </a:rPr>
              <a:t>subsystem</a:t>
            </a:r>
            <a:endParaRPr sz="16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8"/>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37" name="Google Shape;137;p1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Physical Design </a:t>
            </a:r>
            <a:endParaRPr b="0" i="0" sz="1800" u="none" cap="none" strike="noStrike">
              <a:solidFill>
                <a:schemeClr val="lt1"/>
              </a:solidFill>
              <a:latin typeface="Arial"/>
              <a:ea typeface="Arial"/>
              <a:cs typeface="Arial"/>
              <a:sym typeface="Arial"/>
            </a:endParaRPr>
          </a:p>
        </p:txBody>
      </p:sp>
      <p:pic>
        <p:nvPicPr>
          <p:cNvPr id="138" name="Google Shape;138;p1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39" name="Google Shape;139;p1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40" name="Google Shape;140;p1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41" name="Google Shape;141;p18"/>
          <p:cNvGrpSpPr/>
          <p:nvPr/>
        </p:nvGrpSpPr>
        <p:grpSpPr>
          <a:xfrm>
            <a:off x="3046069" y="4951153"/>
            <a:ext cx="3929036" cy="52875"/>
            <a:chOff x="4028175" y="6601537"/>
            <a:chExt cx="5238715" cy="70500"/>
          </a:xfrm>
        </p:grpSpPr>
        <p:cxnSp>
          <p:nvCxnSpPr>
            <p:cNvPr id="142" name="Google Shape;142;p1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43" name="Google Shape;143;p18"/>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144" name="Google Shape;144;p18" title="IMG_0906.jpeg"/>
          <p:cNvPicPr preferRelativeResize="0"/>
          <p:nvPr/>
        </p:nvPicPr>
        <p:blipFill rotWithShape="1">
          <a:blip r:embed="rId4">
            <a:alphaModFix/>
          </a:blip>
          <a:srcRect b="14316" l="9973" r="1852" t="26007"/>
          <a:stretch/>
        </p:blipFill>
        <p:spPr>
          <a:xfrm>
            <a:off x="0" y="1148278"/>
            <a:ext cx="2978546" cy="2688010"/>
          </a:xfrm>
          <a:prstGeom prst="rect">
            <a:avLst/>
          </a:prstGeom>
          <a:noFill/>
          <a:ln>
            <a:noFill/>
          </a:ln>
        </p:spPr>
      </p:pic>
      <p:sp>
        <p:nvSpPr>
          <p:cNvPr id="145" name="Google Shape;145;p18"/>
          <p:cNvSpPr txBox="1"/>
          <p:nvPr/>
        </p:nvSpPr>
        <p:spPr>
          <a:xfrm>
            <a:off x="583651" y="746742"/>
            <a:ext cx="1811242" cy="325116"/>
          </a:xfrm>
          <a:prstGeom prst="rect">
            <a:avLst/>
          </a:prstGeom>
          <a:noFill/>
          <a:ln>
            <a:noFill/>
          </a:ln>
        </p:spPr>
        <p:txBody>
          <a:bodyPr anchorCtr="0" anchor="t" bIns="85850" lIns="85850" spcFirstLastPara="1" rIns="85850" wrap="square" tIns="85850">
            <a:noAutofit/>
          </a:bodyPr>
          <a:lstStyle/>
          <a:p>
            <a:pPr indent="0" lvl="0" marL="0" rtl="0" algn="l">
              <a:spcBef>
                <a:spcPts val="0"/>
              </a:spcBef>
              <a:spcAft>
                <a:spcPts val="0"/>
              </a:spcAft>
              <a:buNone/>
            </a:pPr>
            <a:r>
              <a:rPr lang="en" sz="2066">
                <a:solidFill>
                  <a:schemeClr val="dk1"/>
                </a:solidFill>
              </a:rPr>
              <a:t>Main PCB</a:t>
            </a:r>
            <a:endParaRPr sz="2066">
              <a:solidFill>
                <a:schemeClr val="dk1"/>
              </a:solidFill>
            </a:endParaRPr>
          </a:p>
        </p:txBody>
      </p:sp>
      <p:pic>
        <p:nvPicPr>
          <p:cNvPr id="146" name="Google Shape;146;p18" title="IMG_0905.jpeg"/>
          <p:cNvPicPr preferRelativeResize="0"/>
          <p:nvPr/>
        </p:nvPicPr>
        <p:blipFill rotWithShape="1">
          <a:blip r:embed="rId5">
            <a:alphaModFix/>
          </a:blip>
          <a:srcRect b="28625" l="14272" r="19595" t="22585"/>
          <a:stretch/>
        </p:blipFill>
        <p:spPr>
          <a:xfrm>
            <a:off x="2978549" y="1148283"/>
            <a:ext cx="2576118" cy="2534218"/>
          </a:xfrm>
          <a:prstGeom prst="rect">
            <a:avLst/>
          </a:prstGeom>
          <a:noFill/>
          <a:ln>
            <a:noFill/>
          </a:ln>
        </p:spPr>
      </p:pic>
      <p:sp>
        <p:nvSpPr>
          <p:cNvPr id="147" name="Google Shape;147;p18"/>
          <p:cNvSpPr txBox="1"/>
          <p:nvPr/>
        </p:nvSpPr>
        <p:spPr>
          <a:xfrm>
            <a:off x="3418270" y="718985"/>
            <a:ext cx="2013900" cy="361500"/>
          </a:xfrm>
          <a:prstGeom prst="rect">
            <a:avLst/>
          </a:prstGeom>
          <a:noFill/>
          <a:ln>
            <a:noFill/>
          </a:ln>
        </p:spPr>
        <p:txBody>
          <a:bodyPr anchorCtr="0" anchor="t" bIns="95475" lIns="95475" spcFirstLastPara="1" rIns="95475" wrap="square" tIns="95475">
            <a:noAutofit/>
          </a:bodyPr>
          <a:lstStyle/>
          <a:p>
            <a:pPr indent="0" lvl="0" marL="0" rtl="0" algn="l">
              <a:spcBef>
                <a:spcPts val="0"/>
              </a:spcBef>
              <a:spcAft>
                <a:spcPts val="0"/>
              </a:spcAft>
              <a:buNone/>
            </a:pPr>
            <a:r>
              <a:rPr lang="en" sz="2297">
                <a:solidFill>
                  <a:schemeClr val="dk1"/>
                </a:solidFill>
              </a:rPr>
              <a:t>Tile PCB</a:t>
            </a:r>
            <a:endParaRPr sz="2297">
              <a:solidFill>
                <a:schemeClr val="dk1"/>
              </a:solidFill>
            </a:endParaRPr>
          </a:p>
        </p:txBody>
      </p:sp>
      <p:pic>
        <p:nvPicPr>
          <p:cNvPr id="148" name="Google Shape;148;p18" title="IMG_3385.JPEG"/>
          <p:cNvPicPr preferRelativeResize="0"/>
          <p:nvPr/>
        </p:nvPicPr>
        <p:blipFill rotWithShape="1">
          <a:blip r:embed="rId6">
            <a:alphaModFix/>
          </a:blip>
          <a:srcRect b="13907" l="13743" r="6955" t="25202"/>
          <a:stretch/>
        </p:blipFill>
        <p:spPr>
          <a:xfrm>
            <a:off x="5554675" y="1147209"/>
            <a:ext cx="3589286" cy="3674440"/>
          </a:xfrm>
          <a:prstGeom prst="rect">
            <a:avLst/>
          </a:prstGeom>
          <a:noFill/>
          <a:ln>
            <a:noFill/>
          </a:ln>
        </p:spPr>
      </p:pic>
      <p:sp>
        <p:nvSpPr>
          <p:cNvPr id="149" name="Google Shape;149;p18"/>
          <p:cNvSpPr txBox="1"/>
          <p:nvPr/>
        </p:nvSpPr>
        <p:spPr>
          <a:xfrm>
            <a:off x="6455526" y="726088"/>
            <a:ext cx="2141400" cy="3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rPr>
              <a:t>Final Assembly</a:t>
            </a:r>
            <a:endParaRPr sz="22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3" name="Shape 153"/>
        <p:cNvGrpSpPr/>
        <p:nvPr/>
      </p:nvGrpSpPr>
      <p:grpSpPr>
        <a:xfrm>
          <a:off x="0" y="0"/>
          <a:ext cx="0" cy="0"/>
          <a:chOff x="0" y="0"/>
          <a:chExt cx="0" cy="0"/>
        </a:xfrm>
      </p:grpSpPr>
      <p:sp>
        <p:nvSpPr>
          <p:cNvPr id="154" name="Google Shape;154;p19"/>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LED Subsystem removed</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SzPts val="1500"/>
              <a:buNone/>
            </a:pPr>
            <a:r>
              <a:rPr lang="en" sz="1400">
                <a:latin typeface="Arial"/>
                <a:ea typeface="Arial"/>
                <a:cs typeface="Arial"/>
                <a:sym typeface="Arial"/>
              </a:rPr>
              <a:t>We ran into space </a:t>
            </a:r>
            <a:r>
              <a:rPr lang="en" sz="1400">
                <a:latin typeface="Arial"/>
                <a:ea typeface="Arial"/>
                <a:cs typeface="Arial"/>
                <a:sym typeface="Arial"/>
              </a:rPr>
              <a:t>constraint</a:t>
            </a:r>
            <a:r>
              <a:rPr lang="en" sz="1400">
                <a:latin typeface="Arial"/>
                <a:ea typeface="Arial"/>
                <a:cs typeface="Arial"/>
                <a:sym typeface="Arial"/>
              </a:rPr>
              <a:t> issues that caused us to </a:t>
            </a:r>
            <a:r>
              <a:rPr lang="en" sz="1400">
                <a:latin typeface="Arial"/>
                <a:ea typeface="Arial"/>
                <a:cs typeface="Arial"/>
                <a:sym typeface="Arial"/>
              </a:rPr>
              <a:t>pivot</a:t>
            </a:r>
            <a:r>
              <a:rPr lang="en" sz="1400">
                <a:latin typeface="Arial"/>
                <a:ea typeface="Arial"/>
                <a:cs typeface="Arial"/>
                <a:sym typeface="Arial"/>
              </a:rPr>
              <a:t> from LED move indication to displaying moves on the display</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Clr>
                <a:schemeClr val="dk1"/>
              </a:buClr>
              <a:buSzPts val="2300"/>
              <a:buFont typeface="Arial"/>
              <a:buNone/>
            </a:pPr>
            <a:r>
              <a:rPr b="1" lang="en" sz="2000">
                <a:solidFill>
                  <a:srgbClr val="E84B36"/>
                </a:solidFill>
                <a:latin typeface="Arial"/>
                <a:ea typeface="Arial"/>
                <a:cs typeface="Arial"/>
                <a:sym typeface="Arial"/>
              </a:rPr>
              <a:t>Physical Packaging Design Changed</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b="1" sz="1400">
              <a:latin typeface="Arial"/>
              <a:ea typeface="Arial"/>
              <a:cs typeface="Arial"/>
              <a:sym typeface="Arial"/>
            </a:endParaRPr>
          </a:p>
          <a:p>
            <a:pPr indent="0" lvl="0" marL="0" rtl="0" algn="l">
              <a:lnSpc>
                <a:spcPct val="100000"/>
              </a:lnSpc>
              <a:spcBef>
                <a:spcPts val="0"/>
              </a:spcBef>
              <a:spcAft>
                <a:spcPts val="0"/>
              </a:spcAft>
              <a:buSzPts val="2300"/>
              <a:buNone/>
            </a:pPr>
            <a:r>
              <a:rPr lang="en" sz="1400">
                <a:latin typeface="Arial"/>
                <a:ea typeface="Arial"/>
                <a:cs typeface="Arial"/>
                <a:sym typeface="Arial"/>
              </a:rPr>
              <a:t>We swapped from creating a wooden board to 3D printing components. This allowed faster iteration and more customization.</a:t>
            </a:r>
            <a:endParaRPr sz="1400">
              <a:latin typeface="Arial"/>
              <a:ea typeface="Arial"/>
              <a:cs typeface="Arial"/>
              <a:sym typeface="Arial"/>
            </a:endParaRPr>
          </a:p>
          <a:p>
            <a:pPr indent="0" lvl="0" marL="0" rtl="0" algn="l">
              <a:lnSpc>
                <a:spcPct val="100000"/>
              </a:lnSpc>
              <a:spcBef>
                <a:spcPts val="0"/>
              </a:spcBef>
              <a:spcAft>
                <a:spcPts val="0"/>
              </a:spcAft>
              <a:buSzPts val="2300"/>
              <a:buNone/>
            </a:pPr>
            <a:r>
              <a:t/>
            </a:r>
            <a:endParaRPr sz="1400">
              <a:latin typeface="Arial"/>
              <a:ea typeface="Arial"/>
              <a:cs typeface="Arial"/>
              <a:sym typeface="Arial"/>
            </a:endParaRPr>
          </a:p>
          <a:p>
            <a:pPr indent="0" lvl="0" marL="0" rtl="0" algn="l">
              <a:lnSpc>
                <a:spcPct val="100000"/>
              </a:lnSpc>
              <a:spcBef>
                <a:spcPts val="0"/>
              </a:spcBef>
              <a:spcAft>
                <a:spcPts val="0"/>
              </a:spcAft>
              <a:buClr>
                <a:schemeClr val="dk1"/>
              </a:buClr>
              <a:buSzPts val="2300"/>
              <a:buFont typeface="Arial"/>
              <a:buNone/>
            </a:pPr>
            <a:r>
              <a:rPr b="1" lang="en" sz="2000">
                <a:solidFill>
                  <a:srgbClr val="E84B36"/>
                </a:solidFill>
                <a:latin typeface="Arial"/>
                <a:ea typeface="Arial"/>
                <a:cs typeface="Arial"/>
                <a:sym typeface="Arial"/>
              </a:rPr>
              <a:t>Hall Effect Mounting Changed</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sz="1400">
              <a:latin typeface="Arial"/>
              <a:ea typeface="Arial"/>
              <a:cs typeface="Arial"/>
              <a:sym typeface="Arial"/>
            </a:endParaRPr>
          </a:p>
          <a:p>
            <a:pPr indent="0" lvl="0" marL="0" rtl="0" algn="l">
              <a:lnSpc>
                <a:spcPct val="100000"/>
              </a:lnSpc>
              <a:spcBef>
                <a:spcPts val="0"/>
              </a:spcBef>
              <a:spcAft>
                <a:spcPts val="0"/>
              </a:spcAft>
              <a:buSzPts val="2300"/>
              <a:buNone/>
            </a:pPr>
            <a:r>
              <a:rPr lang="en" sz="1400">
                <a:latin typeface="Arial"/>
                <a:ea typeface="Arial"/>
                <a:cs typeface="Arial"/>
                <a:sym typeface="Arial"/>
              </a:rPr>
              <a:t>We created individual tile PCBs to mount the hall effect sensors rather than mount them floating.</a:t>
            </a:r>
            <a:endParaRPr sz="1400">
              <a:latin typeface="Arial"/>
              <a:ea typeface="Arial"/>
              <a:cs typeface="Arial"/>
              <a:sym typeface="Arial"/>
            </a:endParaRPr>
          </a:p>
        </p:txBody>
      </p:sp>
      <p:sp>
        <p:nvSpPr>
          <p:cNvPr id="155" name="Google Shape;155;p19"/>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56" name="Google Shape;156;p1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Design Changes</a:t>
            </a:r>
            <a:endParaRPr b="0" i="0" sz="1800" u="none" cap="none" strike="noStrike">
              <a:solidFill>
                <a:schemeClr val="lt1"/>
              </a:solidFill>
              <a:latin typeface="Arial"/>
              <a:ea typeface="Arial"/>
              <a:cs typeface="Arial"/>
              <a:sym typeface="Arial"/>
            </a:endParaRPr>
          </a:p>
        </p:txBody>
      </p:sp>
      <p:pic>
        <p:nvPicPr>
          <p:cNvPr id="157" name="Google Shape;157;p19"/>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58" name="Google Shape;158;p1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59" name="Google Shape;159;p19"/>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60" name="Google Shape;160;p19"/>
          <p:cNvGrpSpPr/>
          <p:nvPr/>
        </p:nvGrpSpPr>
        <p:grpSpPr>
          <a:xfrm>
            <a:off x="3046069" y="4951153"/>
            <a:ext cx="3929036" cy="52875"/>
            <a:chOff x="4028175" y="6601537"/>
            <a:chExt cx="5238715" cy="70500"/>
          </a:xfrm>
        </p:grpSpPr>
        <p:cxnSp>
          <p:nvCxnSpPr>
            <p:cNvPr id="161" name="Google Shape;161;p19"/>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62" name="Google Shape;162;p19"/>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6" name="Shape 166"/>
        <p:cNvGrpSpPr/>
        <p:nvPr/>
      </p:nvGrpSpPr>
      <p:grpSpPr>
        <a:xfrm>
          <a:off x="0" y="0"/>
          <a:ext cx="0" cy="0"/>
          <a:chOff x="0" y="0"/>
          <a:chExt cx="0" cy="0"/>
        </a:xfrm>
      </p:grpSpPr>
      <p:sp>
        <p:nvSpPr>
          <p:cNvPr id="167" name="Google Shape;167;p20"/>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68" name="Google Shape;168;p20"/>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Demonstration Video</a:t>
            </a:r>
            <a:endParaRPr b="0" i="0" sz="1800" u="none" cap="none" strike="noStrike">
              <a:solidFill>
                <a:schemeClr val="lt1"/>
              </a:solidFill>
              <a:latin typeface="Arial"/>
              <a:ea typeface="Arial"/>
              <a:cs typeface="Arial"/>
              <a:sym typeface="Arial"/>
            </a:endParaRPr>
          </a:p>
        </p:txBody>
      </p:sp>
      <p:pic>
        <p:nvPicPr>
          <p:cNvPr id="169" name="Google Shape;169;p20"/>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70" name="Google Shape;170;p2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71" name="Google Shape;171;p20"/>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72" name="Google Shape;172;p20"/>
          <p:cNvGrpSpPr/>
          <p:nvPr/>
        </p:nvGrpSpPr>
        <p:grpSpPr>
          <a:xfrm>
            <a:off x="3046069" y="4951153"/>
            <a:ext cx="3929036" cy="52875"/>
            <a:chOff x="4028175" y="6601537"/>
            <a:chExt cx="5238715" cy="70500"/>
          </a:xfrm>
        </p:grpSpPr>
        <p:cxnSp>
          <p:nvCxnSpPr>
            <p:cNvPr id="173" name="Google Shape;173;p2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74" name="Google Shape;174;p20"/>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175" name="Google Shape;175;p20" title="IMG_0983 2.mov">
            <a:hlinkClick r:id="rId4"/>
          </p:cNvPr>
          <p:cNvPicPr preferRelativeResize="0"/>
          <p:nvPr/>
        </p:nvPicPr>
        <p:blipFill>
          <a:blip r:embed="rId5">
            <a:alphaModFix/>
          </a:blip>
          <a:stretch>
            <a:fillRect/>
          </a:stretch>
        </p:blipFill>
        <p:spPr>
          <a:xfrm>
            <a:off x="1957425" y="735331"/>
            <a:ext cx="5229150" cy="39218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1"/>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81" name="Google Shape;181;p21"/>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ADC, Hall Effect, and Display Interfacing</a:t>
            </a:r>
            <a:endParaRPr sz="1800">
              <a:solidFill>
                <a:schemeClr val="lt1"/>
              </a:solidFill>
            </a:endParaRPr>
          </a:p>
        </p:txBody>
      </p:sp>
      <p:pic>
        <p:nvPicPr>
          <p:cNvPr id="182" name="Google Shape;182;p21"/>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83" name="Google Shape;183;p2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84" name="Google Shape;184;p21"/>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85" name="Google Shape;185;p21"/>
          <p:cNvGrpSpPr/>
          <p:nvPr/>
        </p:nvGrpSpPr>
        <p:grpSpPr>
          <a:xfrm>
            <a:off x="3046069" y="4951153"/>
            <a:ext cx="3929036" cy="52875"/>
            <a:chOff x="4028175" y="6601537"/>
            <a:chExt cx="5238715" cy="70500"/>
          </a:xfrm>
        </p:grpSpPr>
        <p:cxnSp>
          <p:nvCxnSpPr>
            <p:cNvPr id="186" name="Google Shape;186;p2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87" name="Google Shape;187;p21"/>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188" name="Google Shape;188;p21" title="IMG_3429.png"/>
          <p:cNvPicPr preferRelativeResize="0"/>
          <p:nvPr/>
        </p:nvPicPr>
        <p:blipFill rotWithShape="1">
          <a:blip r:embed="rId4">
            <a:alphaModFix/>
          </a:blip>
          <a:srcRect b="18582" l="16295" r="18888" t="32926"/>
          <a:stretch/>
        </p:blipFill>
        <p:spPr>
          <a:xfrm rot="-5400000">
            <a:off x="6131726" y="135325"/>
            <a:ext cx="1755425" cy="3317376"/>
          </a:xfrm>
          <a:prstGeom prst="rect">
            <a:avLst/>
          </a:prstGeom>
          <a:noFill/>
          <a:ln>
            <a:noFill/>
          </a:ln>
        </p:spPr>
      </p:pic>
      <p:grpSp>
        <p:nvGrpSpPr>
          <p:cNvPr id="189" name="Google Shape;189;p21"/>
          <p:cNvGrpSpPr/>
          <p:nvPr/>
        </p:nvGrpSpPr>
        <p:grpSpPr>
          <a:xfrm>
            <a:off x="285750" y="952500"/>
            <a:ext cx="2286000" cy="1428900"/>
            <a:chOff x="285750" y="952500"/>
            <a:chExt cx="2286000" cy="1428900"/>
          </a:xfrm>
        </p:grpSpPr>
        <p:sp>
          <p:nvSpPr>
            <p:cNvPr id="190" name="Google Shape;190;p21"/>
            <p:cNvSpPr/>
            <p:nvPr/>
          </p:nvSpPr>
          <p:spPr>
            <a:xfrm>
              <a:off x="285750" y="952500"/>
              <a:ext cx="2286000" cy="1428900"/>
            </a:xfrm>
            <a:prstGeom prst="roundRect">
              <a:avLst>
                <a:gd fmla="val 5333" name="adj"/>
              </a:avLst>
            </a:prstGeom>
            <a:solidFill>
              <a:srgbClr val="F8FAFC"/>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91" name="Google Shape;191;p21"/>
            <p:cNvSpPr txBox="1"/>
            <p:nvPr/>
          </p:nvSpPr>
          <p:spPr>
            <a:xfrm>
              <a:off x="285750" y="952500"/>
              <a:ext cx="2286000" cy="1428900"/>
            </a:xfrm>
            <a:prstGeom prst="rect">
              <a:avLst/>
            </a:prstGeom>
            <a:noFill/>
            <a:ln>
              <a:noFill/>
            </a:ln>
          </p:spPr>
          <p:txBody>
            <a:bodyPr anchorCtr="0" anchor="t" bIns="142875" lIns="142875" spcFirstLastPara="1" rIns="142875" wrap="square" tIns="142875">
              <a:noAutofit/>
            </a:bodyPr>
            <a:lstStyle/>
            <a:p>
              <a:pPr indent="0" lvl="0" marL="0" rtl="0" algn="l">
                <a:spcBef>
                  <a:spcPts val="0"/>
                </a:spcBef>
                <a:spcAft>
                  <a:spcPts val="0"/>
                </a:spcAft>
                <a:buNone/>
              </a:pPr>
              <a:r>
                <a:rPr b="1" lang="en" sz="1203">
                  <a:solidFill>
                    <a:srgbClr val="E84B36"/>
                  </a:solidFill>
                  <a:latin typeface="Montserrat"/>
                  <a:ea typeface="Montserrat"/>
                  <a:cs typeface="Montserrat"/>
                  <a:sym typeface="Montserrat"/>
                </a:rPr>
                <a:t>ADC Configuration</a:t>
              </a:r>
              <a:endParaRPr b="1" sz="1203">
                <a:solidFill>
                  <a:srgbClr val="E84B36"/>
                </a:solidFill>
                <a:latin typeface="Montserrat"/>
                <a:ea typeface="Montserrat"/>
                <a:cs typeface="Montserrat"/>
                <a:sym typeface="Montserrat"/>
              </a:endParaRPr>
            </a:p>
            <a:p>
              <a:pPr indent="0" lvl="0" marL="0" rtl="0" algn="l">
                <a:spcBef>
                  <a:spcPts val="600"/>
                </a:spcBef>
                <a:spcAft>
                  <a:spcPts val="0"/>
                </a:spcAft>
                <a:buNone/>
              </a:pPr>
              <a:r>
                <a:rPr b="0" lang="en" sz="925">
                  <a:solidFill>
                    <a:srgbClr val="13294B"/>
                  </a:solidFill>
                  <a:latin typeface="Montserrat"/>
                  <a:ea typeface="Montserrat"/>
                  <a:cs typeface="Montserrat"/>
                  <a:sym typeface="Montserrat"/>
                </a:rPr>
                <a:t>8 chips on dedicated I²C bus (Wire1)</a:t>
              </a:r>
              <a:endParaRPr b="0" sz="925">
                <a:solidFill>
                  <a:srgbClr val="13294B"/>
                </a:solidFill>
                <a:latin typeface="Montserrat"/>
                <a:ea typeface="Montserrat"/>
                <a:cs typeface="Montserrat"/>
                <a:sym typeface="Montserrat"/>
              </a:endParaRPr>
            </a:p>
            <a:p>
              <a:pPr indent="0" lvl="0" marL="0" rtl="0" algn="l">
                <a:spcBef>
                  <a:spcPts val="750"/>
                </a:spcBef>
                <a:spcAft>
                  <a:spcPts val="0"/>
                </a:spcAft>
                <a:buNone/>
              </a:pPr>
              <a:r>
                <a:rPr b="0" lang="en" sz="833">
                  <a:solidFill>
                    <a:srgbClr val="E84B36"/>
                  </a:solidFill>
                  <a:latin typeface="Montserrat SemiBold"/>
                  <a:ea typeface="Montserrat SemiBold"/>
                  <a:cs typeface="Montserrat SemiBold"/>
                  <a:sym typeface="Montserrat SemiBold"/>
                </a:rPr>
                <a:t>Addresses:</a:t>
              </a:r>
              <a:r>
                <a:rPr lang="en" sz="833">
                  <a:latin typeface="Montserrat"/>
                  <a:ea typeface="Montserrat"/>
                  <a:cs typeface="Montserrat"/>
                  <a:sym typeface="Montserrat"/>
                </a:rPr>
                <a:t> </a:t>
              </a:r>
              <a:r>
                <a:rPr lang="en" sz="833">
                  <a:solidFill>
                    <a:srgbClr val="13294B"/>
                  </a:solidFill>
                  <a:latin typeface="Montserrat"/>
                  <a:ea typeface="Montserrat"/>
                  <a:cs typeface="Montserrat"/>
                  <a:sym typeface="Montserrat"/>
                </a:rPr>
                <a:t>0x10–0x17</a:t>
              </a:r>
              <a:endParaRPr sz="833">
                <a:latin typeface="Montserrat"/>
                <a:ea typeface="Montserrat"/>
                <a:cs typeface="Montserrat"/>
                <a:sym typeface="Montserrat"/>
              </a:endParaRPr>
            </a:p>
            <a:p>
              <a:pPr indent="0" lvl="0" marL="0" rtl="0" algn="l">
                <a:spcBef>
                  <a:spcPts val="300"/>
                </a:spcBef>
                <a:spcAft>
                  <a:spcPts val="0"/>
                </a:spcAft>
                <a:buNone/>
              </a:pPr>
              <a:r>
                <a:rPr b="0" lang="en" sz="833">
                  <a:solidFill>
                    <a:srgbClr val="E84B36"/>
                  </a:solidFill>
                  <a:latin typeface="Montserrat SemiBold"/>
                  <a:ea typeface="Montserrat SemiBold"/>
                  <a:cs typeface="Montserrat SemiBold"/>
                  <a:sym typeface="Montserrat SemiBold"/>
                </a:rPr>
                <a:t>Pins:</a:t>
              </a:r>
              <a:r>
                <a:rPr lang="en" sz="833">
                  <a:latin typeface="Montserrat"/>
                  <a:ea typeface="Montserrat"/>
                  <a:cs typeface="Montserrat"/>
                  <a:sym typeface="Montserrat"/>
                </a:rPr>
                <a:t> </a:t>
              </a:r>
              <a:r>
                <a:rPr lang="en" sz="833">
                  <a:solidFill>
                    <a:srgbClr val="13294B"/>
                  </a:solidFill>
                  <a:latin typeface="Montserrat"/>
                  <a:ea typeface="Montserrat"/>
                  <a:cs typeface="Montserrat"/>
                  <a:sym typeface="Montserrat"/>
                </a:rPr>
                <a:t>SDA=38, SCL=39</a:t>
              </a:r>
              <a:endParaRPr sz="833">
                <a:latin typeface="Montserrat"/>
                <a:ea typeface="Montserrat"/>
                <a:cs typeface="Montserrat"/>
                <a:sym typeface="Montserrat"/>
              </a:endParaRPr>
            </a:p>
            <a:p>
              <a:pPr indent="0" lvl="0" marL="0" rtl="0" algn="l">
                <a:spcBef>
                  <a:spcPts val="300"/>
                </a:spcBef>
                <a:spcAft>
                  <a:spcPts val="0"/>
                </a:spcAft>
                <a:buNone/>
              </a:pPr>
              <a:r>
                <a:rPr b="0" lang="en" sz="833">
                  <a:solidFill>
                    <a:srgbClr val="E84B36"/>
                  </a:solidFill>
                  <a:latin typeface="Montserrat SemiBold"/>
                  <a:ea typeface="Montserrat SemiBold"/>
                  <a:cs typeface="Montserrat SemiBold"/>
                  <a:sym typeface="Montserrat SemiBold"/>
                </a:rPr>
                <a:t>Bus Speed:</a:t>
              </a:r>
              <a:r>
                <a:rPr lang="en" sz="833">
                  <a:latin typeface="Montserrat"/>
                  <a:ea typeface="Montserrat"/>
                  <a:cs typeface="Montserrat"/>
                  <a:sym typeface="Montserrat"/>
                </a:rPr>
                <a:t> </a:t>
              </a:r>
              <a:r>
                <a:rPr lang="en" sz="833">
                  <a:solidFill>
                    <a:srgbClr val="13294B"/>
                  </a:solidFill>
                  <a:latin typeface="Montserrat"/>
                  <a:ea typeface="Montserrat"/>
                  <a:cs typeface="Montserrat"/>
                  <a:sym typeface="Montserrat"/>
                </a:rPr>
                <a:t>100 kHz</a:t>
              </a:r>
              <a:endParaRPr sz="833">
                <a:latin typeface="Montserrat"/>
                <a:ea typeface="Montserrat"/>
                <a:cs typeface="Montserrat"/>
                <a:sym typeface="Montserrat"/>
              </a:endParaRPr>
            </a:p>
          </p:txBody>
        </p:sp>
      </p:grpSp>
      <p:grpSp>
        <p:nvGrpSpPr>
          <p:cNvPr id="192" name="Google Shape;192;p21"/>
          <p:cNvGrpSpPr/>
          <p:nvPr/>
        </p:nvGrpSpPr>
        <p:grpSpPr>
          <a:xfrm>
            <a:off x="2667000" y="952500"/>
            <a:ext cx="2286000" cy="1428900"/>
            <a:chOff x="2667000" y="952500"/>
            <a:chExt cx="2286000" cy="1428900"/>
          </a:xfrm>
        </p:grpSpPr>
        <p:sp>
          <p:nvSpPr>
            <p:cNvPr id="193" name="Google Shape;193;p21"/>
            <p:cNvSpPr/>
            <p:nvPr/>
          </p:nvSpPr>
          <p:spPr>
            <a:xfrm>
              <a:off x="2667000" y="952500"/>
              <a:ext cx="2286000" cy="1428900"/>
            </a:xfrm>
            <a:prstGeom prst="roundRect">
              <a:avLst>
                <a:gd fmla="val 5333" name="adj"/>
              </a:avLst>
            </a:prstGeom>
            <a:solidFill>
              <a:srgbClr val="F8FAFC"/>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94" name="Google Shape;194;p21"/>
            <p:cNvSpPr txBox="1"/>
            <p:nvPr/>
          </p:nvSpPr>
          <p:spPr>
            <a:xfrm>
              <a:off x="2667000" y="952500"/>
              <a:ext cx="2286000" cy="1428900"/>
            </a:xfrm>
            <a:prstGeom prst="rect">
              <a:avLst/>
            </a:prstGeom>
            <a:noFill/>
            <a:ln>
              <a:noFill/>
            </a:ln>
          </p:spPr>
          <p:txBody>
            <a:bodyPr anchorCtr="0" anchor="t" bIns="142875" lIns="142875" spcFirstLastPara="1" rIns="142875" wrap="square" tIns="142875">
              <a:noAutofit/>
            </a:bodyPr>
            <a:lstStyle/>
            <a:p>
              <a:pPr indent="0" lvl="0" marL="0" rtl="0" algn="l">
                <a:spcBef>
                  <a:spcPts val="0"/>
                </a:spcBef>
                <a:spcAft>
                  <a:spcPts val="0"/>
                </a:spcAft>
                <a:buNone/>
              </a:pPr>
              <a:r>
                <a:rPr b="1" lang="en" sz="1300">
                  <a:solidFill>
                    <a:srgbClr val="E84B36"/>
                  </a:solidFill>
                  <a:latin typeface="Montserrat"/>
                  <a:ea typeface="Montserrat"/>
                  <a:cs typeface="Montserrat"/>
                  <a:sym typeface="Montserrat"/>
                </a:rPr>
                <a:t>Hall Effect Config</a:t>
              </a:r>
              <a:endParaRPr b="1" sz="1300">
                <a:solidFill>
                  <a:srgbClr val="E84B36"/>
                </a:solidFill>
                <a:latin typeface="Montserrat"/>
                <a:ea typeface="Montserrat"/>
                <a:cs typeface="Montserrat"/>
                <a:sym typeface="Montserrat"/>
              </a:endParaRPr>
            </a:p>
            <a:p>
              <a:pPr indent="0" lvl="0" marL="0" rtl="0" algn="l">
                <a:spcBef>
                  <a:spcPts val="600"/>
                </a:spcBef>
                <a:spcAft>
                  <a:spcPts val="0"/>
                </a:spcAft>
                <a:buNone/>
              </a:pPr>
              <a:r>
                <a:rPr b="0" lang="en" sz="1000">
                  <a:solidFill>
                    <a:srgbClr val="13294B"/>
                  </a:solidFill>
                  <a:latin typeface="Montserrat"/>
                  <a:ea typeface="Montserrat"/>
                  <a:cs typeface="Montserrat"/>
                  <a:sym typeface="Montserrat"/>
                </a:rPr>
                <a:t>8 tiles send analog signals to each ADC</a:t>
              </a:r>
              <a:endParaRPr b="0" sz="1000">
                <a:solidFill>
                  <a:srgbClr val="13294B"/>
                </a:solidFill>
                <a:latin typeface="Montserrat"/>
                <a:ea typeface="Montserrat"/>
                <a:cs typeface="Montserrat"/>
                <a:sym typeface="Montserrat"/>
              </a:endParaRPr>
            </a:p>
            <a:p>
              <a:pPr indent="0" lvl="0" marL="0" rtl="0" algn="l">
                <a:spcBef>
                  <a:spcPts val="750"/>
                </a:spcBef>
                <a:spcAft>
                  <a:spcPts val="0"/>
                </a:spcAft>
                <a:buNone/>
              </a:pPr>
              <a:r>
                <a:rPr b="0" lang="en" sz="900">
                  <a:solidFill>
                    <a:srgbClr val="E84B36"/>
                  </a:solidFill>
                  <a:latin typeface="Montserrat SemiBold"/>
                  <a:ea typeface="Montserrat SemiBold"/>
                  <a:cs typeface="Montserrat SemiBold"/>
                  <a:sym typeface="Montserrat SemiBold"/>
                </a:rPr>
                <a:t>Addresses:</a:t>
              </a:r>
              <a:r>
                <a:rPr lang="en" sz="900">
                  <a:latin typeface="Montserrat"/>
                  <a:ea typeface="Montserrat"/>
                  <a:cs typeface="Montserrat"/>
                  <a:sym typeface="Montserrat"/>
                </a:rPr>
                <a:t> </a:t>
              </a:r>
              <a:r>
                <a:rPr lang="en" sz="900">
                  <a:solidFill>
                    <a:srgbClr val="13294B"/>
                  </a:solidFill>
                  <a:latin typeface="Montserrat"/>
                  <a:ea typeface="Montserrat"/>
                  <a:cs typeface="Montserrat"/>
                  <a:sym typeface="Montserrat"/>
                </a:rPr>
                <a:t>7-0</a:t>
              </a:r>
              <a:endParaRPr sz="900">
                <a:latin typeface="Montserrat"/>
                <a:ea typeface="Montserrat"/>
                <a:cs typeface="Montserrat"/>
                <a:sym typeface="Montserrat"/>
              </a:endParaRPr>
            </a:p>
            <a:p>
              <a:pPr indent="0" lvl="0" marL="0" rtl="0" algn="l">
                <a:spcBef>
                  <a:spcPts val="300"/>
                </a:spcBef>
                <a:spcAft>
                  <a:spcPts val="0"/>
                </a:spcAft>
                <a:buNone/>
              </a:pPr>
              <a:r>
                <a:rPr b="0" lang="en" sz="900">
                  <a:solidFill>
                    <a:srgbClr val="E84B36"/>
                  </a:solidFill>
                  <a:latin typeface="Montserrat SemiBold"/>
                  <a:ea typeface="Montserrat SemiBold"/>
                  <a:cs typeface="Montserrat SemiBold"/>
                  <a:sym typeface="Montserrat SemiBold"/>
                </a:rPr>
                <a:t>Pins:</a:t>
              </a:r>
              <a:r>
                <a:rPr lang="en" sz="900">
                  <a:latin typeface="Montserrat"/>
                  <a:ea typeface="Montserrat"/>
                  <a:cs typeface="Montserrat"/>
                  <a:sym typeface="Montserrat"/>
                </a:rPr>
                <a:t> </a:t>
              </a:r>
              <a:r>
                <a:rPr lang="en" sz="900">
                  <a:solidFill>
                    <a:srgbClr val="13294B"/>
                  </a:solidFill>
                  <a:latin typeface="Montserrat"/>
                  <a:ea typeface="Montserrat"/>
                  <a:cs typeface="Montserrat"/>
                  <a:sym typeface="Montserrat"/>
                </a:rPr>
                <a:t>GND, 3.3V, V_out</a:t>
              </a:r>
              <a:endParaRPr sz="900">
                <a:latin typeface="Montserrat"/>
                <a:ea typeface="Montserrat"/>
                <a:cs typeface="Montserrat"/>
                <a:sym typeface="Montserrat"/>
              </a:endParaRPr>
            </a:p>
          </p:txBody>
        </p:sp>
      </p:grpSp>
      <p:grpSp>
        <p:nvGrpSpPr>
          <p:cNvPr id="195" name="Google Shape;195;p21"/>
          <p:cNvGrpSpPr/>
          <p:nvPr/>
        </p:nvGrpSpPr>
        <p:grpSpPr>
          <a:xfrm>
            <a:off x="285756" y="2476500"/>
            <a:ext cx="2286093" cy="952500"/>
            <a:chOff x="285750" y="2476500"/>
            <a:chExt cx="4667400" cy="952500"/>
          </a:xfrm>
        </p:grpSpPr>
        <p:sp>
          <p:nvSpPr>
            <p:cNvPr id="196" name="Google Shape;196;p21"/>
            <p:cNvSpPr/>
            <p:nvPr/>
          </p:nvSpPr>
          <p:spPr>
            <a:xfrm>
              <a:off x="285750" y="2476500"/>
              <a:ext cx="4667400" cy="952500"/>
            </a:xfrm>
            <a:prstGeom prst="roundRect">
              <a:avLst>
                <a:gd fmla="val 8000" name="adj"/>
              </a:avLst>
            </a:prstGeom>
            <a:solidFill>
              <a:srgbClr val="13294B">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97" name="Google Shape;197;p21"/>
            <p:cNvSpPr txBox="1"/>
            <p:nvPr/>
          </p:nvSpPr>
          <p:spPr>
            <a:xfrm>
              <a:off x="285750" y="2476500"/>
              <a:ext cx="4667400" cy="9525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 sz="1110">
                  <a:solidFill>
                    <a:srgbClr val="E84B36"/>
                  </a:solidFill>
                  <a:latin typeface="Montserrat"/>
                  <a:ea typeface="Montserrat"/>
                  <a:cs typeface="Montserrat"/>
                  <a:sym typeface="Montserrat"/>
                </a:rPr>
                <a:t>Manual Readout Procedure</a:t>
              </a:r>
              <a:endParaRPr b="1" sz="1110">
                <a:solidFill>
                  <a:srgbClr val="E84B36"/>
                </a:solidFill>
                <a:latin typeface="Montserrat"/>
                <a:ea typeface="Montserrat"/>
                <a:cs typeface="Montserrat"/>
                <a:sym typeface="Montserrat"/>
              </a:endParaRPr>
            </a:p>
            <a:p>
              <a:pPr indent="0" lvl="0" marL="0" rtl="0" algn="l">
                <a:spcBef>
                  <a:spcPts val="600"/>
                </a:spcBef>
                <a:spcAft>
                  <a:spcPts val="0"/>
                </a:spcAft>
                <a:buNone/>
              </a:pPr>
              <a:r>
                <a:rPr lang="en" sz="1110">
                  <a:solidFill>
                    <a:srgbClr val="E84B36"/>
                  </a:solidFill>
                  <a:latin typeface="Material Icons"/>
                  <a:ea typeface="Material Icons"/>
                  <a:cs typeface="Material Icons"/>
                  <a:sym typeface="Material Icons"/>
                </a:rPr>
                <a:t>edit</a:t>
              </a:r>
              <a:r>
                <a:rPr lang="en" sz="925">
                  <a:solidFill>
                    <a:srgbClr val="13294B"/>
                  </a:solidFill>
                  <a:latin typeface="Montserrat"/>
                  <a:ea typeface="Montserrat"/>
                  <a:cs typeface="Montserrat"/>
                  <a:sym typeface="Montserrat"/>
                </a:rPr>
                <a:t>Write channel to register 0x11</a:t>
              </a:r>
              <a:endParaRPr sz="925">
                <a:solidFill>
                  <a:srgbClr val="13294B"/>
                </a:solidFill>
                <a:latin typeface="Montserrat"/>
                <a:ea typeface="Montserrat"/>
                <a:cs typeface="Montserrat"/>
                <a:sym typeface="Montserrat"/>
              </a:endParaRPr>
            </a:p>
            <a:p>
              <a:pPr indent="0" lvl="0" marL="0" rtl="0" algn="l">
                <a:spcBef>
                  <a:spcPts val="450"/>
                </a:spcBef>
                <a:spcAft>
                  <a:spcPts val="0"/>
                </a:spcAft>
                <a:buNone/>
              </a:pPr>
              <a:r>
                <a:rPr lang="en" sz="1110">
                  <a:solidFill>
                    <a:srgbClr val="E84B36"/>
                  </a:solidFill>
                  <a:latin typeface="Material Icons"/>
                  <a:ea typeface="Material Icons"/>
                  <a:cs typeface="Material Icons"/>
                  <a:sym typeface="Material Icons"/>
                </a:rPr>
                <a:t>description</a:t>
              </a:r>
              <a:r>
                <a:rPr lang="en" sz="925">
                  <a:solidFill>
                    <a:srgbClr val="13294B"/>
                  </a:solidFill>
                  <a:latin typeface="Montserrat"/>
                  <a:ea typeface="Montserrat"/>
                  <a:cs typeface="Montserrat"/>
                  <a:sym typeface="Montserrat"/>
                </a:rPr>
                <a:t>Read 2 bytes for 12-bit value</a:t>
              </a:r>
              <a:endParaRPr sz="925">
                <a:solidFill>
                  <a:srgbClr val="13294B"/>
                </a:solidFill>
                <a:latin typeface="Montserrat"/>
                <a:ea typeface="Montserrat"/>
                <a:cs typeface="Montserrat"/>
                <a:sym typeface="Montserrat"/>
              </a:endParaRPr>
            </a:p>
          </p:txBody>
        </p:sp>
      </p:grpSp>
      <p:grpSp>
        <p:nvGrpSpPr>
          <p:cNvPr id="198" name="Google Shape;198;p21"/>
          <p:cNvGrpSpPr/>
          <p:nvPr/>
        </p:nvGrpSpPr>
        <p:grpSpPr>
          <a:xfrm>
            <a:off x="285750" y="3524250"/>
            <a:ext cx="4667400" cy="1047900"/>
            <a:chOff x="285750" y="3524250"/>
            <a:chExt cx="4667400" cy="1047900"/>
          </a:xfrm>
        </p:grpSpPr>
        <p:sp>
          <p:nvSpPr>
            <p:cNvPr id="199" name="Google Shape;199;p21"/>
            <p:cNvSpPr/>
            <p:nvPr/>
          </p:nvSpPr>
          <p:spPr>
            <a:xfrm>
              <a:off x="285750" y="3524250"/>
              <a:ext cx="4667400" cy="1047900"/>
            </a:xfrm>
            <a:prstGeom prst="roundRect">
              <a:avLst>
                <a:gd fmla="val 7272" name="adj"/>
              </a:avLst>
            </a:prstGeom>
            <a:solidFill>
              <a:srgbClr val="F8FAFC"/>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00" name="Google Shape;200;p21"/>
            <p:cNvSpPr txBox="1"/>
            <p:nvPr/>
          </p:nvSpPr>
          <p:spPr>
            <a:xfrm>
              <a:off x="285750" y="3524250"/>
              <a:ext cx="4667400" cy="10479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 sz="1200">
                  <a:solidFill>
                    <a:srgbClr val="E84B36"/>
                  </a:solidFill>
                  <a:latin typeface="Montserrat"/>
                  <a:ea typeface="Montserrat"/>
                  <a:cs typeface="Montserrat"/>
                  <a:sym typeface="Montserrat"/>
                </a:rPr>
                <a:t>Board Mapping &amp; Polling</a:t>
              </a:r>
              <a:endParaRPr b="1" sz="1200">
                <a:solidFill>
                  <a:srgbClr val="E84B36"/>
                </a:solidFill>
                <a:latin typeface="Montserrat"/>
                <a:ea typeface="Montserrat"/>
                <a:cs typeface="Montserrat"/>
                <a:sym typeface="Montserrat"/>
              </a:endParaRPr>
            </a:p>
            <a:p>
              <a:pPr indent="-288925" lvl="0" marL="457200" rtl="0" algn="l">
                <a:spcBef>
                  <a:spcPts val="450"/>
                </a:spcBef>
                <a:spcAft>
                  <a:spcPts val="0"/>
                </a:spcAft>
                <a:buClr>
                  <a:srgbClr val="13294B"/>
                </a:buClr>
                <a:buSzPts val="950"/>
                <a:buFont typeface="Montserrat"/>
                <a:buChar char="●"/>
              </a:pPr>
              <a:r>
                <a:rPr lang="en" sz="950">
                  <a:solidFill>
                    <a:srgbClr val="13294B"/>
                  </a:solidFill>
                  <a:latin typeface="Montserrat"/>
                  <a:ea typeface="Montserrat"/>
                  <a:cs typeface="Montserrat"/>
                  <a:sym typeface="Montserrat"/>
                </a:rPr>
                <a:t>1 chip handles 1 column (8 ranks); 8 PCBs per column</a:t>
              </a:r>
              <a:endParaRPr sz="950">
                <a:solidFill>
                  <a:srgbClr val="13294B"/>
                </a:solidFill>
                <a:latin typeface="Montserrat"/>
                <a:ea typeface="Montserrat"/>
                <a:cs typeface="Montserrat"/>
                <a:sym typeface="Montserrat"/>
              </a:endParaRPr>
            </a:p>
            <a:p>
              <a:pPr indent="-288925" lvl="0" marL="457200" rtl="0" algn="l">
                <a:spcBef>
                  <a:spcPts val="150"/>
                </a:spcBef>
                <a:spcAft>
                  <a:spcPts val="0"/>
                </a:spcAft>
                <a:buClr>
                  <a:srgbClr val="13294B"/>
                </a:buClr>
                <a:buSzPts val="950"/>
                <a:buFont typeface="Montserrat"/>
                <a:buChar char="●"/>
              </a:pPr>
              <a:r>
                <a:rPr lang="en" sz="950">
                  <a:solidFill>
                    <a:srgbClr val="13294B"/>
                  </a:solidFill>
                  <a:latin typeface="Montserrat"/>
                  <a:ea typeface="Montserrat"/>
                  <a:cs typeface="Montserrat"/>
                  <a:sym typeface="Montserrat"/>
                </a:rPr>
                <a:t>Full board polling: 3-4 ms</a:t>
              </a:r>
              <a:endParaRPr sz="950">
                <a:solidFill>
                  <a:srgbClr val="13294B"/>
                </a:solidFill>
                <a:latin typeface="Montserrat"/>
                <a:ea typeface="Montserrat"/>
                <a:cs typeface="Montserrat"/>
                <a:sym typeface="Montserrat"/>
              </a:endParaRPr>
            </a:p>
            <a:p>
              <a:pPr indent="-288925" lvl="0" marL="457200" rtl="0" algn="l">
                <a:spcBef>
                  <a:spcPts val="150"/>
                </a:spcBef>
                <a:spcAft>
                  <a:spcPts val="0"/>
                </a:spcAft>
                <a:buClr>
                  <a:srgbClr val="13294B"/>
                </a:buClr>
                <a:buSzPts val="950"/>
                <a:buFont typeface="Montserrat"/>
                <a:buChar char="●"/>
              </a:pPr>
              <a:r>
                <a:rPr lang="en" sz="950">
                  <a:solidFill>
                    <a:srgbClr val="13294B"/>
                  </a:solidFill>
                  <a:latin typeface="Montserrat"/>
                  <a:ea typeface="Montserrat"/>
                  <a:cs typeface="Montserrat"/>
                  <a:sym typeface="Montserrat"/>
                </a:rPr>
                <a:t>64 I2C transactions per full board poll</a:t>
              </a:r>
              <a:endParaRPr sz="950">
                <a:solidFill>
                  <a:srgbClr val="13294B"/>
                </a:solidFill>
                <a:latin typeface="Montserrat"/>
                <a:ea typeface="Montserrat"/>
                <a:cs typeface="Montserrat"/>
                <a:sym typeface="Montserrat"/>
              </a:endParaRPr>
            </a:p>
          </p:txBody>
        </p:sp>
      </p:grpSp>
      <p:grpSp>
        <p:nvGrpSpPr>
          <p:cNvPr id="201" name="Google Shape;201;p21"/>
          <p:cNvGrpSpPr/>
          <p:nvPr/>
        </p:nvGrpSpPr>
        <p:grpSpPr>
          <a:xfrm>
            <a:off x="2666956" y="2476575"/>
            <a:ext cx="2286093" cy="952500"/>
            <a:chOff x="285750" y="2476500"/>
            <a:chExt cx="4667400" cy="952500"/>
          </a:xfrm>
        </p:grpSpPr>
        <p:sp>
          <p:nvSpPr>
            <p:cNvPr id="202" name="Google Shape;202;p21"/>
            <p:cNvSpPr/>
            <p:nvPr/>
          </p:nvSpPr>
          <p:spPr>
            <a:xfrm>
              <a:off x="285750" y="2476500"/>
              <a:ext cx="4667400" cy="952500"/>
            </a:xfrm>
            <a:prstGeom prst="roundRect">
              <a:avLst>
                <a:gd fmla="val 8000" name="adj"/>
              </a:avLst>
            </a:prstGeom>
            <a:solidFill>
              <a:srgbClr val="13294B">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03" name="Google Shape;203;p21"/>
            <p:cNvSpPr txBox="1"/>
            <p:nvPr/>
          </p:nvSpPr>
          <p:spPr>
            <a:xfrm>
              <a:off x="285750" y="2476500"/>
              <a:ext cx="4667400" cy="9525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Clr>
                  <a:schemeClr val="dk1"/>
                </a:buClr>
                <a:buSzPts val="1100"/>
                <a:buFont typeface="Arial"/>
                <a:buNone/>
              </a:pPr>
              <a:r>
                <a:rPr b="1" lang="en" sz="1100">
                  <a:solidFill>
                    <a:srgbClr val="E84B36"/>
                  </a:solidFill>
                  <a:latin typeface="Montserrat"/>
                  <a:ea typeface="Montserrat"/>
                  <a:cs typeface="Montserrat"/>
                  <a:sym typeface="Montserrat"/>
                </a:rPr>
                <a:t>Display Hardware</a:t>
              </a:r>
              <a:endParaRPr b="1" sz="1100">
                <a:solidFill>
                  <a:srgbClr val="E84B36"/>
                </a:solidFill>
                <a:latin typeface="Montserrat"/>
                <a:ea typeface="Montserrat"/>
                <a:cs typeface="Montserrat"/>
                <a:sym typeface="Montserrat"/>
              </a:endParaRPr>
            </a:p>
            <a:p>
              <a:pPr indent="0" lvl="0" marL="0" rtl="0" algn="l">
                <a:spcBef>
                  <a:spcPts val="600"/>
                </a:spcBef>
                <a:spcAft>
                  <a:spcPts val="0"/>
                </a:spcAft>
                <a:buNone/>
              </a:pPr>
              <a:r>
                <a:rPr lang="en" sz="1000">
                  <a:solidFill>
                    <a:srgbClr val="334155"/>
                  </a:solidFill>
                  <a:latin typeface="Montserrat"/>
                  <a:ea typeface="Montserrat"/>
                  <a:cs typeface="Montserrat"/>
                  <a:sym typeface="Montserrat"/>
                </a:rPr>
                <a:t>• 3.5" Touchscreen (480×320)</a:t>
              </a:r>
              <a:br>
                <a:rPr lang="en" sz="1000">
                  <a:solidFill>
                    <a:srgbClr val="334155"/>
                  </a:solidFill>
                  <a:latin typeface="Montserrat"/>
                  <a:ea typeface="Montserrat"/>
                  <a:cs typeface="Montserrat"/>
                  <a:sym typeface="Montserrat"/>
                </a:rPr>
              </a:br>
              <a:r>
                <a:rPr lang="en" sz="1000">
                  <a:solidFill>
                    <a:srgbClr val="334155"/>
                  </a:solidFill>
                  <a:latin typeface="Montserrat"/>
                  <a:ea typeface="Montserrat"/>
                  <a:cs typeface="Montserrat"/>
                  <a:sym typeface="Montserrat"/>
                </a:rPr>
                <a:t>• SPI Display, I²C Touch</a:t>
              </a:r>
              <a:endParaRPr b="1" sz="1110">
                <a:solidFill>
                  <a:srgbClr val="E84B36"/>
                </a:solidFill>
                <a:latin typeface="Montserrat"/>
                <a:ea typeface="Montserrat"/>
                <a:cs typeface="Montserrat"/>
                <a:sym typeface="Montserrat"/>
              </a:endParaRPr>
            </a:p>
          </p:txBody>
        </p:sp>
      </p:grpSp>
      <p:pic>
        <p:nvPicPr>
          <p:cNvPr id="204" name="Google Shape;204;p21"/>
          <p:cNvPicPr preferRelativeResize="0"/>
          <p:nvPr/>
        </p:nvPicPr>
        <p:blipFill rotWithShape="1">
          <a:blip r:embed="rId5">
            <a:alphaModFix/>
          </a:blip>
          <a:srcRect b="25166" l="2029" r="31233" t="45575"/>
          <a:stretch/>
        </p:blipFill>
        <p:spPr>
          <a:xfrm>
            <a:off x="4860825" y="2871575"/>
            <a:ext cx="4010798" cy="1318802"/>
          </a:xfrm>
          <a:prstGeom prst="rect">
            <a:avLst/>
          </a:prstGeom>
          <a:noFill/>
          <a:ln>
            <a:noFill/>
          </a:ln>
        </p:spPr>
      </p:pic>
      <p:cxnSp>
        <p:nvCxnSpPr>
          <p:cNvPr id="205" name="Google Shape;205;p21"/>
          <p:cNvCxnSpPr/>
          <p:nvPr/>
        </p:nvCxnSpPr>
        <p:spPr>
          <a:xfrm>
            <a:off x="5148175" y="3262500"/>
            <a:ext cx="3068100" cy="157200"/>
          </a:xfrm>
          <a:prstGeom prst="straightConnector1">
            <a:avLst/>
          </a:prstGeom>
          <a:noFill/>
          <a:ln cap="flat" cmpd="sng" w="28575">
            <a:solidFill>
              <a:srgbClr val="E84B36"/>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grpSp>
        <p:nvGrpSpPr>
          <p:cNvPr id="210" name="Google Shape;210;p22"/>
          <p:cNvGrpSpPr/>
          <p:nvPr/>
        </p:nvGrpSpPr>
        <p:grpSpPr>
          <a:xfrm>
            <a:off x="3952875" y="1000125"/>
            <a:ext cx="2333700" cy="1143000"/>
            <a:chOff x="3952875" y="1000125"/>
            <a:chExt cx="2333700" cy="1143000"/>
          </a:xfrm>
        </p:grpSpPr>
        <p:sp>
          <p:nvSpPr>
            <p:cNvPr id="211" name="Google Shape;211;p22"/>
            <p:cNvSpPr/>
            <p:nvPr/>
          </p:nvSpPr>
          <p:spPr>
            <a:xfrm>
              <a:off x="3952875" y="1000125"/>
              <a:ext cx="2333700" cy="1143000"/>
            </a:xfrm>
            <a:prstGeom prst="roundRect">
              <a:avLst>
                <a:gd fmla="val 6666" name="adj"/>
              </a:avLst>
            </a:prstGeom>
            <a:solidFill>
              <a:srgbClr val="F8FAFC"/>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12" name="Google Shape;212;p22"/>
            <p:cNvSpPr txBox="1"/>
            <p:nvPr/>
          </p:nvSpPr>
          <p:spPr>
            <a:xfrm>
              <a:off x="3952875" y="1000125"/>
              <a:ext cx="2333700" cy="1143000"/>
            </a:xfrm>
            <a:prstGeom prst="rect">
              <a:avLst/>
            </a:prstGeom>
            <a:solidFill>
              <a:srgbClr val="000000">
                <a:alpha val="0"/>
              </a:srgbClr>
            </a:solid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 sz="1100">
                  <a:solidFill>
                    <a:srgbClr val="E84B36"/>
                  </a:solidFill>
                  <a:latin typeface="Montserrat"/>
                  <a:ea typeface="Montserrat"/>
                  <a:cs typeface="Montserrat"/>
                  <a:sym typeface="Montserrat"/>
                </a:rPr>
                <a:t>Cloud Connectivity</a:t>
              </a:r>
              <a:endParaRPr b="1" sz="1100">
                <a:solidFill>
                  <a:srgbClr val="E84B36"/>
                </a:solidFill>
                <a:latin typeface="Montserrat"/>
                <a:ea typeface="Montserrat"/>
                <a:cs typeface="Montserrat"/>
                <a:sym typeface="Montserrat"/>
              </a:endParaRPr>
            </a:p>
            <a:p>
              <a:pPr indent="0" lvl="0" marL="0" rtl="0" algn="l">
                <a:spcBef>
                  <a:spcPts val="600"/>
                </a:spcBef>
                <a:spcAft>
                  <a:spcPts val="0"/>
                </a:spcAft>
                <a:buNone/>
              </a:pPr>
              <a:r>
                <a:rPr b="0" lang="en" sz="1000">
                  <a:solidFill>
                    <a:srgbClr val="334155"/>
                  </a:solidFill>
                  <a:latin typeface="Montserrat"/>
                  <a:ea typeface="Montserrat"/>
                  <a:cs typeface="Montserrat"/>
                  <a:sym typeface="Montserrat"/>
                </a:rPr>
                <a:t>• REST API: Board ↔ Cloud</a:t>
              </a:r>
              <a:endParaRPr b="0" sz="1000">
                <a:solidFill>
                  <a:srgbClr val="334155"/>
                </a:solidFill>
                <a:latin typeface="Montserrat"/>
                <a:ea typeface="Montserrat"/>
                <a:cs typeface="Montserrat"/>
                <a:sym typeface="Montserrat"/>
              </a:endParaRPr>
            </a:p>
            <a:p>
              <a:pPr indent="0" lvl="0" marL="0" rtl="0" algn="l">
                <a:spcBef>
                  <a:spcPts val="0"/>
                </a:spcBef>
                <a:spcAft>
                  <a:spcPts val="0"/>
                </a:spcAft>
                <a:buNone/>
              </a:pPr>
              <a:r>
                <a:rPr b="0" lang="en" sz="1000">
                  <a:solidFill>
                    <a:srgbClr val="334155"/>
                  </a:solidFill>
                  <a:latin typeface="Montserrat"/>
                  <a:ea typeface="Montserrat"/>
                  <a:cs typeface="Montserrat"/>
                  <a:sym typeface="Montserrat"/>
                </a:rPr>
                <a:t>• HTTPS + JSON Exchange</a:t>
              </a:r>
              <a:endParaRPr b="0" sz="1000">
                <a:solidFill>
                  <a:srgbClr val="334155"/>
                </a:solidFill>
                <a:latin typeface="Montserrat"/>
                <a:ea typeface="Montserrat"/>
                <a:cs typeface="Montserrat"/>
                <a:sym typeface="Montserrat"/>
              </a:endParaRPr>
            </a:p>
          </p:txBody>
        </p:sp>
      </p:grpSp>
      <p:grpSp>
        <p:nvGrpSpPr>
          <p:cNvPr id="213" name="Google Shape;213;p22"/>
          <p:cNvGrpSpPr/>
          <p:nvPr/>
        </p:nvGrpSpPr>
        <p:grpSpPr>
          <a:xfrm>
            <a:off x="6429375" y="1000125"/>
            <a:ext cx="2333700" cy="1143000"/>
            <a:chOff x="6429375" y="1000125"/>
            <a:chExt cx="2333700" cy="1143000"/>
          </a:xfrm>
        </p:grpSpPr>
        <p:sp>
          <p:nvSpPr>
            <p:cNvPr id="214" name="Google Shape;214;p22"/>
            <p:cNvSpPr/>
            <p:nvPr/>
          </p:nvSpPr>
          <p:spPr>
            <a:xfrm>
              <a:off x="6429375" y="1000125"/>
              <a:ext cx="2333700" cy="1143000"/>
            </a:xfrm>
            <a:prstGeom prst="roundRect">
              <a:avLst>
                <a:gd fmla="val 6666" name="adj"/>
              </a:avLst>
            </a:prstGeom>
            <a:solidFill>
              <a:srgbClr val="F8FAFC"/>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15" name="Google Shape;215;p22"/>
            <p:cNvSpPr txBox="1"/>
            <p:nvPr/>
          </p:nvSpPr>
          <p:spPr>
            <a:xfrm>
              <a:off x="6429375" y="1000125"/>
              <a:ext cx="2333700" cy="1143000"/>
            </a:xfrm>
            <a:prstGeom prst="rect">
              <a:avLst/>
            </a:prstGeom>
            <a:solidFill>
              <a:srgbClr val="000000">
                <a:alpha val="0"/>
              </a:srgbClr>
            </a:solid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 sz="1100">
                  <a:solidFill>
                    <a:srgbClr val="E84B36"/>
                  </a:solidFill>
                  <a:latin typeface="Montserrat"/>
                  <a:ea typeface="Montserrat"/>
                  <a:cs typeface="Montserrat"/>
                  <a:sym typeface="Montserrat"/>
                </a:rPr>
                <a:t>Game Management</a:t>
              </a:r>
              <a:endParaRPr b="1" sz="1100">
                <a:solidFill>
                  <a:srgbClr val="E84B36"/>
                </a:solidFill>
                <a:latin typeface="Montserrat"/>
                <a:ea typeface="Montserrat"/>
                <a:cs typeface="Montserrat"/>
                <a:sym typeface="Montserrat"/>
              </a:endParaRPr>
            </a:p>
            <a:p>
              <a:pPr indent="0" lvl="0" marL="0" rtl="0" algn="l">
                <a:spcBef>
                  <a:spcPts val="600"/>
                </a:spcBef>
                <a:spcAft>
                  <a:spcPts val="0"/>
                </a:spcAft>
                <a:buNone/>
              </a:pPr>
              <a:r>
                <a:rPr b="0" lang="en" sz="1000">
                  <a:solidFill>
                    <a:srgbClr val="334155"/>
                  </a:solidFill>
                  <a:latin typeface="Montserrat"/>
                  <a:ea typeface="Montserrat"/>
                  <a:cs typeface="Montserrat"/>
                  <a:sym typeface="Montserrat"/>
                </a:rPr>
                <a:t>• Moves, State, &amp; Reset</a:t>
              </a:r>
              <a:endParaRPr b="0" sz="1000">
                <a:solidFill>
                  <a:srgbClr val="334155"/>
                </a:solidFill>
                <a:latin typeface="Montserrat"/>
                <a:ea typeface="Montserrat"/>
                <a:cs typeface="Montserrat"/>
                <a:sym typeface="Montserrat"/>
              </a:endParaRPr>
            </a:p>
            <a:p>
              <a:pPr indent="0" lvl="0" marL="0" rtl="0" algn="l">
                <a:spcBef>
                  <a:spcPts val="0"/>
                </a:spcBef>
                <a:spcAft>
                  <a:spcPts val="0"/>
                </a:spcAft>
                <a:buNone/>
              </a:pPr>
              <a:r>
                <a:rPr b="0" lang="en" sz="1000">
                  <a:solidFill>
                    <a:srgbClr val="334155"/>
                  </a:solidFill>
                  <a:latin typeface="Montserrat"/>
                  <a:ea typeface="Montserrat"/>
                  <a:cs typeface="Montserrat"/>
                  <a:sym typeface="Montserrat"/>
                </a:rPr>
                <a:t>• Conflict Versioning</a:t>
              </a:r>
              <a:endParaRPr b="0" sz="1000">
                <a:solidFill>
                  <a:srgbClr val="334155"/>
                </a:solidFill>
                <a:latin typeface="Montserrat"/>
                <a:ea typeface="Montserrat"/>
                <a:cs typeface="Montserrat"/>
                <a:sym typeface="Montserrat"/>
              </a:endParaRPr>
            </a:p>
          </p:txBody>
        </p:sp>
      </p:grpSp>
      <p:grpSp>
        <p:nvGrpSpPr>
          <p:cNvPr id="216" name="Google Shape;216;p22"/>
          <p:cNvGrpSpPr/>
          <p:nvPr/>
        </p:nvGrpSpPr>
        <p:grpSpPr>
          <a:xfrm>
            <a:off x="3952875" y="2286000"/>
            <a:ext cx="2333700" cy="1143000"/>
            <a:chOff x="3952875" y="2286000"/>
            <a:chExt cx="2333700" cy="1143000"/>
          </a:xfrm>
        </p:grpSpPr>
        <p:sp>
          <p:nvSpPr>
            <p:cNvPr id="217" name="Google Shape;217;p22"/>
            <p:cNvSpPr/>
            <p:nvPr/>
          </p:nvSpPr>
          <p:spPr>
            <a:xfrm>
              <a:off x="3952875" y="2286000"/>
              <a:ext cx="2333700" cy="1143000"/>
            </a:xfrm>
            <a:prstGeom prst="roundRect">
              <a:avLst>
                <a:gd fmla="val 6666" name="adj"/>
              </a:avLst>
            </a:prstGeom>
            <a:solidFill>
              <a:srgbClr val="F8FAFC"/>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18" name="Google Shape;218;p22"/>
            <p:cNvSpPr txBox="1"/>
            <p:nvPr/>
          </p:nvSpPr>
          <p:spPr>
            <a:xfrm>
              <a:off x="3952875" y="2286000"/>
              <a:ext cx="2333700" cy="1143000"/>
            </a:xfrm>
            <a:prstGeom prst="rect">
              <a:avLst/>
            </a:prstGeom>
            <a:solidFill>
              <a:srgbClr val="000000">
                <a:alpha val="0"/>
              </a:srgbClr>
            </a:solid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 sz="1100">
                  <a:solidFill>
                    <a:srgbClr val="E84B36"/>
                  </a:solidFill>
                  <a:latin typeface="Montserrat"/>
                  <a:ea typeface="Montserrat"/>
                  <a:cs typeface="Montserrat"/>
                  <a:sym typeface="Montserrat"/>
                </a:rPr>
                <a:t>Identification</a:t>
              </a:r>
              <a:endParaRPr b="1" sz="1100">
                <a:solidFill>
                  <a:srgbClr val="E84B36"/>
                </a:solidFill>
                <a:latin typeface="Montserrat"/>
                <a:ea typeface="Montserrat"/>
                <a:cs typeface="Montserrat"/>
                <a:sym typeface="Montserrat"/>
              </a:endParaRPr>
            </a:p>
            <a:p>
              <a:pPr indent="0" lvl="0" marL="0" rtl="0" algn="l">
                <a:spcBef>
                  <a:spcPts val="600"/>
                </a:spcBef>
                <a:spcAft>
                  <a:spcPts val="0"/>
                </a:spcAft>
                <a:buNone/>
              </a:pPr>
              <a:r>
                <a:rPr b="0" lang="en" sz="1000">
                  <a:solidFill>
                    <a:srgbClr val="334155"/>
                  </a:solidFill>
                  <a:latin typeface="Montserrat"/>
                  <a:ea typeface="Montserrat"/>
                  <a:cs typeface="Montserrat"/>
                  <a:sym typeface="Montserrat"/>
                </a:rPr>
                <a:t>• MAC-based Board ID</a:t>
              </a:r>
              <a:endParaRPr b="0" sz="1000">
                <a:solidFill>
                  <a:srgbClr val="334155"/>
                </a:solidFill>
                <a:latin typeface="Montserrat"/>
                <a:ea typeface="Montserrat"/>
                <a:cs typeface="Montserrat"/>
                <a:sym typeface="Montserrat"/>
              </a:endParaRPr>
            </a:p>
            <a:p>
              <a:pPr indent="0" lvl="0" marL="0" rtl="0" algn="l">
                <a:spcBef>
                  <a:spcPts val="0"/>
                </a:spcBef>
                <a:spcAft>
                  <a:spcPts val="0"/>
                </a:spcAft>
                <a:buNone/>
              </a:pPr>
              <a:r>
                <a:rPr b="0" lang="en" sz="1000">
                  <a:solidFill>
                    <a:srgbClr val="334155"/>
                  </a:solidFill>
                  <a:latin typeface="Montserrat"/>
                  <a:ea typeface="Montserrat"/>
                  <a:cs typeface="Montserrat"/>
                  <a:sym typeface="Montserrat"/>
                </a:rPr>
                <a:t>• Player Role Assignment</a:t>
              </a:r>
              <a:endParaRPr b="0" sz="1000">
                <a:solidFill>
                  <a:srgbClr val="334155"/>
                </a:solidFill>
                <a:latin typeface="Montserrat"/>
                <a:ea typeface="Montserrat"/>
                <a:cs typeface="Montserrat"/>
                <a:sym typeface="Montserrat"/>
              </a:endParaRPr>
            </a:p>
          </p:txBody>
        </p:sp>
      </p:grpSp>
      <p:grpSp>
        <p:nvGrpSpPr>
          <p:cNvPr id="219" name="Google Shape;219;p22"/>
          <p:cNvGrpSpPr/>
          <p:nvPr/>
        </p:nvGrpSpPr>
        <p:grpSpPr>
          <a:xfrm>
            <a:off x="6429375" y="2286000"/>
            <a:ext cx="2333700" cy="1143000"/>
            <a:chOff x="6429375" y="2286000"/>
            <a:chExt cx="2333700" cy="1143000"/>
          </a:xfrm>
        </p:grpSpPr>
        <p:sp>
          <p:nvSpPr>
            <p:cNvPr id="220" name="Google Shape;220;p22"/>
            <p:cNvSpPr/>
            <p:nvPr/>
          </p:nvSpPr>
          <p:spPr>
            <a:xfrm>
              <a:off x="6429375" y="2286000"/>
              <a:ext cx="2333700" cy="1143000"/>
            </a:xfrm>
            <a:prstGeom prst="roundRect">
              <a:avLst>
                <a:gd fmla="val 6666" name="adj"/>
              </a:avLst>
            </a:prstGeom>
            <a:solidFill>
              <a:srgbClr val="F8FAFC"/>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1" name="Google Shape;221;p22"/>
            <p:cNvSpPr txBox="1"/>
            <p:nvPr/>
          </p:nvSpPr>
          <p:spPr>
            <a:xfrm>
              <a:off x="6429375" y="2286000"/>
              <a:ext cx="2333700" cy="1143000"/>
            </a:xfrm>
            <a:prstGeom prst="rect">
              <a:avLst/>
            </a:prstGeom>
            <a:solidFill>
              <a:srgbClr val="000000">
                <a:alpha val="0"/>
              </a:srgbClr>
            </a:solid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 sz="1100">
                  <a:solidFill>
                    <a:srgbClr val="E84B36"/>
                  </a:solidFill>
                  <a:latin typeface="Montserrat"/>
                  <a:ea typeface="Montserrat"/>
                  <a:cs typeface="Montserrat"/>
                  <a:sym typeface="Montserrat"/>
                </a:rPr>
                <a:t>AI &amp; Logic</a:t>
              </a:r>
              <a:endParaRPr b="1" sz="1100">
                <a:solidFill>
                  <a:srgbClr val="E84B36"/>
                </a:solidFill>
                <a:latin typeface="Montserrat"/>
                <a:ea typeface="Montserrat"/>
                <a:cs typeface="Montserrat"/>
                <a:sym typeface="Montserrat"/>
              </a:endParaRPr>
            </a:p>
            <a:p>
              <a:pPr indent="0" lvl="0" marL="0" rtl="0" algn="l">
                <a:spcBef>
                  <a:spcPts val="600"/>
                </a:spcBef>
                <a:spcAft>
                  <a:spcPts val="0"/>
                </a:spcAft>
                <a:buNone/>
              </a:pPr>
              <a:r>
                <a:rPr b="0" lang="en" sz="1000">
                  <a:solidFill>
                    <a:srgbClr val="334155"/>
                  </a:solidFill>
                  <a:latin typeface="Montserrat"/>
                  <a:ea typeface="Montserrat"/>
                  <a:cs typeface="Montserrat"/>
                  <a:sym typeface="Montserrat"/>
                </a:rPr>
                <a:t>• StockFish Chess Engine</a:t>
              </a:r>
              <a:endParaRPr b="0" sz="1000">
                <a:solidFill>
                  <a:srgbClr val="334155"/>
                </a:solidFill>
                <a:latin typeface="Montserrat"/>
                <a:ea typeface="Montserrat"/>
                <a:cs typeface="Montserrat"/>
                <a:sym typeface="Montserrat"/>
              </a:endParaRPr>
            </a:p>
            <a:p>
              <a:pPr indent="0" lvl="0" marL="0" rtl="0" algn="l">
                <a:spcBef>
                  <a:spcPts val="0"/>
                </a:spcBef>
                <a:spcAft>
                  <a:spcPts val="0"/>
                </a:spcAft>
                <a:buNone/>
              </a:pPr>
              <a:r>
                <a:rPr b="0" lang="en" sz="1000">
                  <a:solidFill>
                    <a:srgbClr val="334155"/>
                  </a:solidFill>
                  <a:latin typeface="Montserrat"/>
                  <a:ea typeface="Montserrat"/>
                  <a:cs typeface="Montserrat"/>
                  <a:sym typeface="Montserrat"/>
                </a:rPr>
                <a:t>• AI-powered Hints</a:t>
              </a:r>
              <a:endParaRPr b="0" sz="1000">
                <a:solidFill>
                  <a:srgbClr val="334155"/>
                </a:solidFill>
                <a:latin typeface="Montserrat"/>
                <a:ea typeface="Montserrat"/>
                <a:cs typeface="Montserrat"/>
                <a:sym typeface="Montserrat"/>
              </a:endParaRPr>
            </a:p>
          </p:txBody>
        </p:sp>
      </p:grpSp>
      <p:grpSp>
        <p:nvGrpSpPr>
          <p:cNvPr id="222" name="Google Shape;222;p22"/>
          <p:cNvGrpSpPr/>
          <p:nvPr/>
        </p:nvGrpSpPr>
        <p:grpSpPr>
          <a:xfrm>
            <a:off x="3952875" y="3571875"/>
            <a:ext cx="4810200" cy="571500"/>
            <a:chOff x="3952875" y="3571875"/>
            <a:chExt cx="4810200" cy="571500"/>
          </a:xfrm>
        </p:grpSpPr>
        <p:sp>
          <p:nvSpPr>
            <p:cNvPr id="223" name="Google Shape;223;p22"/>
            <p:cNvSpPr/>
            <p:nvPr/>
          </p:nvSpPr>
          <p:spPr>
            <a:xfrm>
              <a:off x="3952875" y="3571875"/>
              <a:ext cx="4810200" cy="571500"/>
            </a:xfrm>
            <a:prstGeom prst="roundRect">
              <a:avLst>
                <a:gd fmla="val 13333" name="adj"/>
              </a:avLst>
            </a:prstGeom>
            <a:solidFill>
              <a:srgbClr val="13294B">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4" name="Google Shape;224;p22"/>
            <p:cNvSpPr txBox="1"/>
            <p:nvPr/>
          </p:nvSpPr>
          <p:spPr>
            <a:xfrm>
              <a:off x="3952875" y="3571875"/>
              <a:ext cx="4810200" cy="571500"/>
            </a:xfrm>
            <a:prstGeom prst="rect">
              <a:avLst/>
            </a:prstGeom>
            <a:solidFill>
              <a:srgbClr val="000000">
                <a:alpha val="0"/>
              </a:srgbClr>
            </a:solidFill>
            <a:ln>
              <a:noFill/>
            </a:ln>
          </p:spPr>
          <p:txBody>
            <a:bodyPr anchorCtr="0" anchor="ctr" bIns="0" lIns="142875" spcFirstLastPara="1" rIns="0" wrap="square" tIns="0">
              <a:noAutofit/>
            </a:bodyPr>
            <a:lstStyle/>
            <a:p>
              <a:pPr indent="0" lvl="0" marL="0" rtl="0" algn="l">
                <a:spcBef>
                  <a:spcPts val="0"/>
                </a:spcBef>
                <a:spcAft>
                  <a:spcPts val="0"/>
                </a:spcAft>
                <a:buNone/>
              </a:pPr>
              <a:r>
                <a:rPr b="1" lang="en" sz="1000">
                  <a:solidFill>
                    <a:srgbClr val="E84B36"/>
                  </a:solidFill>
                  <a:latin typeface="Montserrat"/>
                  <a:ea typeface="Montserrat"/>
                  <a:cs typeface="Montserrat"/>
                  <a:sym typeface="Montserrat"/>
                </a:rPr>
                <a:t>System Focus: </a:t>
              </a:r>
              <a:r>
                <a:rPr b="0" lang="en" sz="1000">
                  <a:solidFill>
                    <a:srgbClr val="13294B"/>
                  </a:solidFill>
                  <a:latin typeface="Montserrat"/>
                  <a:ea typeface="Montserrat"/>
                  <a:cs typeface="Montserrat"/>
                  <a:sym typeface="Montserrat"/>
                </a:rPr>
                <a:t>Secure, Real-time Cloud Synchronization &amp; AI Assist</a:t>
              </a:r>
              <a:endParaRPr b="1" sz="1000">
                <a:solidFill>
                  <a:srgbClr val="13294B"/>
                </a:solidFill>
                <a:latin typeface="Montserrat"/>
                <a:ea typeface="Montserrat"/>
                <a:cs typeface="Montserrat"/>
                <a:sym typeface="Montserrat"/>
              </a:endParaRPr>
            </a:p>
          </p:txBody>
        </p:sp>
      </p:grpSp>
      <p:sp>
        <p:nvSpPr>
          <p:cNvPr id="225" name="Google Shape;225;p22"/>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26" name="Google Shape;226;p2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API Interface</a:t>
            </a:r>
            <a:endParaRPr sz="1800">
              <a:solidFill>
                <a:schemeClr val="lt1"/>
              </a:solidFill>
            </a:endParaRPr>
          </a:p>
        </p:txBody>
      </p:sp>
      <p:pic>
        <p:nvPicPr>
          <p:cNvPr id="227" name="Google Shape;227;p22"/>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28" name="Google Shape;228;p2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29" name="Google Shape;229;p22"/>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30" name="Google Shape;230;p22"/>
          <p:cNvGrpSpPr/>
          <p:nvPr/>
        </p:nvGrpSpPr>
        <p:grpSpPr>
          <a:xfrm>
            <a:off x="3046069" y="4951153"/>
            <a:ext cx="3929036" cy="52875"/>
            <a:chOff x="4028175" y="6601537"/>
            <a:chExt cx="5238715" cy="70500"/>
          </a:xfrm>
        </p:grpSpPr>
        <p:cxnSp>
          <p:nvCxnSpPr>
            <p:cNvPr id="231" name="Google Shape;231;p2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32" name="Google Shape;232;p22"/>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33" name="Google Shape;233;p22"/>
          <p:cNvPicPr preferRelativeResize="0"/>
          <p:nvPr/>
        </p:nvPicPr>
        <p:blipFill>
          <a:blip r:embed="rId4">
            <a:alphaModFix/>
          </a:blip>
          <a:stretch>
            <a:fillRect/>
          </a:stretch>
        </p:blipFill>
        <p:spPr>
          <a:xfrm>
            <a:off x="399525" y="2904625"/>
            <a:ext cx="3115151" cy="1754333"/>
          </a:xfrm>
          <a:prstGeom prst="rect">
            <a:avLst/>
          </a:prstGeom>
          <a:solidFill>
            <a:srgbClr val="000000">
              <a:alpha val="85000"/>
            </a:srgbClr>
          </a:solidFill>
          <a:ln>
            <a:noFill/>
          </a:ln>
        </p:spPr>
      </p:pic>
      <p:pic>
        <p:nvPicPr>
          <p:cNvPr id="234" name="Google Shape;234;p22"/>
          <p:cNvPicPr preferRelativeResize="0"/>
          <p:nvPr/>
        </p:nvPicPr>
        <p:blipFill>
          <a:blip r:embed="rId5">
            <a:alphaModFix/>
          </a:blip>
          <a:stretch>
            <a:fillRect/>
          </a:stretch>
        </p:blipFill>
        <p:spPr>
          <a:xfrm>
            <a:off x="399513" y="917650"/>
            <a:ext cx="3115174" cy="1804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