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Roboto"/>
      <p:regular r:id="rId35"/>
      <p:bold r:id="rId36"/>
      <p:italic r:id="rId37"/>
      <p:boldItalic r:id="rId38"/>
    </p:embeddedFont>
    <p:embeddedFont>
      <p:font typeface="Merriweather"/>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bold.fntdata"/><Relationship Id="rId20" Type="http://schemas.openxmlformats.org/officeDocument/2006/relationships/slide" Target="slides/slide15.xml"/><Relationship Id="rId42" Type="http://schemas.openxmlformats.org/officeDocument/2006/relationships/font" Target="fonts/Merriweather-boldItalic.fntdata"/><Relationship Id="rId41" Type="http://schemas.openxmlformats.org/officeDocument/2006/relationships/font" Target="fonts/Merriweather-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italic.fntdata"/><Relationship Id="rId14" Type="http://schemas.openxmlformats.org/officeDocument/2006/relationships/slide" Target="slides/slide9.xml"/><Relationship Id="rId36" Type="http://schemas.openxmlformats.org/officeDocument/2006/relationships/font" Target="fonts/Roboto-bold.fntdata"/><Relationship Id="rId17" Type="http://schemas.openxmlformats.org/officeDocument/2006/relationships/slide" Target="slides/slide12.xml"/><Relationship Id="rId39" Type="http://schemas.openxmlformats.org/officeDocument/2006/relationships/font" Target="fonts/Merriweather-regular.fntdata"/><Relationship Id="rId16" Type="http://schemas.openxmlformats.org/officeDocument/2006/relationships/slide" Target="slides/slide11.xml"/><Relationship Id="rId38" Type="http://schemas.openxmlformats.org/officeDocument/2006/relationships/font" Target="fonts/Robo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greesymbol.net/"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Jamie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d064b4e641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d064b4e641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Jamie</a:t>
            </a:r>
            <a:endParaRPr/>
          </a:p>
          <a:p>
            <a:pPr indent="-298450" lvl="0" marL="457200" rtl="0" algn="l">
              <a:spcBef>
                <a:spcPts val="0"/>
              </a:spcBef>
              <a:spcAft>
                <a:spcPts val="0"/>
              </a:spcAft>
              <a:buSzPts val="1100"/>
              <a:buChar char="●"/>
            </a:pPr>
            <a:r>
              <a:rPr lang="en"/>
              <a:t>The LiDAR sensor unit is mainly a SJ-GU-TF-Luna A03 LiDAR module.(describe the module in the picture) It will take 1D measurements of the environment and communicate with the microcontroller via I2C protocol. The sensor has a 200 Hz refresh rate and has a maximum </a:t>
            </a:r>
            <a:r>
              <a:rPr lang="en"/>
              <a:t>scanning</a:t>
            </a:r>
            <a:r>
              <a:rPr lang="en"/>
              <a:t> range of 20 meters and </a:t>
            </a:r>
            <a:r>
              <a:rPr lang="en"/>
              <a:t>minimum</a:t>
            </a:r>
            <a:r>
              <a:rPr lang="en"/>
              <a:t> scanning range of 20 cm. However, in order to keep the resolution of the final output, we decide to use a maximum </a:t>
            </a:r>
            <a:r>
              <a:rPr lang="en"/>
              <a:t>scanning</a:t>
            </a:r>
            <a:r>
              <a:rPr lang="en"/>
              <a:t> range of 9m. </a:t>
            </a:r>
            <a:endParaRPr sz="6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d064b4e641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d064b4e641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Describe the requirements and related test data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d6e76a971e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d6e76a971e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d064b4e641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d064b4e641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RC Servo Unit consists of a slip ring and an rc servo. (describe the components in the graph)The slip ring connects the microcontroller with the </a:t>
            </a:r>
            <a:r>
              <a:rPr lang="en"/>
              <a:t>sensor and the RC servo and it also prevents the wire to get twisted when the sensor rotates during the scan process. For rc servo, we use a SG90 9G micro servo as our rc servo, it is regulated by a PWM signal from the microcontroller to do the vertical rotation. It will take 20 steps in the vertical direction and each step has 3 degrees.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d064b4e641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d064b4e641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Describe the </a:t>
            </a:r>
            <a:r>
              <a:rPr lang="en"/>
              <a:t>requirements</a:t>
            </a:r>
            <a:r>
              <a:rPr lang="en"/>
              <a:t> for the rc servo unit and the </a:t>
            </a:r>
            <a:r>
              <a:rPr lang="en"/>
              <a:t>related test data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064b4e641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d064b4e641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stepper unit consists of a A4988 micro-stepper motor driver and a Nema 11 stepper motor. (describe the unit components in the graph). The stepper motor driver receives control signals from the microcontroller to control the movement of the stepper motor. Under the stepper driver’s control, the Nema 11 stepper motor will take around 200 steps per horizontal rotation with each step having an angle around 2 degrees. Another thing needs to </a:t>
            </a:r>
            <a:r>
              <a:rPr lang="en"/>
              <a:t>mention</a:t>
            </a:r>
            <a:r>
              <a:rPr lang="en"/>
              <a:t> is that since the number of the pulley teeth of the platform that holds the sensor is three times of the number of the </a:t>
            </a:r>
            <a:r>
              <a:rPr lang="en"/>
              <a:t>pulley</a:t>
            </a:r>
            <a:r>
              <a:rPr lang="en"/>
              <a:t> teeth of the stepper motor, the motor actually has to take 3 steps per </a:t>
            </a:r>
            <a:r>
              <a:rPr lang="en"/>
              <a:t>measurement</a:t>
            </a:r>
            <a:r>
              <a:rPr lang="en"/>
              <a:t> during the rotation.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d064b4e641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d064b4e641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Describe the schematic of the A4988 stepper motor driver.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d6fe0e037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d6fe0e037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 Jamie Transition to Xizheng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064b4e641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d064b4e641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Start Xizheng</a:t>
            </a:r>
            <a:endParaRPr/>
          </a:p>
          <a:p>
            <a:pPr indent="0" lvl="0" marL="0" rtl="0" algn="l">
              <a:spcBef>
                <a:spcPts val="0"/>
              </a:spcBef>
              <a:spcAft>
                <a:spcPts val="0"/>
              </a:spcAft>
              <a:buNone/>
            </a:pPr>
            <a:r>
              <a:rPr lang="en"/>
              <a:t>We use Atmega32U4 chip as our microcontroller,(describe the pro micro chip in the graph), the microcontroller will control the components in horizontal unit, vertical unit and </a:t>
            </a:r>
            <a:r>
              <a:rPr lang="en"/>
              <a:t>sensor</a:t>
            </a:r>
            <a:r>
              <a:rPr lang="en"/>
              <a:t> unit. It will </a:t>
            </a:r>
            <a:r>
              <a:rPr lang="en"/>
              <a:t>communicate</a:t>
            </a:r>
            <a:r>
              <a:rPr lang="en"/>
              <a:t> with the sensor via I2C protocol, since this signal requires a 3.3 V logic level, we use a LD1117 voltage regulator and a BSS138 bi-directional logic level converter to </a:t>
            </a:r>
            <a:r>
              <a:rPr lang="en"/>
              <a:t>achieve</a:t>
            </a:r>
            <a:r>
              <a:rPr lang="en"/>
              <a:t> the normal communication between them. The microcontroller also sends a PWM signal to the rc servo and a STEP signal to the stepper driver so the movements of the servo, the stepper and the sensor are all synchronized.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d064b4e641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d064b4e641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Describe the </a:t>
            </a:r>
            <a:r>
              <a:rPr lang="en"/>
              <a:t>schematic</a:t>
            </a:r>
            <a:r>
              <a:rPr lang="en"/>
              <a:t> of the microcontroller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d064b4e64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d064b4e64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Definition of LiDAR system: light detection and ranging system, which is shorted as LiDAR system, can use pulses of light to measure distance.</a:t>
            </a:r>
            <a:endParaRPr/>
          </a:p>
          <a:p>
            <a:pPr indent="-298450" lvl="0" marL="457200" rtl="0" algn="l">
              <a:spcBef>
                <a:spcPts val="0"/>
              </a:spcBef>
              <a:spcAft>
                <a:spcPts val="0"/>
              </a:spcAft>
              <a:buSzPts val="1100"/>
              <a:buChar char="●"/>
            </a:pPr>
            <a:r>
              <a:rPr lang="en"/>
              <a:t>Lots of industries such as Tesla uses 3D LiDAR  scanners in some advanced systems such as automatic driving. However, the prices for these 3D LiDAR are usually unaffordable for hobbyists like us.</a:t>
            </a:r>
            <a:endParaRPr/>
          </a:p>
          <a:p>
            <a:pPr indent="-298450" lvl="0" marL="457200" rtl="0" algn="l">
              <a:spcBef>
                <a:spcPts val="0"/>
              </a:spcBef>
              <a:spcAft>
                <a:spcPts val="0"/>
              </a:spcAft>
              <a:buSzPts val="1100"/>
              <a:buChar char="●"/>
            </a:pPr>
            <a:r>
              <a:rPr lang="en"/>
              <a:t>That’s why we decide to design a cheap alternative for hobbyists who are interested in 3D LiDAR but are limited by the high cost of entry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d064b4e641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d064b4e641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test data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d6e76a971e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d6e76a971e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 Xizheng Transition to Terence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d064b4e641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d064b4e641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Terence</a:t>
            </a:r>
            <a:endParaRPr/>
          </a:p>
          <a:p>
            <a:pPr indent="-298450" lvl="0" marL="457200" rtl="0" algn="l">
              <a:spcBef>
                <a:spcPts val="0"/>
              </a:spcBef>
              <a:spcAft>
                <a:spcPts val="0"/>
              </a:spcAft>
              <a:buSzPts val="1100"/>
              <a:buChar char="●"/>
            </a:pPr>
            <a:r>
              <a:rPr lang="en"/>
              <a:t>Responsible for controlling vertical/horizontal rotation</a:t>
            </a:r>
            <a:endParaRPr/>
          </a:p>
          <a:p>
            <a:pPr indent="-298450" lvl="0" marL="457200" rtl="0" algn="l">
              <a:spcBef>
                <a:spcPts val="0"/>
              </a:spcBef>
              <a:spcAft>
                <a:spcPts val="0"/>
              </a:spcAft>
              <a:buSzPts val="1100"/>
              <a:buChar char="●"/>
            </a:pPr>
            <a:r>
              <a:rPr lang="en"/>
              <a:t>Tracks the angle displacement each cycle collects data from tof sensor</a:t>
            </a:r>
            <a:endParaRPr/>
          </a:p>
          <a:p>
            <a:pPr indent="-298450" lvl="0" marL="457200" rtl="0" algn="l">
              <a:spcBef>
                <a:spcPts val="0"/>
              </a:spcBef>
              <a:spcAft>
                <a:spcPts val="0"/>
              </a:spcAft>
              <a:buSzPts val="1100"/>
              <a:buChar char="●"/>
            </a:pPr>
            <a:r>
              <a:rPr lang="en"/>
              <a:t>Establish serial connection sends data to computer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d6e76a971e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d6e76a971e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d14ff095d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d14ff095d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Use python library to connect to the arduino serial connection</a:t>
            </a:r>
            <a:endParaRPr/>
          </a:p>
          <a:p>
            <a:pPr indent="-298450" lvl="0" marL="457200" rtl="0" algn="l">
              <a:spcBef>
                <a:spcPts val="0"/>
              </a:spcBef>
              <a:spcAft>
                <a:spcPts val="0"/>
              </a:spcAft>
              <a:buSzPts val="1100"/>
              <a:buChar char="●"/>
            </a:pPr>
            <a:r>
              <a:rPr lang="en"/>
              <a:t>Data collected in spherical coordinate (r, φ, θ) must be converted into x y z first</a:t>
            </a:r>
            <a:endParaRPr/>
          </a:p>
          <a:p>
            <a:pPr indent="-298450" lvl="0" marL="457200" rtl="0" algn="l">
              <a:spcBef>
                <a:spcPts val="0"/>
              </a:spcBef>
              <a:spcAft>
                <a:spcPts val="0"/>
              </a:spcAft>
              <a:buSzPts val="1100"/>
              <a:buChar char="●"/>
            </a:pPr>
            <a:r>
              <a:rPr lang="en"/>
              <a:t>Numpy and laspy to encode the las file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d14ff095d3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d14ff095d3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Built in laspy function lasvalidate runs tests on output point cloud</a:t>
            </a:r>
            <a:endParaRPr/>
          </a:p>
          <a:p>
            <a:pPr indent="-298450" lvl="0" marL="457200" rtl="0" algn="l">
              <a:spcBef>
                <a:spcPts val="0"/>
              </a:spcBef>
              <a:spcAft>
                <a:spcPts val="0"/>
              </a:spcAft>
              <a:buSzPts val="1100"/>
              <a:buChar char="●"/>
            </a:pPr>
            <a:r>
              <a:rPr lang="en"/>
              <a:t>Checks header box, scaling values, offsets checks everything makes sense</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d064b4e641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d064b4e641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horizontal movement speed is capped by the servo motor physical limits which results in longer scan times</a:t>
            </a:r>
            <a:endParaRPr/>
          </a:p>
          <a:p>
            <a:pPr indent="-298450" lvl="0" marL="457200" rtl="0" algn="l">
              <a:spcBef>
                <a:spcPts val="0"/>
              </a:spcBef>
              <a:spcAft>
                <a:spcPts val="0"/>
              </a:spcAft>
              <a:buSzPts val="1100"/>
              <a:buChar char="●"/>
            </a:pPr>
            <a:r>
              <a:rPr lang="en"/>
              <a:t>To fulfill time limit, we had to use relatively large vertical angle increments resulting in lower point cloud resolution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d064b4e641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d064b4e641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Based on the limit of our system, if we want to improve it, we should use a sensor with higher refresh rate so we will have a point cloud with higher resolution.</a:t>
            </a:r>
            <a:endParaRPr/>
          </a:p>
          <a:p>
            <a:pPr indent="-298450" lvl="0" marL="457200" rtl="0" algn="l">
              <a:spcBef>
                <a:spcPts val="0"/>
              </a:spcBef>
              <a:spcAft>
                <a:spcPts val="0"/>
              </a:spcAft>
              <a:buSzPts val="1100"/>
              <a:buChar char="●"/>
            </a:pPr>
            <a:r>
              <a:rPr lang="en"/>
              <a:t>We can also use a faster stepper or servo motor so we can reduce our system scanning time.</a:t>
            </a:r>
            <a:endParaRPr/>
          </a:p>
          <a:p>
            <a:pPr indent="-298450" lvl="0" marL="457200" rtl="0" algn="l">
              <a:spcBef>
                <a:spcPts val="0"/>
              </a:spcBef>
              <a:spcAft>
                <a:spcPts val="0"/>
              </a:spcAft>
              <a:buSzPts val="1100"/>
              <a:buChar char="●"/>
            </a:pPr>
            <a:r>
              <a:rPr lang="en"/>
              <a:t>Also, since now our system depends heavily on the wall outlet as the power, in order to increase the portability in the future, we can make it entirely depends on the USB power, </a:t>
            </a:r>
            <a:r>
              <a:rPr lang="en"/>
              <a:t>which</a:t>
            </a:r>
            <a:r>
              <a:rPr lang="en"/>
              <a:t> is a 5V power.</a:t>
            </a:r>
            <a:endParaRPr/>
          </a:p>
          <a:p>
            <a:pPr indent="-298450" lvl="0" marL="457200" rtl="0" algn="l">
              <a:spcBef>
                <a:spcPts val="0"/>
              </a:spcBef>
              <a:spcAft>
                <a:spcPts val="0"/>
              </a:spcAft>
              <a:buSzPts val="1100"/>
              <a:buChar char="●"/>
            </a:pPr>
            <a:r>
              <a:rPr lang="en"/>
              <a:t>For the </a:t>
            </a:r>
            <a:r>
              <a:rPr lang="en"/>
              <a:t>software</a:t>
            </a:r>
            <a:r>
              <a:rPr lang="en"/>
              <a:t> part, we can alter the python code to give a real time visualization of the cloud point output so we don’t have to throw the output file into the software every time. We can further make the las file </a:t>
            </a:r>
            <a:r>
              <a:rPr lang="en"/>
              <a:t>viable</a:t>
            </a:r>
            <a:r>
              <a:rPr lang="en"/>
              <a:t> via VR headset so the user can have a </a:t>
            </a:r>
            <a:r>
              <a:rPr lang="en"/>
              <a:t>vivid</a:t>
            </a:r>
            <a:r>
              <a:rPr lang="en"/>
              <a:t> visualization of the environment.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d064b4e641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d064b4e641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d064b4e641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d064b4e641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d064b4e64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d064b4e64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Go over the high level requirements and explain how they relate back to the key problem</a:t>
            </a:r>
            <a:endParaRPr/>
          </a:p>
          <a:p>
            <a:pPr indent="-298450" lvl="0" marL="457200" rtl="0" algn="l">
              <a:spcBef>
                <a:spcPts val="0"/>
              </a:spcBef>
              <a:spcAft>
                <a:spcPts val="0"/>
              </a:spcAft>
              <a:buSzPts val="1100"/>
              <a:buChar char="●"/>
            </a:pPr>
            <a:r>
              <a:rPr lang="en"/>
              <a:t>Scanning a medium room in a timeframe realistic size with not too long timeframe for hobbyists that is ideal for remaining cheap+accessible</a:t>
            </a:r>
            <a:endParaRPr/>
          </a:p>
          <a:p>
            <a:pPr indent="-298450" lvl="0" marL="457200" rtl="0" algn="l">
              <a:spcBef>
                <a:spcPts val="0"/>
              </a:spcBef>
              <a:spcAft>
                <a:spcPts val="0"/>
              </a:spcAft>
              <a:buSzPts val="1100"/>
              <a:buChar char="●"/>
            </a:pPr>
            <a:r>
              <a:rPr lang="en" sz="1200">
                <a:solidFill>
                  <a:srgbClr val="202124"/>
                </a:solidFill>
                <a:highlight>
                  <a:srgbClr val="FFFFFF"/>
                </a:highlight>
                <a:latin typeface="Roboto"/>
                <a:ea typeface="Roboto"/>
                <a:cs typeface="Roboto"/>
                <a:sym typeface="Roboto"/>
              </a:rPr>
              <a:t>industry-standard binary format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d064b4e64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d064b4e64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666666"/>
              </a:buClr>
              <a:buSzPts val="1300"/>
              <a:buFont typeface="Roboto"/>
              <a:buChar char="●"/>
            </a:pPr>
            <a:r>
              <a:rPr lang="en">
                <a:solidFill>
                  <a:srgbClr val="666666"/>
                </a:solidFill>
                <a:latin typeface="Roboto"/>
                <a:ea typeface="Roboto"/>
                <a:cs typeface="Roboto"/>
                <a:sym typeface="Roboto"/>
              </a:rPr>
              <a:t>This is the final prototype team came up with</a:t>
            </a:r>
            <a:endParaRPr>
              <a:solidFill>
                <a:srgbClr val="666666"/>
              </a:solidFill>
              <a:latin typeface="Roboto"/>
              <a:ea typeface="Roboto"/>
              <a:cs typeface="Roboto"/>
              <a:sym typeface="Roboto"/>
            </a:endParaRPr>
          </a:p>
          <a:p>
            <a:pPr indent="-311150" lvl="0" marL="457200" rtl="0" algn="l">
              <a:lnSpc>
                <a:spcPct val="115000"/>
              </a:lnSpc>
              <a:spcBef>
                <a:spcPts val="0"/>
              </a:spcBef>
              <a:spcAft>
                <a:spcPts val="0"/>
              </a:spcAft>
              <a:buClr>
                <a:srgbClr val="666666"/>
              </a:buClr>
              <a:buSzPts val="1300"/>
              <a:buFont typeface="Roboto"/>
              <a:buChar char="●"/>
            </a:pPr>
            <a:r>
              <a:rPr lang="en">
                <a:solidFill>
                  <a:srgbClr val="666666"/>
                </a:solidFill>
                <a:latin typeface="Roboto"/>
                <a:ea typeface="Roboto"/>
                <a:cs typeface="Roboto"/>
                <a:sym typeface="Roboto"/>
              </a:rPr>
              <a:t>Designed to keep the physical footprint as small and simple as possible, with two ¼ in 20 thread on the bottom for mounting</a:t>
            </a:r>
            <a:endParaRPr>
              <a:solidFill>
                <a:srgbClr val="666666"/>
              </a:solidFill>
              <a:latin typeface="Roboto"/>
              <a:ea typeface="Roboto"/>
              <a:cs typeface="Roboto"/>
              <a:sym typeface="Roboto"/>
            </a:endParaRPr>
          </a:p>
          <a:p>
            <a:pPr indent="-311150" lvl="0" marL="457200" rtl="0" algn="l">
              <a:lnSpc>
                <a:spcPct val="115000"/>
              </a:lnSpc>
              <a:spcBef>
                <a:spcPts val="0"/>
              </a:spcBef>
              <a:spcAft>
                <a:spcPts val="0"/>
              </a:spcAft>
              <a:buClr>
                <a:srgbClr val="666666"/>
              </a:buClr>
              <a:buSzPts val="1300"/>
              <a:buFont typeface="Roboto"/>
              <a:buChar char="●"/>
            </a:pPr>
            <a:r>
              <a:rPr lang="en">
                <a:solidFill>
                  <a:srgbClr val="666666"/>
                </a:solidFill>
                <a:latin typeface="Roboto"/>
                <a:ea typeface="Roboto"/>
                <a:cs typeface="Roboto"/>
                <a:sym typeface="Roboto"/>
              </a:rPr>
              <a:t>Can see each of the individual components on the picture to the right</a:t>
            </a:r>
            <a:endParaRPr>
              <a:solidFill>
                <a:srgbClr val="666666"/>
              </a:solidFill>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d14ff095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d14ff095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666666"/>
                </a:solidFill>
                <a:latin typeface="Roboto"/>
                <a:ea typeface="Roboto"/>
                <a:cs typeface="Roboto"/>
                <a:sym typeface="Roboto"/>
              </a:rPr>
              <a:t>End Jamie Transition to Xizheng</a:t>
            </a:r>
            <a:endParaRPr>
              <a:solidFill>
                <a:srgbClr val="666666"/>
              </a:solidFill>
              <a:latin typeface="Roboto"/>
              <a:ea typeface="Roboto"/>
              <a:cs typeface="Roboto"/>
              <a:sym typeface="Roboto"/>
            </a:endParaRPr>
          </a:p>
          <a:p>
            <a:pPr indent="-298450" lvl="0" marL="457200" rtl="0" algn="l">
              <a:lnSpc>
                <a:spcPct val="115000"/>
              </a:lnSpc>
              <a:spcBef>
                <a:spcPts val="1200"/>
              </a:spcBef>
              <a:spcAft>
                <a:spcPts val="0"/>
              </a:spcAft>
              <a:buClr>
                <a:srgbClr val="666666"/>
              </a:buClr>
              <a:buSzPts val="1100"/>
              <a:buFont typeface="Roboto"/>
              <a:buChar char="●"/>
            </a:pPr>
            <a:r>
              <a:rPr lang="en">
                <a:solidFill>
                  <a:srgbClr val="666666"/>
                </a:solidFill>
                <a:latin typeface="Roboto"/>
                <a:ea typeface="Roboto"/>
                <a:cs typeface="Roboto"/>
                <a:sym typeface="Roboto"/>
              </a:rPr>
              <a:t>Time-of-flight (TOF) sensor attached to a two motor system</a:t>
            </a:r>
            <a:endParaRPr>
              <a:solidFill>
                <a:srgbClr val="666666"/>
              </a:solidFill>
              <a:latin typeface="Roboto"/>
              <a:ea typeface="Roboto"/>
              <a:cs typeface="Roboto"/>
              <a:sym typeface="Roboto"/>
            </a:endParaRPr>
          </a:p>
          <a:p>
            <a:pPr indent="-298450" lvl="0" marL="457200" rtl="0" algn="l">
              <a:lnSpc>
                <a:spcPct val="115000"/>
              </a:lnSpc>
              <a:spcBef>
                <a:spcPts val="0"/>
              </a:spcBef>
              <a:spcAft>
                <a:spcPts val="0"/>
              </a:spcAft>
              <a:buClr>
                <a:srgbClr val="666666"/>
              </a:buClr>
              <a:buSzPts val="1100"/>
              <a:buFont typeface="Roboto"/>
              <a:buChar char="●"/>
            </a:pPr>
            <a:r>
              <a:rPr lang="en">
                <a:solidFill>
                  <a:srgbClr val="666666"/>
                </a:solidFill>
                <a:latin typeface="Roboto"/>
                <a:ea typeface="Roboto"/>
                <a:cs typeface="Roboto"/>
                <a:sym typeface="Roboto"/>
              </a:rPr>
              <a:t>Motors rotate the sensor 360</a:t>
            </a:r>
            <a:r>
              <a:rPr lang="en">
                <a:solidFill>
                  <a:srgbClr val="666666"/>
                </a:solidFill>
                <a:uFill>
                  <a:noFill/>
                </a:uFill>
                <a:latin typeface="Roboto"/>
                <a:ea typeface="Roboto"/>
                <a:cs typeface="Roboto"/>
                <a:sym typeface="Roboto"/>
                <a:hlinkClick r:id="rId2">
                  <a:extLst>
                    <a:ext uri="{A12FA001-AC4F-418D-AE19-62706E023703}">
                      <ahyp:hlinkClr val="tx"/>
                    </a:ext>
                  </a:extLst>
                </a:hlinkClick>
              </a:rPr>
              <a:t>°</a:t>
            </a:r>
            <a:r>
              <a:rPr lang="en">
                <a:solidFill>
                  <a:srgbClr val="666666"/>
                </a:solidFill>
                <a:latin typeface="Roboto"/>
                <a:ea typeface="Roboto"/>
                <a:cs typeface="Roboto"/>
                <a:sym typeface="Roboto"/>
              </a:rPr>
              <a:t> horizontally at a specific vertical pitch each cycle</a:t>
            </a:r>
            <a:endParaRPr>
              <a:solidFill>
                <a:srgbClr val="666666"/>
              </a:solidFill>
              <a:latin typeface="Roboto"/>
              <a:ea typeface="Roboto"/>
              <a:cs typeface="Roboto"/>
              <a:sym typeface="Roboto"/>
            </a:endParaRPr>
          </a:p>
          <a:p>
            <a:pPr indent="-298450" lvl="0" marL="457200" rtl="0" algn="l">
              <a:lnSpc>
                <a:spcPct val="115000"/>
              </a:lnSpc>
              <a:spcBef>
                <a:spcPts val="0"/>
              </a:spcBef>
              <a:spcAft>
                <a:spcPts val="0"/>
              </a:spcAft>
              <a:buClr>
                <a:srgbClr val="666666"/>
              </a:buClr>
              <a:buSzPts val="1100"/>
              <a:buFont typeface="Roboto"/>
              <a:buChar char="●"/>
            </a:pPr>
            <a:r>
              <a:rPr lang="en">
                <a:solidFill>
                  <a:srgbClr val="666666"/>
                </a:solidFill>
                <a:latin typeface="Roboto"/>
                <a:ea typeface="Roboto"/>
                <a:cs typeface="Roboto"/>
                <a:sym typeface="Roboto"/>
              </a:rPr>
              <a:t>Each cycle collects a slice of the environment data representing the specific vertical pitch</a:t>
            </a:r>
            <a:endParaRPr>
              <a:solidFill>
                <a:srgbClr val="666666"/>
              </a:solidFill>
              <a:latin typeface="Roboto"/>
              <a:ea typeface="Roboto"/>
              <a:cs typeface="Roboto"/>
              <a:sym typeface="Roboto"/>
            </a:endParaRPr>
          </a:p>
          <a:p>
            <a:pPr indent="-298450" lvl="0" marL="457200" rtl="0" algn="l">
              <a:lnSpc>
                <a:spcPct val="115000"/>
              </a:lnSpc>
              <a:spcBef>
                <a:spcPts val="0"/>
              </a:spcBef>
              <a:spcAft>
                <a:spcPts val="0"/>
              </a:spcAft>
              <a:buClr>
                <a:srgbClr val="666666"/>
              </a:buClr>
              <a:buSzPts val="1100"/>
              <a:buFont typeface="Roboto"/>
              <a:buChar char="●"/>
            </a:pPr>
            <a:r>
              <a:rPr lang="en">
                <a:solidFill>
                  <a:srgbClr val="666666"/>
                </a:solidFill>
                <a:latin typeface="Roboto"/>
                <a:ea typeface="Roboto"/>
                <a:cs typeface="Roboto"/>
                <a:sym typeface="Roboto"/>
              </a:rPr>
              <a:t>Data collected is sent to the computer where it is parsed and used to create a point cloud visualization</a:t>
            </a:r>
            <a:endParaRPr>
              <a:solidFill>
                <a:srgbClr val="666666"/>
              </a:solidFill>
              <a:latin typeface="Roboto"/>
              <a:ea typeface="Roboto"/>
              <a:cs typeface="Roboto"/>
              <a:sym typeface="Roboto"/>
            </a:endParaRPr>
          </a:p>
          <a:p>
            <a:pPr indent="0" lvl="0" marL="0" rtl="0" algn="l">
              <a:spcBef>
                <a:spcPts val="1200"/>
              </a:spcBef>
              <a:spcAft>
                <a:spcPts val="0"/>
              </a:spcAft>
              <a:buNone/>
            </a:pPr>
            <a:r>
              <a:t/>
            </a:r>
            <a:endParaRPr sz="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d14ff095d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d14ff095d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Xizheng</a:t>
            </a:r>
            <a:endParaRPr/>
          </a:p>
          <a:p>
            <a:pPr indent="-298450" lvl="0" marL="457200" rtl="0" algn="l">
              <a:spcBef>
                <a:spcPts val="0"/>
              </a:spcBef>
              <a:spcAft>
                <a:spcPts val="0"/>
              </a:spcAft>
              <a:buSzPts val="1100"/>
              <a:buChar char="●"/>
            </a:pPr>
            <a:r>
              <a:rPr lang="en"/>
              <a:t>Point out identifiable features in both and correlate them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d064b4e641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d064b4e64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d064b4e641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d064b4e641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Describe each block in sequence, the block’s name, what are the </a:t>
            </a:r>
            <a:r>
              <a:rPr lang="en"/>
              <a:t>components</a:t>
            </a:r>
            <a:r>
              <a:rPr lang="en"/>
              <a:t> in the block, then describe how each block is connected to each other.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d064b4e641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d064b4e641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 Xizheng Transition to Jamie</a:t>
            </a:r>
            <a:endParaRPr/>
          </a:p>
          <a:p>
            <a:pPr indent="-298450" lvl="0" marL="457200" rtl="0" algn="l">
              <a:spcBef>
                <a:spcPts val="0"/>
              </a:spcBef>
              <a:spcAft>
                <a:spcPts val="0"/>
              </a:spcAft>
              <a:buSzPts val="1100"/>
              <a:buChar char="●"/>
            </a:pPr>
            <a:r>
              <a:rPr lang="en"/>
              <a:t>We will use the following hardware parts: power supply, which is a 12V Barrel Jack converter that powers the stepper motor driver, and a 5V USB power used to power the microcontroller. The Lidar Sensor Unit, which consists of a Time-of-Flight(ToF) sensor that is in charge of taking distance measurements. The RC Servo Unit, which consists of Slip Ring and the RC Servo. The slip ring will connect the microcontroller and the ToF sensor, and the RC servo is in charge of the vertical </a:t>
            </a:r>
            <a:r>
              <a:rPr lang="en"/>
              <a:t>rotation</a:t>
            </a:r>
            <a:r>
              <a:rPr lang="en"/>
              <a:t>. The Stepper Unit, </a:t>
            </a:r>
            <a:r>
              <a:rPr lang="en"/>
              <a:t>which</a:t>
            </a:r>
            <a:r>
              <a:rPr lang="en"/>
              <a:t> consists of an A4988 stepper motor driver and a stepper motor. They are in charge of horizontal rotation.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38.pn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36.png"/><Relationship Id="rId5"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hyperlink" Target="https://www.lasersafety.com/resources/laser-safety-guide/" TargetMode="Externa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1.gif"/><Relationship Id="rId4" Type="http://schemas.openxmlformats.org/officeDocument/2006/relationships/hyperlink" Target="http://drive.google.com/file/d/1xR7s1VTpN8cClm4e-XpFanzs85hkEsLJ/view" TargetMode="External"/><Relationship Id="rId5"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hyperlink" Target="http://drive.google.com/file/d/1naA69sAfbuyw9L5AvTIbu6TJFK7kyRFn/view" TargetMode="External"/><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3"/>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Roomscale 3D LiDAR Solution</a:t>
            </a:r>
            <a:endParaRPr/>
          </a:p>
        </p:txBody>
      </p:sp>
      <p:sp>
        <p:nvSpPr>
          <p:cNvPr id="65" name="Google Shape;65;p13"/>
          <p:cNvSpPr txBox="1"/>
          <p:nvPr>
            <p:ph idx="1" type="subTitle"/>
          </p:nvPr>
        </p:nvSpPr>
        <p:spPr>
          <a:xfrm>
            <a:off x="311700" y="1878550"/>
            <a:ext cx="6707700" cy="73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Team 7 | Xizheng Fang, Terence Lee, Cheng Xu | ECE 445 Senior Design </a:t>
            </a:r>
            <a:endParaRPr/>
          </a:p>
          <a:p>
            <a:pPr indent="0" lvl="0" marL="0" rtl="0" algn="l">
              <a:spcBef>
                <a:spcPts val="0"/>
              </a:spcBef>
              <a:spcAft>
                <a:spcPts val="0"/>
              </a:spcAft>
              <a:buNone/>
            </a:pPr>
            <a:r>
              <a:rPr lang="en"/>
              <a:t>| April 23,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LiDAR Sensor Unit</a:t>
            </a:r>
            <a:endParaRPr/>
          </a:p>
        </p:txBody>
      </p:sp>
      <p:sp>
        <p:nvSpPr>
          <p:cNvPr id="137" name="Google Shape;137;p22"/>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SJ-GU-TF-Luna A03 LiDAR module</a:t>
            </a:r>
            <a:endParaRPr sz="1800"/>
          </a:p>
          <a:p>
            <a:pPr indent="-342900" lvl="0" marL="457200" rtl="0" algn="l">
              <a:spcBef>
                <a:spcPts val="0"/>
              </a:spcBef>
              <a:spcAft>
                <a:spcPts val="0"/>
              </a:spcAft>
              <a:buSzPts val="1800"/>
              <a:buChar char="●"/>
            </a:pPr>
            <a:r>
              <a:rPr lang="en" sz="1800"/>
              <a:t>Takes point-to-point (1D) measurements</a:t>
            </a:r>
            <a:endParaRPr sz="1800"/>
          </a:p>
          <a:p>
            <a:pPr indent="-342900" lvl="0" marL="457200" rtl="0" algn="l">
              <a:spcBef>
                <a:spcPts val="0"/>
              </a:spcBef>
              <a:spcAft>
                <a:spcPts val="0"/>
              </a:spcAft>
              <a:buSzPts val="1800"/>
              <a:buChar char="●"/>
            </a:pPr>
            <a:r>
              <a:rPr lang="en" sz="1800"/>
              <a:t>Communicates via I</a:t>
            </a:r>
            <a:r>
              <a:rPr baseline="30000" lang="en" sz="1800"/>
              <a:t>2</a:t>
            </a:r>
            <a:r>
              <a:rPr lang="en" sz="1800"/>
              <a:t>C protocol</a:t>
            </a:r>
            <a:endParaRPr sz="1800"/>
          </a:p>
          <a:p>
            <a:pPr indent="-342900" lvl="0" marL="457200" rtl="0" algn="l">
              <a:spcBef>
                <a:spcPts val="0"/>
              </a:spcBef>
              <a:spcAft>
                <a:spcPts val="0"/>
              </a:spcAft>
              <a:buSzPts val="1800"/>
              <a:buChar char="●"/>
            </a:pPr>
            <a:r>
              <a:rPr lang="en" sz="1800"/>
              <a:t>200 Hz refresh rate</a:t>
            </a:r>
            <a:endParaRPr sz="1800"/>
          </a:p>
          <a:p>
            <a:pPr indent="-342900" lvl="0" marL="457200" rtl="0" algn="l">
              <a:spcBef>
                <a:spcPts val="0"/>
              </a:spcBef>
              <a:spcAft>
                <a:spcPts val="0"/>
              </a:spcAft>
              <a:buSzPts val="1800"/>
              <a:buChar char="●"/>
            </a:pPr>
            <a:r>
              <a:rPr lang="en" sz="1800"/>
              <a:t>9 meter range</a:t>
            </a:r>
            <a:endParaRPr sz="1800"/>
          </a:p>
        </p:txBody>
      </p:sp>
      <p:pic>
        <p:nvPicPr>
          <p:cNvPr id="138" name="Google Shape;138;p22"/>
          <p:cNvPicPr preferRelativeResize="0"/>
          <p:nvPr/>
        </p:nvPicPr>
        <p:blipFill>
          <a:blip r:embed="rId3">
            <a:alphaModFix/>
          </a:blip>
          <a:stretch>
            <a:fillRect/>
          </a:stretch>
        </p:blipFill>
        <p:spPr>
          <a:xfrm>
            <a:off x="4959877" y="1570200"/>
            <a:ext cx="3418000" cy="31274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type="title"/>
          </p:nvPr>
        </p:nvSpPr>
        <p:spPr>
          <a:xfrm>
            <a:off x="311700" y="5292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LiDAR Sensor Unit R/V</a:t>
            </a:r>
            <a:endParaRPr/>
          </a:p>
        </p:txBody>
      </p:sp>
      <p:sp>
        <p:nvSpPr>
          <p:cNvPr id="144" name="Google Shape;144;p23"/>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sz="2100"/>
              <a:t>stable 3.7 V - 5.2 V input power</a:t>
            </a:r>
            <a:endParaRPr sz="2100"/>
          </a:p>
          <a:p>
            <a:pPr indent="0" lvl="0" marL="457200" rtl="0" algn="l">
              <a:spcBef>
                <a:spcPts val="1200"/>
              </a:spcBef>
              <a:spcAft>
                <a:spcPts val="0"/>
              </a:spcAft>
              <a:buNone/>
            </a:pPr>
            <a:r>
              <a:t/>
            </a:r>
            <a:endParaRPr sz="2100"/>
          </a:p>
          <a:p>
            <a:pPr indent="-361950" lvl="0" marL="457200" rtl="0" algn="l">
              <a:spcBef>
                <a:spcPts val="1200"/>
              </a:spcBef>
              <a:spcAft>
                <a:spcPts val="0"/>
              </a:spcAft>
              <a:buSzPts val="2100"/>
              <a:buChar char="●"/>
            </a:pPr>
            <a:r>
              <a:rPr lang="en" sz="2100"/>
              <a:t>Accuracy @ 6 meters</a:t>
            </a:r>
            <a:endParaRPr sz="2100"/>
          </a:p>
        </p:txBody>
      </p:sp>
      <p:pic>
        <p:nvPicPr>
          <p:cNvPr id="145" name="Google Shape;145;p23"/>
          <p:cNvPicPr preferRelativeResize="0"/>
          <p:nvPr/>
        </p:nvPicPr>
        <p:blipFill>
          <a:blip r:embed="rId3">
            <a:alphaModFix/>
          </a:blip>
          <a:stretch>
            <a:fillRect/>
          </a:stretch>
        </p:blipFill>
        <p:spPr>
          <a:xfrm>
            <a:off x="4608025" y="3004875"/>
            <a:ext cx="2640727" cy="1980526"/>
          </a:xfrm>
          <a:prstGeom prst="rect">
            <a:avLst/>
          </a:prstGeom>
          <a:noFill/>
          <a:ln>
            <a:noFill/>
          </a:ln>
        </p:spPr>
      </p:pic>
      <p:pic>
        <p:nvPicPr>
          <p:cNvPr id="146" name="Google Shape;146;p23"/>
          <p:cNvPicPr preferRelativeResize="0"/>
          <p:nvPr/>
        </p:nvPicPr>
        <p:blipFill>
          <a:blip r:embed="rId4">
            <a:alphaModFix/>
          </a:blip>
          <a:stretch>
            <a:fillRect/>
          </a:stretch>
        </p:blipFill>
        <p:spPr>
          <a:xfrm>
            <a:off x="7639954" y="2537463"/>
            <a:ext cx="1381125" cy="2524125"/>
          </a:xfrm>
          <a:prstGeom prst="rect">
            <a:avLst/>
          </a:prstGeom>
          <a:noFill/>
          <a:ln>
            <a:noFill/>
          </a:ln>
        </p:spPr>
      </p:pic>
      <p:sp>
        <p:nvSpPr>
          <p:cNvPr id="147" name="Google Shape;147;p23"/>
          <p:cNvSpPr txBox="1"/>
          <p:nvPr/>
        </p:nvSpPr>
        <p:spPr>
          <a:xfrm>
            <a:off x="7891163" y="2126875"/>
            <a:ext cx="1183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Max Distance Reading (mm)</a:t>
            </a:r>
            <a:endParaRPr sz="1000">
              <a:latin typeface="Roboto"/>
              <a:ea typeface="Roboto"/>
              <a:cs typeface="Roboto"/>
              <a:sym typeface="Roboto"/>
            </a:endParaRPr>
          </a:p>
        </p:txBody>
      </p:sp>
      <p:pic>
        <p:nvPicPr>
          <p:cNvPr id="148" name="Google Shape;148;p23"/>
          <p:cNvPicPr preferRelativeResize="0"/>
          <p:nvPr/>
        </p:nvPicPr>
        <p:blipFill>
          <a:blip r:embed="rId5">
            <a:alphaModFix/>
          </a:blip>
          <a:stretch>
            <a:fillRect/>
          </a:stretch>
        </p:blipFill>
        <p:spPr>
          <a:xfrm>
            <a:off x="4420375" y="1158900"/>
            <a:ext cx="3016026" cy="1809625"/>
          </a:xfrm>
          <a:prstGeom prst="rect">
            <a:avLst/>
          </a:prstGeom>
          <a:noFill/>
          <a:ln>
            <a:noFill/>
          </a:ln>
        </p:spPr>
      </p:pic>
      <p:sp>
        <p:nvSpPr>
          <p:cNvPr id="149" name="Google Shape;149;p23"/>
          <p:cNvSpPr txBox="1"/>
          <p:nvPr/>
        </p:nvSpPr>
        <p:spPr>
          <a:xfrm>
            <a:off x="4917113" y="720100"/>
            <a:ext cx="1183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Power Reading Oscilloscope</a:t>
            </a:r>
            <a:endParaRPr sz="1000">
              <a:solidFill>
                <a:srgbClr val="FFFFFF"/>
              </a:solidFill>
              <a:latin typeface="Roboto"/>
              <a:ea typeface="Roboto"/>
              <a:cs typeface="Roboto"/>
              <a:sym typeface="Roboto"/>
            </a:endParaRPr>
          </a:p>
        </p:txBody>
      </p:sp>
      <p:cxnSp>
        <p:nvCxnSpPr>
          <p:cNvPr id="150" name="Google Shape;150;p23"/>
          <p:cNvCxnSpPr/>
          <p:nvPr/>
        </p:nvCxnSpPr>
        <p:spPr>
          <a:xfrm flipH="1" rot="10800000">
            <a:off x="3750475" y="1694350"/>
            <a:ext cx="599700" cy="259200"/>
          </a:xfrm>
          <a:prstGeom prst="straightConnector1">
            <a:avLst/>
          </a:prstGeom>
          <a:noFill/>
          <a:ln cap="flat" cmpd="sng" w="9525">
            <a:solidFill>
              <a:schemeClr val="dk2"/>
            </a:solidFill>
            <a:prstDash val="solid"/>
            <a:round/>
            <a:headEnd len="med" w="med" type="none"/>
            <a:tailEnd len="med" w="med" type="triangle"/>
          </a:ln>
        </p:spPr>
      </p:cxnSp>
      <p:cxnSp>
        <p:nvCxnSpPr>
          <p:cNvPr id="151" name="Google Shape;151;p23"/>
          <p:cNvCxnSpPr/>
          <p:nvPr/>
        </p:nvCxnSpPr>
        <p:spPr>
          <a:xfrm>
            <a:off x="1970025" y="3733975"/>
            <a:ext cx="2601900" cy="4749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4"/>
          <p:cNvSpPr txBox="1"/>
          <p:nvPr>
            <p:ph type="title"/>
          </p:nvPr>
        </p:nvSpPr>
        <p:spPr>
          <a:xfrm>
            <a:off x="311725" y="500925"/>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LiDAR Sensor Unit R/V Cont.</a:t>
            </a:r>
            <a:endParaRPr/>
          </a:p>
          <a:p>
            <a:pPr indent="0" lvl="0" marL="0" rtl="0" algn="l">
              <a:spcBef>
                <a:spcPts val="0"/>
              </a:spcBef>
              <a:spcAft>
                <a:spcPts val="0"/>
              </a:spcAft>
              <a:buNone/>
            </a:pPr>
            <a:r>
              <a:t/>
            </a:r>
            <a:endParaRPr/>
          </a:p>
        </p:txBody>
      </p:sp>
      <p:sp>
        <p:nvSpPr>
          <p:cNvPr id="157" name="Google Shape;157;p24"/>
          <p:cNvSpPr txBox="1"/>
          <p:nvPr>
            <p:ph idx="1" type="body"/>
          </p:nvPr>
        </p:nvSpPr>
        <p:spPr>
          <a:xfrm>
            <a:off x="311700" y="1505700"/>
            <a:ext cx="2740800" cy="3076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Polling frequency of</a:t>
            </a:r>
            <a:r>
              <a:rPr lang="en" sz="1800"/>
              <a:t> around 200Hz</a:t>
            </a:r>
            <a:endParaRPr sz="1800"/>
          </a:p>
          <a:p>
            <a:pPr indent="0" lvl="0" marL="457200" rtl="0" algn="l">
              <a:spcBef>
                <a:spcPts val="1200"/>
              </a:spcBef>
              <a:spcAft>
                <a:spcPts val="0"/>
              </a:spcAft>
              <a:buNone/>
            </a:pPr>
            <a:r>
              <a:t/>
            </a:r>
            <a:endParaRPr sz="1800"/>
          </a:p>
          <a:p>
            <a:pPr indent="-342900" lvl="0" marL="457200" rtl="0" algn="l">
              <a:spcBef>
                <a:spcPts val="1200"/>
              </a:spcBef>
              <a:spcAft>
                <a:spcPts val="0"/>
              </a:spcAft>
              <a:buSzPts val="1800"/>
              <a:buChar char="●"/>
            </a:pPr>
            <a:r>
              <a:rPr lang="en" sz="1800"/>
              <a:t>Correct sensor data</a:t>
            </a:r>
            <a:r>
              <a:rPr lang="en" sz="1800">
                <a:solidFill>
                  <a:srgbClr val="000000"/>
                </a:solidFill>
                <a:latin typeface="Arial"/>
                <a:ea typeface="Arial"/>
                <a:cs typeface="Arial"/>
                <a:sym typeface="Arial"/>
              </a:rPr>
              <a:t> </a:t>
            </a:r>
            <a:endParaRPr sz="1800"/>
          </a:p>
        </p:txBody>
      </p:sp>
      <p:pic>
        <p:nvPicPr>
          <p:cNvPr id="158" name="Google Shape;158;p24"/>
          <p:cNvPicPr preferRelativeResize="0"/>
          <p:nvPr/>
        </p:nvPicPr>
        <p:blipFill>
          <a:blip r:embed="rId3">
            <a:alphaModFix/>
          </a:blip>
          <a:stretch>
            <a:fillRect/>
          </a:stretch>
        </p:blipFill>
        <p:spPr>
          <a:xfrm>
            <a:off x="5190625" y="1213350"/>
            <a:ext cx="3207341" cy="1804124"/>
          </a:xfrm>
          <a:prstGeom prst="rect">
            <a:avLst/>
          </a:prstGeom>
          <a:noFill/>
          <a:ln>
            <a:noFill/>
          </a:ln>
        </p:spPr>
      </p:pic>
      <p:pic>
        <p:nvPicPr>
          <p:cNvPr id="159" name="Google Shape;159;p24"/>
          <p:cNvPicPr preferRelativeResize="0"/>
          <p:nvPr/>
        </p:nvPicPr>
        <p:blipFill rotWithShape="1">
          <a:blip r:embed="rId4">
            <a:alphaModFix/>
          </a:blip>
          <a:srcRect b="53948" l="0" r="82864" t="5287"/>
          <a:stretch/>
        </p:blipFill>
        <p:spPr>
          <a:xfrm>
            <a:off x="2924000" y="2885075"/>
            <a:ext cx="1573277" cy="2105401"/>
          </a:xfrm>
          <a:prstGeom prst="rect">
            <a:avLst/>
          </a:prstGeom>
          <a:noFill/>
          <a:ln>
            <a:noFill/>
          </a:ln>
        </p:spPr>
      </p:pic>
      <p:cxnSp>
        <p:nvCxnSpPr>
          <p:cNvPr id="160" name="Google Shape;160;p24"/>
          <p:cNvCxnSpPr>
            <a:endCxn id="159" idx="1"/>
          </p:cNvCxnSpPr>
          <p:nvPr/>
        </p:nvCxnSpPr>
        <p:spPr>
          <a:xfrm>
            <a:off x="2250200" y="3767075"/>
            <a:ext cx="673800" cy="170700"/>
          </a:xfrm>
          <a:prstGeom prst="straightConnector1">
            <a:avLst/>
          </a:prstGeom>
          <a:noFill/>
          <a:ln cap="flat" cmpd="sng" w="9525">
            <a:solidFill>
              <a:schemeClr val="dk2"/>
            </a:solidFill>
            <a:prstDash val="solid"/>
            <a:round/>
            <a:headEnd len="med" w="med" type="none"/>
            <a:tailEnd len="med" w="med" type="triangle"/>
          </a:ln>
        </p:spPr>
      </p:cxnSp>
      <p:cxnSp>
        <p:nvCxnSpPr>
          <p:cNvPr id="161" name="Google Shape;161;p24"/>
          <p:cNvCxnSpPr/>
          <p:nvPr/>
        </p:nvCxnSpPr>
        <p:spPr>
          <a:xfrm>
            <a:off x="2850775" y="1848975"/>
            <a:ext cx="2178300" cy="154500"/>
          </a:xfrm>
          <a:prstGeom prst="straightConnector1">
            <a:avLst/>
          </a:prstGeom>
          <a:noFill/>
          <a:ln cap="flat" cmpd="sng" w="9525">
            <a:solidFill>
              <a:schemeClr val="dk2"/>
            </a:solidFill>
            <a:prstDash val="solid"/>
            <a:round/>
            <a:headEnd len="med" w="med" type="none"/>
            <a:tailEnd len="med" w="med" type="triangle"/>
          </a:ln>
        </p:spPr>
      </p:cxnSp>
      <p:pic>
        <p:nvPicPr>
          <p:cNvPr id="162" name="Google Shape;162;p24"/>
          <p:cNvPicPr preferRelativeResize="0"/>
          <p:nvPr/>
        </p:nvPicPr>
        <p:blipFill>
          <a:blip r:embed="rId5">
            <a:alphaModFix/>
          </a:blip>
          <a:stretch>
            <a:fillRect/>
          </a:stretch>
        </p:blipFill>
        <p:spPr>
          <a:xfrm>
            <a:off x="5190625" y="3186350"/>
            <a:ext cx="3207326" cy="18041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RC Servo Unit</a:t>
            </a:r>
            <a:endParaRPr/>
          </a:p>
        </p:txBody>
      </p:sp>
      <p:sp>
        <p:nvSpPr>
          <p:cNvPr id="168" name="Google Shape;168;p25"/>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Slip Ring </a:t>
            </a:r>
            <a:endParaRPr sz="1700"/>
          </a:p>
          <a:p>
            <a:pPr indent="-336550" lvl="1" marL="914400" rtl="0" algn="l">
              <a:spcBef>
                <a:spcPts val="0"/>
              </a:spcBef>
              <a:spcAft>
                <a:spcPts val="0"/>
              </a:spcAft>
              <a:buSzPts val="1700"/>
              <a:buChar char="○"/>
            </a:pPr>
            <a:r>
              <a:rPr lang="en" sz="1700"/>
              <a:t>connects microcontroller with sensor + servo</a:t>
            </a:r>
            <a:endParaRPr sz="1700"/>
          </a:p>
          <a:p>
            <a:pPr indent="-336550" lvl="1" marL="914400" rtl="0" algn="l">
              <a:spcBef>
                <a:spcPts val="0"/>
              </a:spcBef>
              <a:spcAft>
                <a:spcPts val="0"/>
              </a:spcAft>
              <a:buSzPts val="1700"/>
              <a:buChar char="○"/>
            </a:pPr>
            <a:r>
              <a:rPr lang="en" sz="1700"/>
              <a:t>Prevents the wire from twisting</a:t>
            </a:r>
            <a:endParaRPr sz="1700"/>
          </a:p>
          <a:p>
            <a:pPr indent="-336550" lvl="0" marL="457200" rtl="0" algn="l">
              <a:spcBef>
                <a:spcPts val="0"/>
              </a:spcBef>
              <a:spcAft>
                <a:spcPts val="0"/>
              </a:spcAft>
              <a:buSzPts val="1700"/>
              <a:buChar char="●"/>
            </a:pPr>
            <a:r>
              <a:rPr lang="en" sz="1700"/>
              <a:t>SG90 9G Micro Servo</a:t>
            </a:r>
            <a:endParaRPr sz="1700"/>
          </a:p>
          <a:p>
            <a:pPr indent="-336550" lvl="1" marL="914400" rtl="0" algn="l">
              <a:spcBef>
                <a:spcPts val="0"/>
              </a:spcBef>
              <a:spcAft>
                <a:spcPts val="0"/>
              </a:spcAft>
              <a:buSzPts val="1700"/>
              <a:buChar char="○"/>
            </a:pPr>
            <a:r>
              <a:rPr lang="en" sz="1700"/>
              <a:t>Responsible for vertical rotation</a:t>
            </a:r>
            <a:endParaRPr sz="1700"/>
          </a:p>
          <a:p>
            <a:pPr indent="-336550" lvl="1" marL="914400" rtl="0" algn="l">
              <a:spcBef>
                <a:spcPts val="0"/>
              </a:spcBef>
              <a:spcAft>
                <a:spcPts val="0"/>
              </a:spcAft>
              <a:buSzPts val="1700"/>
              <a:buChar char="○"/>
            </a:pPr>
            <a:r>
              <a:rPr lang="en" sz="1700"/>
              <a:t>20 steps @ 3 degrees each</a:t>
            </a:r>
            <a:endParaRPr sz="1700"/>
          </a:p>
        </p:txBody>
      </p:sp>
      <p:pic>
        <p:nvPicPr>
          <p:cNvPr id="169" name="Google Shape;169;p25"/>
          <p:cNvPicPr preferRelativeResize="0"/>
          <p:nvPr/>
        </p:nvPicPr>
        <p:blipFill>
          <a:blip r:embed="rId3">
            <a:alphaModFix/>
          </a:blip>
          <a:stretch>
            <a:fillRect/>
          </a:stretch>
        </p:blipFill>
        <p:spPr>
          <a:xfrm>
            <a:off x="4464000" y="1277025"/>
            <a:ext cx="3687190" cy="3714075"/>
          </a:xfrm>
          <a:prstGeom prst="rect">
            <a:avLst/>
          </a:prstGeom>
          <a:noFill/>
          <a:ln>
            <a:noFill/>
          </a:ln>
        </p:spPr>
      </p:pic>
      <p:cxnSp>
        <p:nvCxnSpPr>
          <p:cNvPr id="170" name="Google Shape;170;p25"/>
          <p:cNvCxnSpPr/>
          <p:nvPr/>
        </p:nvCxnSpPr>
        <p:spPr>
          <a:xfrm flipH="1">
            <a:off x="7369100" y="1692700"/>
            <a:ext cx="782100" cy="344400"/>
          </a:xfrm>
          <a:prstGeom prst="straightConnector1">
            <a:avLst/>
          </a:prstGeom>
          <a:noFill/>
          <a:ln cap="flat" cmpd="sng" w="9525">
            <a:solidFill>
              <a:schemeClr val="dk2"/>
            </a:solidFill>
            <a:prstDash val="solid"/>
            <a:round/>
            <a:headEnd len="med" w="med" type="none"/>
            <a:tailEnd len="med" w="med" type="triangle"/>
          </a:ln>
        </p:spPr>
      </p:cxnSp>
      <p:sp>
        <p:nvSpPr>
          <p:cNvPr id="171" name="Google Shape;171;p25"/>
          <p:cNvSpPr txBox="1"/>
          <p:nvPr/>
        </p:nvSpPr>
        <p:spPr>
          <a:xfrm>
            <a:off x="8151200" y="1389500"/>
            <a:ext cx="8283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Roboto"/>
                <a:ea typeface="Roboto"/>
                <a:cs typeface="Roboto"/>
                <a:sym typeface="Roboto"/>
              </a:rPr>
              <a:t>RC Servo</a:t>
            </a:r>
            <a:endParaRPr sz="700">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RC Servo Unit R/V</a:t>
            </a:r>
            <a:endParaRPr/>
          </a:p>
        </p:txBody>
      </p:sp>
      <p:sp>
        <p:nvSpPr>
          <p:cNvPr id="177" name="Google Shape;177;p26"/>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sz="2100"/>
              <a:t>I²C and PWM signals aren’t </a:t>
            </a:r>
            <a:r>
              <a:rPr lang="en" sz="2100"/>
              <a:t>compromised</a:t>
            </a:r>
            <a:endParaRPr sz="2100"/>
          </a:p>
          <a:p>
            <a:pPr indent="0" lvl="0" marL="457200" rtl="0" algn="l">
              <a:spcBef>
                <a:spcPts val="1200"/>
              </a:spcBef>
              <a:spcAft>
                <a:spcPts val="0"/>
              </a:spcAft>
              <a:buNone/>
            </a:pPr>
            <a:r>
              <a:t/>
            </a:r>
            <a:endParaRPr sz="2100"/>
          </a:p>
          <a:p>
            <a:pPr indent="-361950" lvl="0" marL="457200" rtl="0" algn="l">
              <a:spcBef>
                <a:spcPts val="1200"/>
              </a:spcBef>
              <a:spcAft>
                <a:spcPts val="0"/>
              </a:spcAft>
              <a:buSzPts val="2100"/>
              <a:buChar char="●"/>
            </a:pPr>
            <a:r>
              <a:rPr lang="en" sz="2100"/>
              <a:t>ToF sensor can still receive 3.7 - 5.2 V power</a:t>
            </a:r>
            <a:endParaRPr sz="2100"/>
          </a:p>
        </p:txBody>
      </p:sp>
      <p:pic>
        <p:nvPicPr>
          <p:cNvPr id="178" name="Google Shape;178;p26"/>
          <p:cNvPicPr preferRelativeResize="0"/>
          <p:nvPr/>
        </p:nvPicPr>
        <p:blipFill>
          <a:blip r:embed="rId3">
            <a:alphaModFix/>
          </a:blip>
          <a:stretch>
            <a:fillRect/>
          </a:stretch>
        </p:blipFill>
        <p:spPr>
          <a:xfrm>
            <a:off x="4971625" y="533999"/>
            <a:ext cx="3608526" cy="2165100"/>
          </a:xfrm>
          <a:prstGeom prst="rect">
            <a:avLst/>
          </a:prstGeom>
          <a:noFill/>
          <a:ln>
            <a:noFill/>
          </a:ln>
        </p:spPr>
      </p:pic>
      <p:pic>
        <p:nvPicPr>
          <p:cNvPr id="179" name="Google Shape;179;p26"/>
          <p:cNvPicPr preferRelativeResize="0"/>
          <p:nvPr/>
        </p:nvPicPr>
        <p:blipFill>
          <a:blip r:embed="rId4">
            <a:alphaModFix/>
          </a:blip>
          <a:stretch>
            <a:fillRect/>
          </a:stretch>
        </p:blipFill>
        <p:spPr>
          <a:xfrm>
            <a:off x="4971625" y="2836877"/>
            <a:ext cx="3608526" cy="21651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Stepper Unit</a:t>
            </a:r>
            <a:endParaRPr/>
          </a:p>
        </p:txBody>
      </p:sp>
      <p:sp>
        <p:nvSpPr>
          <p:cNvPr id="185" name="Google Shape;185;p27"/>
          <p:cNvSpPr txBox="1"/>
          <p:nvPr>
            <p:ph idx="1" type="body"/>
          </p:nvPr>
        </p:nvSpPr>
        <p:spPr>
          <a:xfrm>
            <a:off x="311700" y="1356175"/>
            <a:ext cx="4782300" cy="32256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Nema 11 stepper motor</a:t>
            </a:r>
            <a:endParaRPr sz="2000"/>
          </a:p>
          <a:p>
            <a:pPr indent="-342900" lvl="1" marL="914400" rtl="0" algn="l">
              <a:spcBef>
                <a:spcPts val="0"/>
              </a:spcBef>
              <a:spcAft>
                <a:spcPts val="0"/>
              </a:spcAft>
              <a:buSzPts val="1800"/>
              <a:buChar char="○"/>
            </a:pPr>
            <a:r>
              <a:rPr lang="en" sz="1800"/>
              <a:t>Uses 200 steps @ 1.8 degrees</a:t>
            </a:r>
            <a:endParaRPr sz="1800"/>
          </a:p>
          <a:p>
            <a:pPr indent="-342900" lvl="1" marL="914400" rtl="0" algn="l">
              <a:spcBef>
                <a:spcPts val="0"/>
              </a:spcBef>
              <a:spcAft>
                <a:spcPts val="0"/>
              </a:spcAft>
              <a:buSzPts val="1800"/>
              <a:buChar char="○"/>
            </a:pPr>
            <a:r>
              <a:rPr lang="en" sz="1800"/>
              <a:t>3 : 1 gear reduction</a:t>
            </a:r>
            <a:endParaRPr sz="1800"/>
          </a:p>
          <a:p>
            <a:pPr indent="0" lvl="0" marL="0" rtl="0" algn="l">
              <a:spcBef>
                <a:spcPts val="1200"/>
              </a:spcBef>
              <a:spcAft>
                <a:spcPts val="0"/>
              </a:spcAft>
              <a:buNone/>
            </a:pPr>
            <a:r>
              <a:t/>
            </a:r>
            <a:endParaRPr sz="1800"/>
          </a:p>
          <a:p>
            <a:pPr indent="-355600" lvl="0" marL="457200" rtl="0" algn="l">
              <a:spcBef>
                <a:spcPts val="1200"/>
              </a:spcBef>
              <a:spcAft>
                <a:spcPts val="0"/>
              </a:spcAft>
              <a:buSzPts val="2000"/>
              <a:buChar char="●"/>
            </a:pPr>
            <a:r>
              <a:rPr lang="en" sz="2000"/>
              <a:t>A4988 micro-stepping motor driver</a:t>
            </a:r>
            <a:endParaRPr sz="2000"/>
          </a:p>
          <a:p>
            <a:pPr indent="-342900" lvl="1" marL="914400" rtl="0" algn="l">
              <a:spcBef>
                <a:spcPts val="0"/>
              </a:spcBef>
              <a:spcAft>
                <a:spcPts val="0"/>
              </a:spcAft>
              <a:buSzPts val="1800"/>
              <a:buChar char="○"/>
            </a:pPr>
            <a:r>
              <a:rPr lang="en" sz="1800"/>
              <a:t>12 V from external DC jack</a:t>
            </a:r>
            <a:endParaRPr sz="1800"/>
          </a:p>
          <a:p>
            <a:pPr indent="-342900" lvl="1" marL="914400" rtl="0" algn="l">
              <a:spcBef>
                <a:spcPts val="0"/>
              </a:spcBef>
              <a:spcAft>
                <a:spcPts val="0"/>
              </a:spcAft>
              <a:buSzPts val="1800"/>
              <a:buChar char="○"/>
            </a:pPr>
            <a:r>
              <a:rPr lang="en" sz="1800"/>
              <a:t>5 V and signal from microcontroller</a:t>
            </a:r>
            <a:endParaRPr sz="2000"/>
          </a:p>
          <a:p>
            <a:pPr indent="0" lvl="0" marL="0" rtl="0" algn="l">
              <a:spcBef>
                <a:spcPts val="1200"/>
              </a:spcBef>
              <a:spcAft>
                <a:spcPts val="1200"/>
              </a:spcAft>
              <a:buNone/>
            </a:pPr>
            <a:r>
              <a:t/>
            </a:r>
            <a:endParaRPr sz="2100"/>
          </a:p>
        </p:txBody>
      </p:sp>
      <p:pic>
        <p:nvPicPr>
          <p:cNvPr id="186" name="Google Shape;186;p27"/>
          <p:cNvPicPr preferRelativeResize="0"/>
          <p:nvPr/>
        </p:nvPicPr>
        <p:blipFill>
          <a:blip r:embed="rId3">
            <a:alphaModFix/>
          </a:blip>
          <a:stretch>
            <a:fillRect/>
          </a:stretch>
        </p:blipFill>
        <p:spPr>
          <a:xfrm>
            <a:off x="4946950" y="1293500"/>
            <a:ext cx="3959267" cy="3714073"/>
          </a:xfrm>
          <a:prstGeom prst="rect">
            <a:avLst/>
          </a:prstGeom>
          <a:noFill/>
          <a:ln>
            <a:noFill/>
          </a:ln>
        </p:spPr>
      </p:pic>
      <p:sp>
        <p:nvSpPr>
          <p:cNvPr id="187" name="Google Shape;187;p27"/>
          <p:cNvSpPr txBox="1"/>
          <p:nvPr/>
        </p:nvSpPr>
        <p:spPr>
          <a:xfrm>
            <a:off x="5930150" y="4789500"/>
            <a:ext cx="1263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Stepper Motor</a:t>
            </a:r>
            <a:endParaRPr sz="1100">
              <a:latin typeface="Roboto"/>
              <a:ea typeface="Roboto"/>
              <a:cs typeface="Roboto"/>
              <a:sym typeface="Roboto"/>
            </a:endParaRPr>
          </a:p>
        </p:txBody>
      </p:sp>
      <p:cxnSp>
        <p:nvCxnSpPr>
          <p:cNvPr id="188" name="Google Shape;188;p27"/>
          <p:cNvCxnSpPr/>
          <p:nvPr/>
        </p:nvCxnSpPr>
        <p:spPr>
          <a:xfrm rot="10800000">
            <a:off x="5983900" y="4417475"/>
            <a:ext cx="275700" cy="430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Stepper Unit Cont.</a:t>
            </a:r>
            <a:endParaRPr/>
          </a:p>
        </p:txBody>
      </p:sp>
      <p:pic>
        <p:nvPicPr>
          <p:cNvPr id="194" name="Google Shape;194;p28"/>
          <p:cNvPicPr preferRelativeResize="0"/>
          <p:nvPr/>
        </p:nvPicPr>
        <p:blipFill>
          <a:blip r:embed="rId3">
            <a:alphaModFix/>
          </a:blip>
          <a:stretch>
            <a:fillRect/>
          </a:stretch>
        </p:blipFill>
        <p:spPr>
          <a:xfrm>
            <a:off x="87400" y="1275675"/>
            <a:ext cx="4289126" cy="3867825"/>
          </a:xfrm>
          <a:prstGeom prst="rect">
            <a:avLst/>
          </a:prstGeom>
          <a:noFill/>
          <a:ln>
            <a:noFill/>
          </a:ln>
        </p:spPr>
      </p:pic>
      <p:pic>
        <p:nvPicPr>
          <p:cNvPr id="195" name="Google Shape;195;p28"/>
          <p:cNvPicPr preferRelativeResize="0"/>
          <p:nvPr/>
        </p:nvPicPr>
        <p:blipFill>
          <a:blip r:embed="rId4">
            <a:alphaModFix/>
          </a:blip>
          <a:stretch>
            <a:fillRect/>
          </a:stretch>
        </p:blipFill>
        <p:spPr>
          <a:xfrm>
            <a:off x="4376526" y="1668900"/>
            <a:ext cx="4462673" cy="308137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9"/>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Test if </a:t>
            </a:r>
            <a:r>
              <a:rPr lang="en" sz="1600"/>
              <a:t>the stepper motor receives a 11.5 to 13.5 V input from wall and the driver receives a 3.7 to 5.2 V input from the microcontroller.</a:t>
            </a:r>
            <a:endParaRPr sz="1600"/>
          </a:p>
        </p:txBody>
      </p:sp>
      <p:sp>
        <p:nvSpPr>
          <p:cNvPr id="201" name="Google Shape;201;p29"/>
          <p:cNvSpPr txBox="1"/>
          <p:nvPr>
            <p:ph type="title"/>
          </p:nvPr>
        </p:nvSpPr>
        <p:spPr>
          <a:xfrm>
            <a:off x="92400" y="45140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Stepper Unit R/V</a:t>
            </a:r>
            <a:endParaRPr/>
          </a:p>
        </p:txBody>
      </p:sp>
      <p:pic>
        <p:nvPicPr>
          <p:cNvPr id="202" name="Google Shape;202;p29"/>
          <p:cNvPicPr preferRelativeResize="0"/>
          <p:nvPr/>
        </p:nvPicPr>
        <p:blipFill>
          <a:blip r:embed="rId3">
            <a:alphaModFix/>
          </a:blip>
          <a:stretch>
            <a:fillRect/>
          </a:stretch>
        </p:blipFill>
        <p:spPr>
          <a:xfrm>
            <a:off x="625163" y="2808462"/>
            <a:ext cx="3686426" cy="2211850"/>
          </a:xfrm>
          <a:prstGeom prst="rect">
            <a:avLst/>
          </a:prstGeom>
          <a:noFill/>
          <a:ln>
            <a:noFill/>
          </a:ln>
        </p:spPr>
      </p:pic>
      <p:pic>
        <p:nvPicPr>
          <p:cNvPr id="203" name="Google Shape;203;p29"/>
          <p:cNvPicPr preferRelativeResize="0"/>
          <p:nvPr/>
        </p:nvPicPr>
        <p:blipFill>
          <a:blip r:embed="rId4">
            <a:alphaModFix/>
          </a:blip>
          <a:stretch>
            <a:fillRect/>
          </a:stretch>
        </p:blipFill>
        <p:spPr>
          <a:xfrm>
            <a:off x="4756275" y="2740025"/>
            <a:ext cx="3720792" cy="2232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0"/>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Microcontroller(Hardware)</a:t>
            </a:r>
            <a:endParaRPr/>
          </a:p>
        </p:txBody>
      </p:sp>
      <p:sp>
        <p:nvSpPr>
          <p:cNvPr id="209" name="Google Shape;209;p30"/>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Atmega32U4 chip</a:t>
            </a:r>
            <a:endParaRPr sz="1800"/>
          </a:p>
          <a:p>
            <a:pPr indent="-330200" lvl="1" marL="914400" rtl="0" algn="l">
              <a:spcBef>
                <a:spcPts val="0"/>
              </a:spcBef>
              <a:spcAft>
                <a:spcPts val="0"/>
              </a:spcAft>
              <a:buSzPts val="1600"/>
              <a:buChar char="○"/>
            </a:pPr>
            <a:r>
              <a:rPr lang="en" sz="1800"/>
              <a:t>Uses LD1117 voltage regulator + BSS138 bi-directional logic level converter </a:t>
            </a:r>
            <a:endParaRPr sz="1800"/>
          </a:p>
          <a:p>
            <a:pPr indent="-330200" lvl="1" marL="914400" rtl="0" algn="l">
              <a:spcBef>
                <a:spcPts val="0"/>
              </a:spcBef>
              <a:spcAft>
                <a:spcPts val="0"/>
              </a:spcAft>
              <a:buSzPts val="1600"/>
              <a:buChar char="○"/>
            </a:pPr>
            <a:r>
              <a:rPr lang="en" sz="1800"/>
              <a:t>Communicate with microcontroller via I</a:t>
            </a:r>
            <a:r>
              <a:rPr baseline="30000" lang="en" sz="1800"/>
              <a:t>2</a:t>
            </a:r>
            <a:r>
              <a:rPr lang="en" sz="1800"/>
              <a:t>C</a:t>
            </a:r>
            <a:endParaRPr sz="1800"/>
          </a:p>
          <a:p>
            <a:pPr indent="-342900" lvl="1" marL="914400" rtl="0" algn="l">
              <a:spcBef>
                <a:spcPts val="0"/>
              </a:spcBef>
              <a:spcAft>
                <a:spcPts val="0"/>
              </a:spcAft>
              <a:buSzPts val="1800"/>
              <a:buChar char="○"/>
            </a:pPr>
            <a:r>
              <a:rPr lang="en" sz="1800"/>
              <a:t>Uses PWM signal to control the movement of A4988 stepper motor driver</a:t>
            </a:r>
            <a:endParaRPr sz="1800"/>
          </a:p>
        </p:txBody>
      </p:sp>
      <p:pic>
        <p:nvPicPr>
          <p:cNvPr id="210" name="Google Shape;210;p30"/>
          <p:cNvPicPr preferRelativeResize="0"/>
          <p:nvPr/>
        </p:nvPicPr>
        <p:blipFill>
          <a:blip r:embed="rId3">
            <a:alphaModFix/>
          </a:blip>
          <a:stretch>
            <a:fillRect/>
          </a:stretch>
        </p:blipFill>
        <p:spPr>
          <a:xfrm>
            <a:off x="4572000" y="1277025"/>
            <a:ext cx="3404030" cy="3714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1"/>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Microcontroller(Schematic)</a:t>
            </a:r>
            <a:endParaRPr/>
          </a:p>
        </p:txBody>
      </p:sp>
      <p:pic>
        <p:nvPicPr>
          <p:cNvPr id="216" name="Google Shape;216;p31"/>
          <p:cNvPicPr preferRelativeResize="0"/>
          <p:nvPr/>
        </p:nvPicPr>
        <p:blipFill>
          <a:blip r:embed="rId3">
            <a:alphaModFix/>
          </a:blip>
          <a:stretch>
            <a:fillRect/>
          </a:stretch>
        </p:blipFill>
        <p:spPr>
          <a:xfrm>
            <a:off x="48600" y="1317050"/>
            <a:ext cx="5254774" cy="3564226"/>
          </a:xfrm>
          <a:prstGeom prst="rect">
            <a:avLst/>
          </a:prstGeom>
          <a:noFill/>
          <a:ln>
            <a:noFill/>
          </a:ln>
        </p:spPr>
      </p:pic>
      <p:pic>
        <p:nvPicPr>
          <p:cNvPr id="217" name="Google Shape;217;p31"/>
          <p:cNvPicPr preferRelativeResize="0"/>
          <p:nvPr/>
        </p:nvPicPr>
        <p:blipFill>
          <a:blip r:embed="rId4">
            <a:alphaModFix/>
          </a:blip>
          <a:stretch>
            <a:fillRect/>
          </a:stretch>
        </p:blipFill>
        <p:spPr>
          <a:xfrm>
            <a:off x="5336125" y="1317050"/>
            <a:ext cx="3807875" cy="3564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Introduction</a:t>
            </a:r>
            <a:endParaRPr/>
          </a:p>
        </p:txBody>
      </p:sp>
      <p:sp>
        <p:nvSpPr>
          <p:cNvPr id="71" name="Google Shape;71;p14"/>
          <p:cNvSpPr txBox="1"/>
          <p:nvPr>
            <p:ph idx="1" type="body"/>
          </p:nvPr>
        </p:nvSpPr>
        <p:spPr>
          <a:xfrm>
            <a:off x="311700" y="1505700"/>
            <a:ext cx="8520600" cy="3076200"/>
          </a:xfrm>
          <a:prstGeom prst="rect">
            <a:avLst/>
          </a:prstGeom>
        </p:spPr>
        <p:txBody>
          <a:bodyPr anchorCtr="0" anchor="t" bIns="91425" lIns="91425" spcFirstLastPara="1" rIns="91425" wrap="square" tIns="91425">
            <a:normAutofit/>
          </a:bodyPr>
          <a:lstStyle/>
          <a:p>
            <a:pPr indent="-393700" lvl="0" marL="457200" rtl="0" algn="l">
              <a:spcBef>
                <a:spcPts val="0"/>
              </a:spcBef>
              <a:spcAft>
                <a:spcPts val="0"/>
              </a:spcAft>
              <a:buSzPts val="2600"/>
              <a:buChar char="●"/>
            </a:pPr>
            <a:r>
              <a:rPr lang="en" sz="2600"/>
              <a:t>Light Detection and Ranging (LiDAR)</a:t>
            </a:r>
            <a:endParaRPr sz="2600"/>
          </a:p>
          <a:p>
            <a:pPr indent="-393700" lvl="1" marL="914400" rtl="0" algn="l">
              <a:spcBef>
                <a:spcPts val="0"/>
              </a:spcBef>
              <a:spcAft>
                <a:spcPts val="0"/>
              </a:spcAft>
              <a:buSzPts val="2600"/>
              <a:buChar char="○"/>
            </a:pPr>
            <a:r>
              <a:rPr lang="en" sz="2600"/>
              <a:t>Used in a</a:t>
            </a:r>
            <a:r>
              <a:rPr lang="en" sz="2600"/>
              <a:t>utonomous</a:t>
            </a:r>
            <a:r>
              <a:rPr lang="en" sz="2600"/>
              <a:t> driving, surveying, etc.</a:t>
            </a:r>
            <a:endParaRPr sz="2600"/>
          </a:p>
          <a:p>
            <a:pPr indent="-393700" lvl="1" marL="914400" rtl="0" algn="l">
              <a:spcBef>
                <a:spcPts val="0"/>
              </a:spcBef>
              <a:spcAft>
                <a:spcPts val="0"/>
              </a:spcAft>
              <a:buSzPts val="2600"/>
              <a:buChar char="○"/>
            </a:pPr>
            <a:r>
              <a:rPr lang="en" sz="2600"/>
              <a:t>High cost of entry ($10,000+)</a:t>
            </a:r>
            <a:endParaRPr sz="2600"/>
          </a:p>
          <a:p>
            <a:pPr indent="-393700" lvl="1" marL="914400" rtl="0" algn="l">
              <a:spcBef>
                <a:spcPts val="0"/>
              </a:spcBef>
              <a:spcAft>
                <a:spcPts val="0"/>
              </a:spcAft>
              <a:buSzPts val="2600"/>
              <a:buChar char="○"/>
            </a:pPr>
            <a:r>
              <a:rPr lang="en" sz="2600"/>
              <a:t>Nothing for </a:t>
            </a:r>
            <a:r>
              <a:rPr lang="en" sz="2600"/>
              <a:t>hobbyists and individuals</a:t>
            </a:r>
            <a:endParaRPr sz="2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Microcontroller R/V</a:t>
            </a:r>
            <a:endParaRPr/>
          </a:p>
        </p:txBody>
      </p:sp>
      <p:sp>
        <p:nvSpPr>
          <p:cNvPr id="223" name="Google Shape;223;p32"/>
          <p:cNvSpPr txBox="1"/>
          <p:nvPr>
            <p:ph idx="1" type="body"/>
          </p:nvPr>
        </p:nvSpPr>
        <p:spPr>
          <a:xfrm>
            <a:off x="311700" y="1505700"/>
            <a:ext cx="3715800" cy="30762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sz="2200"/>
              <a:t>Test microcontroller operates within 10% of 4.5 V</a:t>
            </a:r>
            <a:endParaRPr sz="2200"/>
          </a:p>
          <a:p>
            <a:pPr indent="0" lvl="0" marL="0" rtl="0" algn="l">
              <a:spcBef>
                <a:spcPts val="1200"/>
              </a:spcBef>
              <a:spcAft>
                <a:spcPts val="1200"/>
              </a:spcAft>
              <a:buNone/>
            </a:pPr>
            <a:r>
              <a:t/>
            </a:r>
            <a:endParaRPr sz="2200"/>
          </a:p>
        </p:txBody>
      </p:sp>
      <p:pic>
        <p:nvPicPr>
          <p:cNvPr id="224" name="Google Shape;224;p32"/>
          <p:cNvPicPr preferRelativeResize="0"/>
          <p:nvPr/>
        </p:nvPicPr>
        <p:blipFill>
          <a:blip r:embed="rId3">
            <a:alphaModFix/>
          </a:blip>
          <a:stretch>
            <a:fillRect/>
          </a:stretch>
        </p:blipFill>
        <p:spPr>
          <a:xfrm>
            <a:off x="3748725" y="1410450"/>
            <a:ext cx="5235576" cy="31413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3"/>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Microcontroller R/V Cont.</a:t>
            </a:r>
            <a:endParaRPr/>
          </a:p>
        </p:txBody>
      </p:sp>
      <p:sp>
        <p:nvSpPr>
          <p:cNvPr id="230" name="Google Shape;230;p33"/>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sz="2100"/>
              <a:t>Test the BSS138 bi-directional level shifter works properly</a:t>
            </a:r>
            <a:endParaRPr sz="2100"/>
          </a:p>
        </p:txBody>
      </p:sp>
      <p:pic>
        <p:nvPicPr>
          <p:cNvPr id="231" name="Google Shape;231;p33"/>
          <p:cNvPicPr preferRelativeResize="0"/>
          <p:nvPr/>
        </p:nvPicPr>
        <p:blipFill>
          <a:blip r:embed="rId3">
            <a:alphaModFix/>
          </a:blip>
          <a:stretch>
            <a:fillRect/>
          </a:stretch>
        </p:blipFill>
        <p:spPr>
          <a:xfrm>
            <a:off x="4354050" y="1729800"/>
            <a:ext cx="4527600" cy="27165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4"/>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Microcontroller (Software)</a:t>
            </a:r>
            <a:endParaRPr/>
          </a:p>
        </p:txBody>
      </p:sp>
      <p:sp>
        <p:nvSpPr>
          <p:cNvPr id="237" name="Google Shape;237;p34"/>
          <p:cNvSpPr txBox="1"/>
          <p:nvPr>
            <p:ph idx="1" type="body"/>
          </p:nvPr>
        </p:nvSpPr>
        <p:spPr>
          <a:xfrm>
            <a:off x="235500" y="1505700"/>
            <a:ext cx="3999900" cy="30762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Arduino Code </a:t>
            </a:r>
            <a:endParaRPr sz="2000"/>
          </a:p>
          <a:p>
            <a:pPr indent="-342900" lvl="1" marL="914400" rtl="0" algn="l">
              <a:spcBef>
                <a:spcPts val="0"/>
              </a:spcBef>
              <a:spcAft>
                <a:spcPts val="0"/>
              </a:spcAft>
              <a:buSzPts val="1800"/>
              <a:buChar char="○"/>
            </a:pPr>
            <a:r>
              <a:rPr lang="en" sz="1800"/>
              <a:t>Sends pulses to the servo and stepper to adjust horizontal and vertical angles after each TOF sensor refresh</a:t>
            </a:r>
            <a:endParaRPr sz="1800"/>
          </a:p>
          <a:p>
            <a:pPr indent="-342900" lvl="1" marL="914400" rtl="0" algn="l">
              <a:spcBef>
                <a:spcPts val="0"/>
              </a:spcBef>
              <a:spcAft>
                <a:spcPts val="0"/>
              </a:spcAft>
              <a:buSzPts val="1800"/>
              <a:buChar char="○"/>
            </a:pPr>
            <a:r>
              <a:rPr lang="en" sz="1800"/>
              <a:t>Collects reading from TOF sensor via I</a:t>
            </a:r>
            <a:r>
              <a:rPr baseline="30000" lang="en" sz="1800"/>
              <a:t>2</a:t>
            </a:r>
            <a:r>
              <a:rPr lang="en" sz="1800"/>
              <a:t>C and sends it to the computer via serial</a:t>
            </a:r>
            <a:endParaRPr sz="1800"/>
          </a:p>
        </p:txBody>
      </p:sp>
      <p:pic>
        <p:nvPicPr>
          <p:cNvPr id="238" name="Google Shape;238;p34"/>
          <p:cNvPicPr preferRelativeResize="0"/>
          <p:nvPr/>
        </p:nvPicPr>
        <p:blipFill rotWithShape="1">
          <a:blip r:embed="rId3">
            <a:alphaModFix/>
          </a:blip>
          <a:srcRect b="0" l="0" r="8029" t="0"/>
          <a:stretch/>
        </p:blipFill>
        <p:spPr>
          <a:xfrm>
            <a:off x="4533450" y="1293600"/>
            <a:ext cx="3487651" cy="3791969"/>
          </a:xfrm>
          <a:prstGeom prst="rect">
            <a:avLst/>
          </a:prstGeom>
          <a:noFill/>
          <a:ln>
            <a:noFill/>
          </a:ln>
        </p:spPr>
      </p:pic>
      <p:sp>
        <p:nvSpPr>
          <p:cNvPr id="239" name="Google Shape;239;p34"/>
          <p:cNvSpPr txBox="1"/>
          <p:nvPr/>
        </p:nvSpPr>
        <p:spPr>
          <a:xfrm>
            <a:off x="6243900" y="4394950"/>
            <a:ext cx="1701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073763"/>
                </a:solidFill>
                <a:latin typeface="Roboto"/>
                <a:ea typeface="Roboto"/>
                <a:cs typeface="Roboto"/>
                <a:sym typeface="Roboto"/>
              </a:rPr>
              <a:t>Motor control function</a:t>
            </a:r>
            <a:endParaRPr i="1" sz="1200">
              <a:solidFill>
                <a:srgbClr val="073763"/>
              </a:solidFill>
              <a:latin typeface="Roboto"/>
              <a:ea typeface="Roboto"/>
              <a:cs typeface="Roboto"/>
              <a:sym typeface="Roboto"/>
            </a:endParaRPr>
          </a:p>
        </p:txBody>
      </p:sp>
      <p:sp>
        <p:nvSpPr>
          <p:cNvPr id="240" name="Google Shape;240;p34"/>
          <p:cNvSpPr txBox="1"/>
          <p:nvPr/>
        </p:nvSpPr>
        <p:spPr>
          <a:xfrm>
            <a:off x="6214750" y="1695688"/>
            <a:ext cx="1701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073763"/>
                </a:solidFill>
                <a:latin typeface="Roboto"/>
                <a:ea typeface="Roboto"/>
                <a:cs typeface="Roboto"/>
                <a:sym typeface="Roboto"/>
              </a:rPr>
              <a:t>Angle tracking + data collection/sending to computer</a:t>
            </a:r>
            <a:endParaRPr i="1" sz="1200">
              <a:solidFill>
                <a:srgbClr val="073763"/>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Microcontroller R/V (Software)</a:t>
            </a:r>
            <a:endParaRPr/>
          </a:p>
        </p:txBody>
      </p:sp>
      <p:sp>
        <p:nvSpPr>
          <p:cNvPr id="246" name="Google Shape;246;p35"/>
          <p:cNvSpPr txBox="1"/>
          <p:nvPr>
            <p:ph idx="1" type="body"/>
          </p:nvPr>
        </p:nvSpPr>
        <p:spPr>
          <a:xfrm>
            <a:off x="311700" y="1505700"/>
            <a:ext cx="3204600" cy="3076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sz="2100"/>
              <a:t>Verify  reliability of serial data stream between microcontroller and computer</a:t>
            </a:r>
            <a:endParaRPr sz="2100"/>
          </a:p>
        </p:txBody>
      </p:sp>
      <p:pic>
        <p:nvPicPr>
          <p:cNvPr id="247" name="Google Shape;247;p35"/>
          <p:cNvPicPr preferRelativeResize="0"/>
          <p:nvPr/>
        </p:nvPicPr>
        <p:blipFill>
          <a:blip r:embed="rId3">
            <a:alphaModFix/>
          </a:blip>
          <a:stretch>
            <a:fillRect/>
          </a:stretch>
        </p:blipFill>
        <p:spPr>
          <a:xfrm>
            <a:off x="7206997" y="1241175"/>
            <a:ext cx="1192975" cy="3422275"/>
          </a:xfrm>
          <a:prstGeom prst="rect">
            <a:avLst/>
          </a:prstGeom>
          <a:noFill/>
          <a:ln>
            <a:noFill/>
          </a:ln>
        </p:spPr>
      </p:pic>
      <p:pic>
        <p:nvPicPr>
          <p:cNvPr id="248" name="Google Shape;248;p35"/>
          <p:cNvPicPr preferRelativeResize="0"/>
          <p:nvPr/>
        </p:nvPicPr>
        <p:blipFill>
          <a:blip r:embed="rId4">
            <a:alphaModFix/>
          </a:blip>
          <a:stretch>
            <a:fillRect/>
          </a:stretch>
        </p:blipFill>
        <p:spPr>
          <a:xfrm>
            <a:off x="4061072" y="1241175"/>
            <a:ext cx="2928526" cy="3714074"/>
          </a:xfrm>
          <a:prstGeom prst="rect">
            <a:avLst/>
          </a:prstGeom>
          <a:noFill/>
          <a:ln>
            <a:noFill/>
          </a:ln>
        </p:spPr>
      </p:pic>
      <p:cxnSp>
        <p:nvCxnSpPr>
          <p:cNvPr id="249" name="Google Shape;249;p35"/>
          <p:cNvCxnSpPr/>
          <p:nvPr/>
        </p:nvCxnSpPr>
        <p:spPr>
          <a:xfrm>
            <a:off x="6615950" y="2084300"/>
            <a:ext cx="632100" cy="477300"/>
          </a:xfrm>
          <a:prstGeom prst="straightConnector1">
            <a:avLst/>
          </a:prstGeom>
          <a:noFill/>
          <a:ln cap="flat" cmpd="sng" w="9525">
            <a:solidFill>
              <a:schemeClr val="dk2"/>
            </a:solidFill>
            <a:prstDash val="solid"/>
            <a:round/>
            <a:headEnd len="med" w="med" type="none"/>
            <a:tailEnd len="med" w="med" type="triangle"/>
          </a:ln>
        </p:spPr>
      </p:cxnSp>
      <p:cxnSp>
        <p:nvCxnSpPr>
          <p:cNvPr id="250" name="Google Shape;250;p35"/>
          <p:cNvCxnSpPr/>
          <p:nvPr/>
        </p:nvCxnSpPr>
        <p:spPr>
          <a:xfrm>
            <a:off x="6609225" y="2319625"/>
            <a:ext cx="618600" cy="417000"/>
          </a:xfrm>
          <a:prstGeom prst="straightConnector1">
            <a:avLst/>
          </a:prstGeom>
          <a:noFill/>
          <a:ln cap="flat" cmpd="sng" w="9525">
            <a:solidFill>
              <a:schemeClr val="dk2"/>
            </a:solidFill>
            <a:prstDash val="solid"/>
            <a:round/>
            <a:headEnd len="med" w="med" type="none"/>
            <a:tailEnd len="med" w="med" type="triangle"/>
          </a:ln>
        </p:spPr>
      </p:cxnSp>
      <p:cxnSp>
        <p:nvCxnSpPr>
          <p:cNvPr id="251" name="Google Shape;251;p35"/>
          <p:cNvCxnSpPr>
            <a:endCxn id="247" idx="1"/>
          </p:cNvCxnSpPr>
          <p:nvPr/>
        </p:nvCxnSpPr>
        <p:spPr>
          <a:xfrm>
            <a:off x="6595897" y="2514613"/>
            <a:ext cx="611100" cy="437700"/>
          </a:xfrm>
          <a:prstGeom prst="straightConnector1">
            <a:avLst/>
          </a:prstGeom>
          <a:noFill/>
          <a:ln cap="flat" cmpd="sng" w="9525">
            <a:solidFill>
              <a:schemeClr val="dk2"/>
            </a:solidFill>
            <a:prstDash val="solid"/>
            <a:round/>
            <a:headEnd len="med" w="med" type="none"/>
            <a:tailEnd len="med" w="med" type="triangle"/>
          </a:ln>
        </p:spPr>
      </p:cxnSp>
      <p:sp>
        <p:nvSpPr>
          <p:cNvPr id="252" name="Google Shape;252;p35"/>
          <p:cNvSpPr txBox="1"/>
          <p:nvPr/>
        </p:nvSpPr>
        <p:spPr>
          <a:xfrm>
            <a:off x="6730250" y="2803700"/>
            <a:ext cx="40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53" name="Google Shape;253;p35"/>
          <p:cNvSpPr txBox="1"/>
          <p:nvPr/>
        </p:nvSpPr>
        <p:spPr>
          <a:xfrm>
            <a:off x="2938175" y="4170850"/>
            <a:ext cx="1122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Microcontroller (Sent)</a:t>
            </a:r>
            <a:endParaRPr sz="1000">
              <a:latin typeface="Roboto"/>
              <a:ea typeface="Roboto"/>
              <a:cs typeface="Roboto"/>
              <a:sym typeface="Roboto"/>
            </a:endParaRPr>
          </a:p>
        </p:txBody>
      </p:sp>
      <p:sp>
        <p:nvSpPr>
          <p:cNvPr id="254" name="Google Shape;254;p35"/>
          <p:cNvSpPr txBox="1"/>
          <p:nvPr/>
        </p:nvSpPr>
        <p:spPr>
          <a:xfrm>
            <a:off x="7843900" y="4663450"/>
            <a:ext cx="1122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Computer (Recieved)</a:t>
            </a:r>
            <a:endParaRPr sz="1000">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6"/>
          <p:cNvPicPr preferRelativeResize="0"/>
          <p:nvPr/>
        </p:nvPicPr>
        <p:blipFill>
          <a:blip r:embed="rId3">
            <a:alphaModFix/>
          </a:blip>
          <a:stretch>
            <a:fillRect/>
          </a:stretch>
        </p:blipFill>
        <p:spPr>
          <a:xfrm>
            <a:off x="5690533" y="1277025"/>
            <a:ext cx="2887119" cy="2099200"/>
          </a:xfrm>
          <a:prstGeom prst="rect">
            <a:avLst/>
          </a:prstGeom>
          <a:noFill/>
          <a:ln>
            <a:noFill/>
          </a:ln>
        </p:spPr>
      </p:pic>
      <p:sp>
        <p:nvSpPr>
          <p:cNvPr id="260" name="Google Shape;260;p3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Software</a:t>
            </a:r>
            <a:endParaRPr/>
          </a:p>
        </p:txBody>
      </p:sp>
      <p:sp>
        <p:nvSpPr>
          <p:cNvPr id="261" name="Google Shape;261;p36"/>
          <p:cNvSpPr txBox="1"/>
          <p:nvPr>
            <p:ph idx="1" type="body"/>
          </p:nvPr>
        </p:nvSpPr>
        <p:spPr>
          <a:xfrm>
            <a:off x="159300" y="1353300"/>
            <a:ext cx="3234000" cy="30762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Python script </a:t>
            </a:r>
            <a:endParaRPr sz="2100"/>
          </a:p>
          <a:p>
            <a:pPr indent="-342900" lvl="1" marL="914400" rtl="0" algn="l">
              <a:spcBef>
                <a:spcPts val="0"/>
              </a:spcBef>
              <a:spcAft>
                <a:spcPts val="0"/>
              </a:spcAft>
              <a:buSzPts val="1800"/>
              <a:buChar char="○"/>
            </a:pPr>
            <a:r>
              <a:rPr lang="en" sz="1800"/>
              <a:t>Collect data sent from microcontroller via serial </a:t>
            </a:r>
            <a:endParaRPr sz="1800"/>
          </a:p>
          <a:p>
            <a:pPr indent="-342900" lvl="1" marL="914400" rtl="0" algn="l">
              <a:spcBef>
                <a:spcPts val="0"/>
              </a:spcBef>
              <a:spcAft>
                <a:spcPts val="0"/>
              </a:spcAft>
              <a:buSzPts val="1800"/>
              <a:buChar char="○"/>
            </a:pPr>
            <a:r>
              <a:rPr lang="en" sz="1800"/>
              <a:t>3D spherical to cartesian</a:t>
            </a:r>
            <a:endParaRPr sz="1800"/>
          </a:p>
          <a:p>
            <a:pPr indent="-342900" lvl="1" marL="914400" rtl="0" algn="l">
              <a:spcBef>
                <a:spcPts val="0"/>
              </a:spcBef>
              <a:spcAft>
                <a:spcPts val="0"/>
              </a:spcAft>
              <a:buSzPts val="1800"/>
              <a:buChar char="○"/>
            </a:pPr>
            <a:r>
              <a:rPr lang="en" sz="1800"/>
              <a:t>Data parsed + encoded into industry standard LAS format</a:t>
            </a:r>
            <a:endParaRPr sz="1800"/>
          </a:p>
        </p:txBody>
      </p:sp>
      <p:pic>
        <p:nvPicPr>
          <p:cNvPr descr="IMG_256" id="262" name="Google Shape;262;p36"/>
          <p:cNvPicPr preferRelativeResize="0"/>
          <p:nvPr/>
        </p:nvPicPr>
        <p:blipFill>
          <a:blip r:embed="rId4">
            <a:alphaModFix/>
          </a:blip>
          <a:stretch>
            <a:fillRect/>
          </a:stretch>
        </p:blipFill>
        <p:spPr>
          <a:xfrm>
            <a:off x="3647796" y="1309600"/>
            <a:ext cx="1890337" cy="1748575"/>
          </a:xfrm>
          <a:prstGeom prst="rect">
            <a:avLst/>
          </a:prstGeom>
          <a:noFill/>
          <a:ln>
            <a:noFill/>
          </a:ln>
        </p:spPr>
      </p:pic>
      <p:pic>
        <p:nvPicPr>
          <p:cNvPr id="263" name="Google Shape;263;p36"/>
          <p:cNvPicPr preferRelativeResize="0"/>
          <p:nvPr/>
        </p:nvPicPr>
        <p:blipFill>
          <a:blip r:embed="rId5">
            <a:alphaModFix/>
          </a:blip>
          <a:stretch>
            <a:fillRect/>
          </a:stretch>
        </p:blipFill>
        <p:spPr>
          <a:xfrm>
            <a:off x="3321375" y="3528625"/>
            <a:ext cx="2543175" cy="942975"/>
          </a:xfrm>
          <a:prstGeom prst="rect">
            <a:avLst/>
          </a:prstGeom>
          <a:noFill/>
          <a:ln>
            <a:noFill/>
          </a:ln>
        </p:spPr>
      </p:pic>
      <p:sp>
        <p:nvSpPr>
          <p:cNvPr id="264" name="Google Shape;264;p36"/>
          <p:cNvSpPr txBox="1"/>
          <p:nvPr/>
        </p:nvSpPr>
        <p:spPr>
          <a:xfrm>
            <a:off x="3705600" y="3116400"/>
            <a:ext cx="1732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Roboto"/>
                <a:ea typeface="Roboto"/>
                <a:cs typeface="Roboto"/>
                <a:sym typeface="Roboto"/>
              </a:rPr>
              <a:t>3D Spherical Coordinates</a:t>
            </a:r>
            <a:endParaRPr i="1" sz="1100">
              <a:latin typeface="Roboto"/>
              <a:ea typeface="Roboto"/>
              <a:cs typeface="Roboto"/>
              <a:sym typeface="Roboto"/>
            </a:endParaRPr>
          </a:p>
        </p:txBody>
      </p:sp>
      <p:sp>
        <p:nvSpPr>
          <p:cNvPr id="265" name="Google Shape;265;p36"/>
          <p:cNvSpPr txBox="1"/>
          <p:nvPr/>
        </p:nvSpPr>
        <p:spPr>
          <a:xfrm>
            <a:off x="3560650" y="4631500"/>
            <a:ext cx="2064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latin typeface="Roboto"/>
                <a:ea typeface="Roboto"/>
                <a:cs typeface="Roboto"/>
                <a:sym typeface="Roboto"/>
              </a:rPr>
              <a:t>Spherical -&gt; Cartesian Conversion</a:t>
            </a:r>
            <a:endParaRPr i="1" sz="1000">
              <a:latin typeface="Roboto"/>
              <a:ea typeface="Roboto"/>
              <a:cs typeface="Roboto"/>
              <a:sym typeface="Roboto"/>
            </a:endParaRPr>
          </a:p>
        </p:txBody>
      </p:sp>
      <p:sp>
        <p:nvSpPr>
          <p:cNvPr id="266" name="Google Shape;266;p36"/>
          <p:cNvSpPr txBox="1"/>
          <p:nvPr/>
        </p:nvSpPr>
        <p:spPr>
          <a:xfrm>
            <a:off x="6564450" y="2608175"/>
            <a:ext cx="1932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latin typeface="Roboto"/>
                <a:ea typeface="Roboto"/>
                <a:cs typeface="Roboto"/>
                <a:sym typeface="Roboto"/>
              </a:rPr>
              <a:t>Serial Connection + printing data recieved</a:t>
            </a:r>
            <a:endParaRPr i="1" sz="1000">
              <a:latin typeface="Roboto"/>
              <a:ea typeface="Roboto"/>
              <a:cs typeface="Roboto"/>
              <a:sym typeface="Roboto"/>
            </a:endParaRPr>
          </a:p>
        </p:txBody>
      </p:sp>
      <p:pic>
        <p:nvPicPr>
          <p:cNvPr id="267" name="Google Shape;267;p36"/>
          <p:cNvPicPr preferRelativeResize="0"/>
          <p:nvPr/>
        </p:nvPicPr>
        <p:blipFill>
          <a:blip r:embed="rId6">
            <a:alphaModFix/>
          </a:blip>
          <a:stretch>
            <a:fillRect/>
          </a:stretch>
        </p:blipFill>
        <p:spPr>
          <a:xfrm>
            <a:off x="5889996" y="3470400"/>
            <a:ext cx="2992106" cy="1505200"/>
          </a:xfrm>
          <a:prstGeom prst="rect">
            <a:avLst/>
          </a:prstGeom>
          <a:noFill/>
          <a:ln>
            <a:noFill/>
          </a:ln>
        </p:spPr>
      </p:pic>
      <p:sp>
        <p:nvSpPr>
          <p:cNvPr id="268" name="Google Shape;268;p36"/>
          <p:cNvSpPr txBox="1"/>
          <p:nvPr/>
        </p:nvSpPr>
        <p:spPr>
          <a:xfrm>
            <a:off x="7967700" y="4187525"/>
            <a:ext cx="1100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latin typeface="Roboto"/>
                <a:ea typeface="Roboto"/>
                <a:cs typeface="Roboto"/>
                <a:sym typeface="Roboto"/>
              </a:rPr>
              <a:t>Restructuring Data for parsing</a:t>
            </a:r>
            <a:endParaRPr i="1" sz="1000">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7"/>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Software Part 2 R/V</a:t>
            </a:r>
            <a:endParaRPr/>
          </a:p>
        </p:txBody>
      </p:sp>
      <p:sp>
        <p:nvSpPr>
          <p:cNvPr id="274" name="Google Shape;274;p37"/>
          <p:cNvSpPr txBox="1"/>
          <p:nvPr>
            <p:ph idx="1" type="body"/>
          </p:nvPr>
        </p:nvSpPr>
        <p:spPr>
          <a:xfrm>
            <a:off x="311700" y="1277100"/>
            <a:ext cx="3999900" cy="3076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sz="2100"/>
              <a:t>Verify the file integrity of the output LAS file (lasvalidate) </a:t>
            </a:r>
            <a:endParaRPr sz="2100"/>
          </a:p>
          <a:p>
            <a:pPr indent="-361950" lvl="0" marL="457200" rtl="0" algn="l">
              <a:spcBef>
                <a:spcPts val="0"/>
              </a:spcBef>
              <a:spcAft>
                <a:spcPts val="0"/>
              </a:spcAft>
              <a:buSzPts val="2100"/>
              <a:buChar char="●"/>
            </a:pPr>
            <a:r>
              <a:rPr lang="en" sz="2100"/>
              <a:t>Compare output las file to surrounding room </a:t>
            </a:r>
            <a:endParaRPr sz="2100"/>
          </a:p>
        </p:txBody>
      </p:sp>
      <p:pic>
        <p:nvPicPr>
          <p:cNvPr id="275" name="Google Shape;275;p37"/>
          <p:cNvPicPr preferRelativeResize="0"/>
          <p:nvPr/>
        </p:nvPicPr>
        <p:blipFill>
          <a:blip r:embed="rId3">
            <a:alphaModFix/>
          </a:blip>
          <a:stretch>
            <a:fillRect/>
          </a:stretch>
        </p:blipFill>
        <p:spPr>
          <a:xfrm>
            <a:off x="4456275" y="1505688"/>
            <a:ext cx="4527601" cy="1933975"/>
          </a:xfrm>
          <a:prstGeom prst="rect">
            <a:avLst/>
          </a:prstGeom>
          <a:noFill/>
          <a:ln>
            <a:noFill/>
          </a:ln>
        </p:spPr>
      </p:pic>
      <p:sp>
        <p:nvSpPr>
          <p:cNvPr id="276" name="Google Shape;276;p37"/>
          <p:cNvSpPr txBox="1"/>
          <p:nvPr/>
        </p:nvSpPr>
        <p:spPr>
          <a:xfrm>
            <a:off x="5894775" y="3481350"/>
            <a:ext cx="165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Roboto"/>
                <a:ea typeface="Roboto"/>
                <a:cs typeface="Roboto"/>
                <a:sym typeface="Roboto"/>
              </a:rPr>
              <a:t>Lasvalidate output</a:t>
            </a:r>
            <a:endParaRPr i="1">
              <a:latin typeface="Roboto"/>
              <a:ea typeface="Roboto"/>
              <a:cs typeface="Roboto"/>
              <a:sym typeface="Roboto"/>
            </a:endParaRPr>
          </a:p>
        </p:txBody>
      </p:sp>
      <p:pic>
        <p:nvPicPr>
          <p:cNvPr id="277" name="Google Shape;277;p37"/>
          <p:cNvPicPr preferRelativeResize="0"/>
          <p:nvPr/>
        </p:nvPicPr>
        <p:blipFill rotWithShape="1">
          <a:blip r:embed="rId4">
            <a:alphaModFix/>
          </a:blip>
          <a:srcRect b="9746" l="30399" r="21771" t="28952"/>
          <a:stretch/>
        </p:blipFill>
        <p:spPr>
          <a:xfrm>
            <a:off x="275675" y="2894275"/>
            <a:ext cx="2682566" cy="1933975"/>
          </a:xfrm>
          <a:prstGeom prst="rect">
            <a:avLst/>
          </a:prstGeom>
          <a:noFill/>
          <a:ln>
            <a:noFill/>
          </a:ln>
        </p:spPr>
      </p:pic>
      <p:sp>
        <p:nvSpPr>
          <p:cNvPr id="278" name="Google Shape;278;p37"/>
          <p:cNvSpPr txBox="1"/>
          <p:nvPr/>
        </p:nvSpPr>
        <p:spPr>
          <a:xfrm>
            <a:off x="930575" y="4743300"/>
            <a:ext cx="165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Roboto"/>
                <a:ea typeface="Roboto"/>
                <a:cs typeface="Roboto"/>
                <a:sym typeface="Roboto"/>
              </a:rPr>
              <a:t>Las output file</a:t>
            </a:r>
            <a:endParaRPr i="1">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Limiting Factors</a:t>
            </a:r>
            <a:endParaRPr/>
          </a:p>
        </p:txBody>
      </p:sp>
      <p:sp>
        <p:nvSpPr>
          <p:cNvPr id="284" name="Google Shape;284;p38"/>
          <p:cNvSpPr txBox="1"/>
          <p:nvPr>
            <p:ph idx="1" type="body"/>
          </p:nvPr>
        </p:nvSpPr>
        <p:spPr>
          <a:xfrm>
            <a:off x="311700" y="1505700"/>
            <a:ext cx="8638200" cy="30762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SzPts val="2300"/>
              <a:buChar char="●"/>
            </a:pPr>
            <a:r>
              <a:rPr lang="en" sz="2300"/>
              <a:t>Scanning</a:t>
            </a:r>
            <a:r>
              <a:rPr lang="en" sz="2300"/>
              <a:t> accuracy of the sensor</a:t>
            </a:r>
            <a:endParaRPr sz="2300"/>
          </a:p>
          <a:p>
            <a:pPr indent="-361950" lvl="1" marL="914400" rtl="0" algn="l">
              <a:spcBef>
                <a:spcPts val="0"/>
              </a:spcBef>
              <a:spcAft>
                <a:spcPts val="0"/>
              </a:spcAft>
              <a:buSzPts val="2100"/>
              <a:buChar char="○"/>
            </a:pPr>
            <a:r>
              <a:rPr lang="en" sz="2100"/>
              <a:t>Improved precision of the TOF sensor</a:t>
            </a:r>
            <a:endParaRPr sz="2100"/>
          </a:p>
          <a:p>
            <a:pPr indent="-374650" lvl="0" marL="457200" rtl="0" algn="l">
              <a:spcBef>
                <a:spcPts val="0"/>
              </a:spcBef>
              <a:spcAft>
                <a:spcPts val="0"/>
              </a:spcAft>
              <a:buSzPts val="2300"/>
              <a:buChar char="●"/>
            </a:pPr>
            <a:r>
              <a:rPr lang="en" sz="2300"/>
              <a:t>Rotation rate of the stepper motor</a:t>
            </a:r>
            <a:endParaRPr sz="2300"/>
          </a:p>
          <a:p>
            <a:pPr indent="-361950" lvl="1" marL="914400" rtl="0" algn="l">
              <a:spcBef>
                <a:spcPts val="0"/>
              </a:spcBef>
              <a:spcAft>
                <a:spcPts val="0"/>
              </a:spcAft>
              <a:buSzPts val="2100"/>
              <a:buChar char="○"/>
            </a:pPr>
            <a:r>
              <a:rPr lang="en" sz="2100"/>
              <a:t>Finish</a:t>
            </a:r>
            <a:r>
              <a:rPr lang="en" sz="2100"/>
              <a:t> the scanning faster</a:t>
            </a:r>
            <a:endParaRPr sz="2100"/>
          </a:p>
          <a:p>
            <a:pPr indent="-361950" lvl="0" marL="457200" rtl="0" algn="l">
              <a:spcBef>
                <a:spcPts val="0"/>
              </a:spcBef>
              <a:spcAft>
                <a:spcPts val="0"/>
              </a:spcAft>
              <a:buSzPts val="2100"/>
              <a:buChar char="●"/>
            </a:pPr>
            <a:r>
              <a:rPr lang="en" sz="2100"/>
              <a:t>Resolution of Point Cloud File</a:t>
            </a:r>
            <a:endParaRPr sz="2100"/>
          </a:p>
          <a:p>
            <a:pPr indent="-361950" lvl="1" marL="914400" rtl="0" algn="l">
              <a:spcBef>
                <a:spcPts val="0"/>
              </a:spcBef>
              <a:spcAft>
                <a:spcPts val="0"/>
              </a:spcAft>
              <a:buSzPts val="2100"/>
              <a:buChar char="○"/>
            </a:pPr>
            <a:r>
              <a:rPr lang="en" sz="2100"/>
              <a:t>Smaller angle increments for horizontal/vertical rotation</a:t>
            </a:r>
            <a:endParaRPr sz="2100"/>
          </a:p>
          <a:p>
            <a:pPr indent="0" lvl="0" marL="914400" rtl="0" algn="l">
              <a:spcBef>
                <a:spcPts val="1200"/>
              </a:spcBef>
              <a:spcAft>
                <a:spcPts val="1200"/>
              </a:spcAft>
              <a:buNone/>
            </a:pPr>
            <a:r>
              <a:t/>
            </a:r>
            <a:endParaRPr sz="2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9"/>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Future Recommendations</a:t>
            </a:r>
            <a:endParaRPr/>
          </a:p>
        </p:txBody>
      </p:sp>
      <p:sp>
        <p:nvSpPr>
          <p:cNvPr id="290" name="Google Shape;290;p39"/>
          <p:cNvSpPr txBox="1"/>
          <p:nvPr>
            <p:ph idx="1" type="body"/>
          </p:nvPr>
        </p:nvSpPr>
        <p:spPr>
          <a:xfrm>
            <a:off x="311700" y="1505700"/>
            <a:ext cx="8520600" cy="30762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Higher refresh rate sensor to improve point cloud resolution</a:t>
            </a:r>
            <a:endParaRPr sz="2000"/>
          </a:p>
          <a:p>
            <a:pPr indent="-355600" lvl="0" marL="457200" rtl="0" algn="l">
              <a:spcBef>
                <a:spcPts val="0"/>
              </a:spcBef>
              <a:spcAft>
                <a:spcPts val="0"/>
              </a:spcAft>
              <a:buSzPts val="2000"/>
              <a:buChar char="●"/>
            </a:pPr>
            <a:r>
              <a:rPr lang="en" sz="2000"/>
              <a:t>Faster servo/stepper motor reducing scan time</a:t>
            </a:r>
            <a:endParaRPr sz="2000"/>
          </a:p>
          <a:p>
            <a:pPr indent="-355600" lvl="0" marL="457200" rtl="0" algn="l">
              <a:spcBef>
                <a:spcPts val="0"/>
              </a:spcBef>
              <a:spcAft>
                <a:spcPts val="0"/>
              </a:spcAft>
              <a:buSzPts val="2000"/>
              <a:buChar char="●"/>
            </a:pPr>
            <a:r>
              <a:rPr lang="en" sz="2000"/>
              <a:t>Remove dependency on wall outlet power for portability </a:t>
            </a:r>
            <a:endParaRPr sz="2000"/>
          </a:p>
          <a:p>
            <a:pPr indent="-355600" lvl="1" marL="914400" rtl="0" algn="l">
              <a:spcBef>
                <a:spcPts val="0"/>
              </a:spcBef>
              <a:spcAft>
                <a:spcPts val="0"/>
              </a:spcAft>
              <a:buSzPts val="2000"/>
              <a:buChar char="○"/>
            </a:pPr>
            <a:r>
              <a:rPr lang="en" sz="2000"/>
              <a:t>System entirely powered via USB (5V/2A)</a:t>
            </a:r>
            <a:endParaRPr sz="2000"/>
          </a:p>
          <a:p>
            <a:pPr indent="-355600" lvl="0" marL="457200" rtl="0" algn="l">
              <a:spcBef>
                <a:spcPts val="0"/>
              </a:spcBef>
              <a:spcAft>
                <a:spcPts val="0"/>
              </a:spcAft>
              <a:buSzPts val="2000"/>
              <a:buChar char="●"/>
            </a:pPr>
            <a:r>
              <a:rPr lang="en" sz="2000"/>
              <a:t>Implement the las file to be viewable via VR headset </a:t>
            </a:r>
            <a:endParaRPr sz="2000"/>
          </a:p>
          <a:p>
            <a:pPr indent="-355600" lvl="1" marL="914400" rtl="0" algn="l">
              <a:spcBef>
                <a:spcPts val="0"/>
              </a:spcBef>
              <a:spcAft>
                <a:spcPts val="0"/>
              </a:spcAft>
              <a:buSzPts val="2000"/>
              <a:buChar char="○"/>
            </a:pPr>
            <a:r>
              <a:rPr lang="en" sz="2000"/>
              <a:t>User can explore scanned room and better visualize the scan</a:t>
            </a:r>
            <a:endParaRPr sz="2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0"/>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Ethics/Safety</a:t>
            </a:r>
            <a:endParaRPr/>
          </a:p>
        </p:txBody>
      </p:sp>
      <p:sp>
        <p:nvSpPr>
          <p:cNvPr id="296" name="Google Shape;296;p40"/>
          <p:cNvSpPr txBox="1"/>
          <p:nvPr>
            <p:ph idx="1" type="body"/>
          </p:nvPr>
        </p:nvSpPr>
        <p:spPr>
          <a:xfrm>
            <a:off x="311700" y="1505700"/>
            <a:ext cx="5027400" cy="307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TOF sensor has the potential to cause damage to the human eye</a:t>
            </a:r>
            <a:endParaRPr sz="1800"/>
          </a:p>
          <a:p>
            <a:pPr indent="-330200" lvl="1" marL="914400" rtl="0" algn="l">
              <a:spcBef>
                <a:spcPts val="0"/>
              </a:spcBef>
              <a:spcAft>
                <a:spcPts val="0"/>
              </a:spcAft>
              <a:buSzPts val="1600"/>
              <a:buChar char="○"/>
            </a:pPr>
            <a:r>
              <a:rPr lang="en" sz="1600"/>
              <a:t>Recommend stepping outside or avoiding eye contact</a:t>
            </a:r>
            <a:endParaRPr sz="1600"/>
          </a:p>
          <a:p>
            <a:pPr indent="-330200" lvl="1" marL="914400" rtl="0" algn="l">
              <a:spcBef>
                <a:spcPts val="0"/>
              </a:spcBef>
              <a:spcAft>
                <a:spcPts val="0"/>
              </a:spcAft>
              <a:buSzPts val="1600"/>
              <a:buChar char="○"/>
            </a:pPr>
            <a:r>
              <a:rPr lang="en" sz="1600"/>
              <a:t>Alternatively utilizing safety laser goggles</a:t>
            </a:r>
            <a:endParaRPr sz="1600"/>
          </a:p>
          <a:p>
            <a:pPr indent="-342900" lvl="0" marL="457200" rtl="0" algn="l">
              <a:spcBef>
                <a:spcPts val="0"/>
              </a:spcBef>
              <a:spcAft>
                <a:spcPts val="0"/>
              </a:spcAft>
              <a:buSzPts val="1800"/>
              <a:buChar char="●"/>
            </a:pPr>
            <a:r>
              <a:rPr lang="en" sz="1800"/>
              <a:t>Cheaper cost of entry into LiDAR can have unintended consequences/use cases</a:t>
            </a:r>
            <a:endParaRPr sz="1800"/>
          </a:p>
          <a:p>
            <a:pPr indent="-330200" lvl="1" marL="914400" rtl="0" algn="l">
              <a:spcBef>
                <a:spcPts val="0"/>
              </a:spcBef>
              <a:spcAft>
                <a:spcPts val="0"/>
              </a:spcAft>
              <a:buSzPts val="1600"/>
              <a:buChar char="○"/>
            </a:pPr>
            <a:r>
              <a:rPr lang="en" sz="1600"/>
              <a:t>Potential to be used in targeting system/AI recognition for malicious purposes</a:t>
            </a:r>
            <a:endParaRPr sz="1600"/>
          </a:p>
        </p:txBody>
      </p:sp>
      <p:pic>
        <p:nvPicPr>
          <p:cNvPr id="297" name="Google Shape;297;p40">
            <a:hlinkClick r:id="rId3"/>
          </p:cNvPr>
          <p:cNvPicPr preferRelativeResize="0"/>
          <p:nvPr/>
        </p:nvPicPr>
        <p:blipFill rotWithShape="1">
          <a:blip r:embed="rId4">
            <a:alphaModFix/>
          </a:blip>
          <a:srcRect b="0" l="24782" r="34159" t="0"/>
          <a:stretch/>
        </p:blipFill>
        <p:spPr>
          <a:xfrm>
            <a:off x="5534850" y="1374550"/>
            <a:ext cx="3382398" cy="36229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1"/>
          <p:cNvSpPr txBox="1"/>
          <p:nvPr>
            <p:ph type="ctrTitle"/>
          </p:nvPr>
        </p:nvSpPr>
        <p:spPr>
          <a:xfrm>
            <a:off x="283400" y="511425"/>
            <a:ext cx="8520600" cy="1681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Thanks for Listening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500"/>
              <a:t>Any questions?</a:t>
            </a:r>
            <a:endParaRPr sz="2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Objectives</a:t>
            </a:r>
            <a:endParaRPr/>
          </a:p>
        </p:txBody>
      </p:sp>
      <p:sp>
        <p:nvSpPr>
          <p:cNvPr id="77" name="Google Shape;77;p15"/>
          <p:cNvSpPr txBox="1"/>
          <p:nvPr>
            <p:ph idx="1" type="body"/>
          </p:nvPr>
        </p:nvSpPr>
        <p:spPr>
          <a:xfrm>
            <a:off x="311725" y="1612950"/>
            <a:ext cx="8520600" cy="3076200"/>
          </a:xfrm>
          <a:prstGeom prst="rect">
            <a:avLst/>
          </a:prstGeom>
        </p:spPr>
        <p:txBody>
          <a:bodyPr anchorCtr="0" anchor="t" bIns="91425" lIns="91425" spcFirstLastPara="1" rIns="91425" wrap="square" tIns="91425">
            <a:normAutofit/>
          </a:bodyPr>
          <a:lstStyle/>
          <a:p>
            <a:pPr indent="-393700" lvl="0" marL="457200" rtl="0" algn="l">
              <a:spcBef>
                <a:spcPts val="0"/>
              </a:spcBef>
              <a:spcAft>
                <a:spcPts val="0"/>
              </a:spcAft>
              <a:buSzPts val="2600"/>
              <a:buChar char="●"/>
            </a:pPr>
            <a:r>
              <a:rPr lang="en" sz="2600"/>
              <a:t>Scan a medium room in a short timeframe (~60s)</a:t>
            </a:r>
            <a:endParaRPr sz="2600"/>
          </a:p>
          <a:p>
            <a:pPr indent="-393700" lvl="0" marL="457200" rtl="0" algn="l">
              <a:spcBef>
                <a:spcPts val="0"/>
              </a:spcBef>
              <a:spcAft>
                <a:spcPts val="0"/>
              </a:spcAft>
              <a:buSzPts val="2600"/>
              <a:buChar char="●"/>
            </a:pPr>
            <a:r>
              <a:rPr lang="en" sz="2600"/>
              <a:t>The output should resemble the environment </a:t>
            </a:r>
            <a:endParaRPr sz="2600"/>
          </a:p>
          <a:p>
            <a:pPr indent="-393700" lvl="0" marL="457200" rtl="0" algn="l">
              <a:spcBef>
                <a:spcPts val="0"/>
              </a:spcBef>
              <a:spcAft>
                <a:spcPts val="0"/>
              </a:spcAft>
              <a:buSzPts val="2600"/>
              <a:buChar char="●"/>
            </a:pPr>
            <a:r>
              <a:rPr lang="en" sz="2600"/>
              <a:t>Data is encoded into industry standard file format (.las)</a:t>
            </a:r>
            <a:endParaRPr sz="2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LiDAR system</a:t>
            </a:r>
            <a:endParaRPr/>
          </a:p>
        </p:txBody>
      </p:sp>
      <p:pic>
        <p:nvPicPr>
          <p:cNvPr id="83" name="Google Shape;83;p16"/>
          <p:cNvPicPr preferRelativeResize="0"/>
          <p:nvPr/>
        </p:nvPicPr>
        <p:blipFill rotWithShape="1">
          <a:blip r:embed="rId3">
            <a:alphaModFix/>
          </a:blip>
          <a:srcRect b="3538" l="49073" r="32777" t="17992"/>
          <a:stretch/>
        </p:blipFill>
        <p:spPr>
          <a:xfrm>
            <a:off x="5771800" y="1282700"/>
            <a:ext cx="1659474" cy="3860799"/>
          </a:xfrm>
          <a:prstGeom prst="rect">
            <a:avLst/>
          </a:prstGeom>
          <a:noFill/>
          <a:ln>
            <a:noFill/>
          </a:ln>
        </p:spPr>
      </p:pic>
      <p:pic>
        <p:nvPicPr>
          <p:cNvPr id="84" name="Google Shape;84;p16"/>
          <p:cNvPicPr preferRelativeResize="0"/>
          <p:nvPr/>
        </p:nvPicPr>
        <p:blipFill rotWithShape="1">
          <a:blip r:embed="rId4">
            <a:alphaModFix/>
          </a:blip>
          <a:srcRect b="12565" l="19939" r="23925" t="6782"/>
          <a:stretch/>
        </p:blipFill>
        <p:spPr>
          <a:xfrm>
            <a:off x="969275" y="1308550"/>
            <a:ext cx="3276052" cy="35300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it works</a:t>
            </a:r>
            <a:endParaRPr/>
          </a:p>
        </p:txBody>
      </p:sp>
      <p:pic>
        <p:nvPicPr>
          <p:cNvPr id="90" name="Google Shape;90;p17"/>
          <p:cNvPicPr preferRelativeResize="0"/>
          <p:nvPr/>
        </p:nvPicPr>
        <p:blipFill>
          <a:blip r:embed="rId3">
            <a:alphaModFix/>
          </a:blip>
          <a:stretch>
            <a:fillRect/>
          </a:stretch>
        </p:blipFill>
        <p:spPr>
          <a:xfrm>
            <a:off x="56725" y="1319025"/>
            <a:ext cx="4642595" cy="3714076"/>
          </a:xfrm>
          <a:prstGeom prst="rect">
            <a:avLst/>
          </a:prstGeom>
          <a:noFill/>
          <a:ln>
            <a:noFill/>
          </a:ln>
        </p:spPr>
      </p:pic>
      <p:pic>
        <p:nvPicPr>
          <p:cNvPr id="91" name="Google Shape;91;p17" title="ECE445 roomscale 3D LiDAR system (online-video-cutter.com) (2).mp4">
            <a:hlinkClick r:id="rId4"/>
          </p:cNvPr>
          <p:cNvPicPr preferRelativeResize="0"/>
          <p:nvPr/>
        </p:nvPicPr>
        <p:blipFill>
          <a:blip r:embed="rId5">
            <a:alphaModFix/>
          </a:blip>
          <a:stretch>
            <a:fillRect/>
          </a:stretch>
        </p:blipFill>
        <p:spPr>
          <a:xfrm>
            <a:off x="4742745" y="1909050"/>
            <a:ext cx="4139880" cy="23286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Comparison</a:t>
            </a:r>
            <a:endParaRPr/>
          </a:p>
        </p:txBody>
      </p:sp>
      <p:pic>
        <p:nvPicPr>
          <p:cNvPr id="97" name="Google Shape;97;p18"/>
          <p:cNvPicPr preferRelativeResize="0"/>
          <p:nvPr/>
        </p:nvPicPr>
        <p:blipFill rotWithShape="1">
          <a:blip r:embed="rId3">
            <a:alphaModFix/>
          </a:blip>
          <a:srcRect b="10257" l="30662" r="28272" t="34803"/>
          <a:stretch/>
        </p:blipFill>
        <p:spPr>
          <a:xfrm>
            <a:off x="6150025" y="1320250"/>
            <a:ext cx="2314123" cy="1741376"/>
          </a:xfrm>
          <a:prstGeom prst="rect">
            <a:avLst/>
          </a:prstGeom>
          <a:noFill/>
          <a:ln>
            <a:noFill/>
          </a:ln>
        </p:spPr>
      </p:pic>
      <p:pic>
        <p:nvPicPr>
          <p:cNvPr id="98" name="Google Shape;98;p18"/>
          <p:cNvPicPr preferRelativeResize="0"/>
          <p:nvPr/>
        </p:nvPicPr>
        <p:blipFill>
          <a:blip r:embed="rId4">
            <a:alphaModFix/>
          </a:blip>
          <a:stretch>
            <a:fillRect/>
          </a:stretch>
        </p:blipFill>
        <p:spPr>
          <a:xfrm>
            <a:off x="6150027" y="3172376"/>
            <a:ext cx="2314113" cy="1779499"/>
          </a:xfrm>
          <a:prstGeom prst="rect">
            <a:avLst/>
          </a:prstGeom>
          <a:noFill/>
          <a:ln>
            <a:noFill/>
          </a:ln>
        </p:spPr>
      </p:pic>
      <p:pic>
        <p:nvPicPr>
          <p:cNvPr id="99" name="Google Shape;99;p18" title="ezgif.com-gif-maker (7).mp4">
            <a:hlinkClick r:id="rId5"/>
          </p:cNvPr>
          <p:cNvPicPr preferRelativeResize="0"/>
          <p:nvPr/>
        </p:nvPicPr>
        <p:blipFill>
          <a:blip r:embed="rId6">
            <a:alphaModFix/>
          </a:blip>
          <a:stretch>
            <a:fillRect/>
          </a:stretch>
        </p:blipFill>
        <p:spPr>
          <a:xfrm>
            <a:off x="659075" y="1264900"/>
            <a:ext cx="5145600" cy="385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System Overview</a:t>
            </a:r>
            <a:endParaRPr/>
          </a:p>
        </p:txBody>
      </p:sp>
      <p:sp>
        <p:nvSpPr>
          <p:cNvPr id="105" name="Google Shape;105;p19"/>
          <p:cNvSpPr txBox="1"/>
          <p:nvPr>
            <p:ph idx="1" type="body"/>
          </p:nvPr>
        </p:nvSpPr>
        <p:spPr>
          <a:xfrm>
            <a:off x="311700" y="1505700"/>
            <a:ext cx="4164000" cy="30762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sz="2200"/>
              <a:t>Hardware</a:t>
            </a:r>
            <a:endParaRPr sz="2200"/>
          </a:p>
          <a:p>
            <a:pPr indent="-368300" lvl="1" marL="1371600" rtl="0" algn="l">
              <a:spcBef>
                <a:spcPts val="0"/>
              </a:spcBef>
              <a:spcAft>
                <a:spcPts val="0"/>
              </a:spcAft>
              <a:buSzPts val="2200"/>
              <a:buChar char="○"/>
            </a:pPr>
            <a:r>
              <a:rPr lang="en" sz="2200"/>
              <a:t>Power Supply</a:t>
            </a:r>
            <a:endParaRPr sz="2200"/>
          </a:p>
          <a:p>
            <a:pPr indent="-368300" lvl="1" marL="1371600" rtl="0" algn="l">
              <a:spcBef>
                <a:spcPts val="0"/>
              </a:spcBef>
              <a:spcAft>
                <a:spcPts val="0"/>
              </a:spcAft>
              <a:buSzPts val="2200"/>
              <a:buChar char="○"/>
            </a:pPr>
            <a:r>
              <a:rPr lang="en" sz="2200"/>
              <a:t>Lidar Sensor Unit</a:t>
            </a:r>
            <a:endParaRPr sz="2200"/>
          </a:p>
          <a:p>
            <a:pPr indent="-368300" lvl="1" marL="1371600" rtl="0" algn="l">
              <a:spcBef>
                <a:spcPts val="0"/>
              </a:spcBef>
              <a:spcAft>
                <a:spcPts val="0"/>
              </a:spcAft>
              <a:buSzPts val="2200"/>
              <a:buChar char="○"/>
            </a:pPr>
            <a:r>
              <a:rPr lang="en" sz="2200"/>
              <a:t>RC Servo Unit</a:t>
            </a:r>
            <a:endParaRPr sz="2200"/>
          </a:p>
          <a:p>
            <a:pPr indent="-368300" lvl="1" marL="1371600" rtl="0" algn="l">
              <a:spcBef>
                <a:spcPts val="0"/>
              </a:spcBef>
              <a:spcAft>
                <a:spcPts val="0"/>
              </a:spcAft>
              <a:buSzPts val="2200"/>
              <a:buChar char="○"/>
            </a:pPr>
            <a:r>
              <a:rPr lang="en" sz="2200"/>
              <a:t>Stepper Unit</a:t>
            </a:r>
            <a:endParaRPr sz="2200"/>
          </a:p>
          <a:p>
            <a:pPr indent="0" lvl="0" marL="914400" rtl="0" algn="l">
              <a:spcBef>
                <a:spcPts val="1200"/>
              </a:spcBef>
              <a:spcAft>
                <a:spcPts val="1200"/>
              </a:spcAft>
              <a:buNone/>
            </a:pPr>
            <a:r>
              <a:t/>
            </a:r>
            <a:endParaRPr sz="2200"/>
          </a:p>
        </p:txBody>
      </p:sp>
      <p:sp>
        <p:nvSpPr>
          <p:cNvPr id="106" name="Google Shape;106;p19"/>
          <p:cNvSpPr txBox="1"/>
          <p:nvPr/>
        </p:nvSpPr>
        <p:spPr>
          <a:xfrm>
            <a:off x="4698400" y="1533150"/>
            <a:ext cx="4088400" cy="36387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chemeClr val="dk2"/>
              </a:buClr>
              <a:buSzPts val="2200"/>
              <a:buFont typeface="Roboto"/>
              <a:buChar char="●"/>
            </a:pPr>
            <a:r>
              <a:rPr lang="en" sz="2200">
                <a:solidFill>
                  <a:schemeClr val="dk2"/>
                </a:solidFill>
                <a:latin typeface="Roboto"/>
                <a:ea typeface="Roboto"/>
                <a:cs typeface="Roboto"/>
                <a:sym typeface="Roboto"/>
              </a:rPr>
              <a:t>Software</a:t>
            </a:r>
            <a:endParaRPr sz="2200">
              <a:solidFill>
                <a:schemeClr val="dk2"/>
              </a:solidFill>
              <a:latin typeface="Roboto"/>
              <a:ea typeface="Roboto"/>
              <a:cs typeface="Roboto"/>
              <a:sym typeface="Roboto"/>
            </a:endParaRPr>
          </a:p>
          <a:p>
            <a:pPr indent="-368300" lvl="1" marL="1371600" rtl="0" algn="l">
              <a:lnSpc>
                <a:spcPct val="115000"/>
              </a:lnSpc>
              <a:spcBef>
                <a:spcPts val="0"/>
              </a:spcBef>
              <a:spcAft>
                <a:spcPts val="0"/>
              </a:spcAft>
              <a:buClr>
                <a:schemeClr val="dk2"/>
              </a:buClr>
              <a:buSzPts val="2200"/>
              <a:buFont typeface="Roboto"/>
              <a:buChar char="○"/>
            </a:pPr>
            <a:r>
              <a:rPr lang="en" sz="2200">
                <a:solidFill>
                  <a:schemeClr val="dk2"/>
                </a:solidFill>
                <a:latin typeface="Roboto"/>
                <a:ea typeface="Roboto"/>
                <a:cs typeface="Roboto"/>
                <a:sym typeface="Roboto"/>
              </a:rPr>
              <a:t>Control motor rotation with PWM collect sensor data</a:t>
            </a:r>
            <a:endParaRPr sz="2200">
              <a:solidFill>
                <a:schemeClr val="dk2"/>
              </a:solidFill>
              <a:latin typeface="Roboto"/>
              <a:ea typeface="Roboto"/>
              <a:cs typeface="Roboto"/>
              <a:sym typeface="Roboto"/>
            </a:endParaRPr>
          </a:p>
          <a:p>
            <a:pPr indent="-368300" lvl="1" marL="1371600" rtl="0" algn="l">
              <a:lnSpc>
                <a:spcPct val="115000"/>
              </a:lnSpc>
              <a:spcBef>
                <a:spcPts val="0"/>
              </a:spcBef>
              <a:spcAft>
                <a:spcPts val="0"/>
              </a:spcAft>
              <a:buClr>
                <a:schemeClr val="dk2"/>
              </a:buClr>
              <a:buSzPts val="2200"/>
              <a:buFont typeface="Roboto"/>
              <a:buChar char="○"/>
            </a:pPr>
            <a:r>
              <a:rPr lang="en" sz="2200">
                <a:solidFill>
                  <a:schemeClr val="dk2"/>
                </a:solidFill>
                <a:latin typeface="Roboto"/>
                <a:ea typeface="Roboto"/>
                <a:cs typeface="Roboto"/>
                <a:sym typeface="Roboto"/>
              </a:rPr>
              <a:t>Spherical to Cartesian conversion</a:t>
            </a:r>
            <a:endParaRPr sz="2200">
              <a:solidFill>
                <a:schemeClr val="dk2"/>
              </a:solidFill>
              <a:latin typeface="Roboto"/>
              <a:ea typeface="Roboto"/>
              <a:cs typeface="Roboto"/>
              <a:sym typeface="Roboto"/>
            </a:endParaRPr>
          </a:p>
          <a:p>
            <a:pPr indent="-368300" lvl="1" marL="1371600" rtl="0" algn="l">
              <a:lnSpc>
                <a:spcPct val="115000"/>
              </a:lnSpc>
              <a:spcBef>
                <a:spcPts val="0"/>
              </a:spcBef>
              <a:spcAft>
                <a:spcPts val="0"/>
              </a:spcAft>
              <a:buClr>
                <a:schemeClr val="dk2"/>
              </a:buClr>
              <a:buSzPts val="2200"/>
              <a:buFont typeface="Roboto"/>
              <a:buChar char="○"/>
            </a:pPr>
            <a:r>
              <a:rPr lang="en" sz="2200">
                <a:solidFill>
                  <a:schemeClr val="dk2"/>
                </a:solidFill>
                <a:latin typeface="Roboto"/>
                <a:ea typeface="Roboto"/>
                <a:cs typeface="Roboto"/>
                <a:sym typeface="Roboto"/>
              </a:rPr>
              <a:t>Encoding to las output file</a:t>
            </a: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148550" y="204275"/>
            <a:ext cx="3477600" cy="39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solidFill>
                  <a:srgbClr val="FFFFFF"/>
                </a:solidFill>
              </a:rPr>
              <a:t>Block Diagram</a:t>
            </a:r>
            <a:endParaRPr>
              <a:solidFill>
                <a:srgbClr val="FFFFFF"/>
              </a:solidFill>
            </a:endParaRPr>
          </a:p>
        </p:txBody>
      </p:sp>
      <p:pic>
        <p:nvPicPr>
          <p:cNvPr id="112" name="Google Shape;112;p20"/>
          <p:cNvPicPr preferRelativeResize="0"/>
          <p:nvPr/>
        </p:nvPicPr>
        <p:blipFill>
          <a:blip r:embed="rId3">
            <a:alphaModFix/>
          </a:blip>
          <a:stretch>
            <a:fillRect/>
          </a:stretch>
        </p:blipFill>
        <p:spPr>
          <a:xfrm>
            <a:off x="952963" y="1297950"/>
            <a:ext cx="7238074" cy="37819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Overview</a:t>
            </a:r>
            <a:endParaRPr/>
          </a:p>
        </p:txBody>
      </p:sp>
      <p:sp>
        <p:nvSpPr>
          <p:cNvPr id="118" name="Google Shape;118;p21"/>
          <p:cNvSpPr txBox="1"/>
          <p:nvPr>
            <p:ph idx="1" type="body"/>
          </p:nvPr>
        </p:nvSpPr>
        <p:spPr>
          <a:xfrm>
            <a:off x="311700" y="1505700"/>
            <a:ext cx="8715900" cy="3076200"/>
          </a:xfrm>
          <a:prstGeom prst="rect">
            <a:avLst/>
          </a:prstGeom>
        </p:spPr>
        <p:txBody>
          <a:bodyPr anchorCtr="0" anchor="t" bIns="91425" lIns="91425" spcFirstLastPara="1" rIns="91425" wrap="square" tIns="91425">
            <a:normAutofit fontScale="85000" lnSpcReduction="20000"/>
          </a:bodyPr>
          <a:lstStyle/>
          <a:p>
            <a:pPr indent="-347345" lvl="0" marL="457200" marR="0" rtl="0" algn="l">
              <a:lnSpc>
                <a:spcPct val="115000"/>
              </a:lnSpc>
              <a:spcBef>
                <a:spcPts val="0"/>
              </a:spcBef>
              <a:spcAft>
                <a:spcPts val="0"/>
              </a:spcAft>
              <a:buSzPct val="100000"/>
              <a:buChar char="●"/>
            </a:pPr>
            <a:r>
              <a:rPr lang="en" sz="2200"/>
              <a:t>Power Supply (Not pictured)</a:t>
            </a:r>
            <a:endParaRPr sz="2200"/>
          </a:p>
          <a:p>
            <a:pPr indent="-347344" lvl="1" marL="914400" marR="0" rtl="0" algn="l">
              <a:lnSpc>
                <a:spcPct val="115000"/>
              </a:lnSpc>
              <a:spcBef>
                <a:spcPts val="0"/>
              </a:spcBef>
              <a:spcAft>
                <a:spcPts val="0"/>
              </a:spcAft>
              <a:buSzPct val="100000"/>
              <a:buChar char="○"/>
            </a:pPr>
            <a:r>
              <a:rPr lang="en" sz="2200"/>
              <a:t>12V Barrel Jack converter, USB 5V power</a:t>
            </a:r>
            <a:endParaRPr sz="2200"/>
          </a:p>
          <a:p>
            <a:pPr indent="-347345" lvl="0" marL="457200" marR="0" rtl="0" algn="l">
              <a:lnSpc>
                <a:spcPct val="115000"/>
              </a:lnSpc>
              <a:spcBef>
                <a:spcPts val="0"/>
              </a:spcBef>
              <a:spcAft>
                <a:spcPts val="0"/>
              </a:spcAft>
              <a:buSzPct val="100000"/>
              <a:buChar char="●"/>
            </a:pPr>
            <a:r>
              <a:rPr lang="en" sz="2200"/>
              <a:t>Lidar Sensor Unit</a:t>
            </a:r>
            <a:endParaRPr sz="2200"/>
          </a:p>
          <a:p>
            <a:pPr indent="-347344" lvl="1" marL="914400" marR="0" rtl="0" algn="l">
              <a:lnSpc>
                <a:spcPct val="115000"/>
              </a:lnSpc>
              <a:spcBef>
                <a:spcPts val="0"/>
              </a:spcBef>
              <a:spcAft>
                <a:spcPts val="0"/>
              </a:spcAft>
              <a:buSzPct val="100000"/>
              <a:buChar char="○"/>
            </a:pPr>
            <a:r>
              <a:rPr lang="en" sz="2200"/>
              <a:t>Time-of-Flight (TOF) sensor</a:t>
            </a:r>
            <a:endParaRPr sz="2200"/>
          </a:p>
          <a:p>
            <a:pPr indent="-347345" lvl="0" marL="457200" marR="0" rtl="0" algn="l">
              <a:lnSpc>
                <a:spcPct val="115000"/>
              </a:lnSpc>
              <a:spcBef>
                <a:spcPts val="0"/>
              </a:spcBef>
              <a:spcAft>
                <a:spcPts val="0"/>
              </a:spcAft>
              <a:buSzPct val="100000"/>
              <a:buChar char="●"/>
            </a:pPr>
            <a:r>
              <a:rPr lang="en" sz="2200"/>
              <a:t>RC Servo Unit</a:t>
            </a:r>
            <a:endParaRPr sz="2200"/>
          </a:p>
          <a:p>
            <a:pPr indent="-347344" lvl="1" marL="914400" marR="0" rtl="0" algn="l">
              <a:lnSpc>
                <a:spcPct val="115000"/>
              </a:lnSpc>
              <a:spcBef>
                <a:spcPts val="0"/>
              </a:spcBef>
              <a:spcAft>
                <a:spcPts val="0"/>
              </a:spcAft>
              <a:buSzPct val="100000"/>
              <a:buChar char="○"/>
            </a:pPr>
            <a:r>
              <a:rPr lang="en" sz="2200"/>
              <a:t>Slip Ring connect microcontroller -&gt; TOF sensor</a:t>
            </a:r>
            <a:endParaRPr sz="2200"/>
          </a:p>
          <a:p>
            <a:pPr indent="-347344" lvl="1" marL="914400" marR="0" rtl="0" algn="l">
              <a:lnSpc>
                <a:spcPct val="115000"/>
              </a:lnSpc>
              <a:spcBef>
                <a:spcPts val="0"/>
              </a:spcBef>
              <a:spcAft>
                <a:spcPts val="0"/>
              </a:spcAft>
              <a:buSzPct val="100000"/>
              <a:buChar char="○"/>
            </a:pPr>
            <a:r>
              <a:rPr lang="en" sz="2200"/>
              <a:t>RC Servo manages vertical rotation</a:t>
            </a:r>
            <a:endParaRPr sz="2200"/>
          </a:p>
          <a:p>
            <a:pPr indent="-347345" lvl="0" marL="457200" marR="0" rtl="0" algn="l">
              <a:lnSpc>
                <a:spcPct val="115000"/>
              </a:lnSpc>
              <a:spcBef>
                <a:spcPts val="0"/>
              </a:spcBef>
              <a:spcAft>
                <a:spcPts val="0"/>
              </a:spcAft>
              <a:buSzPct val="100000"/>
              <a:buChar char="●"/>
            </a:pPr>
            <a:r>
              <a:rPr lang="en" sz="2200"/>
              <a:t>Stepper Unit</a:t>
            </a:r>
            <a:endParaRPr sz="2200"/>
          </a:p>
          <a:p>
            <a:pPr indent="-347344" lvl="1" marL="914400" marR="0" rtl="0" algn="l">
              <a:lnSpc>
                <a:spcPct val="115000"/>
              </a:lnSpc>
              <a:spcBef>
                <a:spcPts val="0"/>
              </a:spcBef>
              <a:spcAft>
                <a:spcPts val="0"/>
              </a:spcAft>
              <a:buSzPct val="100000"/>
              <a:buChar char="○"/>
            </a:pPr>
            <a:r>
              <a:rPr lang="en" sz="2200"/>
              <a:t>A4988 Stepper motor </a:t>
            </a:r>
            <a:r>
              <a:rPr lang="en" sz="2200"/>
              <a:t>driver (Not pictured)</a:t>
            </a:r>
            <a:endParaRPr sz="2200"/>
          </a:p>
          <a:p>
            <a:pPr indent="-347344" lvl="1" marL="914400" marR="0" rtl="0" algn="l">
              <a:lnSpc>
                <a:spcPct val="115000"/>
              </a:lnSpc>
              <a:spcBef>
                <a:spcPts val="0"/>
              </a:spcBef>
              <a:spcAft>
                <a:spcPts val="0"/>
              </a:spcAft>
              <a:buSzPct val="100000"/>
              <a:buChar char="○"/>
            </a:pPr>
            <a:r>
              <a:rPr lang="en" sz="2200"/>
              <a:t>Stepper Motor in charge of horizontal rotation</a:t>
            </a:r>
            <a:endParaRPr sz="2200"/>
          </a:p>
        </p:txBody>
      </p:sp>
      <p:pic>
        <p:nvPicPr>
          <p:cNvPr id="119" name="Google Shape;119;p21"/>
          <p:cNvPicPr preferRelativeResize="0"/>
          <p:nvPr/>
        </p:nvPicPr>
        <p:blipFill rotWithShape="1">
          <a:blip r:embed="rId3">
            <a:alphaModFix/>
          </a:blip>
          <a:srcRect b="3538" l="49073" r="32777" t="17992"/>
          <a:stretch/>
        </p:blipFill>
        <p:spPr>
          <a:xfrm>
            <a:off x="6844475" y="1278250"/>
            <a:ext cx="1562199" cy="3634501"/>
          </a:xfrm>
          <a:prstGeom prst="rect">
            <a:avLst/>
          </a:prstGeom>
          <a:noFill/>
          <a:ln>
            <a:noFill/>
          </a:ln>
        </p:spPr>
      </p:pic>
      <p:cxnSp>
        <p:nvCxnSpPr>
          <p:cNvPr id="120" name="Google Shape;120;p21"/>
          <p:cNvCxnSpPr/>
          <p:nvPr/>
        </p:nvCxnSpPr>
        <p:spPr>
          <a:xfrm>
            <a:off x="6574675" y="1750825"/>
            <a:ext cx="886200" cy="428700"/>
          </a:xfrm>
          <a:prstGeom prst="straightConnector1">
            <a:avLst/>
          </a:prstGeom>
          <a:noFill/>
          <a:ln cap="flat" cmpd="sng" w="9525">
            <a:solidFill>
              <a:schemeClr val="dk2"/>
            </a:solidFill>
            <a:prstDash val="solid"/>
            <a:round/>
            <a:headEnd len="med" w="med" type="none"/>
            <a:tailEnd len="med" w="med" type="triangle"/>
          </a:ln>
        </p:spPr>
      </p:cxnSp>
      <p:sp>
        <p:nvSpPr>
          <p:cNvPr id="121" name="Google Shape;121;p21"/>
          <p:cNvSpPr txBox="1"/>
          <p:nvPr/>
        </p:nvSpPr>
        <p:spPr>
          <a:xfrm>
            <a:off x="6015175" y="1569200"/>
            <a:ext cx="711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Roboto"/>
                <a:ea typeface="Roboto"/>
                <a:cs typeface="Roboto"/>
                <a:sym typeface="Roboto"/>
              </a:rPr>
              <a:t>TOF Sensor</a:t>
            </a:r>
            <a:endParaRPr sz="700">
              <a:latin typeface="Roboto"/>
              <a:ea typeface="Roboto"/>
              <a:cs typeface="Roboto"/>
              <a:sym typeface="Roboto"/>
            </a:endParaRPr>
          </a:p>
        </p:txBody>
      </p:sp>
      <p:cxnSp>
        <p:nvCxnSpPr>
          <p:cNvPr id="122" name="Google Shape;122;p21"/>
          <p:cNvCxnSpPr/>
          <p:nvPr/>
        </p:nvCxnSpPr>
        <p:spPr>
          <a:xfrm flipH="1">
            <a:off x="8034925" y="1881600"/>
            <a:ext cx="406800" cy="203400"/>
          </a:xfrm>
          <a:prstGeom prst="straightConnector1">
            <a:avLst/>
          </a:prstGeom>
          <a:noFill/>
          <a:ln cap="flat" cmpd="sng" w="9525">
            <a:solidFill>
              <a:schemeClr val="dk2"/>
            </a:solidFill>
            <a:prstDash val="solid"/>
            <a:round/>
            <a:headEnd len="med" w="med" type="none"/>
            <a:tailEnd len="med" w="med" type="triangle"/>
          </a:ln>
        </p:spPr>
      </p:cxnSp>
      <p:sp>
        <p:nvSpPr>
          <p:cNvPr id="123" name="Google Shape;123;p21"/>
          <p:cNvSpPr txBox="1"/>
          <p:nvPr/>
        </p:nvSpPr>
        <p:spPr>
          <a:xfrm>
            <a:off x="8315700" y="1569200"/>
            <a:ext cx="711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Roboto"/>
                <a:ea typeface="Roboto"/>
                <a:cs typeface="Roboto"/>
                <a:sym typeface="Roboto"/>
              </a:rPr>
              <a:t>RC Servo</a:t>
            </a:r>
            <a:endParaRPr sz="700">
              <a:latin typeface="Roboto"/>
              <a:ea typeface="Roboto"/>
              <a:cs typeface="Roboto"/>
              <a:sym typeface="Roboto"/>
            </a:endParaRPr>
          </a:p>
        </p:txBody>
      </p:sp>
      <p:cxnSp>
        <p:nvCxnSpPr>
          <p:cNvPr id="124" name="Google Shape;124;p21"/>
          <p:cNvCxnSpPr/>
          <p:nvPr/>
        </p:nvCxnSpPr>
        <p:spPr>
          <a:xfrm flipH="1" rot="10800000">
            <a:off x="6596475" y="3719575"/>
            <a:ext cx="428700" cy="334200"/>
          </a:xfrm>
          <a:prstGeom prst="straightConnector1">
            <a:avLst/>
          </a:prstGeom>
          <a:noFill/>
          <a:ln cap="flat" cmpd="sng" w="9525">
            <a:solidFill>
              <a:schemeClr val="dk2"/>
            </a:solidFill>
            <a:prstDash val="solid"/>
            <a:round/>
            <a:headEnd len="med" w="med" type="none"/>
            <a:tailEnd len="med" w="med" type="triangle"/>
          </a:ln>
        </p:spPr>
      </p:cxnSp>
      <p:sp>
        <p:nvSpPr>
          <p:cNvPr id="125" name="Google Shape;125;p21"/>
          <p:cNvSpPr txBox="1"/>
          <p:nvPr/>
        </p:nvSpPr>
        <p:spPr>
          <a:xfrm>
            <a:off x="6269125" y="4013575"/>
            <a:ext cx="71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Roboto"/>
                <a:ea typeface="Roboto"/>
                <a:cs typeface="Roboto"/>
                <a:sym typeface="Roboto"/>
              </a:rPr>
              <a:t>Stepper Motor</a:t>
            </a:r>
            <a:endParaRPr sz="700">
              <a:latin typeface="Roboto"/>
              <a:ea typeface="Roboto"/>
              <a:cs typeface="Roboto"/>
              <a:sym typeface="Roboto"/>
            </a:endParaRPr>
          </a:p>
        </p:txBody>
      </p:sp>
      <p:cxnSp>
        <p:nvCxnSpPr>
          <p:cNvPr id="126" name="Google Shape;126;p21"/>
          <p:cNvCxnSpPr/>
          <p:nvPr/>
        </p:nvCxnSpPr>
        <p:spPr>
          <a:xfrm rot="10800000">
            <a:off x="7954975" y="3647050"/>
            <a:ext cx="435900" cy="246900"/>
          </a:xfrm>
          <a:prstGeom prst="straightConnector1">
            <a:avLst/>
          </a:prstGeom>
          <a:noFill/>
          <a:ln cap="flat" cmpd="sng" w="9525">
            <a:solidFill>
              <a:schemeClr val="dk2"/>
            </a:solidFill>
            <a:prstDash val="solid"/>
            <a:round/>
            <a:headEnd len="med" w="med" type="none"/>
            <a:tailEnd len="med" w="med" type="triangle"/>
          </a:ln>
        </p:spPr>
      </p:cxnSp>
      <p:sp>
        <p:nvSpPr>
          <p:cNvPr id="127" name="Google Shape;127;p21"/>
          <p:cNvSpPr txBox="1"/>
          <p:nvPr/>
        </p:nvSpPr>
        <p:spPr>
          <a:xfrm>
            <a:off x="8245000" y="3817750"/>
            <a:ext cx="711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Roboto"/>
                <a:ea typeface="Roboto"/>
                <a:cs typeface="Roboto"/>
                <a:sym typeface="Roboto"/>
              </a:rPr>
              <a:t>Slip Ring</a:t>
            </a:r>
            <a:endParaRPr sz="700">
              <a:latin typeface="Roboto"/>
              <a:ea typeface="Roboto"/>
              <a:cs typeface="Roboto"/>
              <a:sym typeface="Roboto"/>
            </a:endParaRPr>
          </a:p>
        </p:txBody>
      </p:sp>
      <p:cxnSp>
        <p:nvCxnSpPr>
          <p:cNvPr id="128" name="Google Shape;128;p21"/>
          <p:cNvCxnSpPr/>
          <p:nvPr/>
        </p:nvCxnSpPr>
        <p:spPr>
          <a:xfrm rot="10800000">
            <a:off x="8071200" y="3044000"/>
            <a:ext cx="232500" cy="406800"/>
          </a:xfrm>
          <a:prstGeom prst="straightConnector1">
            <a:avLst/>
          </a:prstGeom>
          <a:noFill/>
          <a:ln cap="flat" cmpd="sng" w="9525">
            <a:solidFill>
              <a:schemeClr val="dk2"/>
            </a:solidFill>
            <a:prstDash val="solid"/>
            <a:round/>
            <a:headEnd len="med" w="med" type="none"/>
            <a:tailEnd len="med" w="med" type="triangle"/>
          </a:ln>
        </p:spPr>
      </p:cxnSp>
      <p:sp>
        <p:nvSpPr>
          <p:cNvPr id="129" name="Google Shape;129;p21"/>
          <p:cNvSpPr txBox="1"/>
          <p:nvPr/>
        </p:nvSpPr>
        <p:spPr>
          <a:xfrm>
            <a:off x="8239500" y="3278350"/>
            <a:ext cx="82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Roboto"/>
                <a:ea typeface="Roboto"/>
                <a:cs typeface="Roboto"/>
                <a:sym typeface="Roboto"/>
              </a:rPr>
              <a:t>Horizontal Rotation Pulley</a:t>
            </a:r>
            <a:endParaRPr sz="700">
              <a:latin typeface="Roboto"/>
              <a:ea typeface="Roboto"/>
              <a:cs typeface="Roboto"/>
              <a:sym typeface="Roboto"/>
            </a:endParaRPr>
          </a:p>
        </p:txBody>
      </p:sp>
      <p:cxnSp>
        <p:nvCxnSpPr>
          <p:cNvPr id="130" name="Google Shape;130;p21"/>
          <p:cNvCxnSpPr/>
          <p:nvPr/>
        </p:nvCxnSpPr>
        <p:spPr>
          <a:xfrm rot="10800000">
            <a:off x="8129425" y="2332100"/>
            <a:ext cx="210600" cy="210600"/>
          </a:xfrm>
          <a:prstGeom prst="straightConnector1">
            <a:avLst/>
          </a:prstGeom>
          <a:noFill/>
          <a:ln cap="flat" cmpd="sng" w="9525">
            <a:solidFill>
              <a:schemeClr val="dk2"/>
            </a:solidFill>
            <a:prstDash val="solid"/>
            <a:round/>
            <a:headEnd len="med" w="med" type="none"/>
            <a:tailEnd len="med" w="med" type="triangle"/>
          </a:ln>
        </p:spPr>
      </p:cxnSp>
      <p:sp>
        <p:nvSpPr>
          <p:cNvPr id="131" name="Google Shape;131;p21"/>
          <p:cNvSpPr txBox="1"/>
          <p:nvPr/>
        </p:nvSpPr>
        <p:spPr>
          <a:xfrm>
            <a:off x="8315700" y="2423775"/>
            <a:ext cx="82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Roboto"/>
                <a:ea typeface="Roboto"/>
                <a:cs typeface="Roboto"/>
                <a:sym typeface="Roboto"/>
              </a:rPr>
              <a:t>Vertical</a:t>
            </a:r>
            <a:r>
              <a:rPr lang="en" sz="700">
                <a:latin typeface="Roboto"/>
                <a:ea typeface="Roboto"/>
                <a:cs typeface="Roboto"/>
                <a:sym typeface="Roboto"/>
              </a:rPr>
              <a:t> Rotation Pulley</a:t>
            </a:r>
            <a:endParaRPr sz="7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