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B4CC7C-0610-4AE3-88F7-90283835FB8F}">
  <a:tblStyle styleId="{6AB4CC7C-0610-4AE3-88F7-90283835F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2C4285-8292-4644-B723-01C03A9014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4"/>
  </p:normalViewPr>
  <p:slideViewPr>
    <p:cSldViewPr snapToGrid="0">
      <p:cViewPr varScale="1">
        <p:scale>
          <a:sx n="138" d="100"/>
          <a:sy n="138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0531608c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team members and project generally</a:t>
            </a:r>
            <a:endParaRPr/>
          </a:p>
        </p:txBody>
      </p:sp>
      <p:sp>
        <p:nvSpPr>
          <p:cNvPr id="127" name="Google Shape;127;g350531608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0fc51360d_0_5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50fc51360d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3432a3365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353432a336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35a698065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535a69806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35a69806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3535a69806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29290244c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529290244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0fc51360d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second Image something related to the original amplifier design? Not sure what to put, </a:t>
            </a:r>
            <a:endParaRPr/>
          </a:p>
        </p:txBody>
      </p:sp>
      <p:sp>
        <p:nvSpPr>
          <p:cNvPr id="346" name="Google Shape;346;g350fc51360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29290244c_0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g3529290244c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0fc51360d_0_16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second Image something related to the original amplifier design? Not sure what to put, </a:t>
            </a:r>
            <a:endParaRPr/>
          </a:p>
        </p:txBody>
      </p:sp>
      <p:sp>
        <p:nvSpPr>
          <p:cNvPr id="400" name="Google Shape;400;g350fc51360d_0_1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35a69806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3535a69806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29290244c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second Image something related to the original amplifier design? Not sure what to put, </a:t>
            </a:r>
            <a:endParaRPr/>
          </a:p>
        </p:txBody>
      </p:sp>
      <p:sp>
        <p:nvSpPr>
          <p:cNvPr id="454" name="Google Shape;454;g3529290244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0531608c6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50531608c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35a69806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3535a69806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35a698065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second Image something related to the original amplifier design? Not sure what to put, </a:t>
            </a:r>
            <a:endParaRPr/>
          </a:p>
        </p:txBody>
      </p:sp>
      <p:sp>
        <p:nvSpPr>
          <p:cNvPr id="488" name="Google Shape;488;g3535a69806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35a698065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3535a69806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29290244c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3529290244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29290244c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3529290244c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0fc51360d_0_5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we need to add RV for LCD, but otherwise I covered all the other RV, might want to just note that the other RV was covered earlier</a:t>
            </a:r>
            <a:endParaRPr/>
          </a:p>
        </p:txBody>
      </p:sp>
      <p:sp>
        <p:nvSpPr>
          <p:cNvPr id="564" name="Google Shape;564;g350fc51360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535cfd46f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3535cfd46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50fc51360d_0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g350fc51360d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529290244c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3529290244c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50fc51360d_0_9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350fc51360d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4abfb808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54abfb80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50fc51360d_0_9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350fc51360d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50fc51360d_0_10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350fc51360d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50fc51360d_0_1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350fc51360d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50fc51360d_0_13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that we need this slide, might want to ask eric, or also consider bringing it up during mock presentation</a:t>
            </a:r>
            <a:endParaRPr/>
          </a:p>
        </p:txBody>
      </p:sp>
      <p:sp>
        <p:nvSpPr>
          <p:cNvPr id="715" name="Google Shape;715;g350fc51360d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0fc51360d_0_1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g350fc51360d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50fc51360d_0_1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350fc51360d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0fc5136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slide??</a:t>
            </a:r>
            <a:endParaRPr/>
          </a:p>
        </p:txBody>
      </p:sp>
      <p:sp>
        <p:nvSpPr>
          <p:cNvPr id="164" name="Google Shape;164;g350fc5136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0fc51360d_0_8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350fc51360d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29290244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352929024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29290244c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Make the X bigger</a:t>
            </a:r>
            <a:endParaRPr/>
          </a:p>
        </p:txBody>
      </p:sp>
      <p:sp>
        <p:nvSpPr>
          <p:cNvPr id="209" name="Google Shape;209;g3529290244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29290244c_0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Title change??</a:t>
            </a:r>
            <a:endParaRPr/>
          </a:p>
        </p:txBody>
      </p:sp>
      <p:sp>
        <p:nvSpPr>
          <p:cNvPr id="224" name="Google Shape;224;g3529290244c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35a69806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535a6980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ti.com/lit/ds/symlink/lm337.pdf?ts=1746292248687&amp;ref_url=https%253A%252F%252Fwww.ti.com%252Fproduct%252FLM337%253Futm_source%253Dgoogle%2526utm_medium%253Dcpc%2526utm_campaign%253Dapp-lp-null-44700045336317407_prodfolderdynamic-cpc-pf-google-ww_en_int%2526utm_content%253Dprodfolddynamic%2526ds_k%253DDYNAMIC+SEARCH+ADS%2526DCM%253Dyes%2526gclsrc%253Daw.ds%2526gad_source%253D1%2526gbraid%253D0AAAAAC068F21kBzQvgRKXBwGQOYT-jtjC%2526gclid%253DEAIaIQobChMI09GWreWHjQMVq2dBAh2uOS61EAAYASAAEgJx2vD_Bw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46L67THAW2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50526" y="1915473"/>
            <a:ext cx="7443000" cy="1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</a:rPr>
              <a:t>FastFretTrainer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Group #24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Eli Hoon, Murtaza Saifuddin, Omeed Jamali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May 5, 2025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755" y="753557"/>
            <a:ext cx="2182488" cy="5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/>
        </p:nvSpPr>
        <p:spPr>
          <a:xfrm>
            <a:off x="3848878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Python Data Processing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PySerial for communication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Numpy.fft for frequency analysis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Flask Front-End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Different modes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Visual feedback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Guide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 sz="1500" b="1">
              <a:solidFill>
                <a:srgbClr val="15264B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Receive expected digital signal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Correctly calculate cents measurement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Send accurate data back to LCD display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84B36"/>
              </a:solidFill>
            </a:endParaRPr>
          </a:p>
        </p:txBody>
      </p:sp>
      <p:sp>
        <p:nvSpPr>
          <p:cNvPr id="257" name="Google Shape;257;p34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Software Design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61" name="Google Shape;261;p3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62" name="Google Shape;262;p34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63" name="Google Shape;263;p3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" name="Google Shape;264;p3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5" name="Google Shape;265;p34" title="Screenshot 2025-05-01 at 3.11.2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00" y="840925"/>
            <a:ext cx="3267599" cy="17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title="Screenshot 2025-05-01 at 3.11.52 PM.png"/>
          <p:cNvPicPr preferRelativeResize="0"/>
          <p:nvPr/>
        </p:nvPicPr>
        <p:blipFill rotWithShape="1">
          <a:blip r:embed="rId5">
            <a:alphaModFix/>
          </a:blip>
          <a:srcRect t="15902"/>
          <a:stretch/>
        </p:blipFill>
        <p:spPr>
          <a:xfrm>
            <a:off x="323300" y="2726800"/>
            <a:ext cx="3267599" cy="178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/>
        </p:nvSpPr>
        <p:spPr>
          <a:xfrm>
            <a:off x="6370504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6370504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282608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0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Changes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Added Guide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Calculate Frets Off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500" b="1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Reason For Change</a:t>
            </a:r>
            <a:endParaRPr sz="1500" b="1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More intuitive for user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Clarifies specific scale positioning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Provides adjustment feedback beside cents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Updated Software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78" name="Google Shape;278;p3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79" name="Google Shape;279;p3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80" name="Google Shape;280;p3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3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2" name="Google Shape;282;p35" title="Screenshot 2025-05-01 at 3.12.1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312" y="825937"/>
            <a:ext cx="3264676" cy="177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283" name="Google Shape;283;p35" title="Screenshot 2025-05-01 at 3.12.2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300" y="2779700"/>
            <a:ext cx="3264701" cy="178061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282608" y="763797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0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Frequency Algorithm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Take FFT of digitized input signal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Analyze bins over 75 hz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Use average + offset to find relative threshold for magnitude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Choose the first peak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Calculate difference using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Fret Algorithm</a:t>
            </a:r>
            <a:endParaRPr sz="1500" b="1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Search sorted list of frequencies to find closest note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Use matching index of frequency for sorted notes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Calculate difference in indices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Frequency and Fret Algorithms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91" name="Google Shape;29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93" name="Google Shape;293;p3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95" name="Google Shape;295;p3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6" name="Google Shape;296;p3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" name="Google Shape;297;p36" title="Screenshot 2025-05-03 at 2.22.56 PM.png"/>
          <p:cNvPicPr preferRelativeResize="0"/>
          <p:nvPr/>
        </p:nvPicPr>
        <p:blipFill rotWithShape="1">
          <a:blip r:embed="rId4">
            <a:alphaModFix/>
          </a:blip>
          <a:srcRect t="41714" b="7839"/>
          <a:stretch/>
        </p:blipFill>
        <p:spPr>
          <a:xfrm>
            <a:off x="2873400" y="2752350"/>
            <a:ext cx="2059949" cy="5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 title="FFTImage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183" y="1722040"/>
            <a:ext cx="3541792" cy="182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Software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05" name="Google Shape;3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07" name="Google Shape;307;p3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08" name="Google Shape;308;p3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09" name="Google Shape;309;p3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3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1" name="Google Shape;311;p37"/>
          <p:cNvGraphicFramePr/>
          <p:nvPr/>
        </p:nvGraphicFramePr>
        <p:xfrm>
          <a:off x="282600" y="861913"/>
          <a:ext cx="5139750" cy="3986294"/>
        </p:xfrm>
        <a:graphic>
          <a:graphicData uri="http://schemas.openxmlformats.org/drawingml/2006/table">
            <a:tbl>
              <a:tblPr>
                <a:noFill/>
                <a:tableStyleId>{6AB4CC7C-0610-4AE3-88F7-90283835FB8F}</a:tableStyleId>
              </a:tblPr>
              <a:tblGrid>
                <a:gridCol w="25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Verification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Accurately report the frequency of the note played on the guitar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signal generator and oscilloscope to record the note frequency and compare it to what is reported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 an accurate measurement of note difference in cents on the scale shown in the UI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Utilize an oscilloscope to measure frequency and manually calculate and compare the cents value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Properly interface with the USB connection to send data packets back to the Base Station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Call write commands via the PC for “Hello world” packets and see if they are displayed on the LCD display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2" name="Google Shape;312;p37" title="Screenshot 2025-05-03 at 2.38.2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050" y="2749865"/>
            <a:ext cx="2393273" cy="197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 title="IMG_679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038" y="727075"/>
            <a:ext cx="2393298" cy="179497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/>
        </p:nvSpPr>
        <p:spPr>
          <a:xfrm>
            <a:off x="5961750" y="242095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Frequency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5907538" y="460890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Functionality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/>
        </p:nvSpPr>
        <p:spPr>
          <a:xfrm>
            <a:off x="1655229" y="1614755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>
                <a:solidFill>
                  <a:schemeClr val="lt1"/>
                </a:solidFill>
              </a:rPr>
              <a:t>Fob Design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1081196" y="2920648"/>
            <a:ext cx="6981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38"/>
          <p:cNvGrpSpPr/>
          <p:nvPr/>
        </p:nvGrpSpPr>
        <p:grpSpPr>
          <a:xfrm>
            <a:off x="2957892" y="2504179"/>
            <a:ext cx="2896227" cy="242134"/>
            <a:chOff x="3943790" y="2676939"/>
            <a:chExt cx="3861636" cy="322845"/>
          </a:xfrm>
        </p:grpSpPr>
        <p:cxnSp>
          <p:nvCxnSpPr>
            <p:cNvPr id="323" name="Google Shape;323;p38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38"/>
            <p:cNvCxnSpPr/>
            <p:nvPr/>
          </p:nvCxnSpPr>
          <p:spPr>
            <a:xfrm rot="10800000" flipH="1">
              <a:off x="3943790" y="2676984"/>
              <a:ext cx="482400" cy="32280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25" name="Google Shape;32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27" name="Google Shape;327;p3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28" name="Google Shape;328;p3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29" name="Google Shape;329;p3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0" name="Google Shape;330;p3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/>
          <p:nvPr/>
        </p:nvSpPr>
        <p:spPr>
          <a:xfrm>
            <a:off x="356674" y="947788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1120586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1120586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0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2000" b="1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First Stage Summing-Inverter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DC Offset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Guitar Signal Amplification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Second Stage Unity Inverter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 sz="1500" b="1" i="0" u="none" strike="noStrike" cap="non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Amplify guitar signal and add DC offset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Ensure output is within ADC range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Biasing rail voltage 3.3V and -2V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2" name="Google Shape;352;p40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Fob Amplifier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54" name="Google Shape;35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56" name="Google Shape;356;p4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57" name="Google Shape;357;p4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58" name="Google Shape;358;p4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9" name="Google Shape;359;p4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40" title="Screenshot 2025-04-29 at 11.44.1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87" y="953678"/>
            <a:ext cx="3355681" cy="1736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40" title="Screenshot 2025-05-01 at 10.11.50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25" y="2875312"/>
            <a:ext cx="3355700" cy="165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 title="Screenshot 2025-04-29 at 11.57.03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326" y="685258"/>
            <a:ext cx="3598301" cy="215596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/>
        </p:nvSpPr>
        <p:spPr>
          <a:xfrm>
            <a:off x="6370504" y="16796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6370504" y="356041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2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Amplifier Design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89" name="Google Shape;389;p4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90" name="Google Shape;390;p4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91" name="Google Shape;391;p4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2" name="Google Shape;392;p4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93" name="Google Shape;393;p42"/>
          <p:cNvGraphicFramePr/>
          <p:nvPr/>
        </p:nvGraphicFramePr>
        <p:xfrm>
          <a:off x="94675" y="935750"/>
          <a:ext cx="5481800" cy="2974375"/>
        </p:xfrm>
        <a:graphic>
          <a:graphicData uri="http://schemas.openxmlformats.org/drawingml/2006/table">
            <a:tbl>
              <a:tblPr>
                <a:noFill/>
                <a:tableStyleId>{6C2C4285-8292-4644-B723-01C03A901452}</a:tableStyleId>
              </a:tblPr>
              <a:tblGrid>
                <a:gridCol w="27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Signal input to the ADC must be between 3.3V and 0V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5mVpp input and ensure the output is within 0V to 3.3V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DC offset must be half of the positive rail voltage.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multimeter to ensure the offset remains within +/-15% of the required  1.65V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4" name="Google Shape;394;p42" title="AmplifierOutput.jpg"/>
          <p:cNvPicPr preferRelativeResize="0"/>
          <p:nvPr/>
        </p:nvPicPr>
        <p:blipFill rotWithShape="1">
          <a:blip r:embed="rId4">
            <a:alphaModFix/>
          </a:blip>
          <a:srcRect l="3118" t="11023" r="8031" b="3058"/>
          <a:stretch/>
        </p:blipFill>
        <p:spPr>
          <a:xfrm>
            <a:off x="5987526" y="674549"/>
            <a:ext cx="2788050" cy="20221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5" name="Google Shape;395;p42" title="GuitarAmplified.jpg"/>
          <p:cNvPicPr preferRelativeResize="0"/>
          <p:nvPr/>
        </p:nvPicPr>
        <p:blipFill rotWithShape="1">
          <a:blip r:embed="rId5">
            <a:alphaModFix/>
          </a:blip>
          <a:srcRect l="6571" t="17986" r="16029" b="12404"/>
          <a:stretch/>
        </p:blipFill>
        <p:spPr>
          <a:xfrm>
            <a:off x="5987525" y="2898777"/>
            <a:ext cx="2788050" cy="188048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6" name="Google Shape;396;p42"/>
          <p:cNvSpPr txBox="1"/>
          <p:nvPr/>
        </p:nvSpPr>
        <p:spPr>
          <a:xfrm>
            <a:off x="5962400" y="2607763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mVpp Test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5962400" y="4662638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Guitar Test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Positive and Negative Voltage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Produce DC Offset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Step down input Vcc voltage to 3.3V +\- 10%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Ensure DC offset is 1.65V +\- 10%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Negate Vcc to produce -2V +\- 10%</a:t>
            </a:r>
            <a:endParaRPr/>
          </a:p>
        </p:txBody>
      </p:sp>
      <p:sp>
        <p:nvSpPr>
          <p:cNvPr id="403" name="Google Shape;403;p43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Fob Power Supply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05" name="Google Shape;40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07" name="Google Shape;407;p4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08" name="Google Shape;408;p4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09" name="Google Shape;409;p4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0" name="Google Shape;410;p4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1" name="Google Shape;411;p43" title="Screenshot 2025-04-29 at 11.48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88" y="872512"/>
            <a:ext cx="3516586" cy="1736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2" name="Google Shape;412;p43" title="Screenshot 2025-04-29 at 12.01.0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214" y="724375"/>
            <a:ext cx="2473026" cy="2032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p43" title="Screenshot 2025-05-03 at 1.54.17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825" y="2830550"/>
            <a:ext cx="2777428" cy="173672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/>
          <p:nvPr/>
        </p:nvSpPr>
        <p:spPr>
          <a:xfrm>
            <a:off x="1404725" y="4689650"/>
            <a:ext cx="622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907675" y="4624825"/>
            <a:ext cx="1383000" cy="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Datasheet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pg 10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 txBox="1"/>
          <p:nvPr/>
        </p:nvSpPr>
        <p:spPr>
          <a:xfrm>
            <a:off x="6370504" y="16796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5"/>
          <p:cNvSpPr txBox="1"/>
          <p:nvPr/>
        </p:nvSpPr>
        <p:spPr>
          <a:xfrm>
            <a:off x="6370504" y="356041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5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Power Supply Design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41" name="Google Shape;44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43" name="Google Shape;443;p4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44" name="Google Shape;444;p4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45" name="Google Shape;445;p4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6" name="Google Shape;446;p4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47" name="Google Shape;447;p45"/>
          <p:cNvGraphicFramePr/>
          <p:nvPr/>
        </p:nvGraphicFramePr>
        <p:xfrm>
          <a:off x="0" y="931525"/>
          <a:ext cx="5554650" cy="3355481"/>
        </p:xfrm>
        <a:graphic>
          <a:graphicData uri="http://schemas.openxmlformats.org/drawingml/2006/table">
            <a:tbl>
              <a:tblPr>
                <a:noFill/>
                <a:tableStyleId>{6C2C4285-8292-4644-B723-01C03A901452}</a:tableStyleId>
              </a:tblPr>
              <a:tblGrid>
                <a:gridCol w="277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Four 1.5V AA batteries in series will be used to power the fob and supply voltage to the ESP32 on the fob.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 and ensure the output remains between 5 and 6.4V.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Ensure the power circuit steps down the supply voltage to 3.3V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multimeter to ensure we have 3.3V +/- 10%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output of the negative voltage LDO must be as close as possible to -2V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Probe the output of the negative voltage LDO to ensure that the value is within 10% of -2V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8" name="Google Shape;448;p45" title="NegativeVoltage.jpg"/>
          <p:cNvPicPr preferRelativeResize="0"/>
          <p:nvPr/>
        </p:nvPicPr>
        <p:blipFill rotWithShape="1">
          <a:blip r:embed="rId4">
            <a:alphaModFix/>
          </a:blip>
          <a:srcRect l="4827" t="16188" r="16795" b="9825"/>
          <a:stretch/>
        </p:blipFill>
        <p:spPr>
          <a:xfrm>
            <a:off x="6062000" y="669613"/>
            <a:ext cx="2701399" cy="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5" title="PositiveVoltage.jpg"/>
          <p:cNvPicPr preferRelativeResize="0"/>
          <p:nvPr/>
        </p:nvPicPr>
        <p:blipFill rotWithShape="1">
          <a:blip r:embed="rId5">
            <a:alphaModFix/>
          </a:blip>
          <a:srcRect l="8187" t="18753" r="18835" b="14579"/>
          <a:stretch/>
        </p:blipFill>
        <p:spPr>
          <a:xfrm>
            <a:off x="6062000" y="2812324"/>
            <a:ext cx="2701399" cy="185085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5"/>
          <p:cNvSpPr txBox="1"/>
          <p:nvPr/>
        </p:nvSpPr>
        <p:spPr>
          <a:xfrm>
            <a:off x="5993550" y="250880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Voltage Output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5"/>
          <p:cNvSpPr txBox="1"/>
          <p:nvPr/>
        </p:nvSpPr>
        <p:spPr>
          <a:xfrm>
            <a:off x="6062000" y="4543425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Voltage Output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/>
          <p:nvPr/>
        </p:nvSpPr>
        <p:spPr>
          <a:xfrm>
            <a:off x="1120586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>
            <a:off x="1120586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Serial Communication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Automatic Programming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TVS and Reverse Voltage Protection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Connection between FTDI chip and USB port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UART connection to ESP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5V supply </a:t>
            </a:r>
            <a:endParaRPr/>
          </a:p>
        </p:txBody>
      </p:sp>
      <p:sp>
        <p:nvSpPr>
          <p:cNvPr id="459" name="Google Shape;459;p46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USB/UART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61" name="Google Shape;4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63" name="Google Shape;463;p4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64" name="Google Shape;464;p4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65" name="Google Shape;465;p4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6" name="Google Shape;466;p4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7" name="Google Shape;467;p46" title="Screenshot 2025-05-01 at 10.21.1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14" y="737112"/>
            <a:ext cx="2741526" cy="20074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8" name="Google Shape;468;p46" title="Screenshot 2025-05-01 at 10.29.11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488" y="2928738"/>
            <a:ext cx="3574476" cy="1548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>
                <a:solidFill>
                  <a:schemeClr val="lt1"/>
                </a:solidFill>
              </a:rPr>
              <a:t>Overview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1081146" y="2424173"/>
            <a:ext cx="69816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Beginner guitarists are often intimidated by the fretboard.</a:t>
            </a: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FastFretTrainer makes learning easier.</a:t>
            </a: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26"/>
          <p:cNvGrpSpPr/>
          <p:nvPr/>
        </p:nvGrpSpPr>
        <p:grpSpPr>
          <a:xfrm>
            <a:off x="2957842" y="2007704"/>
            <a:ext cx="2896227" cy="242134"/>
            <a:chOff x="3943790" y="2676939"/>
            <a:chExt cx="3861636" cy="322845"/>
          </a:xfrm>
        </p:grpSpPr>
        <p:cxnSp>
          <p:nvCxnSpPr>
            <p:cNvPr id="139" name="Google Shape;139;p26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26"/>
            <p:cNvCxnSpPr/>
            <p:nvPr/>
          </p:nvCxnSpPr>
          <p:spPr>
            <a:xfrm rot="10800000" flipH="1">
              <a:off x="3943790" y="2676984"/>
              <a:ext cx="482400" cy="32280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43" name="Google Shape;143;p2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44" name="Google Shape;144;p2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45" name="Google Shape;145;p2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p2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/>
          <p:nvPr/>
        </p:nvSpPr>
        <p:spPr>
          <a:xfrm>
            <a:off x="6370504" y="16796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7"/>
          <p:cNvSpPr txBox="1"/>
          <p:nvPr/>
        </p:nvSpPr>
        <p:spPr>
          <a:xfrm>
            <a:off x="6370504" y="356041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7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USB/UART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77" name="Google Shape;47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79" name="Google Shape;479;p4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80" name="Google Shape;480;p4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81" name="Google Shape;481;p4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2" name="Google Shape;482;p4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83" name="Google Shape;483;p47"/>
          <p:cNvGraphicFramePr/>
          <p:nvPr/>
        </p:nvGraphicFramePr>
        <p:xfrm>
          <a:off x="107600" y="979825"/>
          <a:ext cx="5370900" cy="3654546"/>
        </p:xfrm>
        <a:graphic>
          <a:graphicData uri="http://schemas.openxmlformats.org/drawingml/2006/table">
            <a:tbl>
              <a:tblPr>
                <a:noFill/>
                <a:tableStyleId>{6C2C4285-8292-4644-B723-01C03A901452}</a:tableStyleId>
              </a:tblPr>
              <a:tblGrid>
                <a:gridCol w="268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 3.3V-5.25V +/- 0.5% for power.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multimeter to </a:t>
                      </a:r>
                      <a:r>
                        <a:rPr lang="en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ensure Vcc is  3.3V and no more than 5.25V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FT232RL must receive UART signals, convert to USB, and transfer to the PC.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a “Hello World” message from the ESP32.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When plugged in, the device must be recognized by a COM port.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the PC side, The Mac  should recognize the device as a USB 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ESP32 TX/RX pins must correctly be configured to the FT232RL TX/RX pins.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 multimeter to check continuity between the pins respectively.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4" name="Google Shape;484;p47" title="Screenshot 2025-05-03 at 4.16.42 PM.png"/>
          <p:cNvPicPr preferRelativeResize="0"/>
          <p:nvPr/>
        </p:nvPicPr>
        <p:blipFill rotWithShape="1">
          <a:blip r:embed="rId4">
            <a:alphaModFix/>
          </a:blip>
          <a:srcRect r="17918"/>
          <a:stretch/>
        </p:blipFill>
        <p:spPr>
          <a:xfrm>
            <a:off x="5576125" y="1984150"/>
            <a:ext cx="3360174" cy="15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7"/>
          <p:cNvSpPr txBox="1"/>
          <p:nvPr/>
        </p:nvSpPr>
        <p:spPr>
          <a:xfrm>
            <a:off x="5837063" y="3448238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World Demonstration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8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Guitar Signal Digitization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Wireless Packet Optimization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Bluetooth Data Transfer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ADC Setup and Data Packaging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Bluetooth Initialization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3.3V Supply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8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ADC and Wireless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93" name="Google Shape;49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95" name="Google Shape;495;p4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96" name="Google Shape;496;p4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97" name="Google Shape;497;p4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8" name="Google Shape;498;p4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9" name="Google Shape;499;p48" title="Screenshot 2025-05-03 at 4.25.5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5" y="951875"/>
            <a:ext cx="3650675" cy="143567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0" name="Google Shape;500;p48" title="Screenshot 2025-05-03 at 5.02.4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550" y="2539945"/>
            <a:ext cx="2156923" cy="220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49" title="Reference400Hz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899" y="2802775"/>
            <a:ext cx="2316501" cy="17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 title="OutputAWavefor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000" y="620448"/>
            <a:ext cx="2628026" cy="197101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9"/>
          <p:cNvSpPr txBox="1"/>
          <p:nvPr/>
        </p:nvSpPr>
        <p:spPr>
          <a:xfrm>
            <a:off x="6370504" y="16796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9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4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ADC and Wireless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10" name="Google Shape;51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12" name="Google Shape;512;p4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13" name="Google Shape;513;p4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14" name="Google Shape;514;p4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5" name="Google Shape;515;p4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49"/>
          <p:cNvSpPr txBox="1"/>
          <p:nvPr/>
        </p:nvSpPr>
        <p:spPr>
          <a:xfrm>
            <a:off x="5729000" y="257175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Sampled Guitar Data Sent Over Bluetooth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7" name="Google Shape;517;p49"/>
          <p:cNvGraphicFramePr/>
          <p:nvPr/>
        </p:nvGraphicFramePr>
        <p:xfrm>
          <a:off x="426900" y="978163"/>
          <a:ext cx="4852250" cy="3751806"/>
        </p:xfrm>
        <a:graphic>
          <a:graphicData uri="http://schemas.openxmlformats.org/drawingml/2006/table">
            <a:tbl>
              <a:tblPr>
                <a:noFill/>
                <a:tableStyleId>{6C2C4285-8292-4644-B723-01C03A901452}</a:tableStyleId>
              </a:tblPr>
              <a:tblGrid>
                <a:gridCol w="242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ADC Must be connected correctly to the amplified guitar signal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Verify channel selection and ADC configuration and data acquisition via software plotting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Bluetooth is correctly configured, and data transfer is successful up to distances of 3 meters.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“Hello World” packets from the fob to base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Ensure that the Fob and Base can connect reliably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Utilize the SerialBTM example sketch in Arduino IDE to connect devices together 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8" name="Google Shape;518;p49"/>
          <p:cNvSpPr txBox="1"/>
          <p:nvPr/>
        </p:nvSpPr>
        <p:spPr>
          <a:xfrm>
            <a:off x="5729000" y="448215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Sampled 400 Hz Sine Data Sent Over Bluetooth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1"/>
          <p:cNvSpPr txBox="1"/>
          <p:nvPr/>
        </p:nvSpPr>
        <p:spPr>
          <a:xfrm>
            <a:off x="833903" y="314915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 b="1">
                <a:solidFill>
                  <a:schemeClr val="lt1"/>
                </a:solidFill>
              </a:rPr>
              <a:t>Fob Build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PCB Design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Enclosure Fitment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</p:txBody>
      </p:sp>
      <p:sp>
        <p:nvSpPr>
          <p:cNvPr id="537" name="Google Shape;537;p51"/>
          <p:cNvSpPr txBox="1"/>
          <p:nvPr/>
        </p:nvSpPr>
        <p:spPr>
          <a:xfrm>
            <a:off x="1001611" y="24273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40" name="Google Shape;540;p5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41" name="Google Shape;541;p51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42" name="Google Shape;542;p5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3" name="Google Shape;543;p5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4" name="Google Shape;544;p51" title="Screenshot 2025-05-01 at 2.19.3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900" y="1688587"/>
            <a:ext cx="2709250" cy="2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1" title="FobPC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905062" y="196562"/>
            <a:ext cx="1998401" cy="26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1" title="IMG_6791.HEIC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9637" y="2571750"/>
            <a:ext cx="2709248" cy="20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2"/>
          <p:cNvSpPr txBox="1"/>
          <p:nvPr/>
        </p:nvSpPr>
        <p:spPr>
          <a:xfrm>
            <a:off x="1655229" y="1614755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>
                <a:solidFill>
                  <a:schemeClr val="lt1"/>
                </a:solidFill>
              </a:rPr>
              <a:t>Base Station Design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2"/>
          <p:cNvSpPr txBox="1"/>
          <p:nvPr/>
        </p:nvSpPr>
        <p:spPr>
          <a:xfrm>
            <a:off x="1081196" y="2920648"/>
            <a:ext cx="6981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52"/>
          <p:cNvGrpSpPr/>
          <p:nvPr/>
        </p:nvGrpSpPr>
        <p:grpSpPr>
          <a:xfrm>
            <a:off x="2957892" y="2504179"/>
            <a:ext cx="2896227" cy="242134"/>
            <a:chOff x="3943790" y="2676939"/>
            <a:chExt cx="3861636" cy="322845"/>
          </a:xfrm>
        </p:grpSpPr>
        <p:cxnSp>
          <p:nvCxnSpPr>
            <p:cNvPr id="554" name="Google Shape;554;p52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52"/>
            <p:cNvCxnSpPr/>
            <p:nvPr/>
          </p:nvCxnSpPr>
          <p:spPr>
            <a:xfrm rot="10800000" flipH="1">
              <a:off x="3943790" y="2676984"/>
              <a:ext cx="482400" cy="32280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56" name="Google Shape;55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58" name="Google Shape;558;p5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59" name="Google Shape;559;p5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60" name="Google Shape;560;p5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1" name="Google Shape;561;p5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3"/>
          <p:cNvSpPr txBox="1"/>
          <p:nvPr/>
        </p:nvSpPr>
        <p:spPr>
          <a:xfrm>
            <a:off x="282600" y="993213"/>
            <a:ext cx="47310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2000" b="1">
              <a:solidFill>
                <a:srgbClr val="E84B36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ESP32 configured with Bluetooth</a:t>
            </a:r>
            <a:endParaRPr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USB/UART chip to send data to PC</a:t>
            </a:r>
            <a:endParaRPr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MicroUSB port to program ESP32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Base station powered by PC via MicroUSB cable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4-pin connector for LCD I2C display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Functional Requirements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Receive sampled audio data from fob via Bluetooth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Transmit data to PC by writing to serial terminal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ESP32 will control LCD via I2C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7" name="Google Shape;567;p53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Base Station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69" name="Google Shape;56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71" name="Google Shape;571;p5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72" name="Google Shape;572;p5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73" name="Google Shape;573;p5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4" name="Google Shape;574;p5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5" name="Google Shape;57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824" y="1761549"/>
            <a:ext cx="3969824" cy="162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3675" y="2065700"/>
            <a:ext cx="1265381" cy="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"/>
          <p:cNvSpPr txBox="1"/>
          <p:nvPr/>
        </p:nvSpPr>
        <p:spPr>
          <a:xfrm>
            <a:off x="6370504" y="16796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4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LCD R&amp;V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84" name="Google Shape;58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5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86" name="Google Shape;586;p5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87" name="Google Shape;587;p54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88" name="Google Shape;588;p5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9" name="Google Shape;589;p5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54"/>
          <p:cNvSpPr txBox="1"/>
          <p:nvPr/>
        </p:nvSpPr>
        <p:spPr>
          <a:xfrm>
            <a:off x="5711200" y="3528850"/>
            <a:ext cx="2838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LCD Displaying Correct Response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1" name="Google Shape;591;p54"/>
          <p:cNvGraphicFramePr/>
          <p:nvPr/>
        </p:nvGraphicFramePr>
        <p:xfrm>
          <a:off x="282600" y="989550"/>
          <a:ext cx="5341800" cy="3669625"/>
        </p:xfrm>
        <a:graphic>
          <a:graphicData uri="http://schemas.openxmlformats.org/drawingml/2006/table">
            <a:tbl>
              <a:tblPr>
                <a:noFill/>
                <a:tableStyleId>{6C2C4285-8292-4644-B723-01C03A901452}</a:tableStyleId>
              </a:tblPr>
              <a:tblGrid>
                <a:gridCol w="267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I2C LCD1602 requires a 3.15V - 3.45V supply voltage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 can use a multimeter to probe and ensure 3.15V - 3.45V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SCL and SDA pins must be correctly connected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Probe connections on ESP 32 and LCD display to ensure connection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2" name="Google Shape;592;p54" title="IMG_6808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625" y="1548954"/>
            <a:ext cx="2727460" cy="20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"/>
          <p:cNvSpPr txBox="1"/>
          <p:nvPr/>
        </p:nvSpPr>
        <p:spPr>
          <a:xfrm>
            <a:off x="6370504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5"/>
          <p:cNvSpPr txBox="1">
            <a:spLocks noGrp="1"/>
          </p:cNvSpPr>
          <p:nvPr>
            <p:ph type="body" idx="1"/>
          </p:nvPr>
        </p:nvSpPr>
        <p:spPr>
          <a:xfrm>
            <a:off x="282600" y="1000700"/>
            <a:ext cx="53241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0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Concept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Bluetooth and ADC were configured during setup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Utilizing Bluetooth Serial and ADC continuous mode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Handshaking protocol for sampling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PC makes request to base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Base sends request to fob to start sampling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Fob sends data to base once sampled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5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Bluetooth/Firmware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01" name="Google Shape;60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03" name="Google Shape;603;p5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604" name="Google Shape;604;p5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605" name="Google Shape;605;p5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6" name="Google Shape;606;p5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7" name="Google Shape;60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25" y="2759167"/>
            <a:ext cx="8465100" cy="205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000" y="803565"/>
            <a:ext cx="2184648" cy="180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6"/>
          <p:cNvSpPr txBox="1"/>
          <p:nvPr/>
        </p:nvSpPr>
        <p:spPr>
          <a:xfrm>
            <a:off x="453128" y="273040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Base Build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PCB Design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Enclosure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1001611" y="242737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17" name="Google Shape;617;p5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618" name="Google Shape;618;p5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619" name="Google Shape;619;p5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0" name="Google Shape;620;p5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1" name="Google Shape;621;p56" title="Screenshot 2025-05-03 at 1.47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125" y="1486750"/>
            <a:ext cx="2935274" cy="340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6" title="IMG_6793.HEIC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685551" y="1554523"/>
            <a:ext cx="2453226" cy="327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6" title="IMG_6792.HEIC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8628" y="2114672"/>
            <a:ext cx="2700421" cy="202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9"/>
          <p:cNvSpPr txBox="1"/>
          <p:nvPr/>
        </p:nvSpPr>
        <p:spPr>
          <a:xfrm>
            <a:off x="3848878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84B36"/>
                </a:solidFill>
              </a:rPr>
              <a:t>Hardware</a:t>
            </a:r>
            <a:endParaRPr sz="1300" b="0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/>
              <a:t>Amplifier Design - Isolation, Amplification Factor</a:t>
            </a:r>
            <a:endParaRPr sz="130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USB-UART Serial Reset</a:t>
            </a:r>
            <a:endParaRPr sz="130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Clean negative power generation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84B36"/>
                </a:solidFill>
              </a:rPr>
              <a:t>Firmware</a:t>
            </a:r>
            <a:endParaRPr sz="1300" b="1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/>
              <a:t>Debugging base station with app integration</a:t>
            </a:r>
            <a:endParaRPr sz="130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Issues with continuous sampling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84B36"/>
                </a:solidFill>
              </a:rPr>
              <a:t>Software</a:t>
            </a:r>
            <a:endParaRPr sz="1300" b="1">
              <a:solidFill>
                <a:srgbClr val="E84B3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Isolating fundamental frequency with overtones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Algorithm for feedback on number of frets off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Page routing for handshake process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Integrating all components together was most difficult</a:t>
            </a:r>
            <a:endParaRPr sz="13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63" name="Google Shape;663;p59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5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Challenges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67" name="Google Shape;667;p5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668" name="Google Shape;668;p5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669" name="Google Shape;669;p5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0" name="Google Shape;670;p5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1" name="Google Shape;671;p59" title="IMG_6794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00" y="803565"/>
            <a:ext cx="2952991" cy="393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282604" y="175380"/>
            <a:ext cx="5833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</a:rPr>
              <a:t>Agenda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82600" y="1366273"/>
            <a:ext cx="7780200" cy="22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" sz="2500">
                <a:solidFill>
                  <a:schemeClr val="lt1"/>
                </a:solidFill>
              </a:rPr>
              <a:t>Introduction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" sz="2500">
                <a:solidFill>
                  <a:schemeClr val="lt1"/>
                </a:solidFill>
              </a:rPr>
              <a:t>Software Design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" sz="2500">
                <a:solidFill>
                  <a:schemeClr val="lt1"/>
                </a:solidFill>
              </a:rPr>
              <a:t>Fob Design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" sz="2500">
                <a:solidFill>
                  <a:schemeClr val="lt1"/>
                </a:solidFill>
              </a:rPr>
              <a:t>Base Design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" sz="2500">
                <a:solidFill>
                  <a:schemeClr val="lt1"/>
                </a:solidFill>
              </a:rPr>
              <a:t>Conclusions</a:t>
            </a: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7"/>
          <p:cNvGrpSpPr/>
          <p:nvPr/>
        </p:nvGrpSpPr>
        <p:grpSpPr>
          <a:xfrm>
            <a:off x="282592" y="937379"/>
            <a:ext cx="2896227" cy="242134"/>
            <a:chOff x="3943790" y="2676939"/>
            <a:chExt cx="3861636" cy="322845"/>
          </a:xfrm>
        </p:grpSpPr>
        <p:cxnSp>
          <p:nvCxnSpPr>
            <p:cNvPr id="154" name="Google Shape;154;p27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27"/>
            <p:cNvCxnSpPr/>
            <p:nvPr/>
          </p:nvCxnSpPr>
          <p:spPr>
            <a:xfrm rot="10800000" flipH="1">
              <a:off x="3943790" y="2676984"/>
              <a:ext cx="482400" cy="32280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58" name="Google Shape;158;p2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59" name="Google Shape;159;p2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60" name="Google Shape;160;p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1" name="Google Shape;161;p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0"/>
          <p:cNvSpPr txBox="1"/>
          <p:nvPr/>
        </p:nvSpPr>
        <p:spPr>
          <a:xfrm>
            <a:off x="282606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All high-level requirements were met</a:t>
            </a:r>
            <a:endParaRPr sz="180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Product gives specific feedback on how to adjust</a:t>
            </a:r>
            <a:endParaRPr sz="180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Easy to navigate interface</a:t>
            </a:r>
            <a:endParaRPr sz="180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Samples with reasonably high resolution</a:t>
            </a:r>
            <a:endParaRPr sz="180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be a useful tool for players at all skill levels</a:t>
            </a:r>
            <a:endParaRPr sz="1800"/>
          </a:p>
        </p:txBody>
      </p:sp>
      <p:sp>
        <p:nvSpPr>
          <p:cNvPr id="677" name="Google Shape;677;p60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6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Successes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6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81" name="Google Shape;681;p6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682" name="Google Shape;682;p6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683" name="Google Shape;683;p6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4" name="Google Shape;684;p6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5" name="Google Shape;685;p60" title="IMG_6800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006" y="1169327"/>
            <a:ext cx="3739791" cy="280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 b="1">
                <a:solidFill>
                  <a:srgbClr val="E84B36"/>
                </a:solidFill>
              </a:rPr>
              <a:t>What was Learned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Metrics used in Music and Guitar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Processing for real-world applications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Writing firmware for ESP32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E84B36"/>
                </a:solidFill>
              </a:rPr>
              <a:t>What would Change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Smaller enclosure for fob and base station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Optimized algorithm to reduce processing time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Remove base station all together and send audio data from fob to the app directly via Bluetooth</a:t>
            </a:r>
            <a:endParaRPr/>
          </a:p>
        </p:txBody>
      </p:sp>
      <p:sp>
        <p:nvSpPr>
          <p:cNvPr id="691" name="Google Shape;691;p61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6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Conclusions from Project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6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95" name="Google Shape;695;p6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696" name="Google Shape;696;p61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697" name="Google Shape;697;p6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8" name="Google Shape;698;p6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9" name="Google Shape;699;p61" title="IMG_6801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00" y="1471723"/>
            <a:ext cx="3467976" cy="260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2"/>
          <p:cNvSpPr txBox="1"/>
          <p:nvPr/>
        </p:nvSpPr>
        <p:spPr>
          <a:xfrm>
            <a:off x="3851328" y="467715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Further Work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Additional Hardware/Firmware features such as: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Continuously sample data to minimize latency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Multithread the data sampling and sending to minimize latency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Additional Software features such as: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Continuous Training Mode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Guitar Chord Training</a:t>
            </a:r>
            <a:endParaRPr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Additional scales and tunings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05" name="Google Shape;70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6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707" name="Google Shape;707;p6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708" name="Google Shape;708;p6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709" name="Google Shape;709;p6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0" name="Google Shape;710;p6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62"/>
          <p:cNvSpPr txBox="1"/>
          <p:nvPr/>
        </p:nvSpPr>
        <p:spPr>
          <a:xfrm>
            <a:off x="1674325" y="1075900"/>
            <a:ext cx="203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solidFill>
                <a:schemeClr val="lt1"/>
              </a:solidFill>
            </a:endParaRPr>
          </a:p>
        </p:txBody>
      </p:sp>
      <p:pic>
        <p:nvPicPr>
          <p:cNvPr id="712" name="Google Shape;712;p62" title="IMG_6795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00" y="1075900"/>
            <a:ext cx="3493048" cy="261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3"/>
          <p:cNvSpPr txBox="1"/>
          <p:nvPr/>
        </p:nvSpPr>
        <p:spPr>
          <a:xfrm>
            <a:off x="6367827" y="2619918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3"/>
          <p:cNvSpPr txBox="1"/>
          <p:nvPr/>
        </p:nvSpPr>
        <p:spPr>
          <a:xfrm>
            <a:off x="282606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Ethical Concerns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Misuse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 Current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Improper Storage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Wireless Communication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Interfering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Power Transmission</a:t>
            </a:r>
            <a:endParaRPr/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FCC and BQB Certified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3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6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Ethical Concerns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6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723" name="Google Shape;723;p6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724" name="Google Shape;724;p6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725" name="Google Shape;725;p6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6" name="Google Shape;726;p6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7" name="Google Shape;727;p63" title="IMG_6804.HE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8" y="1306987"/>
            <a:ext cx="3704750" cy="277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4"/>
          <p:cNvSpPr txBox="1"/>
          <p:nvPr/>
        </p:nvSpPr>
        <p:spPr>
          <a:xfrm>
            <a:off x="1706711" y="946355"/>
            <a:ext cx="57306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</a:rPr>
              <a:t>Thank You!</a:t>
            </a:r>
            <a:endParaRPr sz="27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</a:rPr>
              <a:t>Any Questions?</a:t>
            </a:r>
            <a:endParaRPr sz="27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Google Shape;733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6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735" name="Google Shape;735;p6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736" name="Google Shape;736;p64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737" name="Google Shape;737;p6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8" name="Google Shape;738;p6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4512" y="2093631"/>
            <a:ext cx="4060646" cy="95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282606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84B36"/>
                </a:solidFill>
              </a:rPr>
              <a:t>Design Concept</a:t>
            </a:r>
            <a:endParaRPr sz="2000" b="1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Practice mode selection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Note requested from user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Guitar signal digitized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Software handles data manipulation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Feedback given to user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5264B"/>
                </a:solidFill>
              </a:rPr>
              <a:t>High Level Requirements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Wireless data transfer from 1.5 meters away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App can accurately compare played and expected frequencies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LCD display can give feedback (in cents)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28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General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71" name="Google Shape;171;p2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72" name="Google Shape;172;p2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73" name="Google Shape;173;p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4" name="Google Shape;174;p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850" y="800763"/>
            <a:ext cx="4722625" cy="35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6379300" y="3107950"/>
            <a:ext cx="595800" cy="2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 rot="-331230">
            <a:off x="6321027" y="3012174"/>
            <a:ext cx="1331576" cy="3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MicroUSB</a:t>
            </a:r>
            <a:endParaRPr sz="8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Demo Video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87" name="Google Shape;187;p2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88" name="Google Shape;188;p2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89" name="Google Shape;189;p2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0" name="Google Shape;190;p2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29" title="ECE 445 Final Demo Sho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775" y="909598"/>
            <a:ext cx="6352625" cy="35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 title="SampledGuitarSig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76" y="499250"/>
            <a:ext cx="7347074" cy="37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3411313" y="2342919"/>
            <a:ext cx="2321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ADC Sampling of Input Guitar Signal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0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 Concept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03" name="Google Shape;203;p3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04" name="Google Shape;204;p3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05" name="Google Shape;205;p3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6" name="Google Shape;206;p3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 title="FFTImage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175" y="235475"/>
            <a:ext cx="5535650" cy="41517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438010" y="420669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FFT of Guitar Input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 Concept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17" name="Google Shape;217;p3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18" name="Google Shape;218;p31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19" name="Google Shape;219;p3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3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31"/>
          <p:cNvSpPr/>
          <p:nvPr/>
        </p:nvSpPr>
        <p:spPr>
          <a:xfrm>
            <a:off x="2642550" y="1761150"/>
            <a:ext cx="420600" cy="429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438010" y="420669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Design Block Diagram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27" name="Google Shape;227;p32"/>
          <p:cNvSpPr/>
          <p:nvPr/>
        </p:nvSpPr>
        <p:spPr>
          <a:xfrm rot="10800000" flipH="1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 Concept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1" name="Google Shape;231;p3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32" name="Google Shape;232;p3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33" name="Google Shape;233;p3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rgbClr val="1329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3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5" name="Google Shape;2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850" y="1282400"/>
            <a:ext cx="5475475" cy="25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6325" y="1356800"/>
            <a:ext cx="1654375" cy="24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1655229" y="1614755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>
                <a:solidFill>
                  <a:schemeClr val="lt1"/>
                </a:solidFill>
              </a:rPr>
              <a:t>Software Design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1081196" y="2920648"/>
            <a:ext cx="6981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33"/>
          <p:cNvGrpSpPr/>
          <p:nvPr/>
        </p:nvGrpSpPr>
        <p:grpSpPr>
          <a:xfrm>
            <a:off x="2957892" y="2504179"/>
            <a:ext cx="2896227" cy="242134"/>
            <a:chOff x="3943790" y="2676939"/>
            <a:chExt cx="3861636" cy="322845"/>
          </a:xfrm>
        </p:grpSpPr>
        <p:cxnSp>
          <p:nvCxnSpPr>
            <p:cNvPr id="244" name="Google Shape;244;p33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3"/>
            <p:cNvCxnSpPr/>
            <p:nvPr/>
          </p:nvCxnSpPr>
          <p:spPr>
            <a:xfrm rot="10800000" flipH="1">
              <a:off x="3943790" y="2676984"/>
              <a:ext cx="482400" cy="322800"/>
            </a:xfrm>
            <a:prstGeom prst="straightConnector1">
              <a:avLst/>
            </a:prstGeom>
            <a:noFill/>
            <a:ln w="19050" cap="flat" cmpd="sng">
              <a:solidFill>
                <a:srgbClr val="E84B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6" name="Google Shape;24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48" name="Google Shape;248;p3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49" name="Google Shape;249;p3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50" name="Google Shape;250;p3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" name="Google Shape;251;p3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Microsoft Macintosh PowerPoint</Application>
  <PresentationFormat>On-screen Show (16:9)</PresentationFormat>
  <Paragraphs>351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Helvetica Neue Light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Hoon, Eli</cp:lastModifiedBy>
  <cp:revision>1</cp:revision>
  <dcterms:modified xsi:type="dcterms:W3CDTF">2025-05-05T21:46:12Z</dcterms:modified>
</cp:coreProperties>
</file>