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4"/>
  </p:notesMasterIdLst>
  <p:sldIdLst>
    <p:sldId id="283" r:id="rId2"/>
    <p:sldId id="282" r:id="rId3"/>
    <p:sldId id="301" r:id="rId4"/>
    <p:sldId id="290" r:id="rId5"/>
    <p:sldId id="302" r:id="rId6"/>
    <p:sldId id="304" r:id="rId7"/>
    <p:sldId id="309" r:id="rId8"/>
    <p:sldId id="310" r:id="rId9"/>
    <p:sldId id="277" r:id="rId10"/>
    <p:sldId id="307" r:id="rId11"/>
    <p:sldId id="306" r:id="rId12"/>
    <p:sldId id="308" r:id="rId13"/>
    <p:sldId id="311" r:id="rId14"/>
    <p:sldId id="320" r:id="rId15"/>
    <p:sldId id="313" r:id="rId16"/>
    <p:sldId id="315" r:id="rId17"/>
    <p:sldId id="321" r:id="rId18"/>
    <p:sldId id="318" r:id="rId19"/>
    <p:sldId id="316" r:id="rId20"/>
    <p:sldId id="319" r:id="rId21"/>
    <p:sldId id="317" r:id="rId22"/>
    <p:sldId id="28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hSaRiTD9uDhGJ3nUfwohnl+c0R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15264B"/>
    <a:srgbClr val="E84B36"/>
    <a:srgbClr val="1B4284"/>
    <a:srgbClr val="FA5738"/>
    <a:srgbClr val="FF552E"/>
    <a:srgbClr val="0E2248"/>
    <a:srgbClr val="0E2E5A"/>
    <a:srgbClr val="0B1A53"/>
    <a:srgbClr val="030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snapToObjects="1">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Aryan and Kushal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908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B8ED2214-A2FC-3162-08D1-E3DAEFEF993D}"/>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391DC039-AF96-89B8-2189-1B183C3AD9E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Kushal</a:t>
            </a:r>
            <a:endParaRPr dirty="0"/>
          </a:p>
        </p:txBody>
      </p:sp>
      <p:sp>
        <p:nvSpPr>
          <p:cNvPr id="143" name="Google Shape;143;p7:notes">
            <a:extLst>
              <a:ext uri="{FF2B5EF4-FFF2-40B4-BE49-F238E27FC236}">
                <a16:creationId xmlns:a16="http://schemas.microsoft.com/office/drawing/2014/main" id="{49AA2564-ACE5-741D-3BD6-B3AAAE68CE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64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200A3F25-79AC-626F-E7AB-E511DDC8223C}"/>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ACDEF77B-02A8-E368-61F8-C82BC401D9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43" name="Google Shape;143;p7:notes">
            <a:extLst>
              <a:ext uri="{FF2B5EF4-FFF2-40B4-BE49-F238E27FC236}">
                <a16:creationId xmlns:a16="http://schemas.microsoft.com/office/drawing/2014/main" id="{10FCCD5A-3BCB-C4BC-959B-CB9E7CD3C3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73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FB3648FA-46EB-259F-7C4F-C97BAAC1C5EA}"/>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38ED611B-D7D7-0533-7FE4-E9C6552F9A2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Kushal</a:t>
            </a:r>
            <a:endParaRPr dirty="0"/>
          </a:p>
        </p:txBody>
      </p:sp>
      <p:sp>
        <p:nvSpPr>
          <p:cNvPr id="143" name="Google Shape;143;p7:notes">
            <a:extLst>
              <a:ext uri="{FF2B5EF4-FFF2-40B4-BE49-F238E27FC236}">
                <a16:creationId xmlns:a16="http://schemas.microsoft.com/office/drawing/2014/main" id="{BC1E0058-BDBB-5032-D1C4-FC345B768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62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9ACBBFF0-D242-4D54-4583-B705FED0100D}"/>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6BA351B6-EDC6-BBC9-6075-C481C8F166B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43" name="Google Shape;143;p7:notes">
            <a:extLst>
              <a:ext uri="{FF2B5EF4-FFF2-40B4-BE49-F238E27FC236}">
                <a16:creationId xmlns:a16="http://schemas.microsoft.com/office/drawing/2014/main" id="{7D0310B0-9571-85D3-D334-A295FC7130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50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AEE3844-D746-F90A-F6C5-8A4DB1955F3D}"/>
            </a:ext>
          </a:extLst>
        </p:cNvPr>
        <p:cNvGrpSpPr/>
        <p:nvPr/>
      </p:nvGrpSpPr>
      <p:grpSpPr>
        <a:xfrm>
          <a:off x="0" y="0"/>
          <a:ext cx="0" cy="0"/>
          <a:chOff x="0" y="0"/>
          <a:chExt cx="0" cy="0"/>
        </a:xfrm>
      </p:grpSpPr>
      <p:sp>
        <p:nvSpPr>
          <p:cNvPr id="154" name="Google Shape;154;p8:notes">
            <a:extLst>
              <a:ext uri="{FF2B5EF4-FFF2-40B4-BE49-F238E27FC236}">
                <a16:creationId xmlns:a16="http://schemas.microsoft.com/office/drawing/2014/main" id="{8BF1C617-1BC2-B98B-0C45-0AA5947EEBB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Kushal</a:t>
            </a:r>
            <a:endParaRPr dirty="0"/>
          </a:p>
        </p:txBody>
      </p:sp>
      <p:sp>
        <p:nvSpPr>
          <p:cNvPr id="155" name="Google Shape;155;p8:notes">
            <a:extLst>
              <a:ext uri="{FF2B5EF4-FFF2-40B4-BE49-F238E27FC236}">
                <a16:creationId xmlns:a16="http://schemas.microsoft.com/office/drawing/2014/main" id="{46758316-FE23-E737-AFA6-2042F71408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53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F7E8A2C-08ED-0946-A985-680F0E27396E}"/>
            </a:ext>
          </a:extLst>
        </p:cNvPr>
        <p:cNvGrpSpPr/>
        <p:nvPr/>
      </p:nvGrpSpPr>
      <p:grpSpPr>
        <a:xfrm>
          <a:off x="0" y="0"/>
          <a:ext cx="0" cy="0"/>
          <a:chOff x="0" y="0"/>
          <a:chExt cx="0" cy="0"/>
        </a:xfrm>
      </p:grpSpPr>
      <p:sp>
        <p:nvSpPr>
          <p:cNvPr id="154" name="Google Shape;154;p8:notes">
            <a:extLst>
              <a:ext uri="{FF2B5EF4-FFF2-40B4-BE49-F238E27FC236}">
                <a16:creationId xmlns:a16="http://schemas.microsoft.com/office/drawing/2014/main" id="{FBB5970A-31FC-36F6-48B2-D2D9BE89F1F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Nobody</a:t>
            </a:r>
            <a:endParaRPr dirty="0"/>
          </a:p>
        </p:txBody>
      </p:sp>
      <p:sp>
        <p:nvSpPr>
          <p:cNvPr id="155" name="Google Shape;155;p8:notes">
            <a:extLst>
              <a:ext uri="{FF2B5EF4-FFF2-40B4-BE49-F238E27FC236}">
                <a16:creationId xmlns:a16="http://schemas.microsoft.com/office/drawing/2014/main" id="{EC1B56B1-63F9-6AB5-EB36-D4642D1864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374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85F4E-3B18-0D1D-A1E3-2E90BCB96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A9040-132F-AA2A-CCF3-FEEB3542D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E8CE8-412B-3106-8945-36A68DA15376}"/>
              </a:ext>
            </a:extLst>
          </p:cNvPr>
          <p:cNvSpPr>
            <a:spLocks noGrp="1"/>
          </p:cNvSpPr>
          <p:nvPr>
            <p:ph type="body" idx="1"/>
          </p:nvPr>
        </p:nvSpPr>
        <p:spPr/>
        <p:txBody>
          <a:bodyPr/>
          <a:lstStyle/>
          <a:p>
            <a:r>
              <a:rPr lang="en-US" dirty="0"/>
              <a:t>Aryan</a:t>
            </a:r>
          </a:p>
        </p:txBody>
      </p:sp>
      <p:sp>
        <p:nvSpPr>
          <p:cNvPr id="4" name="Slide Number Placeholder 3">
            <a:extLst>
              <a:ext uri="{FF2B5EF4-FFF2-40B4-BE49-F238E27FC236}">
                <a16:creationId xmlns:a16="http://schemas.microsoft.com/office/drawing/2014/main" id="{1CCA8656-BD04-DFC1-40F7-D328DC465A2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5114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9C396EDF-00B7-A1F4-1EE1-ED7902D3A358}"/>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35E5FFD8-C1FC-8FBC-7EE2-3854D5DEA56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Kushal</a:t>
            </a:r>
            <a:endParaRPr dirty="0"/>
          </a:p>
        </p:txBody>
      </p:sp>
      <p:sp>
        <p:nvSpPr>
          <p:cNvPr id="143" name="Google Shape;143;p7:notes">
            <a:extLst>
              <a:ext uri="{FF2B5EF4-FFF2-40B4-BE49-F238E27FC236}">
                <a16:creationId xmlns:a16="http://schemas.microsoft.com/office/drawing/2014/main" id="{03DE67EE-FB25-9234-6FAE-ACF0350C6E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481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36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F7089E7E-0C69-DD6B-BD9E-9A4EE474E426}"/>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CE87C7F5-9A9F-7A62-0A26-315AFC0ED9E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Kushal</a:t>
            </a:r>
            <a:endParaRPr dirty="0"/>
          </a:p>
        </p:txBody>
      </p:sp>
      <p:sp>
        <p:nvSpPr>
          <p:cNvPr id="143" name="Google Shape;143;p7:notes">
            <a:extLst>
              <a:ext uri="{FF2B5EF4-FFF2-40B4-BE49-F238E27FC236}">
                <a16:creationId xmlns:a16="http://schemas.microsoft.com/office/drawing/2014/main" id="{8E96477F-847A-84C7-32A4-9BDCED32F4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09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Aryan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57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ADA5A2E7-E8A0-2CFD-1381-03AE3909AE23}"/>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D1B39747-B293-A830-F372-1D259C35BE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43" name="Google Shape;143;p7:notes">
            <a:extLst>
              <a:ext uri="{FF2B5EF4-FFF2-40B4-BE49-F238E27FC236}">
                <a16:creationId xmlns:a16="http://schemas.microsoft.com/office/drawing/2014/main" id="{79168FFD-5DBB-4AD5-0F82-2F992D6042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826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r>
              <a:rPr lang="en-US" dirty="0"/>
              <a:t>TODO:</a:t>
            </a:r>
            <a:br>
              <a:rPr lang="en-US" dirty="0"/>
            </a:br>
            <a:r>
              <a:rPr lang="en-US" dirty="0"/>
              <a:t>Show Queue</a:t>
            </a:r>
          </a:p>
          <a:p>
            <a:r>
              <a:rPr lang="en-US" dirty="0"/>
              <a:t>	Show Physical Design</a:t>
            </a:r>
          </a:p>
          <a:p>
            <a:r>
              <a:rPr lang="en-US" dirty="0"/>
              <a:t>	Change Problem / Solution Pics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52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792C8961-B690-302C-A3D1-FFDF33431D53}"/>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90FF2229-DFC6-1BF9-98F5-3158C894B5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43" name="Google Shape;143;p7:notes">
            <a:extLst>
              <a:ext uri="{FF2B5EF4-FFF2-40B4-BE49-F238E27FC236}">
                <a16:creationId xmlns:a16="http://schemas.microsoft.com/office/drawing/2014/main" id="{C5F3A36C-C5F2-215C-66E1-DDE418B7B0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23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Aryan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634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Aryan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67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FBE00C4B-4009-6419-0C31-18B680CB4678}"/>
            </a:ext>
          </a:extLst>
        </p:cNvPr>
        <p:cNvGrpSpPr/>
        <p:nvPr/>
      </p:nvGrpSpPr>
      <p:grpSpPr>
        <a:xfrm>
          <a:off x="0" y="0"/>
          <a:ext cx="0" cy="0"/>
          <a:chOff x="0" y="0"/>
          <a:chExt cx="0" cy="0"/>
        </a:xfrm>
      </p:grpSpPr>
      <p:sp>
        <p:nvSpPr>
          <p:cNvPr id="154" name="Google Shape;154;p8:notes">
            <a:extLst>
              <a:ext uri="{FF2B5EF4-FFF2-40B4-BE49-F238E27FC236}">
                <a16:creationId xmlns:a16="http://schemas.microsoft.com/office/drawing/2014/main" id="{B8F5F43F-728F-FDB3-E9B0-42D4BE804A4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55" name="Google Shape;155;p8:notes">
            <a:extLst>
              <a:ext uri="{FF2B5EF4-FFF2-40B4-BE49-F238E27FC236}">
                <a16:creationId xmlns:a16="http://schemas.microsoft.com/office/drawing/2014/main" id="{781CA1C9-DA03-1391-4B36-23A1C3F005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10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2A2E0BA-A896-1B0D-3F3E-0D85BC199146}"/>
            </a:ext>
          </a:extLst>
        </p:cNvPr>
        <p:cNvGrpSpPr/>
        <p:nvPr/>
      </p:nvGrpSpPr>
      <p:grpSpPr>
        <a:xfrm>
          <a:off x="0" y="0"/>
          <a:ext cx="0" cy="0"/>
          <a:chOff x="0" y="0"/>
          <a:chExt cx="0" cy="0"/>
        </a:xfrm>
      </p:grpSpPr>
      <p:sp>
        <p:nvSpPr>
          <p:cNvPr id="154" name="Google Shape;154;p8:notes">
            <a:extLst>
              <a:ext uri="{FF2B5EF4-FFF2-40B4-BE49-F238E27FC236}">
                <a16:creationId xmlns:a16="http://schemas.microsoft.com/office/drawing/2014/main" id="{1DFBD2AF-B669-746A-ADB1-9BE5C452E7A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55" name="Google Shape;155;p8:notes">
            <a:extLst>
              <a:ext uri="{FF2B5EF4-FFF2-40B4-BE49-F238E27FC236}">
                <a16:creationId xmlns:a16="http://schemas.microsoft.com/office/drawing/2014/main" id="{57F0354C-A7AE-76D8-5CFF-9C8C57C4E6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15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Kushal</a:t>
            </a: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36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ED7877E7-B255-AE73-C258-855178245853}"/>
            </a:ext>
          </a:extLst>
        </p:cNvPr>
        <p:cNvGrpSpPr/>
        <p:nvPr/>
      </p:nvGrpSpPr>
      <p:grpSpPr>
        <a:xfrm>
          <a:off x="0" y="0"/>
          <a:ext cx="0" cy="0"/>
          <a:chOff x="0" y="0"/>
          <a:chExt cx="0" cy="0"/>
        </a:xfrm>
      </p:grpSpPr>
      <p:sp>
        <p:nvSpPr>
          <p:cNvPr id="142" name="Google Shape;142;p7:notes">
            <a:extLst>
              <a:ext uri="{FF2B5EF4-FFF2-40B4-BE49-F238E27FC236}">
                <a16:creationId xmlns:a16="http://schemas.microsoft.com/office/drawing/2014/main" id="{6D5C2BC4-610D-E0EF-EBAB-64E8853A629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Aryan</a:t>
            </a:r>
            <a:endParaRPr dirty="0"/>
          </a:p>
        </p:txBody>
      </p:sp>
      <p:sp>
        <p:nvSpPr>
          <p:cNvPr id="143" name="Google Shape;143;p7:notes">
            <a:extLst>
              <a:ext uri="{FF2B5EF4-FFF2-40B4-BE49-F238E27FC236}">
                <a16:creationId xmlns:a16="http://schemas.microsoft.com/office/drawing/2014/main" id="{F1DDEF2A-0DF7-0EFC-9320-4B543090B9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82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97;p1">
            <a:extLst>
              <a:ext uri="{FF2B5EF4-FFF2-40B4-BE49-F238E27FC236}">
                <a16:creationId xmlns:a16="http://schemas.microsoft.com/office/drawing/2014/main" id="{6EE6B1E5-9B9E-FD48-9F48-627803FDB7F5}"/>
              </a:ext>
            </a:extLst>
          </p:cNvPr>
          <p:cNvSpPr txBox="1"/>
          <p:nvPr/>
        </p:nvSpPr>
        <p:spPr>
          <a:xfrm>
            <a:off x="1134035" y="2553964"/>
            <a:ext cx="9923929"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en-US" sz="4500" b="1" i="0" u="none" strike="noStrike" cap="none" dirty="0">
                <a:solidFill>
                  <a:schemeClr val="lt1"/>
                </a:solidFill>
                <a:latin typeface="+mn-lt"/>
                <a:ea typeface="Helvetica Neue"/>
                <a:cs typeface="Helvetica Neue"/>
                <a:sym typeface="Helvetica Neue"/>
              </a:rPr>
              <a:t>GymHive Tracker</a:t>
            </a:r>
            <a:endParaRPr sz="4500" dirty="0">
              <a:latin typeface="+mn-lt"/>
            </a:endParaRPr>
          </a:p>
          <a:p>
            <a:pPr lvl="0" algn="ctr">
              <a:spcBef>
                <a:spcPts val="600"/>
              </a:spcBef>
            </a:pPr>
            <a:r>
              <a:rPr lang="en-US" sz="2500" dirty="0">
                <a:solidFill>
                  <a:schemeClr val="lt1"/>
                </a:solidFill>
                <a:latin typeface="+mn-lt"/>
                <a:ea typeface="Helvetica Neue"/>
                <a:cs typeface="Helvetica Neue"/>
                <a:sym typeface="Helvetica Neue"/>
              </a:rPr>
              <a:t>Electrical &amp; Computer Engineering</a:t>
            </a:r>
          </a:p>
          <a:p>
            <a:pPr lvl="0" algn="ctr">
              <a:spcBef>
                <a:spcPts val="600"/>
              </a:spcBef>
            </a:pPr>
            <a:endParaRPr lang="en-US" sz="1800" dirty="0">
              <a:solidFill>
                <a:schemeClr val="lt1"/>
              </a:solidFill>
              <a:latin typeface="+mn-lt"/>
              <a:ea typeface="Helvetica Neue"/>
              <a:cs typeface="Helvetica Neue"/>
              <a:sym typeface="Helvetica Neue"/>
            </a:endParaRPr>
          </a:p>
          <a:p>
            <a:pPr lvl="0" algn="ctr">
              <a:spcBef>
                <a:spcPts val="600"/>
              </a:spcBef>
            </a:pPr>
            <a:r>
              <a:rPr lang="en-US" sz="1800" dirty="0">
                <a:solidFill>
                  <a:schemeClr val="lt1"/>
                </a:solidFill>
                <a:latin typeface="+mn-lt"/>
                <a:ea typeface="Helvetica Neue"/>
                <a:cs typeface="Helvetica Neue"/>
                <a:sym typeface="Helvetica Neue"/>
              </a:rPr>
              <a:t>Team 28: Aryan Shah and Kushal Chava</a:t>
            </a:r>
            <a:endParaRPr sz="1800" dirty="0">
              <a:latin typeface="+mn-lt"/>
            </a:endParaRPr>
          </a:p>
        </p:txBody>
      </p:sp>
      <p:sp>
        <p:nvSpPr>
          <p:cNvPr id="6" name="Google Shape;98;p1">
            <a:extLst>
              <a:ext uri="{FF2B5EF4-FFF2-40B4-BE49-F238E27FC236}">
                <a16:creationId xmlns:a16="http://schemas.microsoft.com/office/drawing/2014/main" id="{5C6D8374-322F-A84C-B20A-504C6528FDDA}"/>
              </a:ext>
            </a:extLst>
          </p:cNvPr>
          <p:cNvSpPr txBox="1"/>
          <p:nvPr/>
        </p:nvSpPr>
        <p:spPr>
          <a:xfrm>
            <a:off x="3922059" y="5413888"/>
            <a:ext cx="434788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spc="300" dirty="0">
                <a:solidFill>
                  <a:schemeClr val="bg1"/>
                </a:solidFill>
                <a:latin typeface="+mn-lt"/>
                <a:sym typeface="Helvetica Neue Light"/>
              </a:rPr>
              <a:t>May 6</a:t>
            </a:r>
            <a:r>
              <a:rPr lang="en-US" sz="1800" spc="300" baseline="30000" dirty="0">
                <a:solidFill>
                  <a:schemeClr val="bg1"/>
                </a:solidFill>
                <a:latin typeface="+mn-lt"/>
                <a:sym typeface="Helvetica Neue Light"/>
              </a:rPr>
              <a:t>th</a:t>
            </a:r>
            <a:r>
              <a:rPr lang="en-US" sz="1800" spc="300" dirty="0">
                <a:solidFill>
                  <a:schemeClr val="bg1"/>
                </a:solidFill>
                <a:latin typeface="+mn-lt"/>
                <a:sym typeface="Helvetica Neue Light"/>
              </a:rPr>
              <a:t>, 2025</a:t>
            </a:r>
            <a:endParaRPr sz="1800" spc="300" dirty="0">
              <a:solidFill>
                <a:schemeClr val="bg1"/>
              </a:solidFill>
              <a:latin typeface="+mn-lt"/>
            </a:endParaRPr>
          </a:p>
        </p:txBody>
      </p:sp>
      <p:pic>
        <p:nvPicPr>
          <p:cNvPr id="3" name="Picture 2">
            <a:extLst>
              <a:ext uri="{FF2B5EF4-FFF2-40B4-BE49-F238E27FC236}">
                <a16:creationId xmlns:a16="http://schemas.microsoft.com/office/drawing/2014/main" id="{1CFB6560-0D29-8109-3DBD-CA9E7189A132}"/>
              </a:ext>
            </a:extLst>
          </p:cNvPr>
          <p:cNvPicPr>
            <a:picLocks noChangeAspect="1"/>
          </p:cNvPicPr>
          <p:nvPr/>
        </p:nvPicPr>
        <p:blipFill>
          <a:blip r:embed="rId4"/>
          <a:stretch>
            <a:fillRect/>
          </a:stretch>
        </p:blipFill>
        <p:spPr>
          <a:xfrm>
            <a:off x="4641007" y="1004743"/>
            <a:ext cx="2909982" cy="754664"/>
          </a:xfrm>
          <a:prstGeom prst="rect">
            <a:avLst/>
          </a:prstGeom>
        </p:spPr>
      </p:pic>
    </p:spTree>
    <p:extLst>
      <p:ext uri="{BB962C8B-B14F-4D97-AF65-F5344CB8AC3E}">
        <p14:creationId xmlns:p14="http://schemas.microsoft.com/office/powerpoint/2010/main" val="29816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4CDF8D39-019C-19E5-231F-AB9B78ECB052}"/>
            </a:ext>
          </a:extLst>
        </p:cNvPr>
        <p:cNvGrpSpPr/>
        <p:nvPr/>
      </p:nvGrpSpPr>
      <p:grpSpPr>
        <a:xfrm>
          <a:off x="0" y="0"/>
          <a:ext cx="0" cy="0"/>
          <a:chOff x="0" y="0"/>
          <a:chExt cx="0" cy="0"/>
        </a:xfrm>
      </p:grpSpPr>
      <p:pic>
        <p:nvPicPr>
          <p:cNvPr id="4104" name="Picture 8">
            <a:extLst>
              <a:ext uri="{FF2B5EF4-FFF2-40B4-BE49-F238E27FC236}">
                <a16:creationId xmlns:a16="http://schemas.microsoft.com/office/drawing/2014/main" id="{E42802E8-2B4C-B4F3-E45C-A3C420E051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33" t="4564" r="3276" b="58017"/>
          <a:stretch/>
        </p:blipFill>
        <p:spPr bwMode="auto">
          <a:xfrm>
            <a:off x="5262909" y="3322742"/>
            <a:ext cx="6334361" cy="2832639"/>
          </a:xfrm>
          <a:prstGeom prst="rect">
            <a:avLst/>
          </a:prstGeom>
          <a:noFill/>
          <a:extLst>
            <a:ext uri="{909E8E84-426E-40DD-AFC4-6F175D3DCCD1}">
              <a14:hiddenFill xmlns:a14="http://schemas.microsoft.com/office/drawing/2010/main">
                <a:solidFill>
                  <a:srgbClr val="FFFFFF"/>
                </a:solidFill>
              </a14:hiddenFill>
            </a:ext>
          </a:extLst>
        </p:spPr>
      </p:pic>
      <p:sp>
        <p:nvSpPr>
          <p:cNvPr id="147" name="Google Shape;147;p7">
            <a:extLst>
              <a:ext uri="{FF2B5EF4-FFF2-40B4-BE49-F238E27FC236}">
                <a16:creationId xmlns:a16="http://schemas.microsoft.com/office/drawing/2014/main" id="{5E2A4BD4-B7E0-958F-DB6B-3821CA641DDF}"/>
              </a:ext>
            </a:extLst>
          </p:cNvPr>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Primary Component: ESP32-WROOM-32D</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The ESP32-WROOM-32D supports a variety of protocols, including built-in Wi-Fi/Bluetooth, 12-bit ADC, SPI/I2C, and GPIO interfaces</a:t>
            </a:r>
          </a:p>
          <a:p>
            <a:pPr marL="285750" indent="-285750">
              <a:lnSpc>
                <a:spcPct val="100000"/>
              </a:lnSpc>
              <a:spcBef>
                <a:spcPts val="0"/>
              </a:spcBef>
              <a:buSzPts val="2000"/>
            </a:pPr>
            <a:r>
              <a:rPr lang="en-US" sz="1800" dirty="0">
                <a:solidFill>
                  <a:schemeClr val="tx1"/>
                </a:solidFill>
                <a:latin typeface="Arial" panose="020B0604020202020204" pitchFamily="34" charset="0"/>
                <a:cs typeface="Arial" panose="020B0604020202020204" pitchFamily="34" charset="0"/>
                <a:sym typeface="Helvetica Neue Light"/>
              </a:rPr>
              <a:t>It encompasses all the protocols necessary for our design: reading the GHF-10 pressure sensor output via ADC, driving the MFRC522 RFID communication via SPI, and publishing MQTT messages over Wi-Fi to our AWS IoT Core</a:t>
            </a:r>
          </a:p>
        </p:txBody>
      </p:sp>
      <p:sp>
        <p:nvSpPr>
          <p:cNvPr id="24" name="Google Shape;145;p7">
            <a:extLst>
              <a:ext uri="{FF2B5EF4-FFF2-40B4-BE49-F238E27FC236}">
                <a16:creationId xmlns:a16="http://schemas.microsoft.com/office/drawing/2014/main" id="{1CD656E8-6597-AACB-5A81-94106104FF10}"/>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B509AB73-0B5C-1206-4C47-A80FD8DE94C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Subsystem #</a:t>
            </a:r>
            <a:r>
              <a:rPr lang="en-US" sz="2400" dirty="0">
                <a:solidFill>
                  <a:schemeClr val="lt1"/>
                </a:solidFill>
                <a:latin typeface="+mn-lt"/>
                <a:ea typeface="Helvetica Neue Light"/>
                <a:cs typeface="Helvetica Neue Light"/>
                <a:sym typeface="Helvetica Neue Light"/>
              </a:rPr>
              <a:t>2</a:t>
            </a:r>
            <a:r>
              <a:rPr lang="en-US" sz="2400" u="none" strike="noStrike" cap="none" dirty="0">
                <a:solidFill>
                  <a:schemeClr val="lt1"/>
                </a:solidFill>
                <a:latin typeface="+mn-lt"/>
                <a:ea typeface="Helvetica Neue Light"/>
                <a:cs typeface="Helvetica Neue Light"/>
                <a:sym typeface="Helvetica Neue Light"/>
              </a:rPr>
              <a:t>: Microcontroller Subsystem</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302D65E1-C2B4-FEDF-E579-F5B97D4F4C9F}"/>
              </a:ext>
            </a:extLst>
          </p:cNvPr>
          <p:cNvPicPr>
            <a:picLocks noChangeAspect="1"/>
          </p:cNvPicPr>
          <p:nvPr/>
        </p:nvPicPr>
        <p:blipFill>
          <a:blip r:embed="rId4"/>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32215FBE-16C9-46AF-F34C-C78F72D88941}"/>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4C060D9A-A389-6F31-827A-6CE4324D8E74}"/>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F40A50A7-DB11-1CB7-39C9-B504F7938BD3}"/>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7BAD9A2C-C259-3E96-A843-632C85D69C18}"/>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D16E64E-C234-529E-1F2D-B1E48EDB0011}"/>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0" name="Picture 4" descr="ESP32-WROOM-32D-N4 Espressif Systems | RF and Wireless | DigiKey">
            <a:extLst>
              <a:ext uri="{FF2B5EF4-FFF2-40B4-BE49-F238E27FC236}">
                <a16:creationId xmlns:a16="http://schemas.microsoft.com/office/drawing/2014/main" id="{5585FEB3-D168-3BE1-940E-0AE117AB4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2140" y="5027353"/>
            <a:ext cx="1497027" cy="14970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4CB1DE9-8600-53D1-F35B-45037B869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790" y="3429001"/>
            <a:ext cx="4359879" cy="310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1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164C95C3-9489-941C-3008-8D8EDACE6A69}"/>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4DF79819-EFDE-AB69-5750-97EDC5828FC7}"/>
              </a:ext>
            </a:extLst>
          </p:cNvPr>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Primary Component: MFRC522 Read/Write IC</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An integrated 13.56 MHz RFID IC capable of read/write operations with a host microcontroller over SPI</a:t>
            </a: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Uses a 27.12MHz oscillator for operating at the desired frequency</a:t>
            </a: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Reads gym fobs up to 50 mm range (+/- 10mm) and transmits a unique </a:t>
            </a:r>
            <a:r>
              <a:rPr lang="en-US" sz="1800" dirty="0" err="1">
                <a:solidFill>
                  <a:schemeClr val="tx1"/>
                </a:solidFill>
                <a:latin typeface="Arial" panose="020B0604020202020204" pitchFamily="34" charset="0"/>
                <a:ea typeface="Helvetica Neue Light"/>
                <a:cs typeface="Arial" panose="020B0604020202020204" pitchFamily="34" charset="0"/>
                <a:sym typeface="Helvetica Neue Light"/>
              </a:rPr>
              <a:t>HexCode</a:t>
            </a: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 to the ESP32</a:t>
            </a:r>
          </a:p>
        </p:txBody>
      </p:sp>
      <p:sp>
        <p:nvSpPr>
          <p:cNvPr id="24" name="Google Shape;145;p7">
            <a:extLst>
              <a:ext uri="{FF2B5EF4-FFF2-40B4-BE49-F238E27FC236}">
                <a16:creationId xmlns:a16="http://schemas.microsoft.com/office/drawing/2014/main" id="{A1AF6509-70C4-4DDC-4256-65C71E777B43}"/>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42BE33CD-78D7-D7AB-6762-D9DDC510EACF}"/>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Subsystem #</a:t>
            </a:r>
            <a:r>
              <a:rPr lang="en-US" sz="2400" dirty="0">
                <a:solidFill>
                  <a:schemeClr val="lt1"/>
                </a:solidFill>
                <a:latin typeface="+mn-lt"/>
                <a:ea typeface="Helvetica Neue Light"/>
                <a:cs typeface="Helvetica Neue Light"/>
                <a:sym typeface="Helvetica Neue Light"/>
              </a:rPr>
              <a:t>3</a:t>
            </a:r>
            <a:r>
              <a:rPr lang="en-US" sz="2400" u="none" strike="noStrike" cap="none" dirty="0">
                <a:solidFill>
                  <a:schemeClr val="lt1"/>
                </a:solidFill>
                <a:latin typeface="+mn-lt"/>
                <a:ea typeface="Helvetica Neue Light"/>
                <a:cs typeface="Helvetica Neue Light"/>
                <a:sym typeface="Helvetica Neue Light"/>
              </a:rPr>
              <a:t>: RFID Subsystem</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56951C09-916B-D762-787E-F5BF29E0D1D5}"/>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17447AB4-9D1D-F4E4-B4F7-FF466296C89B}"/>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8B7C7967-10B7-305E-5D1C-7AA00029385E}"/>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72BFEA9F-56B4-FD1A-3EFF-FF4C8C7E6125}"/>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DD29150F-8E4F-1005-A81B-F7FF98B01B8C}"/>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86DCAF2-C637-7F71-C50D-23C370094AE5}"/>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A1218468-C66F-1CCD-5902-C6A3993EC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84" y="3406707"/>
            <a:ext cx="4288975" cy="3079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6247D62-45E0-ECDB-EEB1-3C6EE00865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879" t="45531" r="3262" b="5425"/>
          <a:stretch/>
        </p:blipFill>
        <p:spPr bwMode="auto">
          <a:xfrm>
            <a:off x="7694251" y="3588589"/>
            <a:ext cx="4134565" cy="29357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237A839-B951-5867-7F52-64A0291C0527}"/>
              </a:ext>
            </a:extLst>
          </p:cNvPr>
          <p:cNvPicPr>
            <a:picLocks noChangeAspect="1"/>
          </p:cNvPicPr>
          <p:nvPr/>
        </p:nvPicPr>
        <p:blipFill>
          <a:blip r:embed="rId6"/>
          <a:stretch>
            <a:fillRect/>
          </a:stretch>
        </p:blipFill>
        <p:spPr>
          <a:xfrm>
            <a:off x="4698934" y="4378438"/>
            <a:ext cx="3118150" cy="1145283"/>
          </a:xfrm>
          <a:prstGeom prst="rect">
            <a:avLst/>
          </a:prstGeom>
        </p:spPr>
      </p:pic>
    </p:spTree>
    <p:extLst>
      <p:ext uri="{BB962C8B-B14F-4D97-AF65-F5344CB8AC3E}">
        <p14:creationId xmlns:p14="http://schemas.microsoft.com/office/powerpoint/2010/main" val="379628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81EBED88-F107-3803-1ADC-D0DB7B15B3C0}"/>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E3021843-B562-7DE1-52A9-1A7FA50DE32E}"/>
              </a:ext>
            </a:extLst>
          </p:cNvPr>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Primary Components: TYPE-C-31-M-12 USB-C &amp; AMS1117-3.3 LDO</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We provide a 5V input to our PCB via a USB-C jack from an outlet. This 5V is fed into our AMS1117-3.3V linear regulator, which steps-down the voltage to the 3.3V necessary to power the ESP32. The ESP32 then has an output rail which also feeds 3.3V, which we will use to power our peripherals.</a:t>
            </a:r>
          </a:p>
          <a:p>
            <a:pPr marL="285750" indent="-285750">
              <a:lnSpc>
                <a:spcPct val="100000"/>
              </a:lnSpc>
              <a:spcBef>
                <a:spcPts val="0"/>
              </a:spcBef>
              <a:buSzPts val="2000"/>
            </a:pPr>
            <a:r>
              <a:rPr lang="en-US" sz="1800" dirty="0">
                <a:solidFill>
                  <a:schemeClr val="tx1"/>
                </a:solidFill>
                <a:latin typeface="Arial" panose="020B0604020202020204" pitchFamily="34" charset="0"/>
                <a:cs typeface="Arial" panose="020B0604020202020204" pitchFamily="34" charset="0"/>
                <a:sym typeface="Helvetica Neue Light"/>
              </a:rPr>
              <a:t>The AMS1117-3.3V regulator works by dissipating (5V – 3.3V) * </a:t>
            </a:r>
            <a:r>
              <a:rPr lang="en-US" sz="1800" dirty="0" err="1">
                <a:solidFill>
                  <a:schemeClr val="tx1"/>
                </a:solidFill>
                <a:latin typeface="Arial" panose="020B0604020202020204" pitchFamily="34" charset="0"/>
                <a:cs typeface="Arial" panose="020B0604020202020204" pitchFamily="34" charset="0"/>
                <a:sym typeface="Helvetica Neue Light"/>
              </a:rPr>
              <a:t>Iout</a:t>
            </a:r>
            <a:r>
              <a:rPr lang="en-US" sz="1800" dirty="0">
                <a:solidFill>
                  <a:schemeClr val="tx1"/>
                </a:solidFill>
                <a:latin typeface="Arial" panose="020B0604020202020204" pitchFamily="34" charset="0"/>
                <a:cs typeface="Arial" panose="020B0604020202020204" pitchFamily="34" charset="0"/>
                <a:sym typeface="Helvetica Neue Light"/>
              </a:rPr>
              <a:t> as heat, which provides a stable 3.3V +/- 0.1 V under a max 500mA load</a:t>
            </a:r>
          </a:p>
          <a:p>
            <a:pPr marL="285750" indent="-285750">
              <a:lnSpc>
                <a:spcPct val="100000"/>
              </a:lnSpc>
              <a:spcBef>
                <a:spcPts val="0"/>
              </a:spcBef>
              <a:buSzPts val="2000"/>
            </a:pPr>
            <a:r>
              <a:rPr lang="en-US" sz="1800" dirty="0">
                <a:solidFill>
                  <a:schemeClr val="tx1"/>
                </a:solidFill>
                <a:latin typeface="Arial" panose="020B0604020202020204" pitchFamily="34" charset="0"/>
                <a:cs typeface="Arial" panose="020B0604020202020204" pitchFamily="34" charset="0"/>
                <a:sym typeface="Helvetica Neue Light"/>
              </a:rPr>
              <a:t>USB-C was chosen due to outlets being readily available near gym equipment</a:t>
            </a:r>
          </a:p>
        </p:txBody>
      </p:sp>
      <p:sp>
        <p:nvSpPr>
          <p:cNvPr id="24" name="Google Shape;145;p7">
            <a:extLst>
              <a:ext uri="{FF2B5EF4-FFF2-40B4-BE49-F238E27FC236}">
                <a16:creationId xmlns:a16="http://schemas.microsoft.com/office/drawing/2014/main" id="{98D9EBAF-BEA0-16FC-1356-CD7BFA6F7A39}"/>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6087F318-D148-9A60-AF2D-32CE951DBA96}"/>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Subsystem #4: Power Subsystem</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B8B13278-8FEC-F1EB-1F54-89A29E4C5C0A}"/>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2441B43E-45D4-AFFC-5BD5-B6F523BFBEF1}"/>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CE54BEAA-54CE-094D-519E-5AC59093CB09}"/>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20732B4A-EC55-1B6F-FEC2-5C97026166BB}"/>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F39B660D-4D67-5038-AFF2-1C99376FA770}"/>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444C85D-B548-37D6-FE36-5EF26AB8930F}"/>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4" name="Picture 4">
            <a:extLst>
              <a:ext uri="{FF2B5EF4-FFF2-40B4-BE49-F238E27FC236}">
                <a16:creationId xmlns:a16="http://schemas.microsoft.com/office/drawing/2014/main" id="{2E33F707-BD05-6C53-DCBB-587D457598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99" t="70804" r="56482" b="4870"/>
          <a:stretch/>
        </p:blipFill>
        <p:spPr bwMode="auto">
          <a:xfrm>
            <a:off x="5815584" y="3823130"/>
            <a:ext cx="6013233" cy="2585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771C5B-ED77-4E47-6785-2F01BCD8DEDE}"/>
              </a:ext>
            </a:extLst>
          </p:cNvPr>
          <p:cNvPicPr>
            <a:picLocks noChangeAspect="1"/>
          </p:cNvPicPr>
          <p:nvPr/>
        </p:nvPicPr>
        <p:blipFill>
          <a:blip r:embed="rId5"/>
          <a:stretch>
            <a:fillRect/>
          </a:stretch>
        </p:blipFill>
        <p:spPr>
          <a:xfrm>
            <a:off x="400513" y="3973984"/>
            <a:ext cx="4474786" cy="1768055"/>
          </a:xfrm>
          <a:prstGeom prst="rect">
            <a:avLst/>
          </a:prstGeom>
        </p:spPr>
      </p:pic>
    </p:spTree>
    <p:extLst>
      <p:ext uri="{BB962C8B-B14F-4D97-AF65-F5344CB8AC3E}">
        <p14:creationId xmlns:p14="http://schemas.microsoft.com/office/powerpoint/2010/main" val="132845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4858909C-238F-BA6E-6269-AE79ECC38F80}"/>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2FA839E4-9E3F-692B-7B62-B75F0875AE3C}"/>
              </a:ext>
            </a:extLst>
          </p:cNvPr>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Primary Component: </a:t>
            </a:r>
            <a:r>
              <a:rPr lang="en-US" sz="2600" b="1" dirty="0" err="1">
                <a:solidFill>
                  <a:srgbClr val="E84B36"/>
                </a:solidFill>
                <a:latin typeface="Arial" panose="020B0604020202020204" pitchFamily="34" charset="0"/>
                <a:ea typeface="Helvetica Neue Light"/>
                <a:cs typeface="Arial" panose="020B0604020202020204" pitchFamily="34" charset="0"/>
                <a:sym typeface="Helvetica Neue Light"/>
              </a:rPr>
              <a:t>HiLetgo</a:t>
            </a: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 CP2102 USB-to-TTL Adaptor</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We require a PC-to-ESP32 interface for facilitating flashing C/C++ firmware and serial debugging</a:t>
            </a:r>
          </a:p>
          <a:p>
            <a:pPr marL="285750" indent="-285750">
              <a:lnSpc>
                <a:spcPct val="100000"/>
              </a:lnSpc>
              <a:spcBef>
                <a:spcPts val="0"/>
              </a:spcBef>
              <a:buSzPts val="2000"/>
            </a:pPr>
            <a:r>
              <a:rPr lang="en-US" sz="1800" dirty="0">
                <a:solidFill>
                  <a:schemeClr val="tx1"/>
                </a:solidFill>
                <a:latin typeface="Arial" panose="020B0604020202020204" pitchFamily="34" charset="0"/>
                <a:cs typeface="Arial" panose="020B0604020202020204" pitchFamily="34" charset="0"/>
                <a:sym typeface="Helvetica Neue Light"/>
              </a:rPr>
              <a:t>The USB-to-TTL adapter features a CP2102 chip that bridges USB to TTL for ESP32 programming, with data transfer happening over the TX/RX Lines</a:t>
            </a:r>
          </a:p>
          <a:p>
            <a:pPr marL="285750" indent="-285750">
              <a:lnSpc>
                <a:spcPct val="100000"/>
              </a:lnSpc>
              <a:spcBef>
                <a:spcPts val="0"/>
              </a:spcBef>
              <a:buSzPts val="2000"/>
            </a:pPr>
            <a:r>
              <a:rPr lang="en-US" sz="1800" dirty="0">
                <a:solidFill>
                  <a:schemeClr val="tx1"/>
                </a:solidFill>
                <a:latin typeface="Arial" panose="020B0604020202020204" pitchFamily="34" charset="0"/>
                <a:cs typeface="Arial" panose="020B0604020202020204" pitchFamily="34" charset="0"/>
                <a:sym typeface="Helvetica Neue Light"/>
              </a:rPr>
              <a:t>Design leveraged the ECE 445 Wiki tutorial for ESP32 USB-to-UART Programming</a:t>
            </a:r>
          </a:p>
        </p:txBody>
      </p:sp>
      <p:sp>
        <p:nvSpPr>
          <p:cNvPr id="24" name="Google Shape;145;p7">
            <a:extLst>
              <a:ext uri="{FF2B5EF4-FFF2-40B4-BE49-F238E27FC236}">
                <a16:creationId xmlns:a16="http://schemas.microsoft.com/office/drawing/2014/main" id="{EAEC6236-5936-1962-96A5-D0177986D98D}"/>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1054F382-7162-8621-0052-D3D1368C8B51}"/>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Subsystem #</a:t>
            </a:r>
            <a:r>
              <a:rPr lang="en-US" sz="2400" dirty="0">
                <a:solidFill>
                  <a:schemeClr val="lt1"/>
                </a:solidFill>
                <a:latin typeface="+mn-lt"/>
                <a:ea typeface="Helvetica Neue Light"/>
                <a:cs typeface="Helvetica Neue Light"/>
                <a:sym typeface="Helvetica Neue Light"/>
              </a:rPr>
              <a:t>5</a:t>
            </a:r>
            <a:r>
              <a:rPr lang="en-US" sz="2400" u="none" strike="noStrike" cap="none" dirty="0">
                <a:solidFill>
                  <a:schemeClr val="lt1"/>
                </a:solidFill>
                <a:latin typeface="+mn-lt"/>
                <a:ea typeface="Helvetica Neue Light"/>
                <a:cs typeface="Helvetica Neue Light"/>
                <a:sym typeface="Helvetica Neue Light"/>
              </a:rPr>
              <a:t>: USB-to-UART Programming Subsystem</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AE19A784-C38E-0B8F-AC63-9789BBEBEF99}"/>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57C7D0DA-4CA0-0DC8-A31E-5F465C81BA04}"/>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22B95F09-397E-25CB-A8E8-6096C7E6E722}"/>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8552B989-C6D4-8E38-4350-43DB67E8F95C}"/>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87BCBF52-6FAF-0E02-3720-CE307121E42E}"/>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A340052-397B-EB65-EAE9-87E9068E3F3D}"/>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6" name="Picture 4">
            <a:extLst>
              <a:ext uri="{FF2B5EF4-FFF2-40B4-BE49-F238E27FC236}">
                <a16:creationId xmlns:a16="http://schemas.microsoft.com/office/drawing/2014/main" id="{C2937618-D697-95A3-455B-DE6F6A272E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820"/>
          <a:stretch/>
        </p:blipFill>
        <p:spPr bwMode="auto">
          <a:xfrm>
            <a:off x="376809" y="3559278"/>
            <a:ext cx="6746607" cy="28495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28826C6C-A7C4-B1BA-62F0-A06BD485EA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60" t="30108" r="85162" b="56416"/>
          <a:stretch/>
        </p:blipFill>
        <p:spPr bwMode="auto">
          <a:xfrm>
            <a:off x="9335597" y="4010053"/>
            <a:ext cx="2690807" cy="239876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P2102 USB 2.0 to TTL Module Serial Converter Adapter Module USB to TTL Downloader With Jumper Wires">
            <a:extLst>
              <a:ext uri="{FF2B5EF4-FFF2-40B4-BE49-F238E27FC236}">
                <a16:creationId xmlns:a16="http://schemas.microsoft.com/office/drawing/2014/main" id="{85CAC2A5-5C4E-B020-62B1-8E691E7318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8762" y="4026240"/>
            <a:ext cx="2398764" cy="239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6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E04BEE5E-7C9F-5746-8F63-15E5EACB38A4}"/>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48C3D878-FCC2-7E94-2E05-9502945CB6C5}"/>
              </a:ext>
            </a:extLst>
          </p:cNvPr>
          <p:cNvSpPr txBox="1">
            <a:spLocks noGrp="1"/>
          </p:cNvSpPr>
          <p:nvPr>
            <p:ph type="body" idx="1"/>
          </p:nvPr>
        </p:nvSpPr>
        <p:spPr>
          <a:xfrm>
            <a:off x="376807" y="1102041"/>
            <a:ext cx="11177401" cy="538393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Modifications since Design Review</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2400" dirty="0">
                <a:latin typeface="Arial" panose="020B0604020202020204" pitchFamily="34" charset="0"/>
                <a:cs typeface="Arial" panose="020B0604020202020204" pitchFamily="34" charset="0"/>
                <a:sym typeface="Helvetica Neue Light"/>
              </a:rPr>
              <a:t>Utilized HTTP API instead of REST API for gateway</a:t>
            </a:r>
          </a:p>
          <a:p>
            <a:pPr marL="0" indent="0">
              <a:lnSpc>
                <a:spcPct val="100000"/>
              </a:lnSpc>
              <a:spcBef>
                <a:spcPts val="0"/>
              </a:spcBef>
              <a:buClr>
                <a:srgbClr val="000000"/>
              </a:buClr>
              <a:buSzPts val="2000"/>
              <a:buNone/>
              <a:defRPr/>
            </a:pPr>
            <a:endParaRPr lang="en-US" sz="24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2400" dirty="0">
                <a:latin typeface="Arial" panose="020B0604020202020204" pitchFamily="34" charset="0"/>
                <a:cs typeface="Arial" panose="020B0604020202020204" pitchFamily="34" charset="0"/>
                <a:sym typeface="Helvetica Neue Light"/>
              </a:rPr>
              <a:t>Modified power source from USB-C Connector to 9V Battery</a:t>
            </a:r>
          </a:p>
          <a:p>
            <a:pPr marL="0" indent="0">
              <a:lnSpc>
                <a:spcPct val="100000"/>
              </a:lnSpc>
              <a:spcBef>
                <a:spcPts val="0"/>
              </a:spcBef>
              <a:buClr>
                <a:srgbClr val="000000"/>
              </a:buClr>
              <a:buSzPts val="2000"/>
              <a:buNone/>
              <a:defRPr/>
            </a:pPr>
            <a:endParaRPr lang="en-US" sz="24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2400" dirty="0">
                <a:latin typeface="Arial" panose="020B0604020202020204" pitchFamily="34" charset="0"/>
                <a:cs typeface="Arial" panose="020B0604020202020204" pitchFamily="34" charset="0"/>
                <a:sym typeface="Helvetica Neue Light"/>
              </a:rPr>
              <a:t>Final design utilized MFRC522 dev kit rather than IC on PCB</a:t>
            </a:r>
          </a:p>
          <a:p>
            <a:pPr marL="0" indent="0">
              <a:lnSpc>
                <a:spcPct val="100000"/>
              </a:lnSpc>
              <a:spcBef>
                <a:spcPts val="0"/>
              </a:spcBef>
              <a:buClr>
                <a:srgbClr val="000000"/>
              </a:buClr>
              <a:buSzPts val="2000"/>
              <a:buNone/>
              <a:defRPr/>
            </a:pPr>
            <a:endParaRPr lang="en-US" sz="24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2400" dirty="0">
                <a:latin typeface="Arial" panose="020B0604020202020204" pitchFamily="34" charset="0"/>
                <a:cs typeface="Arial" panose="020B0604020202020204" pitchFamily="34" charset="0"/>
                <a:sym typeface="Helvetica Neue Light"/>
              </a:rPr>
              <a:t>Instead of </a:t>
            </a:r>
            <a:r>
              <a:rPr lang="en-US" sz="2400" dirty="0" err="1">
                <a:latin typeface="Arial" panose="020B0604020202020204" pitchFamily="34" charset="0"/>
                <a:cs typeface="Arial" panose="020B0604020202020204" pitchFamily="34" charset="0"/>
                <a:sym typeface="Helvetica Neue Light"/>
              </a:rPr>
              <a:t>i</a:t>
            </a:r>
            <a:r>
              <a:rPr lang="en-US" sz="2400" dirty="0">
                <a:latin typeface="Arial" panose="020B0604020202020204" pitchFamily="34" charset="0"/>
                <a:cs typeface="Arial" panose="020B0604020202020204" pitchFamily="34" charset="0"/>
                <a:sym typeface="Helvetica Neue Light"/>
              </a:rPr>
              <a:t>-Cards, used dev kit provided RFID tags</a:t>
            </a:r>
          </a:p>
          <a:p>
            <a:pPr indent="-457200">
              <a:lnSpc>
                <a:spcPct val="100000"/>
              </a:lnSpc>
              <a:spcBef>
                <a:spcPts val="0"/>
              </a:spcBef>
              <a:buClr>
                <a:srgbClr val="000000"/>
              </a:buClr>
              <a:buSzPts val="2000"/>
              <a:defRPr/>
            </a:pPr>
            <a:endParaRPr lang="en-US"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endParaRPr lang="en-US"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endParaRPr lang="en-US"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SzPts val="2000"/>
              <a:buNone/>
            </a:pPr>
            <a:endParaRPr lang="en-US" sz="1400" dirty="0">
              <a:latin typeface="Arial" panose="020B0604020202020204" pitchFamily="34" charset="0"/>
              <a:cs typeface="Arial" panose="020B0604020202020204" pitchFamily="34" charset="0"/>
              <a:sym typeface="Helvetica Neue Light"/>
            </a:endParaRPr>
          </a:p>
        </p:txBody>
      </p:sp>
      <p:sp>
        <p:nvSpPr>
          <p:cNvPr id="24" name="Google Shape;145;p7">
            <a:extLst>
              <a:ext uri="{FF2B5EF4-FFF2-40B4-BE49-F238E27FC236}">
                <a16:creationId xmlns:a16="http://schemas.microsoft.com/office/drawing/2014/main" id="{1C27B4FE-1677-3603-948D-D2CD20A437BD}"/>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sp>
        <p:nvSpPr>
          <p:cNvPr id="26" name="Google Shape;100;p1">
            <a:extLst>
              <a:ext uri="{FF2B5EF4-FFF2-40B4-BE49-F238E27FC236}">
                <a16:creationId xmlns:a16="http://schemas.microsoft.com/office/drawing/2014/main" id="{603D7EDE-1F7D-3D3C-3B82-35943557921F}"/>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Helvetica Neue Light"/>
                <a:cs typeface="Helvetica Neue Light"/>
                <a:sym typeface="Helvetica Neue Light"/>
              </a:rPr>
              <a:t>Design Changes</a:t>
            </a:r>
          </a:p>
        </p:txBody>
      </p:sp>
      <p:pic>
        <p:nvPicPr>
          <p:cNvPr id="2" name="Picture 1">
            <a:extLst>
              <a:ext uri="{FF2B5EF4-FFF2-40B4-BE49-F238E27FC236}">
                <a16:creationId xmlns:a16="http://schemas.microsoft.com/office/drawing/2014/main" id="{375DA7F3-9843-832F-D6AE-30DA825CF10C}"/>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153BC339-F1A7-F40E-494E-E36E74C77FC3}"/>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DFF1056C-2ADA-605B-D7CF-3697E27396B1}"/>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C1918E04-24A3-A461-ACB5-032E1CE4D383}"/>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07320218-DE5B-B057-D7E3-96FA5223CB4F}"/>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FE45196-0FDE-0D64-F5DC-5FF2063313C3}"/>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1026" name="Picture 2" descr="Amazon API Gateway. The Server less API service from AWS | Towards AWS">
            <a:extLst>
              <a:ext uri="{FF2B5EF4-FFF2-40B4-BE49-F238E27FC236}">
                <a16:creationId xmlns:a16="http://schemas.microsoft.com/office/drawing/2014/main" id="{8CFB7735-409A-D712-291F-09E4C25E3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272" y="1072273"/>
            <a:ext cx="381952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V-MN1604 Duracell Industrial Operations, Inc. | Battery Products | DigiKey">
            <a:extLst>
              <a:ext uri="{FF2B5EF4-FFF2-40B4-BE49-F238E27FC236}">
                <a16:creationId xmlns:a16="http://schemas.microsoft.com/office/drawing/2014/main" id="{FCD95276-4748-62CE-D0EA-905DFBF21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9008" y="4032504"/>
            <a:ext cx="2334768" cy="2334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Design Change and Keep It Positive — RISMedia">
            <a:extLst>
              <a:ext uri="{FF2B5EF4-FFF2-40B4-BE49-F238E27FC236}">
                <a16:creationId xmlns:a16="http://schemas.microsoft.com/office/drawing/2014/main" id="{E85BB041-3E06-DE74-6A82-497830324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11" y="4488156"/>
            <a:ext cx="2818674" cy="18791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Using an MFRC522 RFID ... | Creative Technology Lab Wiki">
            <a:extLst>
              <a:ext uri="{FF2B5EF4-FFF2-40B4-BE49-F238E27FC236}">
                <a16:creationId xmlns:a16="http://schemas.microsoft.com/office/drawing/2014/main" id="{FAD5E22F-8E17-D4C5-A0EF-13EAACB193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269" y="4599038"/>
            <a:ext cx="1687461" cy="168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75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9C8D8890-EF0D-E29A-D39D-C7CC6B7FF142}"/>
            </a:ext>
          </a:extLst>
        </p:cNvPr>
        <p:cNvGrpSpPr/>
        <p:nvPr/>
      </p:nvGrpSpPr>
      <p:grpSpPr>
        <a:xfrm>
          <a:off x="0" y="0"/>
          <a:ext cx="0" cy="0"/>
          <a:chOff x="0" y="0"/>
          <a:chExt cx="0" cy="0"/>
        </a:xfrm>
      </p:grpSpPr>
      <p:sp>
        <p:nvSpPr>
          <p:cNvPr id="11" name="Google Shape;145;p7">
            <a:extLst>
              <a:ext uri="{FF2B5EF4-FFF2-40B4-BE49-F238E27FC236}">
                <a16:creationId xmlns:a16="http://schemas.microsoft.com/office/drawing/2014/main" id="{A382137F-F394-025A-BE1E-656E8F3603C2}"/>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73C77C60-503F-D4E8-5F99-3ABFAF07BD96}"/>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Requirements &amp; Verification</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9DCCC740-2D66-BEBC-2809-7FCC742A401F}"/>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E3ADE274-1CA7-7ADB-773E-5A68CDE0B2C5}"/>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560F9385-7093-A1A2-E8E8-6C02E6C50594}"/>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FF70B4AB-B5DC-A181-0549-7F5EEA983BAA}"/>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FE0C6367-7A32-806D-1356-A0359BF2864B}"/>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C5AD23F-2AD6-0A4A-F6A1-BAD337344BB0}"/>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Table 7">
            <a:extLst>
              <a:ext uri="{FF2B5EF4-FFF2-40B4-BE49-F238E27FC236}">
                <a16:creationId xmlns:a16="http://schemas.microsoft.com/office/drawing/2014/main" id="{5428F8BA-76F7-2AFC-407F-3922D4CDA53B}"/>
              </a:ext>
            </a:extLst>
          </p:cNvPr>
          <p:cNvGraphicFramePr>
            <a:graphicFrameLocks noGrp="1"/>
          </p:cNvGraphicFramePr>
          <p:nvPr>
            <p:extLst>
              <p:ext uri="{D42A27DB-BD31-4B8C-83A1-F6EECF244321}">
                <p14:modId xmlns:p14="http://schemas.microsoft.com/office/powerpoint/2010/main" val="2885205574"/>
              </p:ext>
            </p:extLst>
          </p:nvPr>
        </p:nvGraphicFramePr>
        <p:xfrm>
          <a:off x="280329" y="1059410"/>
          <a:ext cx="11631342" cy="5034366"/>
        </p:xfrm>
        <a:graphic>
          <a:graphicData uri="http://schemas.openxmlformats.org/drawingml/2006/table">
            <a:tbl>
              <a:tblPr firstRow="1" bandRow="1">
                <a:tableStyleId>{5C22544A-7EE6-4342-B048-85BDC9FD1C3A}</a:tableStyleId>
              </a:tblPr>
              <a:tblGrid>
                <a:gridCol w="2378030">
                  <a:extLst>
                    <a:ext uri="{9D8B030D-6E8A-4147-A177-3AD203B41FA5}">
                      <a16:colId xmlns:a16="http://schemas.microsoft.com/office/drawing/2014/main" val="3054428858"/>
                    </a:ext>
                  </a:extLst>
                </a:gridCol>
                <a:gridCol w="4473018">
                  <a:extLst>
                    <a:ext uri="{9D8B030D-6E8A-4147-A177-3AD203B41FA5}">
                      <a16:colId xmlns:a16="http://schemas.microsoft.com/office/drawing/2014/main" val="2198187023"/>
                    </a:ext>
                  </a:extLst>
                </a:gridCol>
                <a:gridCol w="4780294">
                  <a:extLst>
                    <a:ext uri="{9D8B030D-6E8A-4147-A177-3AD203B41FA5}">
                      <a16:colId xmlns:a16="http://schemas.microsoft.com/office/drawing/2014/main" val="712176758"/>
                    </a:ext>
                  </a:extLst>
                </a:gridCol>
              </a:tblGrid>
              <a:tr h="318608">
                <a:tc>
                  <a:txBody>
                    <a:bodyPr/>
                    <a:lstStyle/>
                    <a:p>
                      <a:pPr algn="ctr"/>
                      <a:r>
                        <a:rPr lang="en-US" dirty="0"/>
                        <a:t>Requirement </a:t>
                      </a:r>
                    </a:p>
                  </a:txBody>
                  <a:tcPr/>
                </a:tc>
                <a:tc>
                  <a:txBody>
                    <a:bodyPr/>
                    <a:lstStyle/>
                    <a:p>
                      <a:pPr algn="ctr"/>
                      <a:r>
                        <a:rPr lang="en-US" dirty="0"/>
                        <a:t>Verification Method</a:t>
                      </a:r>
                    </a:p>
                  </a:txBody>
                  <a:tcPr/>
                </a:tc>
                <a:tc>
                  <a:txBody>
                    <a:bodyPr/>
                    <a:lstStyle/>
                    <a:p>
                      <a:pPr algn="ctr"/>
                      <a:r>
                        <a:rPr lang="en-US" dirty="0"/>
                        <a:t>Result</a:t>
                      </a:r>
                    </a:p>
                  </a:txBody>
                  <a:tcPr/>
                </a:tc>
                <a:extLst>
                  <a:ext uri="{0D108BD9-81ED-4DB2-BD59-A6C34878D82A}">
                    <a16:rowId xmlns:a16="http://schemas.microsoft.com/office/drawing/2014/main" val="3597180419"/>
                  </a:ext>
                </a:extLst>
              </a:tr>
              <a:tr h="1442467">
                <a:tc>
                  <a:txBody>
                    <a:bodyPr/>
                    <a:lstStyle/>
                    <a:p>
                      <a:pPr algn="l"/>
                      <a:r>
                        <a:rPr lang="en-US" dirty="0"/>
                        <a:t>Real-time occupancy detection with ≥95% accuracy, prioritizing 0% false negatives</a:t>
                      </a:r>
                    </a:p>
                  </a:txBody>
                  <a:tcPr/>
                </a:tc>
                <a:tc>
                  <a:txBody>
                    <a:bodyPr/>
                    <a:lstStyle/>
                    <a:p>
                      <a:pPr algn="l"/>
                      <a:r>
                        <a:rPr lang="en-US" dirty="0"/>
                        <a:t>We placed known weights (0–100 </a:t>
                      </a:r>
                      <a:r>
                        <a:rPr lang="en-US" dirty="0" err="1"/>
                        <a:t>lbs</a:t>
                      </a:r>
                      <a:r>
                        <a:rPr lang="en-US" dirty="0"/>
                        <a:t>) on the sensor and recorded ADC values at each level. We tested multiple thresholds (500, 1000, 1500, etc.) to determine which most effectively distinguished actual usage from noise, aiming to eliminate false negatives while maintaining high detection accuracy.</a:t>
                      </a:r>
                    </a:p>
                  </a:txBody>
                  <a:tcPr/>
                </a:tc>
                <a:tc>
                  <a:txBody>
                    <a:bodyPr/>
                    <a:lstStyle/>
                    <a:p>
                      <a:r>
                        <a:rPr lang="en-US" dirty="0"/>
                        <a:t>With a threshold of </a:t>
                      </a:r>
                      <a:r>
                        <a:rPr lang="en-US" b="1" dirty="0"/>
                        <a:t>1500</a:t>
                      </a:r>
                      <a:r>
                        <a:rPr lang="en-US" dirty="0"/>
                        <a:t>:</a:t>
                      </a:r>
                    </a:p>
                    <a:p>
                      <a:r>
                        <a:rPr lang="en-US" b="1" dirty="0"/>
                        <a:t>Non-occupancy detection accuracy:</a:t>
                      </a:r>
                      <a:r>
                        <a:rPr lang="en-US" dirty="0"/>
                        <a:t> 100%</a:t>
                      </a:r>
                    </a:p>
                    <a:p>
                      <a:r>
                        <a:rPr lang="en-US" b="1" dirty="0"/>
                        <a:t>Occupancy detection accuracy:</a:t>
                      </a:r>
                      <a:r>
                        <a:rPr lang="en-US" dirty="0"/>
                        <a:t> 95%</a:t>
                      </a:r>
                    </a:p>
                    <a:p>
                      <a:r>
                        <a:rPr lang="en-US" dirty="0"/>
                        <a:t>Correctly detected </a:t>
                      </a:r>
                      <a:r>
                        <a:rPr lang="en-US" b="1" dirty="0"/>
                        <a:t>19 out of 20</a:t>
                      </a:r>
                      <a:r>
                        <a:rPr lang="en-US" dirty="0"/>
                        <a:t> weight placements ≥50 </a:t>
                      </a:r>
                      <a:r>
                        <a:rPr lang="en-US" dirty="0" err="1"/>
                        <a:t>lbs</a:t>
                      </a:r>
                      <a:endParaRPr lang="en-US" dirty="0"/>
                    </a:p>
                    <a:p>
                      <a:pPr algn="l"/>
                      <a:r>
                        <a:rPr lang="en-US" dirty="0"/>
                        <a:t>✅ Requirement satisfied (≥95% accuracy for both cases)</a:t>
                      </a:r>
                    </a:p>
                  </a:txBody>
                  <a:tcPr/>
                </a:tc>
                <a:extLst>
                  <a:ext uri="{0D108BD9-81ED-4DB2-BD59-A6C34878D82A}">
                    <a16:rowId xmlns:a16="http://schemas.microsoft.com/office/drawing/2014/main" val="3855880782"/>
                  </a:ext>
                </a:extLst>
              </a:tr>
              <a:tr h="1442467">
                <a:tc>
                  <a:txBody>
                    <a:bodyPr/>
                    <a:lstStyle/>
                    <a:p>
                      <a:pPr algn="l"/>
                      <a:r>
                        <a:rPr lang="en-US" dirty="0"/>
                        <a:t>RFID PII transmission and processing must complete within 3 seconds</a:t>
                      </a:r>
                    </a:p>
                  </a:txBody>
                  <a:tcPr/>
                </a:tc>
                <a:tc>
                  <a:txBody>
                    <a:bodyPr/>
                    <a:lstStyle/>
                    <a:p>
                      <a:pPr algn="l"/>
                      <a:r>
                        <a:rPr lang="en-US" dirty="0"/>
                        <a:t>Measured the total time from RFID fob tap to final display on the frontend by comparing the timestamp sent to the AWS server (from the ESP32) with the timestamp received and rendered by the frontend interface. Tests were repeated under two different backend configurations.</a:t>
                      </a:r>
                    </a:p>
                  </a:txBody>
                  <a:tcPr/>
                </a:tc>
                <a:tc>
                  <a:txBody>
                    <a:bodyPr/>
                    <a:lstStyle/>
                    <a:p>
                      <a:r>
                        <a:rPr lang="en-US" b="1" dirty="0"/>
                        <a:t>Result:</a:t>
                      </a:r>
                      <a:endParaRPr lang="en-US" dirty="0"/>
                    </a:p>
                    <a:p>
                      <a:r>
                        <a:rPr lang="en-US" b="1" dirty="0"/>
                        <a:t>Direct API to frontend (no DB):</a:t>
                      </a:r>
                      <a:r>
                        <a:rPr lang="en-US" dirty="0"/>
                        <a:t> Avg: </a:t>
                      </a:r>
                      <a:r>
                        <a:rPr lang="en-US" b="1" dirty="0"/>
                        <a:t>1.5s</a:t>
                      </a:r>
                      <a:r>
                        <a:rPr lang="en-US" dirty="0"/>
                        <a:t>, Max: </a:t>
                      </a:r>
                      <a:r>
                        <a:rPr lang="en-US" b="1" dirty="0"/>
                        <a:t>1.8s</a:t>
                      </a:r>
                      <a:r>
                        <a:rPr lang="en-US" dirty="0"/>
                        <a:t> (50+ trials)</a:t>
                      </a:r>
                    </a:p>
                    <a:p>
                      <a:r>
                        <a:rPr lang="en-US" b="1" dirty="0"/>
                        <a:t>API + frontend + DB write:</a:t>
                      </a:r>
                      <a:r>
                        <a:rPr lang="en-US" dirty="0"/>
                        <a:t> Avg: </a:t>
                      </a:r>
                      <a:r>
                        <a:rPr lang="en-US" b="1" dirty="0"/>
                        <a:t>2.1s</a:t>
                      </a:r>
                      <a:r>
                        <a:rPr lang="en-US" dirty="0"/>
                        <a:t>, Max: </a:t>
                      </a:r>
                      <a:r>
                        <a:rPr lang="en-US" b="1" dirty="0"/>
                        <a:t>2.6s</a:t>
                      </a:r>
                      <a:r>
                        <a:rPr lang="en-US" dirty="0"/>
                        <a:t> (50+ trials)</a:t>
                      </a:r>
                      <a:br>
                        <a:rPr lang="en-US" dirty="0"/>
                      </a:br>
                      <a:r>
                        <a:rPr lang="en-US" dirty="0"/>
                        <a:t>✅ Requirement satisfied (under 3s in both cases)</a:t>
                      </a:r>
                    </a:p>
                  </a:txBody>
                  <a:tcPr/>
                </a:tc>
                <a:extLst>
                  <a:ext uri="{0D108BD9-81ED-4DB2-BD59-A6C34878D82A}">
                    <a16:rowId xmlns:a16="http://schemas.microsoft.com/office/drawing/2014/main" val="2251063559"/>
                  </a:ext>
                </a:extLst>
              </a:tr>
              <a:tr h="1830824">
                <a:tc>
                  <a:txBody>
                    <a:bodyPr/>
                    <a:lstStyle/>
                    <a:p>
                      <a:pPr algn="l"/>
                      <a:r>
                        <a:rPr lang="en-US" dirty="0"/>
                        <a:t>Queue wait-time estimation error must remain within 20% ± 3%</a:t>
                      </a:r>
                    </a:p>
                  </a:txBody>
                  <a:tcPr/>
                </a:tc>
                <a:tc>
                  <a:txBody>
                    <a:bodyPr/>
                    <a:lstStyle/>
                    <a:p>
                      <a:pPr algn="l"/>
                      <a:r>
                        <a:rPr lang="en-US" dirty="0"/>
                        <a:t>Conducted testing with 5 users under two conditions:</a:t>
                      </a:r>
                    </a:p>
                    <a:p>
                      <a:r>
                        <a:rPr lang="en-US" b="1" dirty="0"/>
                        <a:t>With sets/reps input</a:t>
                      </a:r>
                      <a:r>
                        <a:rPr lang="en-US" dirty="0"/>
                        <a:t>: System predicted wait times using user-inputted workout plans.</a:t>
                      </a:r>
                    </a:p>
                    <a:p>
                      <a:r>
                        <a:rPr lang="en-US" b="1" dirty="0"/>
                        <a:t>Without input</a:t>
                      </a:r>
                      <a:r>
                        <a:rPr lang="en-US" dirty="0"/>
                        <a:t>: System defaulted to historical averages based on each user’s last 5 recorded durations.</a:t>
                      </a:r>
                      <a:br>
                        <a:rPr lang="en-US" dirty="0"/>
                      </a:br>
                      <a:r>
                        <a:rPr lang="en-US" dirty="0"/>
                        <a:t>Compared predicted vs. actual times and calculated percentage error for both cases.</a:t>
                      </a:r>
                    </a:p>
                  </a:txBody>
                  <a:tcPr/>
                </a:tc>
                <a:tc>
                  <a:txBody>
                    <a:bodyPr/>
                    <a:lstStyle/>
                    <a:p>
                      <a:r>
                        <a:rPr lang="en-US" b="1" dirty="0"/>
                        <a:t>With sets/reps input:</a:t>
                      </a:r>
                      <a:br>
                        <a:rPr lang="en-US" dirty="0"/>
                      </a:br>
                      <a:r>
                        <a:rPr lang="en-US" dirty="0"/>
                        <a:t> • </a:t>
                      </a:r>
                      <a:r>
                        <a:rPr lang="en-US" b="1" dirty="0"/>
                        <a:t>Avg error:</a:t>
                      </a:r>
                      <a:r>
                        <a:rPr lang="en-US" dirty="0"/>
                        <a:t> 10%</a:t>
                      </a:r>
                      <a:br>
                        <a:rPr lang="en-US" dirty="0"/>
                      </a:br>
                      <a:r>
                        <a:rPr lang="en-US" dirty="0"/>
                        <a:t> • </a:t>
                      </a:r>
                      <a:r>
                        <a:rPr lang="en-US" b="1" dirty="0"/>
                        <a:t>Correct predictions (within 20% ± 3%):</a:t>
                      </a:r>
                      <a:r>
                        <a:rPr lang="en-US" dirty="0"/>
                        <a:t> 5/5</a:t>
                      </a:r>
                    </a:p>
                    <a:p>
                      <a:r>
                        <a:rPr lang="en-US" b="1" dirty="0"/>
                        <a:t>Without input (historical average fallback):</a:t>
                      </a:r>
                      <a:br>
                        <a:rPr lang="en-US" dirty="0"/>
                      </a:br>
                      <a:r>
                        <a:rPr lang="en-US" dirty="0"/>
                        <a:t> • </a:t>
                      </a:r>
                      <a:r>
                        <a:rPr lang="en-US" b="1" dirty="0"/>
                        <a:t>Avg error:</a:t>
                      </a:r>
                      <a:r>
                        <a:rPr lang="en-US" dirty="0"/>
                        <a:t> 23%</a:t>
                      </a:r>
                      <a:br>
                        <a:rPr lang="en-US" dirty="0"/>
                      </a:br>
                      <a:r>
                        <a:rPr lang="en-US" dirty="0"/>
                        <a:t> • </a:t>
                      </a:r>
                      <a:r>
                        <a:rPr lang="en-US" b="1" dirty="0"/>
                        <a:t>Correct predictions (within margin):</a:t>
                      </a:r>
                      <a:r>
                        <a:rPr lang="en-US" dirty="0"/>
                        <a:t> 4/5</a:t>
                      </a:r>
                    </a:p>
                    <a:p>
                      <a:pPr algn="l"/>
                      <a:endParaRPr lang="en-US" dirty="0"/>
                    </a:p>
                  </a:txBody>
                  <a:tcPr/>
                </a:tc>
                <a:extLst>
                  <a:ext uri="{0D108BD9-81ED-4DB2-BD59-A6C34878D82A}">
                    <a16:rowId xmlns:a16="http://schemas.microsoft.com/office/drawing/2014/main" val="3443060815"/>
                  </a:ext>
                </a:extLst>
              </a:tr>
            </a:tbl>
          </a:graphicData>
        </a:graphic>
      </p:graphicFrame>
    </p:spTree>
    <p:extLst>
      <p:ext uri="{BB962C8B-B14F-4D97-AF65-F5344CB8AC3E}">
        <p14:creationId xmlns:p14="http://schemas.microsoft.com/office/powerpoint/2010/main" val="281991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639BD41C-1A19-FDA9-5260-10F9B9B77C26}"/>
            </a:ext>
          </a:extLst>
        </p:cNvPr>
        <p:cNvGrpSpPr/>
        <p:nvPr/>
      </p:nvGrpSpPr>
      <p:grpSpPr>
        <a:xfrm>
          <a:off x="0" y="0"/>
          <a:ext cx="0" cy="0"/>
          <a:chOff x="0" y="0"/>
          <a:chExt cx="0" cy="0"/>
        </a:xfrm>
      </p:grpSpPr>
      <p:sp>
        <p:nvSpPr>
          <p:cNvPr id="160" name="Google Shape;160;p8">
            <a:extLst>
              <a:ext uri="{FF2B5EF4-FFF2-40B4-BE49-F238E27FC236}">
                <a16:creationId xmlns:a16="http://schemas.microsoft.com/office/drawing/2014/main" id="{F4B2A484-DA23-A841-36BD-3765EEC4F18A}"/>
              </a:ext>
            </a:extLst>
          </p:cNvPr>
          <p:cNvSpPr txBox="1"/>
          <p:nvPr/>
        </p:nvSpPr>
        <p:spPr>
          <a:xfrm>
            <a:off x="4548417" y="3123892"/>
            <a:ext cx="30951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A5A5A5"/>
                </a:solidFill>
                <a:latin typeface="+mn-lt"/>
                <a:ea typeface="Helvetica Neue Light"/>
                <a:cs typeface="Helvetica Neue Light"/>
                <a:sym typeface="Helvetica Neue Light"/>
              </a:rPr>
              <a:t>CHART / GRAPH</a:t>
            </a:r>
            <a:endParaRPr dirty="0">
              <a:latin typeface="+mn-lt"/>
            </a:endParaRPr>
          </a:p>
        </p:txBody>
      </p:sp>
      <p:sp>
        <p:nvSpPr>
          <p:cNvPr id="161" name="Google Shape;161;p8">
            <a:extLst>
              <a:ext uri="{FF2B5EF4-FFF2-40B4-BE49-F238E27FC236}">
                <a16:creationId xmlns:a16="http://schemas.microsoft.com/office/drawing/2014/main" id="{883FB8D7-77F3-D615-3A26-A1F7626F00D9}"/>
              </a:ext>
            </a:extLst>
          </p:cNvPr>
          <p:cNvSpPr txBox="1"/>
          <p:nvPr/>
        </p:nvSpPr>
        <p:spPr>
          <a:xfrm>
            <a:off x="583914" y="6113954"/>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1600" dirty="0">
                <a:solidFill>
                  <a:schemeClr val="dk1"/>
                </a:solidFill>
                <a:latin typeface="+mn-lt"/>
                <a:sym typeface="Helvetica Neue Light"/>
              </a:rPr>
              <a:t>GymHive Tracker Web App – Walkthrough</a:t>
            </a:r>
            <a:endParaRPr sz="1600" dirty="0">
              <a:latin typeface="+mn-lt"/>
            </a:endParaRPr>
          </a:p>
        </p:txBody>
      </p:sp>
      <p:sp>
        <p:nvSpPr>
          <p:cNvPr id="11" name="Google Shape;145;p7">
            <a:extLst>
              <a:ext uri="{FF2B5EF4-FFF2-40B4-BE49-F238E27FC236}">
                <a16:creationId xmlns:a16="http://schemas.microsoft.com/office/drawing/2014/main" id="{ABCA1F07-1364-38E4-8CAB-3777412B6BBE}"/>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6EF35EC7-864A-7662-960D-EC79A3AF523B}"/>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Software Design - Video</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D1F6B87E-2CF7-8556-1773-53ECD1A74436}"/>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B30C67B3-F9B1-11D9-5E74-D6FB8C512E0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FFA0F569-E846-5D93-6D52-4047E3A7BA76}"/>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DBB38453-F730-C581-1B2D-185665EE48DF}"/>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66A4934D-3EBF-A620-6F97-55F29FF82204}"/>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8EBFE81-A63C-BFE4-5E77-D94329559A8A}"/>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omputer screen with a computer on it&#10;&#10;AI-generated content may be incorrect.">
            <a:extLst>
              <a:ext uri="{FF2B5EF4-FFF2-40B4-BE49-F238E27FC236}">
                <a16:creationId xmlns:a16="http://schemas.microsoft.com/office/drawing/2014/main" id="{ACE505F6-13F9-BF0D-35BC-488433F82552}"/>
              </a:ext>
            </a:extLst>
          </p:cNvPr>
          <p:cNvPicPr>
            <a:picLocks noChangeAspect="1"/>
          </p:cNvPicPr>
          <p:nvPr/>
        </p:nvPicPr>
        <p:blipFill>
          <a:blip r:embed="rId4"/>
          <a:stretch>
            <a:fillRect/>
          </a:stretch>
        </p:blipFill>
        <p:spPr>
          <a:xfrm>
            <a:off x="1542413" y="930641"/>
            <a:ext cx="9107171" cy="5125165"/>
          </a:xfrm>
          <a:prstGeom prst="rect">
            <a:avLst/>
          </a:prstGeom>
        </p:spPr>
      </p:pic>
    </p:spTree>
    <p:extLst>
      <p:ext uri="{BB962C8B-B14F-4D97-AF65-F5344CB8AC3E}">
        <p14:creationId xmlns:p14="http://schemas.microsoft.com/office/powerpoint/2010/main" val="290030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9B8D-2A11-4CD1-A25E-0C8516F27A72}"/>
            </a:ext>
          </a:extLst>
        </p:cNvPr>
        <p:cNvGrpSpPr/>
        <p:nvPr/>
      </p:nvGrpSpPr>
      <p:grpSpPr>
        <a:xfrm>
          <a:off x="0" y="0"/>
          <a:ext cx="0" cy="0"/>
          <a:chOff x="0" y="0"/>
          <a:chExt cx="0" cy="0"/>
        </a:xfrm>
      </p:grpSpPr>
      <p:sp>
        <p:nvSpPr>
          <p:cNvPr id="6" name="Google Shape;147;p7">
            <a:extLst>
              <a:ext uri="{FF2B5EF4-FFF2-40B4-BE49-F238E27FC236}">
                <a16:creationId xmlns:a16="http://schemas.microsoft.com/office/drawing/2014/main" id="{546D61C6-01DD-BD73-E15F-62A0949C9AA5}"/>
              </a:ext>
            </a:extLst>
          </p:cNvPr>
          <p:cNvSpPr txBox="1">
            <a:spLocks/>
          </p:cNvSpPr>
          <p:nvPr/>
        </p:nvSpPr>
        <p:spPr>
          <a:xfrm>
            <a:off x="5122548" y="1216295"/>
            <a:ext cx="6686464"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2400" b="1" i="0" u="none" strike="noStrike" kern="0" cap="none" spc="0" normalizeH="0" baseline="0" noProof="0" dirty="0">
                <a:ln>
                  <a:noFill/>
                </a:ln>
                <a:solidFill>
                  <a:srgbClr val="E84B36"/>
                </a:solidFill>
                <a:effectLst/>
                <a:uLnTx/>
                <a:uFillTx/>
                <a:latin typeface="Arial" panose="020B0604020202020204" pitchFamily="34" charset="0"/>
                <a:ea typeface="Helvetica Neue Light"/>
                <a:cs typeface="Arial" panose="020B0604020202020204" pitchFamily="34" charset="0"/>
                <a:sym typeface="Helvetica Neue Light"/>
              </a:rPr>
              <a:t>Additional Software Features</a:t>
            </a:r>
            <a:endParaRPr lang="en-US" sz="1600" dirty="0">
              <a:latin typeface="Arial" panose="020B0604020202020204" pitchFamily="34" charset="0"/>
              <a:ea typeface="Helvetica Neue Light"/>
              <a:cs typeface="Arial" panose="020B0604020202020204" pitchFamily="34" charset="0"/>
              <a:sym typeface="Helvetica Neue Light"/>
            </a:endParaRPr>
          </a:p>
          <a:p>
            <a:pPr marR="0" lvl="0" algn="l" defTabSz="914400" rtl="0" eaLnBrk="1" fontAlgn="auto" latinLnBrk="0" hangingPunct="1">
              <a:lnSpc>
                <a:spcPct val="100000"/>
              </a:lnSpc>
              <a:spcBef>
                <a:spcPts val="0"/>
              </a:spcBef>
              <a:spcAft>
                <a:spcPts val="0"/>
              </a:spcAft>
              <a:buClr>
                <a:srgbClr val="000000"/>
              </a:buClr>
              <a:buSzPts val="3000"/>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Light"/>
              </a:rPr>
              <a:t>User is kicked off queue after 5 minutes of inactivity</a:t>
            </a: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lang="en-US" sz="2400" dirty="0">
                <a:latin typeface="Arial" panose="020B0604020202020204" pitchFamily="34" charset="0"/>
                <a:ea typeface="Calibri"/>
                <a:cs typeface="Arial" panose="020B0604020202020204" pitchFamily="34" charset="0"/>
                <a:sym typeface="Helvetica Neue Light"/>
              </a:rPr>
              <a:t>If a user who is not checked in sits down, an unknown user is pushed to the queue</a:t>
            </a: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lang="en-US" sz="2400" dirty="0">
              <a:latin typeface="Arial" panose="020B0604020202020204" pitchFamily="34" charset="0"/>
              <a:ea typeface="Calibri"/>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lang="en-US" sz="2400" dirty="0">
                <a:latin typeface="Arial" panose="020B0604020202020204" pitchFamily="34" charset="0"/>
                <a:ea typeface="Calibri"/>
                <a:cs typeface="Arial" panose="020B0604020202020204" pitchFamily="34" charset="0"/>
                <a:sym typeface="Helvetica Neue Light"/>
              </a:rPr>
              <a:t>Filters out random fluctuations to ensure occupancy status accuracy</a:t>
            </a: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Helvetica Neue Light"/>
            </a:endParaRPr>
          </a:p>
          <a:p>
            <a:pPr marL="285750" marR="0" lvl="0" indent="-285750" algn="l" defTabSz="914400" rtl="0" eaLnBrk="1" fontAlgn="auto" latinLnBrk="0" hangingPunct="1">
              <a:lnSpc>
                <a:spcPct val="100000"/>
              </a:lnSpc>
              <a:spcBef>
                <a:spcPts val="0"/>
              </a:spcBef>
              <a:spcAft>
                <a:spcPts val="0"/>
              </a:spcAft>
              <a:buClr>
                <a:srgbClr val="000000"/>
              </a:buClr>
              <a:buSzPts val="30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endParaRPr>
          </a:p>
        </p:txBody>
      </p:sp>
      <p:sp>
        <p:nvSpPr>
          <p:cNvPr id="13" name="Google Shape;145;p7">
            <a:extLst>
              <a:ext uri="{FF2B5EF4-FFF2-40B4-BE49-F238E27FC236}">
                <a16:creationId xmlns:a16="http://schemas.microsoft.com/office/drawing/2014/main" id="{5285041A-60CE-D8D0-94AB-86DC746F2B54}"/>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sp>
        <p:nvSpPr>
          <p:cNvPr id="15" name="Google Shape;100;p1">
            <a:extLst>
              <a:ext uri="{FF2B5EF4-FFF2-40B4-BE49-F238E27FC236}">
                <a16:creationId xmlns:a16="http://schemas.microsoft.com/office/drawing/2014/main" id="{FFC50C0B-B36E-2AF2-68FF-F20420F7B0A6}"/>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Helvetica Neue Light"/>
                <a:cs typeface="Helvetica Neue Light"/>
                <a:sym typeface="Helvetica Neue Light"/>
              </a:rPr>
              <a:t>Software Design - Features</a:t>
            </a:r>
          </a:p>
        </p:txBody>
      </p:sp>
      <p:pic>
        <p:nvPicPr>
          <p:cNvPr id="7" name="Picture 6">
            <a:extLst>
              <a:ext uri="{FF2B5EF4-FFF2-40B4-BE49-F238E27FC236}">
                <a16:creationId xmlns:a16="http://schemas.microsoft.com/office/drawing/2014/main" id="{6ABFAABB-DE95-EC64-9ABD-5E032AA01837}"/>
              </a:ext>
            </a:extLst>
          </p:cNvPr>
          <p:cNvPicPr>
            <a:picLocks noChangeAspect="1"/>
          </p:cNvPicPr>
          <p:nvPr/>
        </p:nvPicPr>
        <p:blipFill>
          <a:blip r:embed="rId3"/>
          <a:stretch>
            <a:fillRect/>
          </a:stretch>
        </p:blipFill>
        <p:spPr>
          <a:xfrm>
            <a:off x="11557509" y="233819"/>
            <a:ext cx="271308" cy="389810"/>
          </a:xfrm>
          <a:prstGeom prst="rect">
            <a:avLst/>
          </a:prstGeom>
        </p:spPr>
      </p:pic>
      <p:sp>
        <p:nvSpPr>
          <p:cNvPr id="8" name="Google Shape;100;p1">
            <a:extLst>
              <a:ext uri="{FF2B5EF4-FFF2-40B4-BE49-F238E27FC236}">
                <a16:creationId xmlns:a16="http://schemas.microsoft.com/office/drawing/2014/main" id="{32C6C1CE-CDE8-3602-DEF0-A974BC8EE3ED}"/>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GRAINGER ENGINEERING</a:t>
            </a:r>
          </a:p>
        </p:txBody>
      </p:sp>
      <p:sp>
        <p:nvSpPr>
          <p:cNvPr id="9" name="Google Shape;100;p1">
            <a:extLst>
              <a:ext uri="{FF2B5EF4-FFF2-40B4-BE49-F238E27FC236}">
                <a16:creationId xmlns:a16="http://schemas.microsoft.com/office/drawing/2014/main" id="{1F861A75-B921-1C93-9231-108286498620}"/>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ELECTRICAL &amp; COMPUTER ENGINEERING</a:t>
            </a:r>
          </a:p>
        </p:txBody>
      </p:sp>
      <p:grpSp>
        <p:nvGrpSpPr>
          <p:cNvPr id="10" name="Group 9">
            <a:extLst>
              <a:ext uri="{FF2B5EF4-FFF2-40B4-BE49-F238E27FC236}">
                <a16:creationId xmlns:a16="http://schemas.microsoft.com/office/drawing/2014/main" id="{4FAFDDE2-DA78-7CF5-2464-363C0A48FD5A}"/>
              </a:ext>
            </a:extLst>
          </p:cNvPr>
          <p:cNvGrpSpPr/>
          <p:nvPr/>
        </p:nvGrpSpPr>
        <p:grpSpPr>
          <a:xfrm>
            <a:off x="4061361" y="6601537"/>
            <a:ext cx="5238725" cy="70446"/>
            <a:chOff x="4028111" y="6601537"/>
            <a:chExt cx="5238725" cy="70446"/>
          </a:xfrm>
          <a:solidFill>
            <a:srgbClr val="13294B"/>
          </a:solidFill>
        </p:grpSpPr>
        <p:cxnSp>
          <p:nvCxnSpPr>
            <p:cNvPr id="11" name="Straight Connector 10">
              <a:extLst>
                <a:ext uri="{FF2B5EF4-FFF2-40B4-BE49-F238E27FC236}">
                  <a16:creationId xmlns:a16="http://schemas.microsoft.com/office/drawing/2014/main" id="{4A446476-FEE9-31B6-A88B-009FCC231E4B}"/>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D567668-9F91-8AD1-91E4-E541BF52C7C4}"/>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4" name="Picture 3">
            <a:extLst>
              <a:ext uri="{FF2B5EF4-FFF2-40B4-BE49-F238E27FC236}">
                <a16:creationId xmlns:a16="http://schemas.microsoft.com/office/drawing/2014/main" id="{AA9F6200-5E71-CE25-D301-84E2966A70E3}"/>
              </a:ext>
            </a:extLst>
          </p:cNvPr>
          <p:cNvPicPr>
            <a:picLocks noChangeAspect="1"/>
          </p:cNvPicPr>
          <p:nvPr/>
        </p:nvPicPr>
        <p:blipFill>
          <a:blip r:embed="rId4"/>
          <a:srcRect t="10992" b="39351"/>
          <a:stretch/>
        </p:blipFill>
        <p:spPr>
          <a:xfrm>
            <a:off x="145473" y="1216295"/>
            <a:ext cx="4847997" cy="1242707"/>
          </a:xfrm>
          <a:prstGeom prst="rect">
            <a:avLst/>
          </a:prstGeom>
        </p:spPr>
      </p:pic>
      <p:pic>
        <p:nvPicPr>
          <p:cNvPr id="14" name="Picture 13">
            <a:extLst>
              <a:ext uri="{FF2B5EF4-FFF2-40B4-BE49-F238E27FC236}">
                <a16:creationId xmlns:a16="http://schemas.microsoft.com/office/drawing/2014/main" id="{7648B623-5623-A122-7CD8-0CEB70F734A9}"/>
              </a:ext>
            </a:extLst>
          </p:cNvPr>
          <p:cNvPicPr>
            <a:picLocks noChangeAspect="1"/>
          </p:cNvPicPr>
          <p:nvPr/>
        </p:nvPicPr>
        <p:blipFill>
          <a:blip r:embed="rId5"/>
          <a:stretch>
            <a:fillRect/>
          </a:stretch>
        </p:blipFill>
        <p:spPr>
          <a:xfrm>
            <a:off x="145473" y="3061497"/>
            <a:ext cx="4978644" cy="1242707"/>
          </a:xfrm>
          <a:prstGeom prst="rect">
            <a:avLst/>
          </a:prstGeom>
        </p:spPr>
      </p:pic>
      <p:sp>
        <p:nvSpPr>
          <p:cNvPr id="16" name="TextBox 15">
            <a:extLst>
              <a:ext uri="{FF2B5EF4-FFF2-40B4-BE49-F238E27FC236}">
                <a16:creationId xmlns:a16="http://schemas.microsoft.com/office/drawing/2014/main" id="{21A668EB-CFCB-97B9-3E1D-C10AFE407ABA}"/>
              </a:ext>
            </a:extLst>
          </p:cNvPr>
          <p:cNvSpPr txBox="1"/>
          <p:nvPr/>
        </p:nvSpPr>
        <p:spPr>
          <a:xfrm>
            <a:off x="2068792" y="2546488"/>
            <a:ext cx="1130438" cy="307777"/>
          </a:xfrm>
          <a:prstGeom prst="rect">
            <a:avLst/>
          </a:prstGeom>
          <a:noFill/>
        </p:spPr>
        <p:txBody>
          <a:bodyPr wrap="none" rtlCol="0">
            <a:spAutoFit/>
          </a:bodyPr>
          <a:lstStyle/>
          <a:p>
            <a:r>
              <a:rPr lang="en-US" dirty="0"/>
              <a:t>Home Page</a:t>
            </a:r>
          </a:p>
        </p:txBody>
      </p:sp>
      <p:sp>
        <p:nvSpPr>
          <p:cNvPr id="17" name="TextBox 16">
            <a:extLst>
              <a:ext uri="{FF2B5EF4-FFF2-40B4-BE49-F238E27FC236}">
                <a16:creationId xmlns:a16="http://schemas.microsoft.com/office/drawing/2014/main" id="{243EEB02-DC5E-E500-AB05-935D254236B5}"/>
              </a:ext>
            </a:extLst>
          </p:cNvPr>
          <p:cNvSpPr txBox="1"/>
          <p:nvPr/>
        </p:nvSpPr>
        <p:spPr>
          <a:xfrm>
            <a:off x="2068792" y="4395382"/>
            <a:ext cx="1189749" cy="307777"/>
          </a:xfrm>
          <a:prstGeom prst="rect">
            <a:avLst/>
          </a:prstGeom>
          <a:noFill/>
        </p:spPr>
        <p:txBody>
          <a:bodyPr wrap="none" rtlCol="0">
            <a:spAutoFit/>
          </a:bodyPr>
          <a:lstStyle/>
          <a:p>
            <a:r>
              <a:rPr lang="en-US" dirty="0"/>
              <a:t>Queue Page</a:t>
            </a:r>
          </a:p>
        </p:txBody>
      </p:sp>
      <p:pic>
        <p:nvPicPr>
          <p:cNvPr id="19" name="Picture 18">
            <a:extLst>
              <a:ext uri="{FF2B5EF4-FFF2-40B4-BE49-F238E27FC236}">
                <a16:creationId xmlns:a16="http://schemas.microsoft.com/office/drawing/2014/main" id="{35F8CD7F-DF2E-41A2-A9FE-40DB0C73F7A4}"/>
              </a:ext>
            </a:extLst>
          </p:cNvPr>
          <p:cNvPicPr>
            <a:picLocks noChangeAspect="1"/>
          </p:cNvPicPr>
          <p:nvPr/>
        </p:nvPicPr>
        <p:blipFill>
          <a:blip r:embed="rId6"/>
          <a:stretch>
            <a:fillRect/>
          </a:stretch>
        </p:blipFill>
        <p:spPr>
          <a:xfrm>
            <a:off x="102392" y="5065004"/>
            <a:ext cx="5122548" cy="667694"/>
          </a:xfrm>
          <a:prstGeom prst="rect">
            <a:avLst/>
          </a:prstGeom>
        </p:spPr>
      </p:pic>
      <p:sp>
        <p:nvSpPr>
          <p:cNvPr id="20" name="TextBox 19">
            <a:extLst>
              <a:ext uri="{FF2B5EF4-FFF2-40B4-BE49-F238E27FC236}">
                <a16:creationId xmlns:a16="http://schemas.microsoft.com/office/drawing/2014/main" id="{82D0820A-5DF2-99F2-617F-8D4ADE7A9570}"/>
              </a:ext>
            </a:extLst>
          </p:cNvPr>
          <p:cNvSpPr txBox="1"/>
          <p:nvPr/>
        </p:nvSpPr>
        <p:spPr>
          <a:xfrm>
            <a:off x="2068792" y="5843010"/>
            <a:ext cx="1300356" cy="307777"/>
          </a:xfrm>
          <a:prstGeom prst="rect">
            <a:avLst/>
          </a:prstGeom>
          <a:noFill/>
        </p:spPr>
        <p:txBody>
          <a:bodyPr wrap="none" rtlCol="0">
            <a:spAutoFit/>
          </a:bodyPr>
          <a:lstStyle/>
          <a:p>
            <a:r>
              <a:rPr lang="en-US" dirty="0"/>
              <a:t>Account Page</a:t>
            </a:r>
          </a:p>
        </p:txBody>
      </p:sp>
    </p:spTree>
    <p:extLst>
      <p:ext uri="{BB962C8B-B14F-4D97-AF65-F5344CB8AC3E}">
        <p14:creationId xmlns:p14="http://schemas.microsoft.com/office/powerpoint/2010/main" val="222007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898E5D9F-35FE-5D0F-A1C1-86750CD3EA82}"/>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2A5623B5-9684-2808-E0A1-6E7BED3F03AC}"/>
              </a:ext>
            </a:extLst>
          </p:cNvPr>
          <p:cNvSpPr txBox="1">
            <a:spLocks noGrp="1"/>
          </p:cNvSpPr>
          <p:nvPr>
            <p:ph type="body" idx="1"/>
          </p:nvPr>
        </p:nvSpPr>
        <p:spPr>
          <a:xfrm>
            <a:off x="376807" y="1102041"/>
            <a:ext cx="11177401" cy="538393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What Went Wrong</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lang="en-US" dirty="0">
                <a:latin typeface="Arial" panose="020B0604020202020204" pitchFamily="34" charset="0"/>
                <a:cs typeface="Arial" panose="020B0604020202020204" pitchFamily="34" charset="0"/>
                <a:sym typeface="Helvetica Neue Light"/>
              </a:rPr>
              <a:t>Small footprint for the USB-C Connector</a:t>
            </a:r>
          </a:p>
          <a:p>
            <a:pPr lvl="1"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Was not stable on the PCB, fell off easily</a:t>
            </a:r>
          </a:p>
          <a:p>
            <a:pPr lvl="1"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Difficult to resolder, required reflow oven</a:t>
            </a:r>
          </a:p>
          <a:p>
            <a:pPr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Not enough connectors off the ESP32 pads</a:t>
            </a:r>
          </a:p>
          <a:p>
            <a:pPr lvl="1"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Could have integrated the MFRC522 dev kit directly to the PCB</a:t>
            </a:r>
          </a:p>
          <a:p>
            <a:pPr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ESP32 wasn’t reading GHF-10 input</a:t>
            </a:r>
          </a:p>
          <a:p>
            <a:pPr lvl="1"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Pin 34 worked on breadboard but not on PCB</a:t>
            </a:r>
          </a:p>
          <a:p>
            <a:pPr lvl="1" indent="-457200">
              <a:lnSpc>
                <a:spcPct val="100000"/>
              </a:lnSpc>
              <a:spcBef>
                <a:spcPts val="0"/>
              </a:spcBef>
              <a:buClr>
                <a:srgbClr val="000000"/>
              </a:buClr>
              <a:buSzPts val="2000"/>
              <a:defRPr/>
            </a:pPr>
            <a:r>
              <a:rPr lang="en-US" dirty="0">
                <a:latin typeface="Arial" panose="020B0604020202020204" pitchFamily="34" charset="0"/>
                <a:cs typeface="Arial" panose="020B0604020202020204" pitchFamily="34" charset="0"/>
                <a:sym typeface="Helvetica Neue Light"/>
              </a:rPr>
              <a:t>Apparently because </a:t>
            </a:r>
            <a:r>
              <a:rPr lang="en-US" dirty="0" err="1">
                <a:latin typeface="Arial" panose="020B0604020202020204" pitchFamily="34" charset="0"/>
                <a:cs typeface="Arial" panose="020B0604020202020204" pitchFamily="34" charset="0"/>
                <a:sym typeface="Helvetica Neue Light"/>
              </a:rPr>
              <a:t>WiFi</a:t>
            </a:r>
            <a:r>
              <a:rPr lang="en-US" dirty="0">
                <a:latin typeface="Arial" panose="020B0604020202020204" pitchFamily="34" charset="0"/>
                <a:cs typeface="Arial" panose="020B0604020202020204" pitchFamily="34" charset="0"/>
                <a:sym typeface="Helvetica Neue Light"/>
              </a:rPr>
              <a:t> communication needed that pin</a:t>
            </a:r>
          </a:p>
          <a:p>
            <a:pPr marL="0" indent="0">
              <a:lnSpc>
                <a:spcPct val="100000"/>
              </a:lnSpc>
              <a:spcBef>
                <a:spcPts val="0"/>
              </a:spcBef>
              <a:buClr>
                <a:srgbClr val="000000"/>
              </a:buClr>
              <a:buSzPts val="2000"/>
              <a:buNone/>
              <a:defRPr/>
            </a:pPr>
            <a:endParaRPr lang="en-US"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endParaRPr lang="en-US"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SzPts val="2000"/>
              <a:buNone/>
            </a:pPr>
            <a:endParaRPr lang="en-US" sz="1400" dirty="0">
              <a:latin typeface="Arial" panose="020B0604020202020204" pitchFamily="34" charset="0"/>
              <a:cs typeface="Arial" panose="020B0604020202020204" pitchFamily="34" charset="0"/>
              <a:sym typeface="Helvetica Neue Light"/>
            </a:endParaRPr>
          </a:p>
        </p:txBody>
      </p:sp>
      <p:sp>
        <p:nvSpPr>
          <p:cNvPr id="24" name="Google Shape;145;p7">
            <a:extLst>
              <a:ext uri="{FF2B5EF4-FFF2-40B4-BE49-F238E27FC236}">
                <a16:creationId xmlns:a16="http://schemas.microsoft.com/office/drawing/2014/main" id="{D9FA9803-0EC2-37C5-69C0-EB60AD4F6481}"/>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sp>
        <p:nvSpPr>
          <p:cNvPr id="26" name="Google Shape;100;p1">
            <a:extLst>
              <a:ext uri="{FF2B5EF4-FFF2-40B4-BE49-F238E27FC236}">
                <a16:creationId xmlns:a16="http://schemas.microsoft.com/office/drawing/2014/main" id="{D5480D77-682C-6EEE-A9B3-9916ADBCFFAB}"/>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Helvetica Neue Light"/>
                <a:cs typeface="Helvetica Neue Light"/>
                <a:sym typeface="Helvetica Neue Light"/>
              </a:rPr>
              <a:t>Challenges Faced</a:t>
            </a:r>
          </a:p>
        </p:txBody>
      </p:sp>
      <p:pic>
        <p:nvPicPr>
          <p:cNvPr id="2" name="Picture 1">
            <a:extLst>
              <a:ext uri="{FF2B5EF4-FFF2-40B4-BE49-F238E27FC236}">
                <a16:creationId xmlns:a16="http://schemas.microsoft.com/office/drawing/2014/main" id="{B6B123DD-40FD-9C30-4095-095836203990}"/>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B4A28926-CB5E-2B98-AF5A-35564F982BEF}"/>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B67B0EEB-003C-3E22-521D-22BF31A8AFDE}"/>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489C1761-1776-F323-2095-969D36A37346}"/>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5DBC5E55-A3EF-1A08-CEB3-7F6F0381C385}"/>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203BE0B-5579-87F2-73AD-E0DFB15A886B}"/>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2050" name="Picture 2" descr="TYPE-C-31-M-12 footprint &amp; symbol by HRO Electronics Co., Ltd. | SnapMagic  Search">
            <a:extLst>
              <a:ext uri="{FF2B5EF4-FFF2-40B4-BE49-F238E27FC236}">
                <a16:creationId xmlns:a16="http://schemas.microsoft.com/office/drawing/2014/main" id="{C97BD97F-C492-B55C-95C4-5E55F0AD7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861" y="4609422"/>
            <a:ext cx="1934347" cy="17993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ve challenges faced by freshers in their first job | TJinsite">
            <a:extLst>
              <a:ext uri="{FF2B5EF4-FFF2-40B4-BE49-F238E27FC236}">
                <a16:creationId xmlns:a16="http://schemas.microsoft.com/office/drawing/2014/main" id="{A6E0DD01-427F-E9CC-350A-EC0131026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130" y="1021856"/>
            <a:ext cx="3072882" cy="230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4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7"/>
          <p:cNvSpPr txBox="1">
            <a:spLocks noGrp="1"/>
          </p:cNvSpPr>
          <p:nvPr>
            <p:ph type="body" idx="1"/>
          </p:nvPr>
        </p:nvSpPr>
        <p:spPr>
          <a:xfrm>
            <a:off x="380108" y="869363"/>
            <a:ext cx="11177401" cy="538393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Accomplishments</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800" dirty="0">
                <a:latin typeface="Arial" panose="020B0604020202020204" pitchFamily="34" charset="0"/>
                <a:cs typeface="Arial" panose="020B0604020202020204" pitchFamily="34" charset="0"/>
                <a:sym typeface="Helvetica Neue Light"/>
              </a:rPr>
              <a:t>End-to-End Prototype Delivered</a:t>
            </a:r>
          </a:p>
          <a:p>
            <a:pPr marL="742950" lvl="1" indent="-285750">
              <a:lnSpc>
                <a:spcPct val="100000"/>
              </a:lnSpc>
              <a:spcBef>
                <a:spcPts val="0"/>
              </a:spcBef>
              <a:buSzPts val="2000"/>
            </a:pPr>
            <a:r>
              <a:rPr lang="en-US" sz="1400" dirty="0">
                <a:latin typeface="Arial" panose="020B0604020202020204" pitchFamily="34" charset="0"/>
                <a:cs typeface="Arial" panose="020B0604020202020204" pitchFamily="34" charset="0"/>
                <a:sym typeface="Helvetica Neue Light"/>
              </a:rPr>
              <a:t>Custom ESP32-based PCB interfaces with AWS IoT Core in the backend and publishes data to a web app front-end interface</a:t>
            </a:r>
          </a:p>
          <a:p>
            <a:pPr marL="742950" lvl="1" indent="-285750">
              <a:lnSpc>
                <a:spcPct val="100000"/>
              </a:lnSpc>
              <a:spcBef>
                <a:spcPts val="0"/>
              </a:spcBef>
              <a:buSzPts val="2000"/>
            </a:pPr>
            <a:r>
              <a:rPr lang="en-US" sz="1400" dirty="0">
                <a:latin typeface="Arial" panose="020B0604020202020204" pitchFamily="34" charset="0"/>
                <a:cs typeface="Arial" panose="020B0604020202020204" pitchFamily="34" charset="0"/>
                <a:sym typeface="Helvetica Neue Light"/>
              </a:rPr>
              <a:t>All components packaged into a box with springs to aid in weight distribution for the pressure sensor</a:t>
            </a:r>
          </a:p>
          <a:p>
            <a:pPr marL="457200" lvl="1" indent="0">
              <a:lnSpc>
                <a:spcPct val="100000"/>
              </a:lnSpc>
              <a:spcBef>
                <a:spcPts val="0"/>
              </a:spcBef>
              <a:buSzPts val="2000"/>
              <a:buNone/>
            </a:pPr>
            <a:endParaRPr lang="en-US" sz="1400" dirty="0">
              <a:latin typeface="Arial" panose="020B0604020202020204" pitchFamily="34" charset="0"/>
              <a:cs typeface="Arial" panose="020B0604020202020204" pitchFamily="34" charset="0"/>
              <a:sym typeface="Helvetica Neue Light"/>
            </a:endParaRPr>
          </a:p>
          <a:p>
            <a:pPr marL="285750" indent="-285750">
              <a:lnSpc>
                <a:spcPct val="100000"/>
              </a:lnSpc>
              <a:spcBef>
                <a:spcPts val="0"/>
              </a:spcBef>
              <a:buSzPts val="2000"/>
            </a:pPr>
            <a:r>
              <a:rPr lang="en-US" sz="1800" dirty="0">
                <a:latin typeface="Arial" panose="020B0604020202020204" pitchFamily="34" charset="0"/>
                <a:cs typeface="Arial" panose="020B0604020202020204" pitchFamily="34" charset="0"/>
                <a:sym typeface="Helvetica Neue Light"/>
              </a:rPr>
              <a:t>High-Level Requirements Met &amp; Subsystems Validated</a:t>
            </a:r>
          </a:p>
          <a:p>
            <a:pPr marL="742950" lvl="1" indent="-285750">
              <a:lnSpc>
                <a:spcPct val="100000"/>
              </a:lnSpc>
              <a:spcBef>
                <a:spcPts val="0"/>
              </a:spcBef>
              <a:buSzPts val="2000"/>
            </a:pPr>
            <a:r>
              <a:rPr lang="en-US" sz="1400" dirty="0">
                <a:latin typeface="Arial" panose="020B0604020202020204" pitchFamily="34" charset="0"/>
                <a:cs typeface="Arial" panose="020B0604020202020204" pitchFamily="34" charset="0"/>
                <a:sym typeface="Helvetica Neue Light"/>
              </a:rPr>
              <a:t>GHF-10 was accurately able to detect occupancy</a:t>
            </a:r>
          </a:p>
          <a:p>
            <a:pPr marL="742950" lvl="1" indent="-285750">
              <a:lnSpc>
                <a:spcPct val="100000"/>
              </a:lnSpc>
              <a:spcBef>
                <a:spcPts val="0"/>
              </a:spcBef>
              <a:buSzPts val="2000"/>
            </a:pPr>
            <a:r>
              <a:rPr lang="en-US" sz="1400" dirty="0">
                <a:latin typeface="Arial" panose="020B0604020202020204" pitchFamily="34" charset="0"/>
                <a:cs typeface="Arial" panose="020B0604020202020204" pitchFamily="34" charset="0"/>
                <a:sym typeface="Helvetica Neue Light"/>
              </a:rPr>
              <a:t>RFID was able to detect users' check-ins using key fobs and RFID-enabled cards</a:t>
            </a:r>
          </a:p>
          <a:p>
            <a:pPr marL="742950" lvl="1" indent="-285750">
              <a:lnSpc>
                <a:spcPct val="100000"/>
              </a:lnSpc>
              <a:spcBef>
                <a:spcPts val="0"/>
              </a:spcBef>
              <a:buSzPts val="2000"/>
            </a:pPr>
            <a:r>
              <a:rPr lang="en-US" sz="1400" dirty="0">
                <a:latin typeface="Arial" panose="020B0604020202020204" pitchFamily="34" charset="0"/>
                <a:cs typeface="Arial" panose="020B0604020202020204" pitchFamily="34" charset="0"/>
                <a:sym typeface="Helvetica Neue Light"/>
              </a:rPr>
              <a:t>Software design allowed users to check-in, input manual reps/sets, and view a queue with an estimated wait time</a:t>
            </a:r>
          </a:p>
          <a:p>
            <a:pPr marL="457200" lvl="1" indent="0">
              <a:lnSpc>
                <a:spcPct val="100000"/>
              </a:lnSpc>
              <a:spcBef>
                <a:spcPts val="0"/>
              </a:spcBef>
              <a:buSzPts val="2000"/>
              <a:buNone/>
            </a:pPr>
            <a:endParaRPr kumimoji="0" lang="en-US" sz="2600" b="1" i="0" u="none" strike="noStrike" kern="0" cap="none" spc="0" normalizeH="0" baseline="0" noProof="0" dirty="0">
              <a:ln>
                <a:noFill/>
              </a:ln>
              <a:solidFill>
                <a:srgbClr val="E84B36"/>
              </a:solidFill>
              <a:effectLst/>
              <a:uLnTx/>
              <a:uFillTx/>
              <a:latin typeface="Arial" panose="020B0604020202020204" pitchFamily="34" charset="0"/>
              <a:ea typeface="Helvetica Neue Light"/>
              <a:cs typeface="Arial" panose="020B0604020202020204" pitchFamily="34" charset="0"/>
              <a:sym typeface="Helvetica Neue Light"/>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lang="en-US" sz="2600" b="1" dirty="0">
                <a:solidFill>
                  <a:srgbClr val="15264B"/>
                </a:solidFill>
                <a:latin typeface="Arial" panose="020B0604020202020204" pitchFamily="34" charset="0"/>
                <a:cs typeface="Arial" panose="020B0604020202020204" pitchFamily="34" charset="0"/>
                <a:sym typeface="Helvetica Neue Light"/>
              </a:rPr>
              <a:t>What we Learned</a:t>
            </a: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endParaRPr lang="en-US" sz="2600" b="1" dirty="0">
              <a:solidFill>
                <a:srgbClr val="E84B36"/>
              </a:solidFill>
              <a:latin typeface="Arial" panose="020B0604020202020204" pitchFamily="34" charset="0"/>
              <a:ea typeface="Helvetica Neue Light"/>
              <a:cs typeface="Arial" panose="020B0604020202020204" pitchFamily="34" charset="0"/>
              <a:sym typeface="Helvetica Neue Light"/>
            </a:endParaRPr>
          </a:p>
          <a:p>
            <a:pPr indent="-457200">
              <a:lnSpc>
                <a:spcPct val="100000"/>
              </a:lnSpc>
              <a:spcBef>
                <a:spcPts val="0"/>
              </a:spcBef>
              <a:buClr>
                <a:srgbClr val="000000"/>
              </a:buClr>
              <a:buSzPts val="3000"/>
              <a:defRPr/>
            </a:pPr>
            <a:r>
              <a:rPr lang="en-US" sz="1800" dirty="0">
                <a:latin typeface="Arial" panose="020B0604020202020204" pitchFamily="34" charset="0"/>
                <a:cs typeface="Arial" panose="020B0604020202020204" pitchFamily="34" charset="0"/>
                <a:sym typeface="Helvetica Neue Light"/>
              </a:rPr>
              <a:t>Using datasheets to design schematics</a:t>
            </a:r>
          </a:p>
          <a:p>
            <a:pPr indent="-457200">
              <a:lnSpc>
                <a:spcPct val="100000"/>
              </a:lnSpc>
              <a:spcBef>
                <a:spcPts val="0"/>
              </a:spcBef>
              <a:buClr>
                <a:srgbClr val="000000"/>
              </a:buClr>
              <a:buSzPts val="3000"/>
              <a:defRPr/>
            </a:pP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3000"/>
              <a:defRPr/>
            </a:pPr>
            <a:r>
              <a:rPr lang="en-US" sz="1800" dirty="0">
                <a:latin typeface="Arial" panose="020B0604020202020204" pitchFamily="34" charset="0"/>
                <a:cs typeface="Arial" panose="020B0604020202020204" pitchFamily="34" charset="0"/>
                <a:sym typeface="Helvetica Neue Light"/>
              </a:rPr>
              <a:t>Routing, assembling, and testing PCBs</a:t>
            </a:r>
          </a:p>
          <a:p>
            <a:pPr indent="-457200">
              <a:lnSpc>
                <a:spcPct val="100000"/>
              </a:lnSpc>
              <a:spcBef>
                <a:spcPts val="0"/>
              </a:spcBef>
              <a:buClr>
                <a:srgbClr val="000000"/>
              </a:buClr>
              <a:buSzPts val="3000"/>
              <a:defRPr/>
            </a:pP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3000"/>
              <a:defRPr/>
            </a:pPr>
            <a:r>
              <a:rPr lang="en-US" sz="1800" dirty="0">
                <a:latin typeface="Arial" panose="020B0604020202020204" pitchFamily="34" charset="0"/>
                <a:cs typeface="Arial" panose="020B0604020202020204" pitchFamily="34" charset="0"/>
                <a:sym typeface="Helvetica Neue Light"/>
              </a:rPr>
              <a:t>Soldering, Reflow Oven Soldering</a:t>
            </a:r>
            <a:br>
              <a:rPr lang="en-US" sz="1800" dirty="0">
                <a:latin typeface="Arial" panose="020B0604020202020204" pitchFamily="34" charset="0"/>
                <a:cs typeface="Arial" panose="020B0604020202020204" pitchFamily="34" charset="0"/>
                <a:sym typeface="Helvetica Neue Light"/>
              </a:rPr>
            </a:b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3000"/>
              <a:defRPr/>
            </a:pPr>
            <a:r>
              <a:rPr lang="en-US" sz="1800" dirty="0">
                <a:latin typeface="Arial" panose="020B0604020202020204" pitchFamily="34" charset="0"/>
                <a:cs typeface="Arial" panose="020B0604020202020204" pitchFamily="34" charset="0"/>
                <a:sym typeface="Helvetica Neue Light"/>
              </a:rPr>
              <a:t>Engineering Design Process to Build an End-to-End Prototype</a:t>
            </a:r>
          </a:p>
          <a:p>
            <a:pPr indent="-457200">
              <a:lnSpc>
                <a:spcPct val="100000"/>
              </a:lnSpc>
              <a:spcBef>
                <a:spcPts val="0"/>
              </a:spcBef>
              <a:buClr>
                <a:srgbClr val="000000"/>
              </a:buClr>
              <a:buSzPts val="3000"/>
              <a:defRPr/>
            </a:pP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3000"/>
              <a:defRPr/>
            </a:pP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3000"/>
              <a:defRPr/>
            </a:pP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endParaRPr lang="en-US" sz="2800" dirty="0">
              <a:latin typeface="Arial" panose="020B0604020202020204" pitchFamily="34" charset="0"/>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lang="en-US" sz="2800"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SzPts val="2000"/>
              <a:buNone/>
            </a:pPr>
            <a:endParaRPr lang="en-US" sz="1400" dirty="0">
              <a:latin typeface="Arial" panose="020B0604020202020204" pitchFamily="34" charset="0"/>
              <a:cs typeface="Arial" panose="020B0604020202020204" pitchFamily="34" charset="0"/>
              <a:sym typeface="Helvetica Neue Light"/>
            </a:endParaRPr>
          </a:p>
        </p:txBody>
      </p:sp>
      <p:sp>
        <p:nvSpPr>
          <p:cNvPr id="24" name="Google Shape;145;p7">
            <a:extLst>
              <a:ext uri="{FF2B5EF4-FFF2-40B4-BE49-F238E27FC236}">
                <a16:creationId xmlns:a16="http://schemas.microsoft.com/office/drawing/2014/main" id="{D5C485F8-53F2-BD48-9D7B-D5B2FD5D6C0B}"/>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sp>
        <p:nvSpPr>
          <p:cNvPr id="26" name="Google Shape;100;p1">
            <a:extLst>
              <a:ext uri="{FF2B5EF4-FFF2-40B4-BE49-F238E27FC236}">
                <a16:creationId xmlns:a16="http://schemas.microsoft.com/office/drawing/2014/main" id="{8BD31E2B-72C7-9D4E-A895-6763E2548FC1}"/>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ea typeface="Helvetica Neue Light"/>
                <a:cs typeface="Helvetica Neue Light"/>
                <a:sym typeface="Helvetica Neue Light"/>
              </a:rPr>
              <a:t>Conclusion</a:t>
            </a:r>
            <a:endParaRPr kumimoji="0" lang="en-US" sz="2400" b="0" i="0" u="none" strike="noStrike" kern="0" cap="none" spc="0" normalizeH="0" baseline="0" noProof="0" dirty="0">
              <a:ln>
                <a:noFill/>
              </a:ln>
              <a:solidFill>
                <a:srgbClr val="FFFFFF"/>
              </a:solidFill>
              <a:effectLst/>
              <a:uLnTx/>
              <a:uFillTx/>
              <a:latin typeface="Arial"/>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7BB6E5C0-FA20-C9FE-19F9-E7B3D150FAB7}"/>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06636C56-6AB9-008D-3477-3E02A32D543D}"/>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A45A6282-D2DB-1136-F466-6962143D78A2}"/>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A41AB203-2CD5-F4CA-5C70-BA5B71133E22}"/>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99DA6485-7B21-EEC4-99BA-ADD6CAE12CC6}"/>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6DDC3A1-8DDB-1397-B4BC-A55E0AD5926F}"/>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2052" name="Picture 4" descr="WHAT IS SUCCESS | SEA PUBLICATION">
            <a:extLst>
              <a:ext uri="{FF2B5EF4-FFF2-40B4-BE49-F238E27FC236}">
                <a16:creationId xmlns:a16="http://schemas.microsoft.com/office/drawing/2014/main" id="{E1103DF1-83CB-3762-CBA6-F4DA24FE0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359" y="3948216"/>
            <a:ext cx="3332463" cy="249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Google Shape;107;p2">
            <a:extLst>
              <a:ext uri="{FF2B5EF4-FFF2-40B4-BE49-F238E27FC236}">
                <a16:creationId xmlns:a16="http://schemas.microsoft.com/office/drawing/2014/main" id="{C3C81082-566F-5849-B79D-C311E1639C0A}"/>
              </a:ext>
            </a:extLst>
          </p:cNvPr>
          <p:cNvSpPr txBox="1"/>
          <p:nvPr/>
        </p:nvSpPr>
        <p:spPr>
          <a:xfrm>
            <a:off x="2206906" y="1491040"/>
            <a:ext cx="777818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a:solidFill>
                  <a:schemeClr val="lt1"/>
                </a:solidFill>
                <a:latin typeface="+mn-lt"/>
                <a:ea typeface="Helvetica Neue"/>
                <a:cs typeface="Helvetica Neue"/>
                <a:sym typeface="Helvetica Neue"/>
              </a:rPr>
              <a:t>Introduction</a:t>
            </a:r>
            <a:endParaRPr dirty="0">
              <a:latin typeface="+mn-lt"/>
            </a:endParaRPr>
          </a:p>
        </p:txBody>
      </p:sp>
      <p:grpSp>
        <p:nvGrpSpPr>
          <p:cNvPr id="19" name="Group 18">
            <a:extLst>
              <a:ext uri="{FF2B5EF4-FFF2-40B4-BE49-F238E27FC236}">
                <a16:creationId xmlns:a16="http://schemas.microsoft.com/office/drawing/2014/main" id="{8E0583B3-8272-7E92-5EA0-C9BDEFAFB4DF}"/>
              </a:ext>
            </a:extLst>
          </p:cNvPr>
          <p:cNvGrpSpPr/>
          <p:nvPr/>
        </p:nvGrpSpPr>
        <p:grpSpPr>
          <a:xfrm>
            <a:off x="3943790" y="2676939"/>
            <a:ext cx="3861740" cy="322845"/>
            <a:chOff x="3943790" y="2676939"/>
            <a:chExt cx="3861740" cy="322845"/>
          </a:xfrm>
        </p:grpSpPr>
        <p:cxnSp>
          <p:nvCxnSpPr>
            <p:cNvPr id="4" name="Straight Connector 3">
              <a:extLst>
                <a:ext uri="{FF2B5EF4-FFF2-40B4-BE49-F238E27FC236}">
                  <a16:creationId xmlns:a16="http://schemas.microsoft.com/office/drawing/2014/main" id="{6301FE1E-BC8E-72FB-D0AC-921B0DB08BAC}"/>
                </a:ext>
              </a:extLst>
            </p:cNvPr>
            <p:cNvCxnSpPr>
              <a:cxnSpLocks/>
            </p:cNvCxnSpPr>
            <p:nvPr/>
          </p:nvCxnSpPr>
          <p:spPr>
            <a:xfrm>
              <a:off x="4426226" y="2676939"/>
              <a:ext cx="3379304" cy="0"/>
            </a:xfrm>
            <a:prstGeom prst="line">
              <a:avLst/>
            </a:prstGeom>
            <a:ln w="19050">
              <a:solidFill>
                <a:srgbClr val="E84B3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DA3A33E-31BD-DF32-7AEA-E05B6919917C}"/>
                </a:ext>
              </a:extLst>
            </p:cNvPr>
            <p:cNvCxnSpPr>
              <a:cxnSpLocks/>
            </p:cNvCxnSpPr>
            <p:nvPr/>
          </p:nvCxnSpPr>
          <p:spPr>
            <a:xfrm flipV="1">
              <a:off x="3943790" y="2676939"/>
              <a:ext cx="482436" cy="322845"/>
            </a:xfrm>
            <a:prstGeom prst="line">
              <a:avLst/>
            </a:prstGeom>
            <a:ln w="19050">
              <a:solidFill>
                <a:srgbClr val="E84B36"/>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B8738CA4-8410-CF32-7254-4969F826873F}"/>
              </a:ext>
            </a:extLst>
          </p:cNvPr>
          <p:cNvPicPr>
            <a:picLocks noChangeAspect="1"/>
          </p:cNvPicPr>
          <p:nvPr/>
        </p:nvPicPr>
        <p:blipFill>
          <a:blip r:embed="rId4"/>
          <a:stretch>
            <a:fillRect/>
          </a:stretch>
        </p:blipFill>
        <p:spPr>
          <a:xfrm>
            <a:off x="11557509" y="233819"/>
            <a:ext cx="271308" cy="389810"/>
          </a:xfrm>
          <a:prstGeom prst="rect">
            <a:avLst/>
          </a:prstGeom>
        </p:spPr>
      </p:pic>
      <p:sp>
        <p:nvSpPr>
          <p:cNvPr id="2" name="Google Shape;100;p1">
            <a:extLst>
              <a:ext uri="{FF2B5EF4-FFF2-40B4-BE49-F238E27FC236}">
                <a16:creationId xmlns:a16="http://schemas.microsoft.com/office/drawing/2014/main" id="{BCFE2EA2-BEF0-619A-0B42-ED4AB91C8502}"/>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chemeClr val="bg1"/>
                </a:solidFill>
                <a:ea typeface="Helvetica Neue Light"/>
                <a:cs typeface="Helvetica Neue Light"/>
                <a:sym typeface="Helvetica Neue Light"/>
              </a:rPr>
              <a:t>GRAINGER ENGINEERING</a:t>
            </a:r>
          </a:p>
        </p:txBody>
      </p:sp>
      <p:sp>
        <p:nvSpPr>
          <p:cNvPr id="3" name="Google Shape;100;p1">
            <a:extLst>
              <a:ext uri="{FF2B5EF4-FFF2-40B4-BE49-F238E27FC236}">
                <a16:creationId xmlns:a16="http://schemas.microsoft.com/office/drawing/2014/main" id="{04B75F53-CDCF-EE1E-C643-0DB95C72EE4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chemeClr val="bg1"/>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0B277186-9CDA-8248-8B2D-4A12964A6BA4}"/>
              </a:ext>
            </a:extLst>
          </p:cNvPr>
          <p:cNvGrpSpPr/>
          <p:nvPr/>
        </p:nvGrpSpPr>
        <p:grpSpPr>
          <a:xfrm>
            <a:off x="4061361" y="6601537"/>
            <a:ext cx="5238725" cy="70446"/>
            <a:chOff x="4028111" y="6601537"/>
            <a:chExt cx="5238725" cy="70446"/>
          </a:xfrm>
          <a:solidFill>
            <a:schemeClr val="bg1"/>
          </a:solidFill>
        </p:grpSpPr>
        <p:cxnSp>
          <p:nvCxnSpPr>
            <p:cNvPr id="6" name="Straight Connector 5">
              <a:extLst>
                <a:ext uri="{FF2B5EF4-FFF2-40B4-BE49-F238E27FC236}">
                  <a16:creationId xmlns:a16="http://schemas.microsoft.com/office/drawing/2014/main" id="{E5458AFB-E4B7-2878-E502-C95F5E4597A6}"/>
                </a:ext>
              </a:extLst>
            </p:cNvPr>
            <p:cNvCxnSpPr>
              <a:cxnSpLocks/>
            </p:cNvCxnSpPr>
            <p:nvPr/>
          </p:nvCxnSpPr>
          <p:spPr>
            <a:xfrm flipH="1">
              <a:off x="4028111" y="6639606"/>
              <a:ext cx="5169964"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CFC9AA6-4F85-DD8F-363C-B413D542CE2F}"/>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333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E98B7D8D-675A-4D36-55FE-0743F8C7A0D3}"/>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62394A9C-8D7A-EF8E-5256-1A25B7677EC1}"/>
              </a:ext>
            </a:extLst>
          </p:cNvPr>
          <p:cNvSpPr txBox="1">
            <a:spLocks noGrp="1"/>
          </p:cNvSpPr>
          <p:nvPr>
            <p:ph type="body" idx="1"/>
          </p:nvPr>
        </p:nvSpPr>
        <p:spPr>
          <a:xfrm>
            <a:off x="376807" y="1102041"/>
            <a:ext cx="11177401" cy="53839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2600" b="1" i="0" u="none" strike="noStrike" kern="0" cap="none" spc="0" normalizeH="0" baseline="0" noProof="0" dirty="0">
                <a:ln>
                  <a:noFill/>
                </a:ln>
                <a:solidFill>
                  <a:srgbClr val="E84B36"/>
                </a:solidFill>
                <a:effectLst/>
                <a:uLnTx/>
                <a:uFillTx/>
                <a:latin typeface="Arial" panose="020B0604020202020204" pitchFamily="34" charset="0"/>
                <a:ea typeface="Helvetica Neue Light"/>
                <a:cs typeface="Arial" panose="020B0604020202020204" pitchFamily="34" charset="0"/>
                <a:sym typeface="Helvetica Neue Light"/>
              </a:rPr>
              <a:t>Future Work</a:t>
            </a:r>
            <a:endParaRPr lang="en-US" sz="2600" b="1" dirty="0">
              <a:solidFill>
                <a:srgbClr val="E84B36"/>
              </a:solidFill>
              <a:latin typeface="Arial" panose="020B0604020202020204" pitchFamily="34" charset="0"/>
              <a:ea typeface="Helvetica Neue Light"/>
              <a:cs typeface="Arial" panose="020B0604020202020204" pitchFamily="34" charset="0"/>
              <a:sym typeface="Helvetica Neue Light"/>
            </a:endParaRPr>
          </a:p>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lang="en-US" sz="2600" b="1" i="0" u="none" strike="noStrike" kern="0" cap="none" spc="0" normalizeH="0" baseline="0" noProof="0" dirty="0">
              <a:ln>
                <a:noFill/>
              </a:ln>
              <a:solidFill>
                <a:srgbClr val="E84B36"/>
              </a:solidFill>
              <a:effectLst/>
              <a:uLnTx/>
              <a:uFillTx/>
              <a:latin typeface="Arial" panose="020B0604020202020204" pitchFamily="34" charset="0"/>
              <a:ea typeface="Helvetica Neue Light"/>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lang="en-US" sz="1800" dirty="0">
                <a:solidFill>
                  <a:srgbClr val="000000"/>
                </a:solidFill>
                <a:latin typeface="Arial" panose="020B0604020202020204" pitchFamily="34" charset="0"/>
                <a:cs typeface="Arial" panose="020B0604020202020204" pitchFamily="34" charset="0"/>
                <a:sym typeface="Helvetica Neue Light"/>
              </a:rPr>
              <a:t>Add IMU to each machine to remove manual input and enable automatic rep counting</a:t>
            </a:r>
          </a:p>
          <a:p>
            <a:pPr marL="0" marR="0" lvl="0" indent="0" algn="l" defTabSz="914400" rtl="0" eaLnBrk="1" fontAlgn="auto" latinLnBrk="0" hangingPunct="1">
              <a:lnSpc>
                <a:spcPct val="100000"/>
              </a:lnSpc>
              <a:spcBef>
                <a:spcPts val="0"/>
              </a:spcBef>
              <a:spcAft>
                <a:spcPts val="0"/>
              </a:spcAft>
              <a:buClr>
                <a:srgbClr val="000000"/>
              </a:buClr>
              <a:buSzPts val="2000"/>
              <a:buNone/>
              <a:tabLst/>
              <a:defRPr/>
            </a:pPr>
            <a:endParaRPr lang="en-US" sz="1800" dirty="0">
              <a:solidFill>
                <a:srgbClr val="000000"/>
              </a:solidFill>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1800" dirty="0">
                <a:solidFill>
                  <a:srgbClr val="000000"/>
                </a:solidFill>
                <a:latin typeface="Arial" panose="020B0604020202020204" pitchFamily="34" charset="0"/>
                <a:cs typeface="Arial" panose="020B0604020202020204" pitchFamily="34" charset="0"/>
                <a:sym typeface="Helvetica Neue Light"/>
              </a:rPr>
              <a:t>Predictive analytics to train on historical durations for personalized wait-time forecasts</a:t>
            </a:r>
          </a:p>
          <a:p>
            <a:pPr marL="0" indent="0">
              <a:lnSpc>
                <a:spcPct val="100000"/>
              </a:lnSpc>
              <a:spcBef>
                <a:spcPts val="0"/>
              </a:spcBef>
              <a:buClr>
                <a:srgbClr val="000000"/>
              </a:buClr>
              <a:buSzPts val="2000"/>
              <a:buNone/>
              <a:defRPr/>
            </a:pPr>
            <a:endParaRPr lang="en-US" sz="1800" dirty="0">
              <a:solidFill>
                <a:srgbClr val="000000"/>
              </a:solidFill>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1800" dirty="0">
                <a:solidFill>
                  <a:srgbClr val="000000"/>
                </a:solidFill>
                <a:latin typeface="Arial" panose="020B0604020202020204" pitchFamily="34" charset="0"/>
                <a:cs typeface="Arial" panose="020B0604020202020204" pitchFamily="34" charset="0"/>
                <a:sym typeface="Helvetica Neue Light"/>
              </a:rPr>
              <a:t>Perform iterative testing on proper gym equipment and gym users to gather database of information</a:t>
            </a:r>
          </a:p>
          <a:p>
            <a:pPr marL="0" indent="0">
              <a:lnSpc>
                <a:spcPct val="100000"/>
              </a:lnSpc>
              <a:spcBef>
                <a:spcPts val="0"/>
              </a:spcBef>
              <a:buClr>
                <a:srgbClr val="000000"/>
              </a:buClr>
              <a:buSzPts val="2000"/>
              <a:buNone/>
              <a:defRPr/>
            </a:pPr>
            <a:endParaRPr lang="en-US" sz="1800" dirty="0">
              <a:solidFill>
                <a:srgbClr val="000000"/>
              </a:solidFill>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1800" dirty="0">
                <a:latin typeface="Arial" panose="020B0604020202020204" pitchFamily="34" charset="0"/>
                <a:cs typeface="Arial" panose="020B0604020202020204" pitchFamily="34" charset="0"/>
                <a:sym typeface="Helvetica Neue Light"/>
              </a:rPr>
              <a:t>Condensing physical design to better embed into gym equipment</a:t>
            </a:r>
          </a:p>
          <a:p>
            <a:pPr marL="0" indent="0">
              <a:lnSpc>
                <a:spcPct val="100000"/>
              </a:lnSpc>
              <a:spcBef>
                <a:spcPts val="0"/>
              </a:spcBef>
              <a:buClr>
                <a:srgbClr val="000000"/>
              </a:buClr>
              <a:buSzPts val="2000"/>
              <a:buNone/>
              <a:defRPr/>
            </a:pPr>
            <a:endParaRPr lang="en-US" sz="1800" dirty="0">
              <a:latin typeface="Arial" panose="020B0604020202020204" pitchFamily="34" charset="0"/>
              <a:cs typeface="Arial" panose="020B0604020202020204" pitchFamily="34" charset="0"/>
              <a:sym typeface="Helvetica Neue Light"/>
            </a:endParaRPr>
          </a:p>
          <a:p>
            <a:pPr indent="-457200">
              <a:lnSpc>
                <a:spcPct val="100000"/>
              </a:lnSpc>
              <a:spcBef>
                <a:spcPts val="0"/>
              </a:spcBef>
              <a:buClr>
                <a:srgbClr val="000000"/>
              </a:buClr>
              <a:buSzPts val="2000"/>
              <a:defRPr/>
            </a:pPr>
            <a:r>
              <a:rPr lang="en-US" sz="1800" dirty="0">
                <a:solidFill>
                  <a:srgbClr val="000000"/>
                </a:solidFill>
                <a:latin typeface="Arial" panose="020B0604020202020204" pitchFamily="34" charset="0"/>
                <a:cs typeface="Arial" panose="020B0604020202020204" pitchFamily="34" charset="0"/>
                <a:sym typeface="Helvetica Neue Light"/>
              </a:rPr>
              <a:t>Implementing Kalman filter for outliers</a:t>
            </a:r>
          </a:p>
          <a:p>
            <a:pPr indent="-457200">
              <a:lnSpc>
                <a:spcPct val="100000"/>
              </a:lnSpc>
              <a:spcBef>
                <a:spcPts val="0"/>
              </a:spcBef>
              <a:buClr>
                <a:srgbClr val="000000"/>
              </a:buClr>
              <a:buSzPts val="2000"/>
              <a:defRPr/>
            </a:pPr>
            <a:endParaRPr lang="en-US" sz="2800"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Clr>
                <a:srgbClr val="000000"/>
              </a:buClr>
              <a:buSzPts val="2000"/>
              <a:buNone/>
              <a:defRPr/>
            </a:pPr>
            <a:endParaRPr lang="en-US" sz="2800" dirty="0">
              <a:latin typeface="Arial" panose="020B0604020202020204" pitchFamily="34" charset="0"/>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lang="en-US" sz="2800"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SzPts val="2000"/>
              <a:buNone/>
            </a:pPr>
            <a:endParaRPr lang="en-US" sz="1400" dirty="0">
              <a:latin typeface="Arial" panose="020B0604020202020204" pitchFamily="34" charset="0"/>
              <a:cs typeface="Arial" panose="020B0604020202020204" pitchFamily="34" charset="0"/>
              <a:sym typeface="Helvetica Neue Light"/>
            </a:endParaRPr>
          </a:p>
        </p:txBody>
      </p:sp>
      <p:sp>
        <p:nvSpPr>
          <p:cNvPr id="24" name="Google Shape;145;p7">
            <a:extLst>
              <a:ext uri="{FF2B5EF4-FFF2-40B4-BE49-F238E27FC236}">
                <a16:creationId xmlns:a16="http://schemas.microsoft.com/office/drawing/2014/main" id="{51B4F93C-F22B-B219-6ECA-B3418902E8E6}"/>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sp>
        <p:nvSpPr>
          <p:cNvPr id="26" name="Google Shape;100;p1">
            <a:extLst>
              <a:ext uri="{FF2B5EF4-FFF2-40B4-BE49-F238E27FC236}">
                <a16:creationId xmlns:a16="http://schemas.microsoft.com/office/drawing/2014/main" id="{979EF7F6-4DB9-E816-BC1B-6A2D7E0144E3}"/>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Helvetica Neue Light"/>
                <a:cs typeface="Helvetica Neue Light"/>
                <a:sym typeface="Helvetica Neue Light"/>
              </a:rPr>
              <a:t>Future Work</a:t>
            </a:r>
          </a:p>
        </p:txBody>
      </p:sp>
      <p:pic>
        <p:nvPicPr>
          <p:cNvPr id="2" name="Picture 1">
            <a:extLst>
              <a:ext uri="{FF2B5EF4-FFF2-40B4-BE49-F238E27FC236}">
                <a16:creationId xmlns:a16="http://schemas.microsoft.com/office/drawing/2014/main" id="{7CC58C50-E91E-ACD3-9ED6-5C68EEC14F88}"/>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7DBB8AF3-F18D-52C6-C7B6-781F4A90905A}"/>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7BFB7001-29A2-E57B-CE7D-F70156FC4F7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674D38EF-5718-59DC-BD45-369B59DA523C}"/>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71730548-66A8-09A8-9B2B-00AC2F392509}"/>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9F1ADF7-62AE-29B4-441E-26E3CA042EF3}"/>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3074" name="Picture 2" descr="3,000+ Free The Next Step &amp; Next Images - Pixabay">
            <a:extLst>
              <a:ext uri="{FF2B5EF4-FFF2-40B4-BE49-F238E27FC236}">
                <a16:creationId xmlns:a16="http://schemas.microsoft.com/office/drawing/2014/main" id="{39C088EC-0233-8553-AEA4-5C0CA6D07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976" y="3743360"/>
            <a:ext cx="4000036" cy="2665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del IMU, GPS, and INS/GPS - MATLAB &amp;amp; Simulink">
            <a:extLst>
              <a:ext uri="{FF2B5EF4-FFF2-40B4-BE49-F238E27FC236}">
                <a16:creationId xmlns:a16="http://schemas.microsoft.com/office/drawing/2014/main" id="{39F1D505-C013-6F22-7C3C-69B72CDC4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09" y="4594943"/>
            <a:ext cx="2664332" cy="18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84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58BDC540-F05C-56BC-2F7D-15E6D961BF99}"/>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407D27D8-636C-AA28-6575-D31EC5F1474F}"/>
              </a:ext>
            </a:extLst>
          </p:cNvPr>
          <p:cNvSpPr txBox="1">
            <a:spLocks noGrp="1"/>
          </p:cNvSpPr>
          <p:nvPr>
            <p:ph type="body" idx="1"/>
          </p:nvPr>
        </p:nvSpPr>
        <p:spPr>
          <a:xfrm>
            <a:off x="376807" y="1102041"/>
            <a:ext cx="11177401" cy="538393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b="1" dirty="0">
                <a:solidFill>
                  <a:srgbClr val="E84B36"/>
                </a:solidFill>
                <a:latin typeface="Arial" panose="020B0604020202020204" pitchFamily="34" charset="0"/>
                <a:ea typeface="Helvetica Neue Light"/>
                <a:cs typeface="Arial" panose="020B0604020202020204" pitchFamily="34" charset="0"/>
                <a:sym typeface="Helvetica Neue Light"/>
              </a:rPr>
              <a:t>User Data Privacy and Security</a:t>
            </a:r>
            <a:endParaRPr lang="en-US"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20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2000" dirty="0">
                <a:latin typeface="Arial" panose="020B0604020202020204" pitchFamily="34" charset="0"/>
                <a:cs typeface="Arial" panose="020B0604020202020204" pitchFamily="34" charset="0"/>
                <a:sym typeface="Helvetica Neue Light"/>
              </a:rPr>
              <a:t>By collecting and transmitting user data between the ESP32 microcontroller, AWS server, and mobile app, we put PII (personally identifiable information) at risk</a:t>
            </a:r>
          </a:p>
          <a:p>
            <a:pPr marL="742950" lvl="1" indent="-285750">
              <a:lnSpc>
                <a:spcPct val="100000"/>
              </a:lnSpc>
              <a:spcBef>
                <a:spcPts val="0"/>
              </a:spcBef>
              <a:buSzPts val="2000"/>
            </a:pPr>
            <a:r>
              <a:rPr lang="en-US" sz="1600" dirty="0">
                <a:latin typeface="Arial" panose="020B0604020202020204" pitchFamily="34" charset="0"/>
                <a:cs typeface="Arial" panose="020B0604020202020204" pitchFamily="34" charset="0"/>
                <a:sym typeface="Helvetica Neue Light"/>
              </a:rPr>
              <a:t>AWS IoT Core uses TLS (Transport Layer Security) to encrypt data between our ESP32 and the cloud</a:t>
            </a:r>
          </a:p>
          <a:p>
            <a:pPr marL="742950" lvl="1" indent="-285750">
              <a:lnSpc>
                <a:spcPct val="100000"/>
              </a:lnSpc>
              <a:spcBef>
                <a:spcPts val="0"/>
              </a:spcBef>
              <a:buSzPts val="2000"/>
            </a:pPr>
            <a:r>
              <a:rPr lang="en-US" sz="1600" dirty="0">
                <a:latin typeface="Arial" panose="020B0604020202020204" pitchFamily="34" charset="0"/>
                <a:cs typeface="Arial" panose="020B0604020202020204" pitchFamily="34" charset="0"/>
                <a:sym typeface="Helvetica Neue Light"/>
              </a:rPr>
              <a:t>Secure Account Login</a:t>
            </a:r>
          </a:p>
          <a:p>
            <a:pPr marL="457200" lvl="1" indent="0">
              <a:lnSpc>
                <a:spcPct val="100000"/>
              </a:lnSpc>
              <a:spcBef>
                <a:spcPts val="0"/>
              </a:spcBef>
              <a:buSzPts val="2000"/>
              <a:buNone/>
            </a:pPr>
            <a:endParaRPr lang="en-US" sz="1600"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SzPts val="2000"/>
              <a:buNone/>
            </a:pPr>
            <a:r>
              <a:rPr lang="en-US" b="1" dirty="0">
                <a:solidFill>
                  <a:srgbClr val="15264B"/>
                </a:solidFill>
                <a:latin typeface="Arial" panose="020B0604020202020204" pitchFamily="34" charset="0"/>
                <a:cs typeface="Arial" panose="020B0604020202020204" pitchFamily="34" charset="0"/>
                <a:sym typeface="Helvetica Neue Light"/>
              </a:rPr>
              <a:t>Physical Safety of Equipment and Users</a:t>
            </a:r>
          </a:p>
          <a:p>
            <a:pPr marL="0" indent="0">
              <a:lnSpc>
                <a:spcPct val="100000"/>
              </a:lnSpc>
              <a:spcBef>
                <a:spcPts val="0"/>
              </a:spcBef>
              <a:buSzPts val="2000"/>
              <a:buNone/>
            </a:pPr>
            <a:endParaRPr lang="en-US" b="1" dirty="0">
              <a:solidFill>
                <a:srgbClr val="E84B36"/>
              </a:solidFill>
              <a:latin typeface="Arial" panose="020B0604020202020204" pitchFamily="34" charset="0"/>
              <a:cs typeface="Arial" panose="020B0604020202020204" pitchFamily="34" charset="0"/>
              <a:sym typeface="Helvetica Neue Light"/>
            </a:endParaRPr>
          </a:p>
          <a:p>
            <a:pPr indent="-457200">
              <a:lnSpc>
                <a:spcPct val="100000"/>
              </a:lnSpc>
              <a:spcBef>
                <a:spcPts val="0"/>
              </a:spcBef>
              <a:buSzPts val="2000"/>
            </a:pPr>
            <a:r>
              <a:rPr lang="en-US" sz="2000" dirty="0">
                <a:latin typeface="Arial" panose="020B0604020202020204" pitchFamily="34" charset="0"/>
                <a:cs typeface="Arial" panose="020B0604020202020204" pitchFamily="34" charset="0"/>
                <a:sym typeface="Helvetica Neue Light"/>
              </a:rPr>
              <a:t>Embedded PCB within gym equipment points of contact can cause unintended physical hazards</a:t>
            </a:r>
          </a:p>
          <a:p>
            <a:pPr lvl="1" indent="-457200">
              <a:lnSpc>
                <a:spcPct val="100000"/>
              </a:lnSpc>
              <a:spcBef>
                <a:spcPts val="0"/>
              </a:spcBef>
              <a:buSzPts val="2000"/>
            </a:pPr>
            <a:r>
              <a:rPr lang="en-US" sz="1600" dirty="0">
                <a:latin typeface="Arial" panose="020B0604020202020204" pitchFamily="34" charset="0"/>
                <a:cs typeface="Arial" panose="020B0604020202020204" pitchFamily="34" charset="0"/>
                <a:sym typeface="Helvetica Neue Light"/>
              </a:rPr>
              <a:t>We ensure that each electrical component is securely enclosed to mitigate exposure to electrical or flammable hazards</a:t>
            </a:r>
          </a:p>
          <a:p>
            <a:pPr lvl="1" indent="-457200">
              <a:lnSpc>
                <a:spcPct val="100000"/>
              </a:lnSpc>
              <a:spcBef>
                <a:spcPts val="0"/>
              </a:spcBef>
              <a:buSzPts val="2000"/>
            </a:pPr>
            <a:r>
              <a:rPr lang="en-US" sz="1600" dirty="0">
                <a:latin typeface="Arial" panose="020B0604020202020204" pitchFamily="34" charset="0"/>
                <a:cs typeface="Arial" panose="020B0604020202020204" pitchFamily="34" charset="0"/>
                <a:sym typeface="Helvetica Neue Light"/>
              </a:rPr>
              <a:t>Our PCB operates at a low, stable voltage from 0-3.3V which reduces risks of any electric shocks or fire hazards</a:t>
            </a:r>
            <a:endParaRPr lang="en-US" sz="3200" dirty="0">
              <a:latin typeface="Arial" panose="020B0604020202020204" pitchFamily="34" charset="0"/>
              <a:cs typeface="Arial" panose="020B0604020202020204" pitchFamily="34" charset="0"/>
              <a:sym typeface="Helvetica Neue Light"/>
            </a:endParaRPr>
          </a:p>
          <a:p>
            <a:pPr marL="457200" marR="0" lvl="0" indent="-457200" algn="l" defTabSz="914400" rtl="0" eaLnBrk="1" fontAlgn="auto" latinLnBrk="0" hangingPunct="1">
              <a:lnSpc>
                <a:spcPct val="100000"/>
              </a:lnSpc>
              <a:spcBef>
                <a:spcPts val="0"/>
              </a:spcBef>
              <a:spcAft>
                <a:spcPts val="0"/>
              </a:spcAft>
              <a:buClr>
                <a:srgbClr val="000000"/>
              </a:buClr>
              <a:buSzPts val="2000"/>
              <a:buFont typeface="Arial"/>
              <a:buChar char="•"/>
              <a:tabLst/>
              <a:defRPr/>
            </a:pPr>
            <a:endParaRPr lang="en-US" sz="3200" dirty="0">
              <a:latin typeface="Arial" panose="020B0604020202020204" pitchFamily="34" charset="0"/>
              <a:cs typeface="Arial" panose="020B0604020202020204" pitchFamily="34" charset="0"/>
              <a:sym typeface="Helvetica Neue Light"/>
            </a:endParaRPr>
          </a:p>
          <a:p>
            <a:pPr marL="0" indent="0">
              <a:lnSpc>
                <a:spcPct val="100000"/>
              </a:lnSpc>
              <a:spcBef>
                <a:spcPts val="0"/>
              </a:spcBef>
              <a:buSzPts val="2000"/>
              <a:buNone/>
            </a:pPr>
            <a:endParaRPr lang="en-US" sz="1600" dirty="0">
              <a:latin typeface="Arial" panose="020B0604020202020204" pitchFamily="34" charset="0"/>
              <a:cs typeface="Arial" panose="020B0604020202020204" pitchFamily="34" charset="0"/>
              <a:sym typeface="Helvetica Neue Light"/>
            </a:endParaRPr>
          </a:p>
        </p:txBody>
      </p:sp>
      <p:sp>
        <p:nvSpPr>
          <p:cNvPr id="24" name="Google Shape;145;p7">
            <a:extLst>
              <a:ext uri="{FF2B5EF4-FFF2-40B4-BE49-F238E27FC236}">
                <a16:creationId xmlns:a16="http://schemas.microsoft.com/office/drawing/2014/main" id="{7889DBC0-2C72-DCE2-48CD-ABD76CCD34BA}"/>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sp>
        <p:nvSpPr>
          <p:cNvPr id="26" name="Google Shape;100;p1">
            <a:extLst>
              <a:ext uri="{FF2B5EF4-FFF2-40B4-BE49-F238E27FC236}">
                <a16:creationId xmlns:a16="http://schemas.microsoft.com/office/drawing/2014/main" id="{AC1FC371-86FA-01BA-7E09-ABBACF79FB55}"/>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Helvetica Neue Light"/>
                <a:cs typeface="Helvetica Neue Light"/>
                <a:sym typeface="Helvetica Neue Light"/>
              </a:rPr>
              <a:t>Ethical Concerns</a:t>
            </a:r>
          </a:p>
        </p:txBody>
      </p:sp>
      <p:pic>
        <p:nvPicPr>
          <p:cNvPr id="2" name="Picture 1">
            <a:extLst>
              <a:ext uri="{FF2B5EF4-FFF2-40B4-BE49-F238E27FC236}">
                <a16:creationId xmlns:a16="http://schemas.microsoft.com/office/drawing/2014/main" id="{9E37BA41-C8F5-A0B8-69D2-CFA93E80542C}"/>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33287CBD-C655-BAA1-81A6-CCFEBBA17DD4}"/>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D375BF23-B0A0-B405-E0F6-C1D841E0A62B}"/>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13294B"/>
                </a:solidFill>
                <a:effectLst/>
                <a:uLnTx/>
                <a:uFillTx/>
                <a:latin typeface="Aria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EED1F9DF-C192-406E-0AC0-4183F26094E1}"/>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0F816B52-918E-B59B-F3E8-52C56824E17E}"/>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19EDF04-A35E-6A96-325B-5644CD84B724}"/>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9" name="Picture 8">
            <a:extLst>
              <a:ext uri="{FF2B5EF4-FFF2-40B4-BE49-F238E27FC236}">
                <a16:creationId xmlns:a16="http://schemas.microsoft.com/office/drawing/2014/main" id="{036DF05A-DCE7-CE2B-3347-E17C214910B7}"/>
              </a:ext>
            </a:extLst>
          </p:cNvPr>
          <p:cNvPicPr>
            <a:picLocks noChangeAspect="1"/>
          </p:cNvPicPr>
          <p:nvPr/>
        </p:nvPicPr>
        <p:blipFill>
          <a:blip r:embed="rId4"/>
          <a:srcRect l="4048" t="35890" r="3462" b="36413"/>
          <a:stretch/>
        </p:blipFill>
        <p:spPr>
          <a:xfrm>
            <a:off x="8368144" y="5494300"/>
            <a:ext cx="3440868" cy="1030420"/>
          </a:xfrm>
          <a:prstGeom prst="rect">
            <a:avLst/>
          </a:prstGeom>
        </p:spPr>
      </p:pic>
      <p:pic>
        <p:nvPicPr>
          <p:cNvPr id="1032" name="Picture 8" descr="Association for Computing Machinery (ACM) - infoHOST">
            <a:extLst>
              <a:ext uri="{FF2B5EF4-FFF2-40B4-BE49-F238E27FC236}">
                <a16:creationId xmlns:a16="http://schemas.microsoft.com/office/drawing/2014/main" id="{BCC2BEF9-6B94-60C0-8CF4-17C3123E0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60" y="4987380"/>
            <a:ext cx="3741239" cy="187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0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707957-570E-40A8-C806-A33147FA7A09}"/>
              </a:ext>
            </a:extLst>
          </p:cNvPr>
          <p:cNvPicPr>
            <a:picLocks noChangeAspect="1"/>
          </p:cNvPicPr>
          <p:nvPr/>
        </p:nvPicPr>
        <p:blipFill>
          <a:blip r:embed="rId4"/>
          <a:stretch>
            <a:fillRect/>
          </a:stretch>
        </p:blipFill>
        <p:spPr>
          <a:xfrm>
            <a:off x="2259350" y="2791508"/>
            <a:ext cx="5414193" cy="1274984"/>
          </a:xfrm>
          <a:prstGeom prst="rect">
            <a:avLst/>
          </a:prstGeom>
        </p:spPr>
      </p:pic>
    </p:spTree>
    <p:extLst>
      <p:ext uri="{BB962C8B-B14F-4D97-AF65-F5344CB8AC3E}">
        <p14:creationId xmlns:p14="http://schemas.microsoft.com/office/powerpoint/2010/main" val="278040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1850645A-FB2B-6162-FD9D-ECDE7A62B420}"/>
            </a:ext>
          </a:extLst>
        </p:cNvPr>
        <p:cNvGrpSpPr/>
        <p:nvPr/>
      </p:nvGrpSpPr>
      <p:grpSpPr>
        <a:xfrm>
          <a:off x="0" y="0"/>
          <a:ext cx="0" cy="0"/>
          <a:chOff x="0" y="0"/>
          <a:chExt cx="0" cy="0"/>
        </a:xfrm>
      </p:grpSpPr>
      <p:sp>
        <p:nvSpPr>
          <p:cNvPr id="147" name="Google Shape;147;p7">
            <a:extLst>
              <a:ext uri="{FF2B5EF4-FFF2-40B4-BE49-F238E27FC236}">
                <a16:creationId xmlns:a16="http://schemas.microsoft.com/office/drawing/2014/main" id="{F5D57AAF-CEA7-18C4-44B5-56A9AE69B562}"/>
              </a:ext>
            </a:extLst>
          </p:cNvPr>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400" b="1" dirty="0">
                <a:solidFill>
                  <a:srgbClr val="E84B36"/>
                </a:solidFill>
                <a:latin typeface="Arial" panose="020B0604020202020204" pitchFamily="34" charset="0"/>
                <a:ea typeface="Helvetica Neue Light"/>
                <a:cs typeface="Arial" panose="020B0604020202020204" pitchFamily="34" charset="0"/>
                <a:sym typeface="Helvetica Neue Light"/>
              </a:rPr>
              <a:t>What is the project?</a:t>
            </a:r>
            <a:endParaRPr lang="en-US" sz="24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600" dirty="0">
                <a:solidFill>
                  <a:schemeClr val="tx1"/>
                </a:solidFill>
                <a:latin typeface="Arial" panose="020B0604020202020204" pitchFamily="34" charset="0"/>
                <a:ea typeface="Helvetica Neue Light"/>
                <a:cs typeface="Arial" panose="020B0604020202020204" pitchFamily="34" charset="0"/>
                <a:sym typeface="Helvetica Neue Light"/>
              </a:rPr>
              <a:t>A sensor-based system that detects machine occupancy and manages a user queue via a mobile app.</a:t>
            </a:r>
          </a:p>
          <a:p>
            <a:pPr marL="285750" indent="-285750">
              <a:lnSpc>
                <a:spcPct val="100000"/>
              </a:lnSpc>
              <a:spcBef>
                <a:spcPts val="0"/>
              </a:spcBef>
              <a:buSzPts val="2000"/>
            </a:pPr>
            <a:r>
              <a:rPr lang="en-US" sz="1600" dirty="0">
                <a:solidFill>
                  <a:schemeClr val="tx1"/>
                </a:solidFill>
                <a:latin typeface="Arial" panose="020B0604020202020204" pitchFamily="34" charset="0"/>
                <a:ea typeface="Helvetica Neue Light"/>
                <a:cs typeface="Arial" panose="020B0604020202020204" pitchFamily="34" charset="0"/>
                <a:sym typeface="Helvetica Neue Light"/>
              </a:rPr>
              <a:t>Provides real-time status updates for gym-goers and staff</a:t>
            </a:r>
          </a:p>
          <a:p>
            <a:pPr marL="285750" indent="-285750">
              <a:lnSpc>
                <a:spcPct val="100000"/>
              </a:lnSpc>
              <a:spcBef>
                <a:spcPts val="0"/>
              </a:spcBef>
              <a:buSzPts val="2000"/>
            </a:pPr>
            <a:r>
              <a:rPr lang="en-US" sz="1600" dirty="0">
                <a:solidFill>
                  <a:schemeClr val="tx1"/>
                </a:solidFill>
                <a:latin typeface="Arial" panose="020B0604020202020204" pitchFamily="34" charset="0"/>
                <a:ea typeface="Helvetica Neue Light"/>
                <a:cs typeface="Arial" panose="020B0604020202020204" pitchFamily="34" charset="0"/>
                <a:sym typeface="Helvetica Neue Light"/>
              </a:rPr>
              <a:t>Allows users to check-in to a machine using an RFID-enabled gym fob, prompting them to input their planned sets and reps</a:t>
            </a:r>
          </a:p>
          <a:p>
            <a:pPr marL="285750" indent="-285750">
              <a:lnSpc>
                <a:spcPct val="100000"/>
              </a:lnSpc>
              <a:spcBef>
                <a:spcPts val="0"/>
              </a:spcBef>
              <a:buSzPts val="2000"/>
            </a:pPr>
            <a:endParaRPr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0" lvl="0" indent="0">
              <a:lnSpc>
                <a:spcPct val="100000"/>
              </a:lnSpc>
              <a:spcBef>
                <a:spcPts val="0"/>
              </a:spcBef>
              <a:buSzPts val="3000"/>
              <a:buNone/>
            </a:pPr>
            <a:r>
              <a:rPr lang="en-US" sz="2400" b="1" dirty="0">
                <a:solidFill>
                  <a:srgbClr val="15264B"/>
                </a:solidFill>
                <a:latin typeface="Arial" panose="020B0604020202020204" pitchFamily="34" charset="0"/>
                <a:ea typeface="Helvetica Neue Light"/>
                <a:cs typeface="Arial" panose="020B0604020202020204" pitchFamily="34" charset="0"/>
                <a:sym typeface="Helvetica Neue Light"/>
              </a:rPr>
              <a:t>High-Level Requirements</a:t>
            </a:r>
            <a:endParaRPr lang="en-US" sz="2400" b="1" dirty="0">
              <a:solidFill>
                <a:srgbClr val="15264B"/>
              </a:solidFill>
              <a:latin typeface="+mn-lt"/>
              <a:ea typeface="Helvetica Neue Light"/>
              <a:cs typeface="Arial" panose="020B0604020202020204" pitchFamily="34" charset="0"/>
              <a:sym typeface="Helvetica Neue Light"/>
            </a:endParaRPr>
          </a:p>
          <a:p>
            <a:pPr marL="0" lvl="0" indent="0">
              <a:lnSpc>
                <a:spcPct val="100000"/>
              </a:lnSpc>
              <a:spcBef>
                <a:spcPts val="0"/>
              </a:spcBef>
              <a:buSzPts val="3000"/>
              <a:buNone/>
            </a:pPr>
            <a:endParaRPr lang="en-US" sz="1600" b="1"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3000"/>
            </a:pPr>
            <a:r>
              <a:rPr lang="en-US" sz="1600" b="1" dirty="0">
                <a:solidFill>
                  <a:schemeClr val="tx1"/>
                </a:solidFill>
                <a:latin typeface="Arial" panose="020B0604020202020204" pitchFamily="34" charset="0"/>
                <a:cs typeface="Arial" panose="020B0604020202020204" pitchFamily="34" charset="0"/>
              </a:rPr>
              <a:t>Real-Time Equipment Monitoring:</a:t>
            </a:r>
            <a:r>
              <a:rPr lang="en-US" sz="1600" dirty="0">
                <a:latin typeface="Arial" panose="020B0604020202020204" pitchFamily="34" charset="0"/>
                <a:cs typeface="Arial" panose="020B0604020202020204" pitchFamily="34" charset="0"/>
              </a:rPr>
              <a:t> The system must accurately detect gym equipment occupancy with at least 95% accuracy (+/- 5lbs threshold for acceptance), filtering out random weight fluctuations</a:t>
            </a:r>
          </a:p>
          <a:p>
            <a:pPr marL="285750" indent="-285750">
              <a:lnSpc>
                <a:spcPct val="100000"/>
              </a:lnSpc>
              <a:spcBef>
                <a:spcPts val="0"/>
              </a:spcBef>
              <a:buSzPts val="3000"/>
            </a:pPr>
            <a:r>
              <a:rPr lang="en-US" sz="1600" b="1" dirty="0">
                <a:solidFill>
                  <a:schemeClr val="tx1"/>
                </a:solidFill>
                <a:latin typeface="Arial" panose="020B0604020202020204" pitchFamily="34" charset="0"/>
                <a:cs typeface="Arial" panose="020B0604020202020204" pitchFamily="34" charset="0"/>
              </a:rPr>
              <a:t>Efficient Data Transmission and Display: </a:t>
            </a:r>
            <a:r>
              <a:rPr lang="en-US" sz="1600" dirty="0">
                <a:latin typeface="Arial" panose="020B0604020202020204" pitchFamily="34" charset="0"/>
                <a:cs typeface="Arial" panose="020B0604020202020204" pitchFamily="34" charset="0"/>
              </a:rPr>
              <a:t>The user must be able to transmit PII (personally identifiable information) via RFID within 3 seconds of scanning a key fob. The microcontroller must process occupancy data and user check-ins within 3 seconds and transmit updated availability to the central AWS server within 1 minute of an occupancy change.</a:t>
            </a:r>
          </a:p>
          <a:p>
            <a:pPr marL="285750" indent="-285750">
              <a:lnSpc>
                <a:spcPct val="100000"/>
              </a:lnSpc>
              <a:spcBef>
                <a:spcPts val="0"/>
              </a:spcBef>
              <a:buSzPts val="3000"/>
            </a:pPr>
            <a:r>
              <a:rPr lang="en-US" sz="1600" b="1" dirty="0">
                <a:solidFill>
                  <a:schemeClr val="tx1"/>
                </a:solidFill>
                <a:latin typeface="Arial" panose="020B0604020202020204" pitchFamily="34" charset="0"/>
                <a:cs typeface="Arial" panose="020B0604020202020204" pitchFamily="34" charset="0"/>
              </a:rPr>
              <a:t>Queue Management and User Notifications: </a:t>
            </a:r>
            <a:r>
              <a:rPr lang="en-US" sz="1600" dirty="0">
                <a:latin typeface="Arial" panose="020B0604020202020204" pitchFamily="34" charset="0"/>
                <a:cs typeface="Arial" panose="020B0604020202020204" pitchFamily="34" charset="0"/>
              </a:rPr>
              <a:t>The system must estimate wait times with a maximum error margin of 20 +/- 3% by analyzing user-inputted reps and sets (high error margin due to tendency of set and rep times to vary across users)</a:t>
            </a:r>
          </a:p>
        </p:txBody>
      </p:sp>
      <p:sp>
        <p:nvSpPr>
          <p:cNvPr id="24" name="Google Shape;145;p7">
            <a:extLst>
              <a:ext uri="{FF2B5EF4-FFF2-40B4-BE49-F238E27FC236}">
                <a16:creationId xmlns:a16="http://schemas.microsoft.com/office/drawing/2014/main" id="{B8987E43-9C2B-4F07-D9AA-A38AAC4BB961}"/>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5BFAEEB3-9D9C-AC3A-7176-8FC72A4E7D3A}"/>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Introduction</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D5D59E2B-E622-A378-D13F-CB2B8332A5D4}"/>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82A3A9D7-E83B-A9D1-08B2-7B3A2C4CC31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7ED1A981-BB99-7037-D5D6-5EA0981F1AAE}"/>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1C73E71A-BD23-3DDA-139E-AD9276988A7A}"/>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018796E2-9FFE-FD3A-6F80-D28606D8738F}"/>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2B78766-B9B9-A016-574C-5385FA57DAD8}"/>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301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Google Shape;123;p4">
            <a:extLst>
              <a:ext uri="{FF2B5EF4-FFF2-40B4-BE49-F238E27FC236}">
                <a16:creationId xmlns:a16="http://schemas.microsoft.com/office/drawing/2014/main" id="{D8097DB8-312A-AD4F-B4DA-A893E01E8421}"/>
              </a:ext>
            </a:extLst>
          </p:cNvPr>
          <p:cNvSpPr txBox="1"/>
          <p:nvPr/>
        </p:nvSpPr>
        <p:spPr>
          <a:xfrm>
            <a:off x="1295400" y="3225489"/>
            <a:ext cx="9601200" cy="7847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500" b="1" dirty="0">
                <a:solidFill>
                  <a:srgbClr val="15264B"/>
                </a:solidFill>
                <a:latin typeface="+mn-lt"/>
                <a:ea typeface="Helvetica Neue"/>
                <a:cs typeface="Helvetica Neue"/>
                <a:sym typeface="Helvetica Neue"/>
              </a:rPr>
              <a:t>Objective</a:t>
            </a:r>
          </a:p>
        </p:txBody>
      </p:sp>
      <p:grpSp>
        <p:nvGrpSpPr>
          <p:cNvPr id="2" name="Group 1">
            <a:extLst>
              <a:ext uri="{FF2B5EF4-FFF2-40B4-BE49-F238E27FC236}">
                <a16:creationId xmlns:a16="http://schemas.microsoft.com/office/drawing/2014/main" id="{F7214606-76C9-6208-69B0-AD51E9C7B592}"/>
              </a:ext>
            </a:extLst>
          </p:cNvPr>
          <p:cNvGrpSpPr/>
          <p:nvPr/>
        </p:nvGrpSpPr>
        <p:grpSpPr>
          <a:xfrm>
            <a:off x="3943790" y="2676939"/>
            <a:ext cx="3861740" cy="322845"/>
            <a:chOff x="3943790" y="2676939"/>
            <a:chExt cx="3861740" cy="322845"/>
          </a:xfrm>
        </p:grpSpPr>
        <p:cxnSp>
          <p:nvCxnSpPr>
            <p:cNvPr id="3" name="Straight Connector 2">
              <a:extLst>
                <a:ext uri="{FF2B5EF4-FFF2-40B4-BE49-F238E27FC236}">
                  <a16:creationId xmlns:a16="http://schemas.microsoft.com/office/drawing/2014/main" id="{293F2277-402D-781F-52D4-E4A84DAFDB54}"/>
                </a:ext>
              </a:extLst>
            </p:cNvPr>
            <p:cNvCxnSpPr>
              <a:cxnSpLocks/>
            </p:cNvCxnSpPr>
            <p:nvPr/>
          </p:nvCxnSpPr>
          <p:spPr>
            <a:xfrm>
              <a:off x="4426226" y="2676939"/>
              <a:ext cx="33793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82B4DD8-794A-4D0F-41DC-CFB9006720CA}"/>
                </a:ext>
              </a:extLst>
            </p:cNvPr>
            <p:cNvCxnSpPr>
              <a:cxnSpLocks/>
            </p:cNvCxnSpPr>
            <p:nvPr/>
          </p:nvCxnSpPr>
          <p:spPr>
            <a:xfrm flipV="1">
              <a:off x="3943790" y="2676939"/>
              <a:ext cx="482436" cy="3228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C64657B5-8ED7-F5F1-4EC9-4AC1DB3136FE}"/>
              </a:ext>
            </a:extLst>
          </p:cNvPr>
          <p:cNvPicPr>
            <a:picLocks noChangeAspect="1"/>
          </p:cNvPicPr>
          <p:nvPr/>
        </p:nvPicPr>
        <p:blipFill>
          <a:blip r:embed="rId4"/>
          <a:stretch>
            <a:fillRect/>
          </a:stretch>
        </p:blipFill>
        <p:spPr>
          <a:xfrm>
            <a:off x="11557509" y="233819"/>
            <a:ext cx="271308" cy="389811"/>
          </a:xfrm>
          <a:prstGeom prst="rect">
            <a:avLst/>
          </a:prstGeom>
        </p:spPr>
      </p:pic>
      <p:sp>
        <p:nvSpPr>
          <p:cNvPr id="5" name="Google Shape;100;p1">
            <a:extLst>
              <a:ext uri="{FF2B5EF4-FFF2-40B4-BE49-F238E27FC236}">
                <a16:creationId xmlns:a16="http://schemas.microsoft.com/office/drawing/2014/main" id="{175BBE93-6EFF-7D00-409D-1F46FBD1D41B}"/>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7" name="Google Shape;100;p1">
            <a:extLst>
              <a:ext uri="{FF2B5EF4-FFF2-40B4-BE49-F238E27FC236}">
                <a16:creationId xmlns:a16="http://schemas.microsoft.com/office/drawing/2014/main" id="{53C8E030-C54F-07A2-20CC-6EDF2C2E18A0}"/>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8" name="Group 7">
            <a:extLst>
              <a:ext uri="{FF2B5EF4-FFF2-40B4-BE49-F238E27FC236}">
                <a16:creationId xmlns:a16="http://schemas.microsoft.com/office/drawing/2014/main" id="{833F7BDA-DA84-1B6D-8A8B-2B1D17F2F5EE}"/>
              </a:ext>
            </a:extLst>
          </p:cNvPr>
          <p:cNvGrpSpPr/>
          <p:nvPr/>
        </p:nvGrpSpPr>
        <p:grpSpPr>
          <a:xfrm>
            <a:off x="4061361" y="6601537"/>
            <a:ext cx="5238725" cy="70446"/>
            <a:chOff x="4028111" y="6601537"/>
            <a:chExt cx="5238725" cy="70446"/>
          </a:xfrm>
          <a:solidFill>
            <a:srgbClr val="13294B"/>
          </a:solidFill>
        </p:grpSpPr>
        <p:cxnSp>
          <p:nvCxnSpPr>
            <p:cNvPr id="9" name="Straight Connector 8">
              <a:extLst>
                <a:ext uri="{FF2B5EF4-FFF2-40B4-BE49-F238E27FC236}">
                  <a16:creationId xmlns:a16="http://schemas.microsoft.com/office/drawing/2014/main" id="{2642E1BE-3EDA-22B9-63B0-1AD734831F24}"/>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AAC706A-F5D5-D2A6-52D1-9B687AC63EA0}"/>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561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B4A9-B725-60A6-46CD-648D264FE61F}"/>
            </a:ext>
          </a:extLst>
        </p:cNvPr>
        <p:cNvGrpSpPr/>
        <p:nvPr/>
      </p:nvGrpSpPr>
      <p:grpSpPr>
        <a:xfrm>
          <a:off x="0" y="0"/>
          <a:ext cx="0" cy="0"/>
          <a:chOff x="0" y="0"/>
          <a:chExt cx="0" cy="0"/>
        </a:xfrm>
      </p:grpSpPr>
      <p:sp>
        <p:nvSpPr>
          <p:cNvPr id="6" name="Google Shape;147;p7">
            <a:extLst>
              <a:ext uri="{FF2B5EF4-FFF2-40B4-BE49-F238E27FC236}">
                <a16:creationId xmlns:a16="http://schemas.microsoft.com/office/drawing/2014/main" id="{400D3149-1967-4008-4A35-5E1E467C27F1}"/>
              </a:ext>
            </a:extLst>
          </p:cNvPr>
          <p:cNvSpPr txBox="1">
            <a:spLocks/>
          </p:cNvSpPr>
          <p:nvPr/>
        </p:nvSpPr>
        <p:spPr>
          <a:xfrm>
            <a:off x="5122548" y="1216295"/>
            <a:ext cx="6686464" cy="48211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000"/>
            </a:pPr>
            <a:r>
              <a:rPr lang="en-US" sz="2400" b="1" dirty="0">
                <a:solidFill>
                  <a:srgbClr val="E84B36"/>
                </a:solidFill>
                <a:latin typeface="Arial" panose="020B0604020202020204" pitchFamily="34" charset="0"/>
                <a:ea typeface="Helvetica Neue Light"/>
                <a:cs typeface="Arial" panose="020B0604020202020204" pitchFamily="34" charset="0"/>
                <a:sym typeface="Helvetica Neue Light"/>
              </a:rPr>
              <a:t>Problem</a:t>
            </a:r>
          </a:p>
          <a:p>
            <a:pPr lvl="0">
              <a:buSzPts val="3000"/>
            </a:pPr>
            <a:endParaRPr lang="en-US"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buSzPts val="2000"/>
              <a:buFont typeface="Arial" panose="020B0604020202020204" pitchFamily="34" charset="0"/>
              <a:buChar char="•"/>
            </a:pPr>
            <a:r>
              <a:rPr lang="en-US" sz="1600" dirty="0">
                <a:solidFill>
                  <a:schemeClr val="tx1"/>
                </a:solidFill>
                <a:latin typeface="Arial" panose="020B0604020202020204" pitchFamily="34" charset="0"/>
                <a:ea typeface="Helvetica Neue Light"/>
                <a:cs typeface="Arial" panose="020B0604020202020204" pitchFamily="34" charset="0"/>
                <a:sym typeface="Helvetica Neue Light"/>
              </a:rPr>
              <a:t>During peak gym hours, equipment tends to get occupied quicky, leading to long wait times and disrupted workout routines</a:t>
            </a:r>
          </a:p>
          <a:p>
            <a:pPr marL="285750" indent="-285750">
              <a:buSzPts val="2000"/>
              <a:buFont typeface="Arial" panose="020B0604020202020204" pitchFamily="34" charset="0"/>
              <a:buChar char="•"/>
            </a:pPr>
            <a:endParaRPr lang="en-US"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buSzPts val="2000"/>
              <a:buFont typeface="Arial" panose="020B0604020202020204" pitchFamily="34" charset="0"/>
              <a:buChar char="•"/>
            </a:pPr>
            <a:r>
              <a:rPr lang="en-US" sz="1600" dirty="0">
                <a:solidFill>
                  <a:schemeClr val="tx1"/>
                </a:solidFill>
                <a:latin typeface="Arial" panose="020B0604020202020204" pitchFamily="34" charset="0"/>
                <a:ea typeface="Helvetica Neue Light"/>
                <a:cs typeface="Arial" panose="020B0604020202020204" pitchFamily="34" charset="0"/>
                <a:sym typeface="Helvetica Neue Light"/>
              </a:rPr>
              <a:t>Occupied machines force gym-goers to wait or alter their routines, wasting time and undermining workout effectiveness</a:t>
            </a:r>
          </a:p>
          <a:p>
            <a:pPr>
              <a:buSzPts val="2000"/>
            </a:pPr>
            <a:endParaRPr lang="en-US"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a:buSzPts val="2000"/>
            </a:pPr>
            <a:endParaRPr lang="en-US"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a:buSzPts val="2000"/>
            </a:pPr>
            <a:endParaRPr lang="en-US" sz="1600" dirty="0">
              <a:solidFill>
                <a:schemeClr val="tx1"/>
              </a:solidFill>
              <a:latin typeface="Arial" panose="020B0604020202020204" pitchFamily="34" charset="0"/>
              <a:ea typeface="Helvetica Neue Light"/>
              <a:cs typeface="Arial" panose="020B0604020202020204" pitchFamily="34" charset="0"/>
              <a:sym typeface="Helvetica Neue Light"/>
            </a:endParaRPr>
          </a:p>
          <a:p>
            <a:pPr>
              <a:buClr>
                <a:schemeClr val="dk1"/>
              </a:buClr>
              <a:buSzPts val="3000"/>
            </a:pPr>
            <a:r>
              <a:rPr lang="en-US" sz="2400" b="1" dirty="0">
                <a:solidFill>
                  <a:srgbClr val="15264B"/>
                </a:solidFill>
                <a:latin typeface="Arial" panose="020B0604020202020204" pitchFamily="34" charset="0"/>
                <a:cs typeface="Arial" panose="020B0604020202020204" pitchFamily="34" charset="0"/>
                <a:sym typeface="Helvetica Neue Light"/>
              </a:rPr>
              <a:t>Solution</a:t>
            </a:r>
          </a:p>
          <a:p>
            <a:pPr lvl="0">
              <a:buSzPts val="3000"/>
            </a:pPr>
            <a:endParaRPr lang="en-US" sz="2400" b="1" dirty="0">
              <a:solidFill>
                <a:srgbClr val="E84B36"/>
              </a:solidFill>
              <a:latin typeface="Arial" panose="020B0604020202020204" pitchFamily="34" charset="0"/>
              <a:cs typeface="Arial" panose="020B0604020202020204" pitchFamily="34" charset="0"/>
              <a:sym typeface="Helvetica Neue Light"/>
            </a:endParaRPr>
          </a:p>
          <a:p>
            <a:pPr marL="285750" lvl="0" indent="-285750">
              <a:buSzPts val="2000"/>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sym typeface="Helvetica Neue Light"/>
              </a:rPr>
              <a:t>Real-time occupancy detection:</a:t>
            </a:r>
            <a:r>
              <a:rPr lang="en-US" sz="1600" dirty="0">
                <a:solidFill>
                  <a:schemeClr val="tx1"/>
                </a:solidFill>
                <a:latin typeface="Arial" panose="020B0604020202020204" pitchFamily="34" charset="0"/>
                <a:cs typeface="Arial" panose="020B0604020202020204" pitchFamily="34" charset="0"/>
                <a:sym typeface="Helvetica Neue Light"/>
              </a:rPr>
              <a:t> Pressure-sensor PCBs embedded in machine pads flag when equipment is in use</a:t>
            </a:r>
          </a:p>
          <a:p>
            <a:pPr marL="285750" lvl="0" indent="-285750">
              <a:buSzPts val="2000"/>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sym typeface="Helvetica Neue Light"/>
              </a:rPr>
              <a:t>RFID check-in &amp; adaptive queueing:</a:t>
            </a:r>
            <a:r>
              <a:rPr lang="en-US" sz="1600" dirty="0">
                <a:solidFill>
                  <a:schemeClr val="tx1"/>
                </a:solidFill>
                <a:latin typeface="Arial" panose="020B0604020202020204" pitchFamily="34" charset="0"/>
                <a:cs typeface="Arial" panose="020B0604020202020204" pitchFamily="34" charset="0"/>
                <a:sym typeface="Helvetica Neue Light"/>
              </a:rPr>
              <a:t> Users tap their gym fob, enter planned sets/reps, and the system predicts wait times </a:t>
            </a:r>
          </a:p>
          <a:p>
            <a:pPr marL="285750" lvl="0" indent="-285750">
              <a:buSzPts val="2000"/>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sym typeface="Helvetica Neue Light"/>
              </a:rPr>
              <a:t>Cloud-enabled web app notifications: </a:t>
            </a:r>
            <a:r>
              <a:rPr lang="en-US" sz="1600" dirty="0">
                <a:solidFill>
                  <a:schemeClr val="tx1"/>
                </a:solidFill>
                <a:latin typeface="Arial" panose="020B0604020202020204" pitchFamily="34" charset="0"/>
                <a:cs typeface="Arial" panose="020B0604020202020204" pitchFamily="34" charset="0"/>
                <a:sym typeface="Helvetica Neue Light"/>
              </a:rPr>
              <a:t>Web app delivers live availability updates and notifies a user when it is their turn</a:t>
            </a:r>
          </a:p>
          <a:p>
            <a:pPr lvl="0">
              <a:buSzPts val="2000"/>
            </a:pPr>
            <a:endParaRPr lang="en-US" sz="1600" dirty="0">
              <a:solidFill>
                <a:schemeClr val="tx1"/>
              </a:solidFill>
              <a:latin typeface="Arial" panose="020B0604020202020204" pitchFamily="34" charset="0"/>
              <a:cs typeface="Arial" panose="020B0604020202020204" pitchFamily="34" charset="0"/>
              <a:sym typeface="Helvetica Neue Light"/>
            </a:endParaRPr>
          </a:p>
          <a:p>
            <a:pPr marL="457200" lvl="0" indent="-457200">
              <a:buSzPts val="300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13" name="Google Shape;145;p7">
            <a:extLst>
              <a:ext uri="{FF2B5EF4-FFF2-40B4-BE49-F238E27FC236}">
                <a16:creationId xmlns:a16="http://schemas.microsoft.com/office/drawing/2014/main" id="{7853CE57-F57D-9EE5-5C41-9EAB14EDD7D3}"/>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5" name="Google Shape;100;p1">
            <a:extLst>
              <a:ext uri="{FF2B5EF4-FFF2-40B4-BE49-F238E27FC236}">
                <a16:creationId xmlns:a16="http://schemas.microsoft.com/office/drawing/2014/main" id="{DECBDD18-9E9F-1183-9C96-4E3118E4EFFD}"/>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Problem/Solution</a:t>
            </a:r>
            <a:endParaRPr lang="en-US" sz="2400" dirty="0">
              <a:solidFill>
                <a:schemeClr val="lt1"/>
              </a:solidFill>
              <a:latin typeface="+mn-lt"/>
              <a:ea typeface="Helvetica Neue Light"/>
              <a:cs typeface="Helvetica Neue Light"/>
              <a:sym typeface="Helvetica Neue Light"/>
            </a:endParaRPr>
          </a:p>
        </p:txBody>
      </p:sp>
      <p:pic>
        <p:nvPicPr>
          <p:cNvPr id="7" name="Picture 6">
            <a:extLst>
              <a:ext uri="{FF2B5EF4-FFF2-40B4-BE49-F238E27FC236}">
                <a16:creationId xmlns:a16="http://schemas.microsoft.com/office/drawing/2014/main" id="{8BCC19BF-B869-36CC-80FE-212B89DE5B99}"/>
              </a:ext>
            </a:extLst>
          </p:cNvPr>
          <p:cNvPicPr>
            <a:picLocks noChangeAspect="1"/>
          </p:cNvPicPr>
          <p:nvPr/>
        </p:nvPicPr>
        <p:blipFill>
          <a:blip r:embed="rId3"/>
          <a:stretch>
            <a:fillRect/>
          </a:stretch>
        </p:blipFill>
        <p:spPr>
          <a:xfrm>
            <a:off x="11557509" y="233819"/>
            <a:ext cx="271308" cy="389810"/>
          </a:xfrm>
          <a:prstGeom prst="rect">
            <a:avLst/>
          </a:prstGeom>
        </p:spPr>
      </p:pic>
      <p:sp>
        <p:nvSpPr>
          <p:cNvPr id="8" name="Google Shape;100;p1">
            <a:extLst>
              <a:ext uri="{FF2B5EF4-FFF2-40B4-BE49-F238E27FC236}">
                <a16:creationId xmlns:a16="http://schemas.microsoft.com/office/drawing/2014/main" id="{65BDFE49-3FD0-E539-1A26-32867D48E8A8}"/>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9" name="Google Shape;100;p1">
            <a:extLst>
              <a:ext uri="{FF2B5EF4-FFF2-40B4-BE49-F238E27FC236}">
                <a16:creationId xmlns:a16="http://schemas.microsoft.com/office/drawing/2014/main" id="{38683783-4C39-31B5-F743-8DE204B81A0C}"/>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10" name="Group 9">
            <a:extLst>
              <a:ext uri="{FF2B5EF4-FFF2-40B4-BE49-F238E27FC236}">
                <a16:creationId xmlns:a16="http://schemas.microsoft.com/office/drawing/2014/main" id="{96958115-8225-3B9C-6E36-F01BE7048A2F}"/>
              </a:ext>
            </a:extLst>
          </p:cNvPr>
          <p:cNvGrpSpPr/>
          <p:nvPr/>
        </p:nvGrpSpPr>
        <p:grpSpPr>
          <a:xfrm>
            <a:off x="4061361" y="6601537"/>
            <a:ext cx="5238725" cy="70446"/>
            <a:chOff x="4028111" y="6601537"/>
            <a:chExt cx="5238725" cy="70446"/>
          </a:xfrm>
          <a:solidFill>
            <a:srgbClr val="13294B"/>
          </a:solidFill>
        </p:grpSpPr>
        <p:cxnSp>
          <p:nvCxnSpPr>
            <p:cNvPr id="11" name="Straight Connector 10">
              <a:extLst>
                <a:ext uri="{FF2B5EF4-FFF2-40B4-BE49-F238E27FC236}">
                  <a16:creationId xmlns:a16="http://schemas.microsoft.com/office/drawing/2014/main" id="{D166A7AE-F5DF-3596-D58F-1B23F9ED4AA2}"/>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C977041-7DC8-5165-C53B-D0C813C9B938}"/>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a:extLst>
              <a:ext uri="{FF2B5EF4-FFF2-40B4-BE49-F238E27FC236}">
                <a16:creationId xmlns:a16="http://schemas.microsoft.com/office/drawing/2014/main" id="{A4F67A65-1FB3-B531-D8A1-25873D1DF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55" y="1355205"/>
            <a:ext cx="42481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People Working Out In A Gym Images – Browse 140,135 Stock Photos, Vectors,  and Video | Adobe Stock">
            <a:extLst>
              <a:ext uri="{FF2B5EF4-FFF2-40B4-BE49-F238E27FC236}">
                <a16:creationId xmlns:a16="http://schemas.microsoft.com/office/drawing/2014/main" id="{A5FB56FF-82D3-6079-C2B5-025E53038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355" y="3784049"/>
            <a:ext cx="4248150" cy="273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7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8D4545-8418-2100-215E-893B9C41D013}"/>
            </a:ext>
          </a:extLst>
        </p:cNvPr>
        <p:cNvGrpSpPr/>
        <p:nvPr/>
      </p:nvGrpSpPr>
      <p:grpSpPr>
        <a:xfrm>
          <a:off x="0" y="0"/>
          <a:ext cx="0" cy="0"/>
          <a:chOff x="0" y="0"/>
          <a:chExt cx="0" cy="0"/>
        </a:xfrm>
      </p:grpSpPr>
      <p:sp>
        <p:nvSpPr>
          <p:cNvPr id="14" name="Google Shape;107;p2">
            <a:extLst>
              <a:ext uri="{FF2B5EF4-FFF2-40B4-BE49-F238E27FC236}">
                <a16:creationId xmlns:a16="http://schemas.microsoft.com/office/drawing/2014/main" id="{F8A64A6A-3C0B-79C9-91FC-F3627DE8AFAB}"/>
              </a:ext>
            </a:extLst>
          </p:cNvPr>
          <p:cNvSpPr txBox="1"/>
          <p:nvPr/>
        </p:nvSpPr>
        <p:spPr>
          <a:xfrm>
            <a:off x="2206906" y="1491040"/>
            <a:ext cx="7778187" cy="101566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FFFFFF"/>
                </a:solidFill>
                <a:effectLst/>
                <a:uLnTx/>
                <a:uFillTx/>
                <a:latin typeface="Arial"/>
                <a:ea typeface="Helvetica Neue"/>
                <a:cs typeface="Helvetica Neue"/>
                <a:sym typeface="Helvetica Neue"/>
              </a:rPr>
              <a:t>Design Overview</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9" name="Group 18">
            <a:extLst>
              <a:ext uri="{FF2B5EF4-FFF2-40B4-BE49-F238E27FC236}">
                <a16:creationId xmlns:a16="http://schemas.microsoft.com/office/drawing/2014/main" id="{8A68F912-6F6C-CC93-AC44-22D5752A76D8}"/>
              </a:ext>
            </a:extLst>
          </p:cNvPr>
          <p:cNvGrpSpPr/>
          <p:nvPr/>
        </p:nvGrpSpPr>
        <p:grpSpPr>
          <a:xfrm>
            <a:off x="3943790" y="2676939"/>
            <a:ext cx="3861740" cy="322845"/>
            <a:chOff x="3943790" y="2676939"/>
            <a:chExt cx="3861740" cy="322845"/>
          </a:xfrm>
        </p:grpSpPr>
        <p:cxnSp>
          <p:nvCxnSpPr>
            <p:cNvPr id="4" name="Straight Connector 3">
              <a:extLst>
                <a:ext uri="{FF2B5EF4-FFF2-40B4-BE49-F238E27FC236}">
                  <a16:creationId xmlns:a16="http://schemas.microsoft.com/office/drawing/2014/main" id="{90BB123B-3E25-8183-D6C8-CDE19F1E1647}"/>
                </a:ext>
              </a:extLst>
            </p:cNvPr>
            <p:cNvCxnSpPr>
              <a:cxnSpLocks/>
            </p:cNvCxnSpPr>
            <p:nvPr/>
          </p:nvCxnSpPr>
          <p:spPr>
            <a:xfrm>
              <a:off x="4426226" y="2676939"/>
              <a:ext cx="3379304" cy="0"/>
            </a:xfrm>
            <a:prstGeom prst="line">
              <a:avLst/>
            </a:prstGeom>
            <a:ln w="19050">
              <a:solidFill>
                <a:srgbClr val="E84B3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FCF3A5-8507-9A98-066E-73FB68FAAC4F}"/>
                </a:ext>
              </a:extLst>
            </p:cNvPr>
            <p:cNvCxnSpPr>
              <a:cxnSpLocks/>
            </p:cNvCxnSpPr>
            <p:nvPr/>
          </p:nvCxnSpPr>
          <p:spPr>
            <a:xfrm flipV="1">
              <a:off x="3943790" y="2676939"/>
              <a:ext cx="482436" cy="322845"/>
            </a:xfrm>
            <a:prstGeom prst="line">
              <a:avLst/>
            </a:prstGeom>
            <a:ln w="19050">
              <a:solidFill>
                <a:srgbClr val="E84B36"/>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BAC1BF97-6E0D-E8F4-9790-08D4DF03D1C0}"/>
              </a:ext>
            </a:extLst>
          </p:cNvPr>
          <p:cNvPicPr>
            <a:picLocks noChangeAspect="1"/>
          </p:cNvPicPr>
          <p:nvPr/>
        </p:nvPicPr>
        <p:blipFill>
          <a:blip r:embed="rId3"/>
          <a:stretch>
            <a:fillRect/>
          </a:stretch>
        </p:blipFill>
        <p:spPr>
          <a:xfrm>
            <a:off x="11557509" y="233819"/>
            <a:ext cx="271308" cy="389810"/>
          </a:xfrm>
          <a:prstGeom prst="rect">
            <a:avLst/>
          </a:prstGeom>
        </p:spPr>
      </p:pic>
      <p:sp>
        <p:nvSpPr>
          <p:cNvPr id="2" name="Google Shape;100;p1">
            <a:extLst>
              <a:ext uri="{FF2B5EF4-FFF2-40B4-BE49-F238E27FC236}">
                <a16:creationId xmlns:a16="http://schemas.microsoft.com/office/drawing/2014/main" id="{8ADD66DB-FB96-C4A8-1E19-EA7A080A0EEA}"/>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FFFFFF"/>
                </a:solidFill>
                <a:effectLst/>
                <a:uLnTx/>
                <a:uFillTx/>
                <a:latin typeface="Arial"/>
                <a:ea typeface="Helvetica Neue Light"/>
                <a:cs typeface="Helvetica Neue Light"/>
                <a:sym typeface="Helvetica Neue Light"/>
              </a:rPr>
              <a:t>GRAINGER ENGINEERING</a:t>
            </a:r>
          </a:p>
        </p:txBody>
      </p:sp>
      <p:sp>
        <p:nvSpPr>
          <p:cNvPr id="3" name="Google Shape;100;p1">
            <a:extLst>
              <a:ext uri="{FF2B5EF4-FFF2-40B4-BE49-F238E27FC236}">
                <a16:creationId xmlns:a16="http://schemas.microsoft.com/office/drawing/2014/main" id="{AA7B44A9-3335-4338-DFF4-28EC52844CED}"/>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200" normalizeH="0" baseline="0" noProof="0" dirty="0">
                <a:ln>
                  <a:noFill/>
                </a:ln>
                <a:solidFill>
                  <a:srgbClr val="FFFFFF"/>
                </a:solidFill>
                <a:effectLst/>
                <a:uLnTx/>
                <a:uFillTx/>
                <a:latin typeface="Aria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4D364C84-2925-6C8A-C61C-1EB971339BCC}"/>
              </a:ext>
            </a:extLst>
          </p:cNvPr>
          <p:cNvGrpSpPr/>
          <p:nvPr/>
        </p:nvGrpSpPr>
        <p:grpSpPr>
          <a:xfrm>
            <a:off x="4061361" y="6601537"/>
            <a:ext cx="5238725" cy="70446"/>
            <a:chOff x="4028111" y="6601537"/>
            <a:chExt cx="5238725" cy="70446"/>
          </a:xfrm>
          <a:solidFill>
            <a:schemeClr val="bg1"/>
          </a:solidFill>
        </p:grpSpPr>
        <p:cxnSp>
          <p:nvCxnSpPr>
            <p:cNvPr id="6" name="Straight Connector 5">
              <a:extLst>
                <a:ext uri="{FF2B5EF4-FFF2-40B4-BE49-F238E27FC236}">
                  <a16:creationId xmlns:a16="http://schemas.microsoft.com/office/drawing/2014/main" id="{36FBC9F8-DFA4-F8E6-35D2-601A5E76276B}"/>
                </a:ext>
              </a:extLst>
            </p:cNvPr>
            <p:cNvCxnSpPr>
              <a:cxnSpLocks/>
            </p:cNvCxnSpPr>
            <p:nvPr/>
          </p:nvCxnSpPr>
          <p:spPr>
            <a:xfrm flipH="1">
              <a:off x="4028111" y="6639606"/>
              <a:ext cx="5169964" cy="0"/>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2F5BCFF-DADC-47DE-D4F2-B6927282B094}"/>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130919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CC527A3C-6022-211A-705B-B47D75BC9FC3}"/>
            </a:ext>
          </a:extLst>
        </p:cNvPr>
        <p:cNvGrpSpPr/>
        <p:nvPr/>
      </p:nvGrpSpPr>
      <p:grpSpPr>
        <a:xfrm>
          <a:off x="0" y="0"/>
          <a:ext cx="0" cy="0"/>
          <a:chOff x="0" y="0"/>
          <a:chExt cx="0" cy="0"/>
        </a:xfrm>
      </p:grpSpPr>
      <p:sp>
        <p:nvSpPr>
          <p:cNvPr id="161" name="Google Shape;161;p8">
            <a:extLst>
              <a:ext uri="{FF2B5EF4-FFF2-40B4-BE49-F238E27FC236}">
                <a16:creationId xmlns:a16="http://schemas.microsoft.com/office/drawing/2014/main" id="{419D280F-8554-95C0-433A-20240894C06A}"/>
              </a:ext>
            </a:extLst>
          </p:cNvPr>
          <p:cNvSpPr txBox="1"/>
          <p:nvPr/>
        </p:nvSpPr>
        <p:spPr>
          <a:xfrm>
            <a:off x="319738" y="5927880"/>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1600" u="none" strike="noStrike" cap="none" dirty="0">
                <a:solidFill>
                  <a:schemeClr val="dk1"/>
                </a:solidFill>
                <a:latin typeface="+mn-lt"/>
                <a:ea typeface="Helvetica Neue Light"/>
                <a:cs typeface="Helvetica Neue Light"/>
                <a:sym typeface="Helvetica Neue Light"/>
              </a:rPr>
              <a:t>High-Level Overvie</a:t>
            </a:r>
            <a:r>
              <a:rPr lang="en-US" sz="1600" dirty="0">
                <a:solidFill>
                  <a:schemeClr val="dk1"/>
                </a:solidFill>
                <a:latin typeface="+mn-lt"/>
                <a:ea typeface="Helvetica Neue Light"/>
                <a:cs typeface="Helvetica Neue Light"/>
                <a:sym typeface="Helvetica Neue Light"/>
              </a:rPr>
              <a:t>w of GymHive Tracker</a:t>
            </a:r>
            <a:endParaRPr sz="1600" dirty="0">
              <a:latin typeface="+mn-lt"/>
            </a:endParaRPr>
          </a:p>
        </p:txBody>
      </p:sp>
      <p:sp>
        <p:nvSpPr>
          <p:cNvPr id="11" name="Google Shape;145;p7">
            <a:extLst>
              <a:ext uri="{FF2B5EF4-FFF2-40B4-BE49-F238E27FC236}">
                <a16:creationId xmlns:a16="http://schemas.microsoft.com/office/drawing/2014/main" id="{9DE0591D-D80A-354D-F413-EFECDAEE078A}"/>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4A199088-7523-B29A-6985-4B91D2C29757}"/>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lt1"/>
                </a:solidFill>
                <a:latin typeface="+mn-lt"/>
                <a:ea typeface="Helvetica Neue Light"/>
                <a:cs typeface="Helvetica Neue Light"/>
                <a:sym typeface="Helvetica Neue Light"/>
              </a:rPr>
              <a:t>Visual Aid</a:t>
            </a:r>
          </a:p>
        </p:txBody>
      </p:sp>
      <p:pic>
        <p:nvPicPr>
          <p:cNvPr id="2" name="Picture 1">
            <a:extLst>
              <a:ext uri="{FF2B5EF4-FFF2-40B4-BE49-F238E27FC236}">
                <a16:creationId xmlns:a16="http://schemas.microsoft.com/office/drawing/2014/main" id="{C392EF92-F323-04A9-AB9F-1F38E6D95EA4}"/>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40A570A1-BA71-5F2F-B3C6-66733F588779}"/>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BA200463-EBFB-ED45-CC79-8A03B128DFF9}"/>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61BEC541-FB1F-CC52-A2FE-30CCD7087E5D}"/>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9D586408-A6AF-0C3E-B0C8-8D86876B1306}"/>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7CC722F-62C3-CF35-AB16-D46F87C590CC}"/>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a:extLst>
              <a:ext uri="{FF2B5EF4-FFF2-40B4-BE49-F238E27FC236}">
                <a16:creationId xmlns:a16="http://schemas.microsoft.com/office/drawing/2014/main" id="{55E8E453-4EBE-F1AD-7371-3B5E318C2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43" y="1389204"/>
            <a:ext cx="10229314" cy="447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9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20DCE848-1D6C-194B-8058-ADCFFB89F7A0}"/>
            </a:ext>
          </a:extLst>
        </p:cNvPr>
        <p:cNvGrpSpPr/>
        <p:nvPr/>
      </p:nvGrpSpPr>
      <p:grpSpPr>
        <a:xfrm>
          <a:off x="0" y="0"/>
          <a:ext cx="0" cy="0"/>
          <a:chOff x="0" y="0"/>
          <a:chExt cx="0" cy="0"/>
        </a:xfrm>
      </p:grpSpPr>
      <p:sp>
        <p:nvSpPr>
          <p:cNvPr id="161" name="Google Shape;161;p8">
            <a:extLst>
              <a:ext uri="{FF2B5EF4-FFF2-40B4-BE49-F238E27FC236}">
                <a16:creationId xmlns:a16="http://schemas.microsoft.com/office/drawing/2014/main" id="{9AA9A8E8-A440-28A7-C7E7-9AA604A5C706}"/>
              </a:ext>
            </a:extLst>
          </p:cNvPr>
          <p:cNvSpPr txBox="1"/>
          <p:nvPr/>
        </p:nvSpPr>
        <p:spPr>
          <a:xfrm>
            <a:off x="583914" y="6152994"/>
            <a:ext cx="11024170" cy="6541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1600" u="none" strike="noStrike" cap="none" dirty="0">
                <a:solidFill>
                  <a:schemeClr val="dk1"/>
                </a:solidFill>
                <a:latin typeface="+mn-lt"/>
                <a:ea typeface="Helvetica Neue Light"/>
                <a:cs typeface="Helvetica Neue Light"/>
                <a:sym typeface="Helvetica Neue Light"/>
              </a:rPr>
              <a:t>In-Depth Overview of Custom PCB</a:t>
            </a:r>
            <a:endParaRPr sz="1600" dirty="0">
              <a:latin typeface="+mn-lt"/>
            </a:endParaRPr>
          </a:p>
        </p:txBody>
      </p:sp>
      <p:sp>
        <p:nvSpPr>
          <p:cNvPr id="11" name="Google Shape;145;p7">
            <a:extLst>
              <a:ext uri="{FF2B5EF4-FFF2-40B4-BE49-F238E27FC236}">
                <a16:creationId xmlns:a16="http://schemas.microsoft.com/office/drawing/2014/main" id="{DB547E36-000B-8BEC-3F79-B3C207DE7C6C}"/>
              </a:ext>
            </a:extLst>
          </p:cNvPr>
          <p:cNvSpPr/>
          <p:nvPr/>
        </p:nvSpPr>
        <p:spPr>
          <a:xfrm rot="10800000" flipH="1">
            <a:off x="0"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3" name="Google Shape;100;p1">
            <a:extLst>
              <a:ext uri="{FF2B5EF4-FFF2-40B4-BE49-F238E27FC236}">
                <a16:creationId xmlns:a16="http://schemas.microsoft.com/office/drawing/2014/main" id="{50EC3F6F-09BA-31FC-1BE9-CEFF863166F7}"/>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lt1"/>
                </a:solidFill>
                <a:latin typeface="+mn-lt"/>
                <a:ea typeface="Helvetica Neue Light"/>
                <a:cs typeface="Helvetica Neue Light"/>
                <a:sym typeface="Helvetica Neue Light"/>
              </a:rPr>
              <a:t>Block Diagram</a:t>
            </a:r>
          </a:p>
        </p:txBody>
      </p:sp>
      <p:pic>
        <p:nvPicPr>
          <p:cNvPr id="2" name="Picture 1">
            <a:extLst>
              <a:ext uri="{FF2B5EF4-FFF2-40B4-BE49-F238E27FC236}">
                <a16:creationId xmlns:a16="http://schemas.microsoft.com/office/drawing/2014/main" id="{BB92CF26-1425-61FF-4125-562F2A974A38}"/>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8D598A1D-9088-13F8-EB25-0FC0471310D2}"/>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3F789185-F5D4-B94D-2292-48E3D9859B6C}"/>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58445BCF-BD37-4CE2-7541-3663FC13E041}"/>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C81321FB-AECA-B930-99BA-71FA478183D6}"/>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0E8C24E-6774-0B27-A589-93DAD6401C9D}"/>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2" name="Picture 4">
            <a:extLst>
              <a:ext uri="{FF2B5EF4-FFF2-40B4-BE49-F238E27FC236}">
                <a16:creationId xmlns:a16="http://schemas.microsoft.com/office/drawing/2014/main" id="{6D0CC7CB-A7BC-5276-DD4C-E4F123A31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09" y="745479"/>
            <a:ext cx="2312960" cy="24735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diagram of a wireless communication system&#10;&#10;AI-generated content may be incorrect.">
            <a:extLst>
              <a:ext uri="{FF2B5EF4-FFF2-40B4-BE49-F238E27FC236}">
                <a16:creationId xmlns:a16="http://schemas.microsoft.com/office/drawing/2014/main" id="{A28FF2BF-77D6-2EC9-2D26-225690C73687}"/>
              </a:ext>
            </a:extLst>
          </p:cNvPr>
          <p:cNvPicPr>
            <a:picLocks noChangeAspect="1"/>
          </p:cNvPicPr>
          <p:nvPr/>
        </p:nvPicPr>
        <p:blipFill>
          <a:blip r:embed="rId5"/>
          <a:stretch>
            <a:fillRect/>
          </a:stretch>
        </p:blipFill>
        <p:spPr>
          <a:xfrm>
            <a:off x="2364959" y="1114218"/>
            <a:ext cx="8562768" cy="4737090"/>
          </a:xfrm>
          <a:prstGeom prst="rect">
            <a:avLst/>
          </a:prstGeom>
        </p:spPr>
      </p:pic>
    </p:spTree>
    <p:extLst>
      <p:ext uri="{BB962C8B-B14F-4D97-AF65-F5344CB8AC3E}">
        <p14:creationId xmlns:p14="http://schemas.microsoft.com/office/powerpoint/2010/main" val="214665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7"/>
          <p:cNvSpPr txBox="1">
            <a:spLocks noGrp="1"/>
          </p:cNvSpPr>
          <p:nvPr>
            <p:ph type="body" idx="1"/>
          </p:nvPr>
        </p:nvSpPr>
        <p:spPr>
          <a:xfrm>
            <a:off x="376809" y="1334279"/>
            <a:ext cx="11177401" cy="482110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000"/>
              <a:buNone/>
            </a:pPr>
            <a:r>
              <a:rPr lang="en-US" sz="2600" b="1" dirty="0">
                <a:solidFill>
                  <a:srgbClr val="E84B36"/>
                </a:solidFill>
                <a:latin typeface="Arial" panose="020B0604020202020204" pitchFamily="34" charset="0"/>
                <a:ea typeface="Helvetica Neue Light"/>
                <a:cs typeface="Arial" panose="020B0604020202020204" pitchFamily="34" charset="0"/>
                <a:sym typeface="Helvetica Neue Light"/>
              </a:rPr>
              <a:t>Primary Component: GHF-10 Pressure Sensor</a:t>
            </a:r>
            <a:endParaRPr lang="en-US" sz="2600" b="1" dirty="0">
              <a:solidFill>
                <a:srgbClr val="E84B36"/>
              </a:solidFill>
              <a:latin typeface="Arial" panose="020B0604020202020204" pitchFamily="34" charset="0"/>
              <a:cs typeface="Arial" panose="020B0604020202020204" pitchFamily="34" charset="0"/>
            </a:endParaRPr>
          </a:p>
          <a:p>
            <a:pPr marL="0" lvl="0" indent="0">
              <a:lnSpc>
                <a:spcPct val="100000"/>
              </a:lnSpc>
              <a:spcBef>
                <a:spcPts val="0"/>
              </a:spcBef>
              <a:buSzPts val="2000"/>
              <a:buNone/>
            </a:pPr>
            <a:endParaRPr lang="en-US" sz="1800" dirty="0">
              <a:solidFill>
                <a:schemeClr val="tx1"/>
              </a:solidFill>
              <a:latin typeface="Arial" panose="020B0604020202020204" pitchFamily="34" charset="0"/>
              <a:ea typeface="Helvetica Neue Light"/>
              <a:cs typeface="Arial" panose="020B0604020202020204" pitchFamily="34" charset="0"/>
              <a:sym typeface="Helvetica Neue Light"/>
            </a:endParaRP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A flexible piezoresistive polymer rated for 0 to 500 N (or 0 to ~110 </a:t>
            </a:r>
            <a:r>
              <a:rPr lang="en-US" sz="1800" dirty="0" err="1">
                <a:solidFill>
                  <a:schemeClr val="tx1"/>
                </a:solidFill>
                <a:latin typeface="Arial" panose="020B0604020202020204" pitchFamily="34" charset="0"/>
                <a:ea typeface="Helvetica Neue Light"/>
                <a:cs typeface="Arial" panose="020B0604020202020204" pitchFamily="34" charset="0"/>
                <a:sym typeface="Helvetica Neue Light"/>
              </a:rPr>
              <a:t>lbs</a:t>
            </a: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 mounted via a connector for easy PCB integration</a:t>
            </a: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Relies on a voltage divider configuration using a 100k</a:t>
            </a:r>
            <a:r>
              <a:rPr lang="el-GR" sz="1800" dirty="0">
                <a:solidFill>
                  <a:schemeClr val="tx1"/>
                </a:solidFill>
                <a:latin typeface="Arial" panose="020B0604020202020204" pitchFamily="34" charset="0"/>
                <a:cs typeface="Arial" panose="020B0604020202020204" pitchFamily="34" charset="0"/>
              </a:rPr>
              <a:t>Ω</a:t>
            </a:r>
            <a:r>
              <a:rPr lang="en-US" sz="1800" dirty="0">
                <a:solidFill>
                  <a:schemeClr val="tx1"/>
                </a:solidFill>
                <a:latin typeface="Arial" panose="020B0604020202020204" pitchFamily="34" charset="0"/>
                <a:cs typeface="Arial" panose="020B0604020202020204" pitchFamily="34" charset="0"/>
              </a:rPr>
              <a:t> resistor</a:t>
            </a: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 with a non-linear output that increases with added force</a:t>
            </a:r>
          </a:p>
          <a:p>
            <a:pPr marL="285750" indent="-285750">
              <a:lnSpc>
                <a:spcPct val="100000"/>
              </a:lnSpc>
              <a:spcBef>
                <a:spcPts val="0"/>
              </a:spcBef>
              <a:buSzPts val="2000"/>
            </a:pP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Interacts with our microcontroller subsystem via its ADC pins, outputting ~2.5V at 50 </a:t>
            </a:r>
            <a:r>
              <a:rPr lang="en-US" sz="1800" dirty="0" err="1">
                <a:solidFill>
                  <a:schemeClr val="tx1"/>
                </a:solidFill>
                <a:latin typeface="Arial" panose="020B0604020202020204" pitchFamily="34" charset="0"/>
                <a:ea typeface="Helvetica Neue Light"/>
                <a:cs typeface="Arial" panose="020B0604020202020204" pitchFamily="34" charset="0"/>
                <a:sym typeface="Helvetica Neue Light"/>
              </a:rPr>
              <a:t>lbs</a:t>
            </a:r>
            <a:r>
              <a:rPr lang="en-US" sz="1800" dirty="0">
                <a:solidFill>
                  <a:schemeClr val="tx1"/>
                </a:solidFill>
                <a:latin typeface="Arial" panose="020B0604020202020204" pitchFamily="34" charset="0"/>
                <a:ea typeface="Helvetica Neue Light"/>
                <a:cs typeface="Arial" panose="020B0604020202020204" pitchFamily="34" charset="0"/>
                <a:sym typeface="Helvetica Neue Light"/>
              </a:rPr>
              <a:t> (our threshold for a positive user detection).</a:t>
            </a:r>
            <a:endParaRPr lang="en-US" sz="1800" dirty="0">
              <a:solidFill>
                <a:schemeClr val="tx1"/>
              </a:solidFill>
              <a:latin typeface="Arial" panose="020B0604020202020204" pitchFamily="34" charset="0"/>
              <a:cs typeface="Arial" panose="020B0604020202020204" pitchFamily="34" charset="0"/>
              <a:sym typeface="Helvetica Neue Light"/>
            </a:endParaRPr>
          </a:p>
        </p:txBody>
      </p:sp>
      <p:sp>
        <p:nvSpPr>
          <p:cNvPr id="24" name="Google Shape;145;p7">
            <a:extLst>
              <a:ext uri="{FF2B5EF4-FFF2-40B4-BE49-F238E27FC236}">
                <a16:creationId xmlns:a16="http://schemas.microsoft.com/office/drawing/2014/main" id="{D5C485F8-53F2-BD48-9D7B-D5B2FD5D6C0B}"/>
              </a:ext>
            </a:extLst>
          </p:cNvPr>
          <p:cNvSpPr/>
          <p:nvPr/>
        </p:nvSpPr>
        <p:spPr>
          <a:xfrm rot="10800000" flipH="1">
            <a:off x="4838" y="0"/>
            <a:ext cx="12192000" cy="868220"/>
          </a:xfrm>
          <a:prstGeom prst="rect">
            <a:avLst/>
          </a:prstGeom>
          <a:solidFill>
            <a:srgbClr val="1329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6" name="Google Shape;100;p1">
            <a:extLst>
              <a:ext uri="{FF2B5EF4-FFF2-40B4-BE49-F238E27FC236}">
                <a16:creationId xmlns:a16="http://schemas.microsoft.com/office/drawing/2014/main" id="{8BD31E2B-72C7-9D4E-A895-6763E2548FC1}"/>
              </a:ext>
            </a:extLst>
          </p:cNvPr>
          <p:cNvSpPr txBox="1"/>
          <p:nvPr/>
        </p:nvSpPr>
        <p:spPr>
          <a:xfrm>
            <a:off x="376810" y="204051"/>
            <a:ext cx="10910026"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u="none" strike="noStrike" cap="none" dirty="0">
                <a:solidFill>
                  <a:schemeClr val="lt1"/>
                </a:solidFill>
                <a:latin typeface="+mn-lt"/>
                <a:ea typeface="Helvetica Neue Light"/>
                <a:cs typeface="Helvetica Neue Light"/>
                <a:sym typeface="Helvetica Neue Light"/>
              </a:rPr>
              <a:t>Subsystem #1: Pressure Sensing Subsystem</a:t>
            </a:r>
            <a:endParaRPr lang="en-US" sz="2400" dirty="0">
              <a:solidFill>
                <a:schemeClr val="lt1"/>
              </a:solidFill>
              <a:latin typeface="+mn-lt"/>
              <a:ea typeface="Helvetica Neue Light"/>
              <a:cs typeface="Helvetica Neue Light"/>
              <a:sym typeface="Helvetica Neue Light"/>
            </a:endParaRPr>
          </a:p>
        </p:txBody>
      </p:sp>
      <p:pic>
        <p:nvPicPr>
          <p:cNvPr id="2" name="Picture 1">
            <a:extLst>
              <a:ext uri="{FF2B5EF4-FFF2-40B4-BE49-F238E27FC236}">
                <a16:creationId xmlns:a16="http://schemas.microsoft.com/office/drawing/2014/main" id="{7BB6E5C0-FA20-C9FE-19F9-E7B3D150FAB7}"/>
              </a:ext>
            </a:extLst>
          </p:cNvPr>
          <p:cNvPicPr>
            <a:picLocks noChangeAspect="1"/>
          </p:cNvPicPr>
          <p:nvPr/>
        </p:nvPicPr>
        <p:blipFill>
          <a:blip r:embed="rId3"/>
          <a:stretch>
            <a:fillRect/>
          </a:stretch>
        </p:blipFill>
        <p:spPr>
          <a:xfrm>
            <a:off x="11557509" y="233819"/>
            <a:ext cx="271308" cy="389810"/>
          </a:xfrm>
          <a:prstGeom prst="rect">
            <a:avLst/>
          </a:prstGeom>
        </p:spPr>
      </p:pic>
      <p:sp>
        <p:nvSpPr>
          <p:cNvPr id="3" name="Google Shape;100;p1">
            <a:extLst>
              <a:ext uri="{FF2B5EF4-FFF2-40B4-BE49-F238E27FC236}">
                <a16:creationId xmlns:a16="http://schemas.microsoft.com/office/drawing/2014/main" id="{06636C56-6AB9-008D-3477-3E02A32D543D}"/>
              </a:ext>
            </a:extLst>
          </p:cNvPr>
          <p:cNvSpPr txBox="1"/>
          <p:nvPr/>
        </p:nvSpPr>
        <p:spPr>
          <a:xfrm>
            <a:off x="9335597" y="6524381"/>
            <a:ext cx="2473415" cy="230792"/>
          </a:xfrm>
          <a:prstGeom prst="rect">
            <a:avLst/>
          </a:prstGeom>
          <a:noFill/>
          <a:ln>
            <a:noFill/>
          </a:ln>
        </p:spPr>
        <p:txBody>
          <a:bodyPr spcFirstLastPara="1" wrap="square" lIns="91425" tIns="45700" rIns="91425" bIns="45700" anchor="t" anchorCtr="0">
            <a:spAutoFit/>
          </a:bodyPr>
          <a:lstStyle/>
          <a:p>
            <a:pPr lvl="0" algn="r"/>
            <a:r>
              <a:rPr lang="en-US" sz="900" spc="200" dirty="0">
                <a:solidFill>
                  <a:srgbClr val="13294B"/>
                </a:solidFill>
                <a:ea typeface="Helvetica Neue Light"/>
                <a:cs typeface="Helvetica Neue Light"/>
                <a:sym typeface="Helvetica Neue Light"/>
              </a:rPr>
              <a:t>GRAINGER ENGINEERING</a:t>
            </a:r>
          </a:p>
        </p:txBody>
      </p:sp>
      <p:sp>
        <p:nvSpPr>
          <p:cNvPr id="4" name="Google Shape;100;p1">
            <a:extLst>
              <a:ext uri="{FF2B5EF4-FFF2-40B4-BE49-F238E27FC236}">
                <a16:creationId xmlns:a16="http://schemas.microsoft.com/office/drawing/2014/main" id="{A45A6282-D2DB-1136-F466-6962143D78A2}"/>
              </a:ext>
            </a:extLst>
          </p:cNvPr>
          <p:cNvSpPr txBox="1"/>
          <p:nvPr/>
        </p:nvSpPr>
        <p:spPr>
          <a:xfrm>
            <a:off x="376807" y="6524381"/>
            <a:ext cx="7991337" cy="230792"/>
          </a:xfrm>
          <a:prstGeom prst="rect">
            <a:avLst/>
          </a:prstGeom>
          <a:noFill/>
          <a:ln>
            <a:noFill/>
          </a:ln>
        </p:spPr>
        <p:txBody>
          <a:bodyPr spcFirstLastPara="1" wrap="square" lIns="91425" tIns="45700" rIns="91425" bIns="45700" anchor="t" anchorCtr="0">
            <a:spAutoFit/>
          </a:bodyPr>
          <a:lstStyle/>
          <a:p>
            <a:pPr lvl="0"/>
            <a:r>
              <a:rPr lang="en-US" sz="900" spc="200" dirty="0">
                <a:solidFill>
                  <a:srgbClr val="13294B"/>
                </a:solidFill>
                <a:ea typeface="Helvetica Neue Light"/>
                <a:cs typeface="Helvetica Neue Light"/>
                <a:sym typeface="Helvetica Neue Light"/>
              </a:rPr>
              <a:t>ELECTRICAL &amp; COMPUTER ENGINEERING</a:t>
            </a:r>
          </a:p>
        </p:txBody>
      </p:sp>
      <p:grpSp>
        <p:nvGrpSpPr>
          <p:cNvPr id="5" name="Group 4">
            <a:extLst>
              <a:ext uri="{FF2B5EF4-FFF2-40B4-BE49-F238E27FC236}">
                <a16:creationId xmlns:a16="http://schemas.microsoft.com/office/drawing/2014/main" id="{A41AB203-2CD5-F4CA-5C70-BA5B71133E22}"/>
              </a:ext>
            </a:extLst>
          </p:cNvPr>
          <p:cNvGrpSpPr/>
          <p:nvPr/>
        </p:nvGrpSpPr>
        <p:grpSpPr>
          <a:xfrm>
            <a:off x="4061361" y="6601537"/>
            <a:ext cx="5238725" cy="70446"/>
            <a:chOff x="4028111" y="6601537"/>
            <a:chExt cx="5238725" cy="70446"/>
          </a:xfrm>
          <a:solidFill>
            <a:srgbClr val="13294B"/>
          </a:solidFill>
        </p:grpSpPr>
        <p:cxnSp>
          <p:nvCxnSpPr>
            <p:cNvPr id="6" name="Straight Connector 5">
              <a:extLst>
                <a:ext uri="{FF2B5EF4-FFF2-40B4-BE49-F238E27FC236}">
                  <a16:creationId xmlns:a16="http://schemas.microsoft.com/office/drawing/2014/main" id="{99DA6485-7B21-EEC4-99BA-ADD6CAE12CC6}"/>
                </a:ext>
              </a:extLst>
            </p:cNvPr>
            <p:cNvCxnSpPr>
              <a:cxnSpLocks/>
            </p:cNvCxnSpPr>
            <p:nvPr/>
          </p:nvCxnSpPr>
          <p:spPr>
            <a:xfrm flipH="1">
              <a:off x="4028111" y="6639606"/>
              <a:ext cx="5169964" cy="0"/>
            </a:xfrm>
            <a:prstGeom prst="line">
              <a:avLst/>
            </a:prstGeom>
            <a:grpFill/>
            <a:ln w="9525">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6DDC3A1-8DDB-1397-B4BC-A55E0AD5926F}"/>
                </a:ext>
              </a:extLst>
            </p:cNvPr>
            <p:cNvSpPr/>
            <p:nvPr/>
          </p:nvSpPr>
          <p:spPr>
            <a:xfrm>
              <a:off x="9196390" y="6601537"/>
              <a:ext cx="70446" cy="70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6B2CFA9-D758-5736-DDA5-27CFBC56AD6B}"/>
              </a:ext>
            </a:extLst>
          </p:cNvPr>
          <p:cNvPicPr>
            <a:picLocks noChangeAspect="1"/>
          </p:cNvPicPr>
          <p:nvPr/>
        </p:nvPicPr>
        <p:blipFill>
          <a:blip r:embed="rId4"/>
          <a:stretch>
            <a:fillRect/>
          </a:stretch>
        </p:blipFill>
        <p:spPr>
          <a:xfrm>
            <a:off x="504090" y="3824748"/>
            <a:ext cx="4550831" cy="2320585"/>
          </a:xfrm>
          <a:prstGeom prst="rect">
            <a:avLst/>
          </a:prstGeom>
        </p:spPr>
      </p:pic>
      <p:pic>
        <p:nvPicPr>
          <p:cNvPr id="2050" name="Picture 2">
            <a:extLst>
              <a:ext uri="{FF2B5EF4-FFF2-40B4-BE49-F238E27FC236}">
                <a16:creationId xmlns:a16="http://schemas.microsoft.com/office/drawing/2014/main" id="{B985568A-4F53-0049-F4B3-DA07E3AC8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8144" y="3735460"/>
            <a:ext cx="3319765" cy="275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653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19780</TotalTime>
  <Words>1707</Words>
  <Application>Microsoft Office PowerPoint</Application>
  <PresentationFormat>Widescreen</PresentationFormat>
  <Paragraphs>248</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template. Please copy this document before making any edits</dc:title>
  <dc:creator>Nielsen, Joshua</dc:creator>
  <cp:lastModifiedBy>Aryans Shah</cp:lastModifiedBy>
  <cp:revision>155</cp:revision>
  <dcterms:created xsi:type="dcterms:W3CDTF">2019-01-14T22:06:33Z</dcterms:created>
  <dcterms:modified xsi:type="dcterms:W3CDTF">2025-05-07T02:34:05Z</dcterms:modified>
</cp:coreProperties>
</file>