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embeddedFontLst>
    <p:embeddedFont>
      <p:font typeface="Raleway"/>
      <p:regular r:id="rId49"/>
      <p:bold r:id="rId50"/>
      <p:italic r:id="rId51"/>
      <p:boldItalic r:id="rId52"/>
    </p:embeddedFont>
    <p:embeddedFont>
      <p:font typeface="DM Sans"/>
      <p:regular r:id="rId53"/>
      <p:bold r:id="rId54"/>
      <p:italic r:id="rId55"/>
      <p:boldItalic r:id="rId56"/>
    </p:embeddedFont>
    <p:embeddedFont>
      <p:font typeface="DM Serif Display"/>
      <p:regular r:id="rId57"/>
      <p: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D18DF9D-77CA-4565-A6D6-FE1E08E981C2}">
  <a:tblStyle styleId="{ED18DF9D-77CA-4565-A6D6-FE1E08E981C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Raleway-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DMSans-regular.fntdata"/><Relationship Id="rId52" Type="http://schemas.openxmlformats.org/officeDocument/2006/relationships/font" Target="fonts/Raleway-boldItalic.fntdata"/><Relationship Id="rId11" Type="http://schemas.openxmlformats.org/officeDocument/2006/relationships/slide" Target="slides/slide6.xml"/><Relationship Id="rId55" Type="http://schemas.openxmlformats.org/officeDocument/2006/relationships/font" Target="fonts/DMSans-italic.fntdata"/><Relationship Id="rId10" Type="http://schemas.openxmlformats.org/officeDocument/2006/relationships/slide" Target="slides/slide5.xml"/><Relationship Id="rId54" Type="http://schemas.openxmlformats.org/officeDocument/2006/relationships/font" Target="fonts/DMSans-bold.fntdata"/><Relationship Id="rId13" Type="http://schemas.openxmlformats.org/officeDocument/2006/relationships/slide" Target="slides/slide8.xml"/><Relationship Id="rId57" Type="http://schemas.openxmlformats.org/officeDocument/2006/relationships/font" Target="fonts/DMSerifDisplay-regular.fntdata"/><Relationship Id="rId12" Type="http://schemas.openxmlformats.org/officeDocument/2006/relationships/slide" Target="slides/slide7.xml"/><Relationship Id="rId56" Type="http://schemas.openxmlformats.org/officeDocument/2006/relationships/font" Target="fonts/DMSans-boldItalic.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DMSerifDisplay-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db137f983e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db137f983e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db137f983e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g3db137f983e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db137f983e_0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g3db137f983e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db137f983e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3db137f983e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db137f983e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3db137f983e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b137f983e_0_3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3db137f983e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db137f983e_0_2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3db137f983e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db137f983e_0_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3db137f983e_0_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db137f983e_1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3db137f983e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db137f983e_1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g3db137f983e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db137f983e_0_3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3db137f983e_0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db137f983e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3db137f983e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db137f983e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g3db137f983e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db137f983e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g3db137f983e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db137f983e_1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g3db137f983e_1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db137f983e_1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g3db137f983e_1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db137f983e_1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g3db137f983e_1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db137f983e_0_3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3db137f983e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db137f983e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3db137f983e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db137f983e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3db137f983e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db137f983e_2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3db137f983e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db137f983e_1_1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3db137f983e_1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db137f983e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g3db137f983e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db137f983e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3db137f983e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db137f983e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3db137f983e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db137f983e_0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3db137f983e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db137f983e_0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3db137f983e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db137f983e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3db137f983e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db137f983e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g3db137f983e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1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p:nvPr>
            <p:ph idx="2" type="pic"/>
          </p:nvPr>
        </p:nvSpPr>
        <p:spPr>
          <a:xfrm>
            <a:off x="5183188" y="987425"/>
            <a:ext cx="6172200" cy="4873625"/>
          </a:xfrm>
          <a:prstGeom prst="rect">
            <a:avLst/>
          </a:prstGeom>
          <a:noFill/>
          <a:ln>
            <a:noFill/>
          </a:ln>
        </p:spPr>
      </p:sp>
      <p:sp>
        <p:nvSpPr>
          <p:cNvPr id="62" name="Google Shape;62;p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hyperlink" Target="http://www.youtube.com/watch?v=do56z8ypW9M" TargetMode="External"/><Relationship Id="rId6"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6.jp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hyperlink" Target="http://www.youtube.com/watch?v=do56z8ypW9M" TargetMode="External"/><Relationship Id="rId5"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hyperlink" Target="http://www.youtube.com/watch?v=WCiwAAuBYgg" TargetMode="External"/><Relationship Id="rId5"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jp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2.jp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1.jp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sp>
        <p:nvSpPr>
          <p:cNvPr id="82" name="Google Shape;82;p12"/>
          <p:cNvSpPr txBox="1"/>
          <p:nvPr/>
        </p:nvSpPr>
        <p:spPr>
          <a:xfrm>
            <a:off x="1134000" y="2690248"/>
            <a:ext cx="99240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000000"/>
              </a:buClr>
              <a:buSzPts val="4500"/>
              <a:buFont typeface="Arial"/>
              <a:buNone/>
            </a:pPr>
            <a:r>
              <a:rPr b="1" lang="en-US" sz="3700">
                <a:solidFill>
                  <a:schemeClr val="lt1"/>
                </a:solidFill>
                <a:latin typeface="DM Serif Display"/>
                <a:ea typeface="DM Serif Display"/>
                <a:cs typeface="DM Serif Display"/>
                <a:sym typeface="DM Serif Display"/>
              </a:rPr>
              <a:t>HydroFlora: A Context-Aware Watering Can</a:t>
            </a:r>
            <a:endParaRPr b="1" sz="4500">
              <a:solidFill>
                <a:schemeClr val="lt1"/>
              </a:solidFill>
              <a:latin typeface="DM Serif Display"/>
              <a:ea typeface="DM Serif Display"/>
              <a:cs typeface="DM Serif Display"/>
              <a:sym typeface="DM Serif Display"/>
            </a:endParaRPr>
          </a:p>
          <a:p>
            <a:pPr indent="0" lvl="0" marL="0" marR="0" rtl="0" algn="ctr">
              <a:lnSpc>
                <a:spcPct val="100000"/>
              </a:lnSpc>
              <a:spcBef>
                <a:spcPts val="600"/>
              </a:spcBef>
              <a:spcAft>
                <a:spcPts val="0"/>
              </a:spcAft>
              <a:buNone/>
            </a:pPr>
            <a:r>
              <a:rPr i="0" lang="en-US" sz="2500" u="none" cap="none" strike="noStrike">
                <a:solidFill>
                  <a:schemeClr val="lt1"/>
                </a:solidFill>
                <a:latin typeface="DM Serif Display"/>
                <a:ea typeface="DM Serif Display"/>
                <a:cs typeface="DM Serif Display"/>
                <a:sym typeface="DM Serif Display"/>
              </a:rPr>
              <a:t>Electrical &amp; Computer Engineering</a:t>
            </a:r>
            <a:endParaRPr>
              <a:latin typeface="DM Serif Display"/>
              <a:ea typeface="DM Serif Display"/>
              <a:cs typeface="DM Serif Display"/>
              <a:sym typeface="DM Serif Display"/>
            </a:endParaRPr>
          </a:p>
          <a:p>
            <a:pPr indent="0" lvl="0" marL="0" marR="0" rtl="0" algn="l">
              <a:lnSpc>
                <a:spcPct val="100000"/>
              </a:lnSpc>
              <a:spcBef>
                <a:spcPts val="60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3" name="Google Shape;83;p12"/>
          <p:cNvSpPr txBox="1"/>
          <p:nvPr/>
        </p:nvSpPr>
        <p:spPr>
          <a:xfrm>
            <a:off x="8196003" y="5863575"/>
            <a:ext cx="28620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lang="en-US" sz="1800">
                <a:solidFill>
                  <a:schemeClr val="lt1"/>
                </a:solidFill>
                <a:latin typeface="DM Serif Display"/>
                <a:ea typeface="DM Serif Display"/>
                <a:cs typeface="DM Serif Display"/>
                <a:sym typeface="DM Serif Display"/>
              </a:rPr>
              <a:t>4/30/2026</a:t>
            </a:r>
            <a:endParaRPr i="0" sz="1800" u="none" cap="none" strike="noStrike">
              <a:solidFill>
                <a:schemeClr val="lt1"/>
              </a:solidFill>
              <a:latin typeface="DM Serif Display"/>
              <a:ea typeface="DM Serif Display"/>
              <a:cs typeface="DM Serif Display"/>
              <a:sym typeface="DM Serif Display"/>
            </a:endParaRPr>
          </a:p>
        </p:txBody>
      </p:sp>
      <p:pic>
        <p:nvPicPr>
          <p:cNvPr id="84" name="Google Shape;84;p12"/>
          <p:cNvPicPr preferRelativeResize="0"/>
          <p:nvPr/>
        </p:nvPicPr>
        <p:blipFill rotWithShape="1">
          <a:blip r:embed="rId4">
            <a:alphaModFix/>
          </a:blip>
          <a:srcRect b="0" l="0" r="0" t="0"/>
          <a:stretch/>
        </p:blipFill>
        <p:spPr>
          <a:xfrm>
            <a:off x="4641007" y="1004743"/>
            <a:ext cx="2909982" cy="754664"/>
          </a:xfrm>
          <a:prstGeom prst="rect">
            <a:avLst/>
          </a:prstGeom>
          <a:noFill/>
          <a:ln>
            <a:noFill/>
          </a:ln>
        </p:spPr>
      </p:pic>
      <p:sp>
        <p:nvSpPr>
          <p:cNvPr id="85" name="Google Shape;85;p12"/>
          <p:cNvSpPr txBox="1"/>
          <p:nvPr/>
        </p:nvSpPr>
        <p:spPr>
          <a:xfrm>
            <a:off x="1134000" y="4821130"/>
            <a:ext cx="4347900" cy="1077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1600">
                <a:solidFill>
                  <a:schemeClr val="lt1"/>
                </a:solidFill>
                <a:latin typeface="DM Serif Display"/>
                <a:ea typeface="DM Serif Display"/>
                <a:cs typeface="DM Serif Display"/>
                <a:sym typeface="DM Serif Display"/>
              </a:rPr>
              <a:t>Team 55:</a:t>
            </a:r>
            <a:endParaRPr b="1" sz="1600">
              <a:solidFill>
                <a:schemeClr val="lt1"/>
              </a:solidFill>
              <a:latin typeface="DM Serif Display"/>
              <a:ea typeface="DM Serif Display"/>
              <a:cs typeface="DM Serif Display"/>
              <a:sym typeface="DM Serif Display"/>
            </a:endParaRPr>
          </a:p>
          <a:p>
            <a:pPr indent="-317500" lvl="0" marL="457200" rtl="0" algn="l">
              <a:spcBef>
                <a:spcPts val="0"/>
              </a:spcBef>
              <a:spcAft>
                <a:spcPts val="0"/>
              </a:spcAft>
              <a:buClr>
                <a:schemeClr val="lt1"/>
              </a:buClr>
              <a:buSzPts val="1400"/>
              <a:buFont typeface="DM Serif Display"/>
              <a:buChar char="-"/>
            </a:pPr>
            <a:r>
              <a:rPr lang="en-US" sz="1600">
                <a:solidFill>
                  <a:schemeClr val="lt1"/>
                </a:solidFill>
                <a:latin typeface="DM Serif Display"/>
                <a:ea typeface="DM Serif Display"/>
                <a:cs typeface="DM Serif Display"/>
                <a:sym typeface="DM Serif Display"/>
              </a:rPr>
              <a:t>Delilah Dzulkafli</a:t>
            </a:r>
            <a:endParaRPr sz="1600">
              <a:solidFill>
                <a:schemeClr val="lt1"/>
              </a:solidFill>
              <a:latin typeface="DM Serif Display"/>
              <a:ea typeface="DM Serif Display"/>
              <a:cs typeface="DM Serif Display"/>
              <a:sym typeface="DM Serif Display"/>
            </a:endParaRPr>
          </a:p>
          <a:p>
            <a:pPr indent="-317500" lvl="0" marL="457200" rtl="0" algn="l">
              <a:spcBef>
                <a:spcPts val="0"/>
              </a:spcBef>
              <a:spcAft>
                <a:spcPts val="0"/>
              </a:spcAft>
              <a:buClr>
                <a:schemeClr val="lt1"/>
              </a:buClr>
              <a:buSzPts val="1400"/>
              <a:buFont typeface="DM Serif Display"/>
              <a:buChar char="-"/>
            </a:pPr>
            <a:r>
              <a:rPr lang="en-US" sz="1600">
                <a:solidFill>
                  <a:schemeClr val="lt1"/>
                </a:solidFill>
                <a:latin typeface="DM Serif Display"/>
                <a:ea typeface="DM Serif Display"/>
                <a:cs typeface="DM Serif Display"/>
                <a:sym typeface="DM Serif Display"/>
              </a:rPr>
              <a:t>Idris Ispandi</a:t>
            </a:r>
            <a:endParaRPr sz="1600">
              <a:solidFill>
                <a:schemeClr val="lt1"/>
              </a:solidFill>
              <a:latin typeface="DM Serif Display"/>
              <a:ea typeface="DM Serif Display"/>
              <a:cs typeface="DM Serif Display"/>
              <a:sym typeface="DM Serif Display"/>
            </a:endParaRPr>
          </a:p>
          <a:p>
            <a:pPr indent="-317500" lvl="0" marL="457200" rtl="0" algn="l">
              <a:spcBef>
                <a:spcPts val="0"/>
              </a:spcBef>
              <a:spcAft>
                <a:spcPts val="0"/>
              </a:spcAft>
              <a:buClr>
                <a:schemeClr val="lt1"/>
              </a:buClr>
              <a:buSzPts val="1400"/>
              <a:buFont typeface="DM Serif Display"/>
              <a:buChar char="-"/>
            </a:pPr>
            <a:r>
              <a:rPr lang="en-US" sz="1600">
                <a:solidFill>
                  <a:schemeClr val="lt1"/>
                </a:solidFill>
                <a:latin typeface="DM Serif Display"/>
                <a:ea typeface="DM Serif Display"/>
                <a:cs typeface="DM Serif Display"/>
                <a:sym typeface="DM Serif Display"/>
              </a:rPr>
              <a:t>Charis Wang</a:t>
            </a:r>
            <a:endParaRPr sz="1900">
              <a:solidFill>
                <a:schemeClr val="lt1"/>
              </a:solidFill>
              <a:latin typeface="DM Serif Display"/>
              <a:ea typeface="DM Serif Display"/>
              <a:cs typeface="DM Serif Display"/>
              <a:sym typeface="DM Serif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A4C"/>
        </a:solidFill>
      </p:bgPr>
    </p:bg>
    <p:spTree>
      <p:nvGrpSpPr>
        <p:cNvPr id="208" name="Shape 208"/>
        <p:cNvGrpSpPr/>
        <p:nvPr/>
      </p:nvGrpSpPr>
      <p:grpSpPr>
        <a:xfrm>
          <a:off x="0" y="0"/>
          <a:ext cx="0" cy="0"/>
          <a:chOff x="0" y="0"/>
          <a:chExt cx="0" cy="0"/>
        </a:xfrm>
      </p:grpSpPr>
      <p:sp>
        <p:nvSpPr>
          <p:cNvPr id="209" name="Google Shape;209;p21"/>
          <p:cNvSpPr/>
          <p:nvPr/>
        </p:nvSpPr>
        <p:spPr>
          <a:xfrm flipH="1" rot="10800000">
            <a:off x="0" y="20"/>
            <a:ext cx="12192000" cy="868200"/>
          </a:xfrm>
          <a:prstGeom prst="rect">
            <a:avLst/>
          </a:prstGeom>
          <a:solidFill>
            <a:srgbClr val="112A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10" name="Google Shape;210;p21"/>
          <p:cNvSpPr txBox="1"/>
          <p:nvPr/>
        </p:nvSpPr>
        <p:spPr>
          <a:xfrm>
            <a:off x="376810" y="28120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Sensing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11" name="Google Shape;211;p21"/>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12" name="Google Shape;212;p2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13" name="Google Shape;213;p2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14" name="Google Shape;214;p21"/>
          <p:cNvGrpSpPr/>
          <p:nvPr/>
        </p:nvGrpSpPr>
        <p:grpSpPr>
          <a:xfrm>
            <a:off x="4061425" y="6601537"/>
            <a:ext cx="5238715" cy="70500"/>
            <a:chOff x="4028175" y="6601537"/>
            <a:chExt cx="5238715" cy="70500"/>
          </a:xfrm>
        </p:grpSpPr>
        <p:cxnSp>
          <p:nvCxnSpPr>
            <p:cNvPr id="215" name="Google Shape;215;p2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16" name="Google Shape;216;p21"/>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17" name="Google Shape;217;p21"/>
          <p:cNvSpPr txBox="1"/>
          <p:nvPr/>
        </p:nvSpPr>
        <p:spPr>
          <a:xfrm>
            <a:off x="6354512" y="1751182"/>
            <a:ext cx="4975200" cy="3150900"/>
          </a:xfrm>
          <a:prstGeom prst="rect">
            <a:avLst/>
          </a:prstGeom>
          <a:noFill/>
          <a:ln>
            <a:noFill/>
          </a:ln>
        </p:spPr>
        <p:txBody>
          <a:bodyPr anchorCtr="0" anchor="t" bIns="123575" lIns="123575" spcFirstLastPara="1" rIns="123575" wrap="square" tIns="123575">
            <a:noAutofit/>
          </a:bodyPr>
          <a:lstStyle/>
          <a:p>
            <a:pPr indent="-454882" lvl="0" marL="617953" rtl="0" algn="l">
              <a:spcBef>
                <a:spcPts val="0"/>
              </a:spcBef>
              <a:spcAft>
                <a:spcPts val="0"/>
              </a:spcAft>
              <a:buClr>
                <a:srgbClr val="FFFFFF"/>
              </a:buClr>
              <a:buSzPts val="2298"/>
              <a:buFont typeface="DM Sans"/>
              <a:buChar char="●"/>
            </a:pPr>
            <a:r>
              <a:rPr lang="en-US" sz="2298">
                <a:solidFill>
                  <a:srgbClr val="FFFFFF"/>
                </a:solidFill>
                <a:latin typeface="DM Sans"/>
                <a:ea typeface="DM Sans"/>
                <a:cs typeface="DM Sans"/>
                <a:sym typeface="DM Sans"/>
              </a:rPr>
              <a:t>Sensor connects to the MCU </a:t>
            </a:r>
            <a:endParaRPr sz="2298">
              <a:solidFill>
                <a:srgbClr val="FFFFFF"/>
              </a:solidFill>
              <a:latin typeface="DM Sans"/>
              <a:ea typeface="DM Sans"/>
              <a:cs typeface="DM Sans"/>
              <a:sym typeface="DM Sans"/>
            </a:endParaRPr>
          </a:p>
          <a:p>
            <a:pPr indent="-454882" lvl="0" marL="617953" rtl="0" algn="l">
              <a:spcBef>
                <a:spcPts val="0"/>
              </a:spcBef>
              <a:spcAft>
                <a:spcPts val="0"/>
              </a:spcAft>
              <a:buClr>
                <a:srgbClr val="FFFFFF"/>
              </a:buClr>
              <a:buSzPts val="2298"/>
              <a:buFont typeface="DM Sans"/>
              <a:buChar char="●"/>
            </a:pPr>
            <a:r>
              <a:rPr lang="en-US" sz="2298">
                <a:solidFill>
                  <a:srgbClr val="FFFFFF"/>
                </a:solidFill>
                <a:latin typeface="DM Sans"/>
                <a:ea typeface="DM Sans"/>
                <a:cs typeface="DM Sans"/>
                <a:sym typeface="DM Sans"/>
              </a:rPr>
              <a:t>Transmits reading via Bluetooth to the Control Subsystem</a:t>
            </a:r>
            <a:endParaRPr sz="2298">
              <a:solidFill>
                <a:srgbClr val="FFFFFF"/>
              </a:solidFill>
              <a:latin typeface="DM Sans"/>
              <a:ea typeface="DM Sans"/>
              <a:cs typeface="DM Sans"/>
              <a:sym typeface="DM Sans"/>
            </a:endParaRPr>
          </a:p>
        </p:txBody>
      </p:sp>
      <p:pic>
        <p:nvPicPr>
          <p:cNvPr id="218" name="Google Shape;218;p21"/>
          <p:cNvPicPr preferRelativeResize="0"/>
          <p:nvPr/>
        </p:nvPicPr>
        <p:blipFill>
          <a:blip r:embed="rId4">
            <a:alphaModFix/>
          </a:blip>
          <a:stretch>
            <a:fillRect/>
          </a:stretch>
        </p:blipFill>
        <p:spPr>
          <a:xfrm>
            <a:off x="419675" y="1665529"/>
            <a:ext cx="5934800" cy="31508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A4C"/>
        </a:solidFill>
      </p:bgPr>
    </p:bg>
    <p:spTree>
      <p:nvGrpSpPr>
        <p:cNvPr id="222" name="Shape 222"/>
        <p:cNvGrpSpPr/>
        <p:nvPr/>
      </p:nvGrpSpPr>
      <p:grpSpPr>
        <a:xfrm>
          <a:off x="0" y="0"/>
          <a:ext cx="0" cy="0"/>
          <a:chOff x="0" y="0"/>
          <a:chExt cx="0" cy="0"/>
        </a:xfrm>
      </p:grpSpPr>
      <p:sp>
        <p:nvSpPr>
          <p:cNvPr id="223" name="Google Shape;223;p22"/>
          <p:cNvSpPr/>
          <p:nvPr/>
        </p:nvSpPr>
        <p:spPr>
          <a:xfrm flipH="1" rot="10800000">
            <a:off x="0" y="20"/>
            <a:ext cx="12192000" cy="868200"/>
          </a:xfrm>
          <a:prstGeom prst="rect">
            <a:avLst/>
          </a:prstGeom>
          <a:solidFill>
            <a:srgbClr val="112A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24" name="Google Shape;224;p22"/>
          <p:cNvSpPr txBox="1"/>
          <p:nvPr/>
        </p:nvSpPr>
        <p:spPr>
          <a:xfrm>
            <a:off x="376810" y="281201"/>
            <a:ext cx="10910100" cy="1385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User Interface Subsystem</a:t>
            </a:r>
            <a:endParaRPr sz="3000">
              <a:solidFill>
                <a:schemeClr val="lt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25" name="Google Shape;225;p22"/>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26" name="Google Shape;226;p2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27" name="Google Shape;227;p2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28" name="Google Shape;228;p22"/>
          <p:cNvGrpSpPr/>
          <p:nvPr/>
        </p:nvGrpSpPr>
        <p:grpSpPr>
          <a:xfrm>
            <a:off x="4061425" y="6601537"/>
            <a:ext cx="5238715" cy="70500"/>
            <a:chOff x="4028175" y="6601537"/>
            <a:chExt cx="5238715" cy="70500"/>
          </a:xfrm>
        </p:grpSpPr>
        <p:cxnSp>
          <p:nvCxnSpPr>
            <p:cNvPr id="229" name="Google Shape;229;p2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30" name="Google Shape;230;p2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31" name="Google Shape;231;p22"/>
          <p:cNvSpPr txBox="1"/>
          <p:nvPr/>
        </p:nvSpPr>
        <p:spPr>
          <a:xfrm>
            <a:off x="6950226" y="1583528"/>
            <a:ext cx="4607400" cy="2092500"/>
          </a:xfrm>
          <a:prstGeom prst="rect">
            <a:avLst/>
          </a:prstGeom>
          <a:noFill/>
          <a:ln>
            <a:noFill/>
          </a:ln>
        </p:spPr>
        <p:txBody>
          <a:bodyPr anchorCtr="0" anchor="t" bIns="127975" lIns="127975" spcFirstLastPara="1" rIns="127975" wrap="square" tIns="127975">
            <a:noAutofit/>
          </a:bodyPr>
          <a:lstStyle/>
          <a:p>
            <a:pPr indent="-471114" lvl="0" marL="640004" rtl="0" algn="l">
              <a:spcBef>
                <a:spcPts val="0"/>
              </a:spcBef>
              <a:spcAft>
                <a:spcPts val="0"/>
              </a:spcAft>
              <a:buClr>
                <a:srgbClr val="FFFFFF"/>
              </a:buClr>
              <a:buSzPts val="2380"/>
              <a:buFont typeface="DM Sans"/>
              <a:buChar char="●"/>
            </a:pPr>
            <a:r>
              <a:rPr lang="en-US" sz="2380">
                <a:solidFill>
                  <a:srgbClr val="FFFFFF"/>
                </a:solidFill>
                <a:latin typeface="DM Sans"/>
                <a:ea typeface="DM Sans"/>
                <a:cs typeface="DM Sans"/>
                <a:sym typeface="DM Sans"/>
              </a:rPr>
              <a:t>Displays Water moisture level</a:t>
            </a:r>
            <a:endParaRPr sz="2380">
              <a:solidFill>
                <a:srgbClr val="FFFFFF"/>
              </a:solidFill>
              <a:latin typeface="DM Sans"/>
              <a:ea typeface="DM Sans"/>
              <a:cs typeface="DM Sans"/>
              <a:sym typeface="DM Sans"/>
            </a:endParaRPr>
          </a:p>
          <a:p>
            <a:pPr indent="-471114" lvl="0" marL="640004" rtl="0" algn="l">
              <a:spcBef>
                <a:spcPts val="0"/>
              </a:spcBef>
              <a:spcAft>
                <a:spcPts val="0"/>
              </a:spcAft>
              <a:buClr>
                <a:srgbClr val="FFFFFF"/>
              </a:buClr>
              <a:buSzPts val="2380"/>
              <a:buFont typeface="DM Sans"/>
              <a:buChar char="●"/>
            </a:pPr>
            <a:r>
              <a:rPr lang="en-US" sz="2380">
                <a:solidFill>
                  <a:srgbClr val="FFFFFF"/>
                </a:solidFill>
                <a:latin typeface="DM Sans"/>
                <a:ea typeface="DM Sans"/>
                <a:cs typeface="DM Sans"/>
                <a:sym typeface="DM Sans"/>
              </a:rPr>
              <a:t>Has a rotary encoder knob that allows user to select different plants</a:t>
            </a:r>
            <a:endParaRPr sz="2380">
              <a:solidFill>
                <a:srgbClr val="FFFFFF"/>
              </a:solidFill>
              <a:latin typeface="DM Sans"/>
              <a:ea typeface="DM Sans"/>
              <a:cs typeface="DM Sans"/>
              <a:sym typeface="DM Sans"/>
            </a:endParaRPr>
          </a:p>
        </p:txBody>
      </p:sp>
      <p:pic>
        <p:nvPicPr>
          <p:cNvPr id="232" name="Google Shape;232;p22"/>
          <p:cNvPicPr preferRelativeResize="0"/>
          <p:nvPr/>
        </p:nvPicPr>
        <p:blipFill>
          <a:blip r:embed="rId4">
            <a:alphaModFix/>
          </a:blip>
          <a:stretch>
            <a:fillRect/>
          </a:stretch>
        </p:blipFill>
        <p:spPr>
          <a:xfrm>
            <a:off x="587000" y="1583537"/>
            <a:ext cx="6146608" cy="35685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A4C"/>
        </a:solidFill>
      </p:bgPr>
    </p:bg>
    <p:spTree>
      <p:nvGrpSpPr>
        <p:cNvPr id="236" name="Shape 236"/>
        <p:cNvGrpSpPr/>
        <p:nvPr/>
      </p:nvGrpSpPr>
      <p:grpSpPr>
        <a:xfrm>
          <a:off x="0" y="0"/>
          <a:ext cx="0" cy="0"/>
          <a:chOff x="0" y="0"/>
          <a:chExt cx="0" cy="0"/>
        </a:xfrm>
      </p:grpSpPr>
      <p:sp>
        <p:nvSpPr>
          <p:cNvPr id="237" name="Google Shape;237;p23"/>
          <p:cNvSpPr/>
          <p:nvPr/>
        </p:nvSpPr>
        <p:spPr>
          <a:xfrm flipH="1" rot="10800000">
            <a:off x="0" y="20"/>
            <a:ext cx="12192000" cy="868200"/>
          </a:xfrm>
          <a:prstGeom prst="rect">
            <a:avLst/>
          </a:prstGeom>
          <a:solidFill>
            <a:srgbClr val="112A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38" name="Google Shape;238;p23"/>
          <p:cNvSpPr txBox="1"/>
          <p:nvPr/>
        </p:nvSpPr>
        <p:spPr>
          <a:xfrm>
            <a:off x="376810" y="281201"/>
            <a:ext cx="10910100" cy="1385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Control Subsystem</a:t>
            </a:r>
            <a:endParaRPr sz="3000">
              <a:solidFill>
                <a:schemeClr val="lt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39" name="Google Shape;239;p2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40" name="Google Shape;240;p2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41" name="Google Shape;241;p2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42" name="Google Shape;242;p23"/>
          <p:cNvGrpSpPr/>
          <p:nvPr/>
        </p:nvGrpSpPr>
        <p:grpSpPr>
          <a:xfrm>
            <a:off x="4061425" y="6601537"/>
            <a:ext cx="5238715" cy="70500"/>
            <a:chOff x="4028175" y="6601537"/>
            <a:chExt cx="5238715" cy="70500"/>
          </a:xfrm>
        </p:grpSpPr>
        <p:cxnSp>
          <p:nvCxnSpPr>
            <p:cNvPr id="243" name="Google Shape;243;p2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44" name="Google Shape;244;p2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45" name="Google Shape;245;p23"/>
          <p:cNvSpPr txBox="1"/>
          <p:nvPr/>
        </p:nvSpPr>
        <p:spPr>
          <a:xfrm>
            <a:off x="6519425" y="1540925"/>
            <a:ext cx="5174400" cy="3324300"/>
          </a:xfrm>
          <a:prstGeom prst="rect">
            <a:avLst/>
          </a:prstGeom>
          <a:noFill/>
          <a:ln>
            <a:noFill/>
          </a:ln>
        </p:spPr>
        <p:txBody>
          <a:bodyPr anchorCtr="0" anchor="t" bIns="127475" lIns="127475" spcFirstLastPara="1" rIns="127475" wrap="square" tIns="127475">
            <a:noAutofit/>
          </a:bodyPr>
          <a:lstStyle/>
          <a:p>
            <a:pPr indent="-469211" lvl="0" marL="637419" rtl="0" algn="l">
              <a:spcBef>
                <a:spcPts val="0"/>
              </a:spcBef>
              <a:spcAft>
                <a:spcPts val="0"/>
              </a:spcAft>
              <a:buClr>
                <a:srgbClr val="FFFFFF"/>
              </a:buClr>
              <a:buSzPts val="2370"/>
              <a:buFont typeface="DM Sans"/>
              <a:buChar char="●"/>
            </a:pPr>
            <a:r>
              <a:rPr lang="en-US" sz="2370">
                <a:solidFill>
                  <a:srgbClr val="FFFFFF"/>
                </a:solidFill>
                <a:latin typeface="DM Sans"/>
                <a:ea typeface="DM Sans"/>
                <a:cs typeface="DM Sans"/>
                <a:sym typeface="DM Sans"/>
              </a:rPr>
              <a:t>Calculate pump runtime logic</a:t>
            </a:r>
            <a:endParaRPr sz="2370">
              <a:solidFill>
                <a:srgbClr val="FFFFFF"/>
              </a:solidFill>
              <a:latin typeface="DM Sans"/>
              <a:ea typeface="DM Sans"/>
              <a:cs typeface="DM Sans"/>
              <a:sym typeface="DM Sans"/>
            </a:endParaRPr>
          </a:p>
          <a:p>
            <a:pPr indent="0" lvl="0" marL="637419" rtl="0" algn="l">
              <a:spcBef>
                <a:spcPts val="0"/>
              </a:spcBef>
              <a:spcAft>
                <a:spcPts val="0"/>
              </a:spcAft>
              <a:buNone/>
            </a:pPr>
            <a:r>
              <a:t/>
            </a:r>
            <a:endParaRPr sz="2370">
              <a:solidFill>
                <a:srgbClr val="FFFFFF"/>
              </a:solidFill>
              <a:latin typeface="DM Sans"/>
              <a:ea typeface="DM Sans"/>
              <a:cs typeface="DM Sans"/>
              <a:sym typeface="DM Sans"/>
            </a:endParaRPr>
          </a:p>
          <a:p>
            <a:pPr indent="0" lvl="0" marL="637419" rtl="0" algn="l">
              <a:spcBef>
                <a:spcPts val="0"/>
              </a:spcBef>
              <a:spcAft>
                <a:spcPts val="0"/>
              </a:spcAft>
              <a:buNone/>
            </a:pPr>
            <a:r>
              <a:rPr i="1" lang="en-US" sz="2370">
                <a:solidFill>
                  <a:srgbClr val="FFFFFF"/>
                </a:solidFill>
                <a:latin typeface="DM Sans"/>
                <a:ea typeface="DM Sans"/>
                <a:cs typeface="DM Sans"/>
                <a:sym typeface="DM Sans"/>
              </a:rPr>
              <a:t>time (s) = volume (mL) / pump flow rate (mL/s)</a:t>
            </a:r>
            <a:endParaRPr i="1" sz="2370">
              <a:solidFill>
                <a:srgbClr val="FFFFFF"/>
              </a:solidFill>
              <a:latin typeface="DM Sans"/>
              <a:ea typeface="DM Sans"/>
              <a:cs typeface="DM Sans"/>
              <a:sym typeface="DM Sans"/>
            </a:endParaRPr>
          </a:p>
          <a:p>
            <a:pPr indent="0" lvl="0" marL="637419" rtl="0" algn="l">
              <a:spcBef>
                <a:spcPts val="0"/>
              </a:spcBef>
              <a:spcAft>
                <a:spcPts val="0"/>
              </a:spcAft>
              <a:buNone/>
            </a:pPr>
            <a:r>
              <a:t/>
            </a:r>
            <a:endParaRPr i="1" sz="2370">
              <a:solidFill>
                <a:srgbClr val="FFFFFF"/>
              </a:solidFill>
              <a:latin typeface="DM Sans"/>
              <a:ea typeface="DM Sans"/>
              <a:cs typeface="DM Sans"/>
              <a:sym typeface="DM Sans"/>
            </a:endParaRPr>
          </a:p>
          <a:p>
            <a:pPr indent="-469211" lvl="0" marL="637419" rtl="0" algn="l">
              <a:spcBef>
                <a:spcPts val="0"/>
              </a:spcBef>
              <a:spcAft>
                <a:spcPts val="0"/>
              </a:spcAft>
              <a:buClr>
                <a:srgbClr val="FFFFFF"/>
              </a:buClr>
              <a:buSzPts val="2370"/>
              <a:buFont typeface="DM Sans"/>
              <a:buChar char="●"/>
            </a:pPr>
            <a:r>
              <a:rPr lang="en-US" sz="2370">
                <a:solidFill>
                  <a:srgbClr val="FFFFFF"/>
                </a:solidFill>
                <a:latin typeface="DM Sans"/>
                <a:ea typeface="DM Sans"/>
                <a:cs typeface="DM Sans"/>
                <a:sym typeface="DM Sans"/>
              </a:rPr>
              <a:t>Controls motor runtime based on sensor readings</a:t>
            </a:r>
            <a:endParaRPr sz="2370">
              <a:solidFill>
                <a:srgbClr val="FFFFFF"/>
              </a:solidFill>
              <a:latin typeface="DM Sans"/>
              <a:ea typeface="DM Sans"/>
              <a:cs typeface="DM Sans"/>
              <a:sym typeface="DM Sans"/>
            </a:endParaRPr>
          </a:p>
          <a:p>
            <a:pPr indent="-469211" lvl="0" marL="637419" rtl="0" algn="l">
              <a:spcBef>
                <a:spcPts val="0"/>
              </a:spcBef>
              <a:spcAft>
                <a:spcPts val="0"/>
              </a:spcAft>
              <a:buClr>
                <a:srgbClr val="FFFFFF"/>
              </a:buClr>
              <a:buSzPts val="2370"/>
              <a:buFont typeface="DM Sans"/>
              <a:buChar char="●"/>
            </a:pPr>
            <a:r>
              <a:rPr lang="en-US" sz="2370">
                <a:solidFill>
                  <a:srgbClr val="FFFFFF"/>
                </a:solidFill>
                <a:latin typeface="DM Sans"/>
                <a:ea typeface="DM Sans"/>
                <a:cs typeface="DM Sans"/>
                <a:sym typeface="DM Sans"/>
              </a:rPr>
              <a:t>Drives user interface</a:t>
            </a:r>
            <a:endParaRPr sz="2370">
              <a:solidFill>
                <a:srgbClr val="FFFFFF"/>
              </a:solidFill>
              <a:latin typeface="DM Sans"/>
              <a:ea typeface="DM Sans"/>
              <a:cs typeface="DM Sans"/>
              <a:sym typeface="DM Sans"/>
            </a:endParaRPr>
          </a:p>
        </p:txBody>
      </p:sp>
      <p:pic>
        <p:nvPicPr>
          <p:cNvPr id="246" name="Google Shape;246;p23"/>
          <p:cNvPicPr preferRelativeResize="0"/>
          <p:nvPr/>
        </p:nvPicPr>
        <p:blipFill rotWithShape="1">
          <a:blip r:embed="rId4">
            <a:alphaModFix/>
          </a:blip>
          <a:srcRect b="0" l="6121" r="0" t="15031"/>
          <a:stretch/>
        </p:blipFill>
        <p:spPr>
          <a:xfrm>
            <a:off x="924825" y="1304900"/>
            <a:ext cx="5463517" cy="452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A4C"/>
        </a:solidFill>
      </p:bgPr>
    </p:bg>
    <p:spTree>
      <p:nvGrpSpPr>
        <p:cNvPr id="250" name="Shape 250"/>
        <p:cNvGrpSpPr/>
        <p:nvPr/>
      </p:nvGrpSpPr>
      <p:grpSpPr>
        <a:xfrm>
          <a:off x="0" y="0"/>
          <a:ext cx="0" cy="0"/>
          <a:chOff x="0" y="0"/>
          <a:chExt cx="0" cy="0"/>
        </a:xfrm>
      </p:grpSpPr>
      <p:sp>
        <p:nvSpPr>
          <p:cNvPr id="251" name="Google Shape;251;p24"/>
          <p:cNvSpPr/>
          <p:nvPr/>
        </p:nvSpPr>
        <p:spPr>
          <a:xfrm flipH="1" rot="10800000">
            <a:off x="0" y="20"/>
            <a:ext cx="12192000" cy="868200"/>
          </a:xfrm>
          <a:prstGeom prst="rect">
            <a:avLst/>
          </a:prstGeom>
          <a:solidFill>
            <a:srgbClr val="112A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52" name="Google Shape;252;p24"/>
          <p:cNvSpPr txBox="1"/>
          <p:nvPr/>
        </p:nvSpPr>
        <p:spPr>
          <a:xfrm>
            <a:off x="376810" y="281201"/>
            <a:ext cx="10910100" cy="1385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Water Dispensing Subsystem</a:t>
            </a:r>
            <a:endParaRPr sz="3000">
              <a:solidFill>
                <a:schemeClr val="lt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53" name="Google Shape;253;p24"/>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54" name="Google Shape;254;p2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55" name="Google Shape;255;p2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56" name="Google Shape;256;p24"/>
          <p:cNvGrpSpPr/>
          <p:nvPr/>
        </p:nvGrpSpPr>
        <p:grpSpPr>
          <a:xfrm>
            <a:off x="4061425" y="6601537"/>
            <a:ext cx="5238715" cy="70500"/>
            <a:chOff x="4028175" y="6601537"/>
            <a:chExt cx="5238715" cy="70500"/>
          </a:xfrm>
        </p:grpSpPr>
        <p:cxnSp>
          <p:nvCxnSpPr>
            <p:cNvPr id="257" name="Google Shape;257;p2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58" name="Google Shape;258;p24"/>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59" name="Google Shape;259;p24"/>
          <p:cNvSpPr txBox="1"/>
          <p:nvPr/>
        </p:nvSpPr>
        <p:spPr>
          <a:xfrm>
            <a:off x="6597492" y="1519175"/>
            <a:ext cx="4878900" cy="1957200"/>
          </a:xfrm>
          <a:prstGeom prst="rect">
            <a:avLst/>
          </a:prstGeom>
          <a:noFill/>
          <a:ln>
            <a:noFill/>
          </a:ln>
        </p:spPr>
        <p:txBody>
          <a:bodyPr anchorCtr="0" anchor="t" bIns="135525" lIns="135525" spcFirstLastPara="1" rIns="135525" wrap="square" tIns="135525">
            <a:noAutofit/>
          </a:bodyPr>
          <a:lstStyle/>
          <a:p>
            <a:pPr indent="-498891" lvl="0" marL="677739" rtl="0" algn="l">
              <a:spcBef>
                <a:spcPts val="0"/>
              </a:spcBef>
              <a:spcAft>
                <a:spcPts val="0"/>
              </a:spcAft>
              <a:buClr>
                <a:srgbClr val="FFFFFF"/>
              </a:buClr>
              <a:buSzPts val="2520"/>
              <a:buFont typeface="DM Sans"/>
              <a:buChar char="●"/>
            </a:pPr>
            <a:r>
              <a:rPr lang="en-US" sz="2520">
                <a:solidFill>
                  <a:srgbClr val="FFFFFF"/>
                </a:solidFill>
                <a:latin typeface="DM Sans"/>
                <a:ea typeface="DM Sans"/>
                <a:cs typeface="DM Sans"/>
                <a:sym typeface="DM Sans"/>
              </a:rPr>
              <a:t>Control subsystem sends over how long the motor should run based on sensor readings</a:t>
            </a:r>
            <a:endParaRPr sz="2520">
              <a:solidFill>
                <a:srgbClr val="FFFFFF"/>
              </a:solidFill>
              <a:latin typeface="DM Sans"/>
              <a:ea typeface="DM Sans"/>
              <a:cs typeface="DM Sans"/>
              <a:sym typeface="DM Sans"/>
            </a:endParaRPr>
          </a:p>
        </p:txBody>
      </p:sp>
      <p:pic>
        <p:nvPicPr>
          <p:cNvPr id="260" name="Google Shape;260;p24"/>
          <p:cNvPicPr preferRelativeResize="0"/>
          <p:nvPr/>
        </p:nvPicPr>
        <p:blipFill>
          <a:blip r:embed="rId4">
            <a:alphaModFix/>
          </a:blip>
          <a:stretch>
            <a:fillRect/>
          </a:stretch>
        </p:blipFill>
        <p:spPr>
          <a:xfrm>
            <a:off x="756800" y="1293825"/>
            <a:ext cx="5355642" cy="4895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A4C"/>
        </a:solidFill>
      </p:bgPr>
    </p:bg>
    <p:spTree>
      <p:nvGrpSpPr>
        <p:cNvPr id="264" name="Shape 264"/>
        <p:cNvGrpSpPr/>
        <p:nvPr/>
      </p:nvGrpSpPr>
      <p:grpSpPr>
        <a:xfrm>
          <a:off x="0" y="0"/>
          <a:ext cx="0" cy="0"/>
          <a:chOff x="0" y="0"/>
          <a:chExt cx="0" cy="0"/>
        </a:xfrm>
      </p:grpSpPr>
      <p:sp>
        <p:nvSpPr>
          <p:cNvPr id="265" name="Google Shape;265;p25"/>
          <p:cNvSpPr/>
          <p:nvPr/>
        </p:nvSpPr>
        <p:spPr>
          <a:xfrm flipH="1" rot="10800000">
            <a:off x="0" y="20"/>
            <a:ext cx="12192000" cy="868200"/>
          </a:xfrm>
          <a:prstGeom prst="rect">
            <a:avLst/>
          </a:prstGeom>
          <a:solidFill>
            <a:srgbClr val="112A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6" name="Google Shape;266;p25"/>
          <p:cNvSpPr txBox="1"/>
          <p:nvPr/>
        </p:nvSpPr>
        <p:spPr>
          <a:xfrm>
            <a:off x="376810" y="281201"/>
            <a:ext cx="10910100" cy="1385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Power Subsystem</a:t>
            </a:r>
            <a:endParaRPr sz="3000">
              <a:solidFill>
                <a:schemeClr val="lt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67" name="Google Shape;267;p25"/>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68" name="Google Shape;268;p2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69" name="Google Shape;269;p2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70" name="Google Shape;270;p25"/>
          <p:cNvGrpSpPr/>
          <p:nvPr/>
        </p:nvGrpSpPr>
        <p:grpSpPr>
          <a:xfrm>
            <a:off x="4061425" y="6601537"/>
            <a:ext cx="5238715" cy="70500"/>
            <a:chOff x="4028175" y="6601537"/>
            <a:chExt cx="5238715" cy="70500"/>
          </a:xfrm>
        </p:grpSpPr>
        <p:cxnSp>
          <p:nvCxnSpPr>
            <p:cNvPr id="271" name="Google Shape;271;p2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72" name="Google Shape;272;p2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73" name="Google Shape;273;p25"/>
          <p:cNvSpPr txBox="1"/>
          <p:nvPr/>
        </p:nvSpPr>
        <p:spPr>
          <a:xfrm>
            <a:off x="7173934" y="1879264"/>
            <a:ext cx="4348800" cy="1220100"/>
          </a:xfrm>
          <a:prstGeom prst="rect">
            <a:avLst/>
          </a:prstGeom>
          <a:noFill/>
          <a:ln>
            <a:noFill/>
          </a:ln>
        </p:spPr>
        <p:txBody>
          <a:bodyPr anchorCtr="0" anchor="t" bIns="120800" lIns="120800" spcFirstLastPara="1" rIns="120800" wrap="square" tIns="120800">
            <a:noAutofit/>
          </a:bodyPr>
          <a:lstStyle/>
          <a:p>
            <a:pPr indent="-444678" lvl="0" marL="604091" rtl="0" algn="l">
              <a:spcBef>
                <a:spcPts val="0"/>
              </a:spcBef>
              <a:spcAft>
                <a:spcPts val="0"/>
              </a:spcAft>
              <a:buClr>
                <a:srgbClr val="FFFFFF"/>
              </a:buClr>
              <a:buSzPts val="2246"/>
              <a:buFont typeface="DM Sans"/>
              <a:buChar char="●"/>
            </a:pPr>
            <a:r>
              <a:rPr lang="en-US" sz="2246">
                <a:solidFill>
                  <a:srgbClr val="FFFFFF"/>
                </a:solidFill>
                <a:latin typeface="DM Sans"/>
                <a:ea typeface="DM Sans"/>
                <a:cs typeface="DM Sans"/>
                <a:sym typeface="DM Sans"/>
              </a:rPr>
              <a:t>Power MCU</a:t>
            </a:r>
            <a:endParaRPr sz="2246">
              <a:solidFill>
                <a:srgbClr val="FFFFFF"/>
              </a:solidFill>
              <a:latin typeface="DM Sans"/>
              <a:ea typeface="DM Sans"/>
              <a:cs typeface="DM Sans"/>
              <a:sym typeface="DM Sans"/>
            </a:endParaRPr>
          </a:p>
          <a:p>
            <a:pPr indent="-444678" lvl="0" marL="604091" rtl="0" algn="l">
              <a:spcBef>
                <a:spcPts val="0"/>
              </a:spcBef>
              <a:spcAft>
                <a:spcPts val="0"/>
              </a:spcAft>
              <a:buClr>
                <a:srgbClr val="FFFFFF"/>
              </a:buClr>
              <a:buSzPts val="2246"/>
              <a:buFont typeface="DM Sans"/>
              <a:buChar char="●"/>
            </a:pPr>
            <a:r>
              <a:rPr lang="en-US" sz="2246">
                <a:solidFill>
                  <a:srgbClr val="FFFFFF"/>
                </a:solidFill>
                <a:latin typeface="DM Sans"/>
                <a:ea typeface="DM Sans"/>
                <a:cs typeface="DM Sans"/>
                <a:sym typeface="DM Sans"/>
              </a:rPr>
              <a:t>Rechargeable module</a:t>
            </a:r>
            <a:endParaRPr sz="2246">
              <a:solidFill>
                <a:srgbClr val="FFFFFF"/>
              </a:solidFill>
              <a:latin typeface="DM Sans"/>
              <a:ea typeface="DM Sans"/>
              <a:cs typeface="DM Sans"/>
              <a:sym typeface="DM Sans"/>
            </a:endParaRPr>
          </a:p>
          <a:p>
            <a:pPr indent="-444678" lvl="0" marL="604091" rtl="0" algn="l">
              <a:spcBef>
                <a:spcPts val="0"/>
              </a:spcBef>
              <a:spcAft>
                <a:spcPts val="0"/>
              </a:spcAft>
              <a:buClr>
                <a:srgbClr val="FFFFFF"/>
              </a:buClr>
              <a:buSzPts val="2246"/>
              <a:buFont typeface="DM Sans"/>
              <a:buChar char="●"/>
            </a:pPr>
            <a:r>
              <a:rPr lang="en-US" sz="2246">
                <a:solidFill>
                  <a:srgbClr val="FFFFFF"/>
                </a:solidFill>
                <a:latin typeface="DM Sans"/>
                <a:ea typeface="DM Sans"/>
                <a:cs typeface="DM Sans"/>
                <a:sym typeface="DM Sans"/>
              </a:rPr>
              <a:t>Powers sensor and motor</a:t>
            </a:r>
            <a:endParaRPr sz="2246">
              <a:solidFill>
                <a:srgbClr val="FFFFFF"/>
              </a:solidFill>
              <a:latin typeface="DM Sans"/>
              <a:ea typeface="DM Sans"/>
              <a:cs typeface="DM Sans"/>
              <a:sym typeface="DM Sans"/>
            </a:endParaRPr>
          </a:p>
        </p:txBody>
      </p:sp>
      <p:pic>
        <p:nvPicPr>
          <p:cNvPr id="274" name="Google Shape;274;p25"/>
          <p:cNvPicPr preferRelativeResize="0"/>
          <p:nvPr/>
        </p:nvPicPr>
        <p:blipFill>
          <a:blip r:embed="rId4">
            <a:alphaModFix/>
          </a:blip>
          <a:stretch>
            <a:fillRect/>
          </a:stretch>
        </p:blipFill>
        <p:spPr>
          <a:xfrm>
            <a:off x="466425" y="1542676"/>
            <a:ext cx="6869133" cy="36343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pic>
        <p:nvPicPr>
          <p:cNvPr id="279" name="Google Shape;279;p26"/>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280" name="Google Shape;280;p2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81" name="Google Shape;281;p2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282" name="Google Shape;282;p26"/>
          <p:cNvGrpSpPr/>
          <p:nvPr/>
        </p:nvGrpSpPr>
        <p:grpSpPr>
          <a:xfrm>
            <a:off x="4061425" y="6601537"/>
            <a:ext cx="5238715" cy="70500"/>
            <a:chOff x="4028175" y="6601537"/>
            <a:chExt cx="5238715" cy="70500"/>
          </a:xfrm>
        </p:grpSpPr>
        <p:cxnSp>
          <p:nvCxnSpPr>
            <p:cNvPr id="283" name="Google Shape;283;p26"/>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284" name="Google Shape;284;p26"/>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85" name="Google Shape;285;p26" title="Presentation T55 Short Demo - ECE445 SP26">
            <a:hlinkClick r:id="rId5"/>
          </p:cNvPr>
          <p:cNvPicPr preferRelativeResize="0"/>
          <p:nvPr/>
        </p:nvPicPr>
        <p:blipFill>
          <a:blip r:embed="rId6">
            <a:alphaModFix/>
          </a:blip>
          <a:stretch>
            <a:fillRect/>
          </a:stretch>
        </p:blipFill>
        <p:spPr>
          <a:xfrm>
            <a:off x="2771375" y="1381513"/>
            <a:ext cx="6649275" cy="3740225"/>
          </a:xfrm>
          <a:prstGeom prst="rect">
            <a:avLst/>
          </a:prstGeom>
          <a:noFill/>
          <a:ln>
            <a:noFill/>
          </a:ln>
        </p:spPr>
      </p:pic>
      <p:sp>
        <p:nvSpPr>
          <p:cNvPr id="286" name="Google Shape;286;p26"/>
          <p:cNvSpPr txBox="1"/>
          <p:nvPr/>
        </p:nvSpPr>
        <p:spPr>
          <a:xfrm>
            <a:off x="640972" y="291051"/>
            <a:ext cx="10910100" cy="13854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Video Demonstration</a:t>
            </a:r>
            <a:endParaRPr sz="3000">
              <a:solidFill>
                <a:schemeClr val="lt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27"/>
          <p:cNvSpPr txBox="1"/>
          <p:nvPr/>
        </p:nvSpPr>
        <p:spPr>
          <a:xfrm>
            <a:off x="740435" y="3050975"/>
            <a:ext cx="10503600" cy="1569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4600">
                <a:solidFill>
                  <a:schemeClr val="lt1"/>
                </a:solidFill>
                <a:latin typeface="DM Serif Display"/>
                <a:ea typeface="DM Serif Display"/>
                <a:cs typeface="DM Serif Display"/>
                <a:sym typeface="DM Serif Display"/>
              </a:rPr>
              <a:t>Requirements and Verification</a:t>
            </a:r>
            <a:endParaRPr sz="4600">
              <a:solidFill>
                <a:schemeClr val="lt1"/>
              </a:solidFill>
              <a:latin typeface="DM Serif Display"/>
              <a:ea typeface="DM Serif Display"/>
              <a:cs typeface="DM Serif Display"/>
              <a:sym typeface="DM Serif Display"/>
            </a:endParaRPr>
          </a:p>
          <a:p>
            <a:pPr indent="0" lvl="0" marL="0" rtl="0" algn="ctr">
              <a:spcBef>
                <a:spcPts val="0"/>
              </a:spcBef>
              <a:spcAft>
                <a:spcPts val="0"/>
              </a:spcAft>
              <a:buClr>
                <a:schemeClr val="dk1"/>
              </a:buClr>
              <a:buSzPts val="1100"/>
              <a:buFont typeface="Arial"/>
              <a:buNone/>
            </a:pPr>
            <a:r>
              <a:t/>
            </a:r>
            <a:endParaRPr sz="5000">
              <a:solidFill>
                <a:schemeClr val="lt1"/>
              </a:solidFill>
              <a:latin typeface="DM Serif Display"/>
              <a:ea typeface="DM Serif Display"/>
              <a:cs typeface="DM Serif Display"/>
              <a:sym typeface="DM Serif Display"/>
            </a:endParaRPr>
          </a:p>
        </p:txBody>
      </p:sp>
      <p:grpSp>
        <p:nvGrpSpPr>
          <p:cNvPr id="292" name="Google Shape;292;p27"/>
          <p:cNvGrpSpPr/>
          <p:nvPr/>
        </p:nvGrpSpPr>
        <p:grpSpPr>
          <a:xfrm>
            <a:off x="4061415" y="3859939"/>
            <a:ext cx="3861636" cy="322845"/>
            <a:chOff x="3943790" y="2676939"/>
            <a:chExt cx="3861636" cy="322845"/>
          </a:xfrm>
        </p:grpSpPr>
        <p:cxnSp>
          <p:nvCxnSpPr>
            <p:cNvPr id="293" name="Google Shape;293;p27"/>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294" name="Google Shape;294;p27"/>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295" name="Google Shape;295;p27"/>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296" name="Google Shape;296;p2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97" name="Google Shape;297;p2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298" name="Google Shape;298;p27"/>
          <p:cNvGrpSpPr/>
          <p:nvPr/>
        </p:nvGrpSpPr>
        <p:grpSpPr>
          <a:xfrm>
            <a:off x="4061425" y="6601537"/>
            <a:ext cx="5238715" cy="70500"/>
            <a:chOff x="4028175" y="6601537"/>
            <a:chExt cx="5238715" cy="70500"/>
          </a:xfrm>
        </p:grpSpPr>
        <p:cxnSp>
          <p:nvCxnSpPr>
            <p:cNvPr id="299" name="Google Shape;299;p27"/>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300" name="Google Shape;300;p27"/>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8"/>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06" name="Google Shape;306;p28"/>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Sensing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07" name="Google Shape;307;p28"/>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308" name="Google Shape;308;p2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09" name="Google Shape;309;p2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10" name="Google Shape;310;p28"/>
          <p:cNvGrpSpPr/>
          <p:nvPr/>
        </p:nvGrpSpPr>
        <p:grpSpPr>
          <a:xfrm>
            <a:off x="4061361" y="6601537"/>
            <a:ext cx="5238725" cy="70446"/>
            <a:chOff x="4028111" y="6601537"/>
            <a:chExt cx="5238725" cy="70446"/>
          </a:xfrm>
        </p:grpSpPr>
        <p:cxnSp>
          <p:nvCxnSpPr>
            <p:cNvPr id="311" name="Google Shape;311;p2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312" name="Google Shape;312;p28"/>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13" name="Google Shape;313;p28"/>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sensing node shall remain operational for at least 24 hours without recharge under normal conditions </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314" name="Google Shape;314;p28"/>
          <p:cNvGraphicFramePr/>
          <p:nvPr/>
        </p:nvGraphicFramePr>
        <p:xfrm>
          <a:off x="6618225" y="1527475"/>
          <a:ext cx="3000000" cy="3000000"/>
        </p:xfrm>
        <a:graphic>
          <a:graphicData uri="http://schemas.openxmlformats.org/drawingml/2006/table">
            <a:tbl>
              <a:tblPr>
                <a:noFill/>
                <a:tableStyleId>{ED18DF9D-77CA-4565-A6D6-FE1E08E981C2}</a:tableStyleId>
              </a:tblPr>
              <a:tblGrid>
                <a:gridCol w="1837675"/>
                <a:gridCol w="1837675"/>
              </a:tblGrid>
              <a:tr h="148625">
                <a:tc>
                  <a:txBody>
                    <a:bodyPr/>
                    <a:lstStyle/>
                    <a:p>
                      <a:pPr indent="0" lvl="0" marL="0" rtl="0" algn="l">
                        <a:spcBef>
                          <a:spcPts val="0"/>
                        </a:spcBef>
                        <a:spcAft>
                          <a:spcPts val="0"/>
                        </a:spcAft>
                        <a:buNone/>
                      </a:pPr>
                      <a:r>
                        <a:rPr lang="en-US" sz="1100">
                          <a:latin typeface="DM Sans"/>
                          <a:ea typeface="DM Sans"/>
                          <a:cs typeface="DM Sans"/>
                          <a:sym typeface="DM Sans"/>
                        </a:rPr>
                        <a:t>Reading #</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Simulated DC Current (mA)</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1</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18.94</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2</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21.37</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3</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19.62</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4</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20.81</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5</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17.88</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6</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22.46</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7</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19.15</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8</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20.28</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9</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21.04</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48625">
                <a:tc>
                  <a:txBody>
                    <a:bodyPr/>
                    <a:lstStyle/>
                    <a:p>
                      <a:pPr indent="0" lvl="0" marL="0" rtl="0" algn="l">
                        <a:spcBef>
                          <a:spcPts val="0"/>
                        </a:spcBef>
                        <a:spcAft>
                          <a:spcPts val="0"/>
                        </a:spcAft>
                        <a:buNone/>
                      </a:pPr>
                      <a:r>
                        <a:rPr lang="en-US" sz="1100">
                          <a:latin typeface="DM Sans"/>
                          <a:ea typeface="DM Sans"/>
                          <a:cs typeface="DM Sans"/>
                          <a:sym typeface="DM Sans"/>
                        </a:rPr>
                        <a:t>10</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US" sz="1100">
                          <a:latin typeface="DM Sans"/>
                          <a:ea typeface="DM Sans"/>
                          <a:cs typeface="DM Sans"/>
                          <a:sym typeface="DM Sans"/>
                        </a:rPr>
                        <a:t>18.73</a:t>
                      </a:r>
                      <a:endParaRPr sz="1100">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15" name="Google Shape;315;p28"/>
          <p:cNvSpPr txBox="1"/>
          <p:nvPr/>
        </p:nvSpPr>
        <p:spPr>
          <a:xfrm>
            <a:off x="7436075" y="5192775"/>
            <a:ext cx="2975700" cy="92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100">
                <a:solidFill>
                  <a:schemeClr val="dk1"/>
                </a:solidFill>
              </a:rPr>
              <a:t>I_avg = 20.03 mAh</a:t>
            </a:r>
            <a:r>
              <a:rPr lang="en-US" sz="1100">
                <a:solidFill>
                  <a:schemeClr val="dk1"/>
                </a:solidFill>
              </a:rPr>
              <a:t> </a:t>
            </a:r>
            <a:r>
              <a:rPr b="1" lang="en-US" sz="1100">
                <a:solidFill>
                  <a:schemeClr val="dk1"/>
                </a:solidFill>
              </a:rPr>
              <a:t>&lt; </a:t>
            </a:r>
            <a:r>
              <a:rPr b="1" lang="en-US" sz="1100">
                <a:solidFill>
                  <a:schemeClr val="dk1"/>
                </a:solidFill>
                <a:highlight>
                  <a:srgbClr val="00FF00"/>
                </a:highlight>
              </a:rPr>
              <a:t>2000 mAh capacity</a:t>
            </a:r>
            <a:endParaRPr b="1" sz="1100">
              <a:solidFill>
                <a:schemeClr val="dk1"/>
              </a:solidFill>
              <a:highlight>
                <a:srgbClr val="00FF00"/>
              </a:highlight>
            </a:endParaRPr>
          </a:p>
          <a:p>
            <a:pPr indent="0" lvl="0" marL="0" rtl="0" algn="l">
              <a:lnSpc>
                <a:spcPct val="115000"/>
              </a:lnSpc>
              <a:spcBef>
                <a:spcPts val="0"/>
              </a:spcBef>
              <a:spcAft>
                <a:spcPts val="0"/>
              </a:spcAft>
              <a:buNone/>
            </a:pPr>
            <a:r>
              <a:t/>
            </a:r>
            <a:endParaRPr b="1" sz="1100">
              <a:solidFill>
                <a:schemeClr val="dk1"/>
              </a:solidFill>
              <a:highlight>
                <a:srgbClr val="00FF00"/>
              </a:highlight>
            </a:endParaRPr>
          </a:p>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21" name="Google Shape;321;p29"/>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Sensing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22" name="Google Shape;322;p29"/>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23" name="Google Shape;323;p2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24" name="Google Shape;324;p2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25" name="Google Shape;325;p29"/>
          <p:cNvGrpSpPr/>
          <p:nvPr/>
        </p:nvGrpSpPr>
        <p:grpSpPr>
          <a:xfrm>
            <a:off x="4061425" y="6601537"/>
            <a:ext cx="5238715" cy="70500"/>
            <a:chOff x="4028175" y="6601537"/>
            <a:chExt cx="5238715" cy="70500"/>
          </a:xfrm>
        </p:grpSpPr>
        <p:cxnSp>
          <p:nvCxnSpPr>
            <p:cNvPr id="326" name="Google Shape;326;p2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27" name="Google Shape;327;p2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28" name="Google Shape;328;p29"/>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sensing probe shall resist water-induced degradation for at least 30 days of continuous exposure.</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329" name="Google Shape;329;p29"/>
          <p:cNvPicPr preferRelativeResize="0"/>
          <p:nvPr/>
        </p:nvPicPr>
        <p:blipFill>
          <a:blip r:embed="rId4">
            <a:alphaModFix/>
          </a:blip>
          <a:stretch>
            <a:fillRect/>
          </a:stretch>
        </p:blipFill>
        <p:spPr>
          <a:xfrm>
            <a:off x="6389650" y="1527475"/>
            <a:ext cx="2200275" cy="2924050"/>
          </a:xfrm>
          <a:prstGeom prst="rect">
            <a:avLst/>
          </a:prstGeom>
          <a:noFill/>
          <a:ln>
            <a:noFill/>
          </a:ln>
        </p:spPr>
      </p:pic>
      <p:pic>
        <p:nvPicPr>
          <p:cNvPr id="330" name="Google Shape;330;p29"/>
          <p:cNvPicPr preferRelativeResize="0"/>
          <p:nvPr/>
        </p:nvPicPr>
        <p:blipFill>
          <a:blip r:embed="rId5">
            <a:alphaModFix/>
          </a:blip>
          <a:stretch>
            <a:fillRect/>
          </a:stretch>
        </p:blipFill>
        <p:spPr>
          <a:xfrm rot="5400000">
            <a:off x="8938200" y="1870375"/>
            <a:ext cx="2924175" cy="2200275"/>
          </a:xfrm>
          <a:prstGeom prst="rect">
            <a:avLst/>
          </a:prstGeom>
          <a:noFill/>
          <a:ln>
            <a:noFill/>
          </a:ln>
        </p:spPr>
      </p:pic>
      <p:sp>
        <p:nvSpPr>
          <p:cNvPr id="331" name="Google Shape;331;p29"/>
          <p:cNvSpPr txBox="1"/>
          <p:nvPr/>
        </p:nvSpPr>
        <p:spPr>
          <a:xfrm>
            <a:off x="6299100" y="4472650"/>
            <a:ext cx="2069100" cy="551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i="1" lang="en-US" sz="1100">
                <a:solidFill>
                  <a:schemeClr val="dk1"/>
                </a:solidFill>
              </a:rPr>
              <a:t>Day 1 (03/31/2026):</a:t>
            </a:r>
            <a:r>
              <a:rPr lang="en-US" sz="1100">
                <a:solidFill>
                  <a:schemeClr val="dk1"/>
                </a:solidFill>
              </a:rPr>
              <a:t> </a:t>
            </a:r>
            <a:endParaRPr sz="2800">
              <a:solidFill>
                <a:schemeClr val="dk1"/>
              </a:solidFill>
              <a:latin typeface="Calibri"/>
              <a:ea typeface="Calibri"/>
              <a:cs typeface="Calibri"/>
              <a:sym typeface="Calibri"/>
            </a:endParaRPr>
          </a:p>
        </p:txBody>
      </p:sp>
      <p:sp>
        <p:nvSpPr>
          <p:cNvPr id="332" name="Google Shape;332;p29"/>
          <p:cNvSpPr txBox="1"/>
          <p:nvPr/>
        </p:nvSpPr>
        <p:spPr>
          <a:xfrm>
            <a:off x="9192000" y="4432600"/>
            <a:ext cx="3000000" cy="3540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i="1" lang="en-US" sz="1100">
                <a:solidFill>
                  <a:schemeClr val="dk1"/>
                </a:solidFill>
              </a:rPr>
              <a:t>Day 28 (04/28/2026):</a:t>
            </a:r>
            <a:endParaRPr i="1" sz="2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38" name="Google Shape;338;p30"/>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User Interface </a:t>
            </a:r>
            <a:r>
              <a:rPr lang="en-US" sz="3000">
                <a:solidFill>
                  <a:schemeClr val="lt1"/>
                </a:solidFill>
                <a:latin typeface="DM Serif Display"/>
                <a:ea typeface="DM Serif Display"/>
                <a:cs typeface="DM Serif Display"/>
                <a:sym typeface="DM Serif Display"/>
              </a:rPr>
              <a:t>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39" name="Google Shape;339;p30"/>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40" name="Google Shape;340;p3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41" name="Google Shape;341;p3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42" name="Google Shape;342;p30"/>
          <p:cNvGrpSpPr/>
          <p:nvPr/>
        </p:nvGrpSpPr>
        <p:grpSpPr>
          <a:xfrm>
            <a:off x="4061425" y="6601537"/>
            <a:ext cx="5238715" cy="70500"/>
            <a:chOff x="4028175" y="6601537"/>
            <a:chExt cx="5238715" cy="70500"/>
          </a:xfrm>
        </p:grpSpPr>
        <p:cxnSp>
          <p:nvCxnSpPr>
            <p:cNvPr id="343" name="Google Shape;343;p3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44" name="Google Shape;344;p3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45" name="Google Shape;345;p30"/>
          <p:cNvSpPr txBox="1"/>
          <p:nvPr/>
        </p:nvSpPr>
        <p:spPr>
          <a:xfrm>
            <a:off x="6532825" y="4581850"/>
            <a:ext cx="1389300" cy="5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graphicFrame>
        <p:nvGraphicFramePr>
          <p:cNvPr id="346" name="Google Shape;346;p30"/>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display shall show the current moisture percentage and selected plant name under typical indoor lighting conditions. </a:t>
                      </a:r>
                      <a:endParaRPr>
                        <a:solidFill>
                          <a:srgbClr val="15264B"/>
                        </a:solidFill>
                        <a:latin typeface="DM Sans"/>
                        <a:ea typeface="DM Sans"/>
                        <a:cs typeface="DM Sans"/>
                        <a:sym typeface="DM Sans"/>
                      </a:endParaRPr>
                    </a:p>
                    <a:p>
                      <a:pPr indent="0" lvl="0" marL="0" rtl="0" algn="l">
                        <a:lnSpc>
                          <a:spcPct val="150000"/>
                        </a:lnSpc>
                        <a:spcBef>
                          <a:spcPts val="1200"/>
                        </a:spcBef>
                        <a:spcAft>
                          <a:spcPts val="1200"/>
                        </a:spcAft>
                        <a:buNone/>
                      </a:pPr>
                      <a:r>
                        <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347" name="Google Shape;347;p30"/>
          <p:cNvPicPr preferRelativeResize="0"/>
          <p:nvPr/>
        </p:nvPicPr>
        <p:blipFill rotWithShape="1">
          <a:blip r:embed="rId4">
            <a:alphaModFix/>
          </a:blip>
          <a:srcRect b="10489" l="32538" r="34685" t="17914"/>
          <a:stretch/>
        </p:blipFill>
        <p:spPr>
          <a:xfrm rot="5400000">
            <a:off x="8191187" y="834687"/>
            <a:ext cx="1899600" cy="3103075"/>
          </a:xfrm>
          <a:prstGeom prst="rect">
            <a:avLst/>
          </a:prstGeom>
          <a:noFill/>
          <a:ln>
            <a:noFill/>
          </a:ln>
        </p:spPr>
      </p:pic>
      <p:pic>
        <p:nvPicPr>
          <p:cNvPr id="348" name="Google Shape;348;p30"/>
          <p:cNvPicPr preferRelativeResize="0"/>
          <p:nvPr/>
        </p:nvPicPr>
        <p:blipFill rotWithShape="1">
          <a:blip r:embed="rId5">
            <a:alphaModFix/>
          </a:blip>
          <a:srcRect b="28638" l="25555" r="9895" t="25833"/>
          <a:stretch/>
        </p:blipFill>
        <p:spPr>
          <a:xfrm>
            <a:off x="7589450" y="3904225"/>
            <a:ext cx="3103075" cy="1887795"/>
          </a:xfrm>
          <a:prstGeom prst="rect">
            <a:avLst/>
          </a:prstGeom>
          <a:noFill/>
          <a:ln>
            <a:noFill/>
          </a:ln>
        </p:spPr>
      </p:pic>
      <p:sp>
        <p:nvSpPr>
          <p:cNvPr id="349" name="Google Shape;349;p30"/>
          <p:cNvSpPr txBox="1"/>
          <p:nvPr/>
        </p:nvSpPr>
        <p:spPr>
          <a:xfrm>
            <a:off x="7922125" y="3336025"/>
            <a:ext cx="23550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DM Sans"/>
                <a:ea typeface="DM Sans"/>
                <a:cs typeface="DM Sans"/>
                <a:sym typeface="DM Sans"/>
              </a:rPr>
              <a:t>dark condition</a:t>
            </a:r>
            <a:endParaRPr i="1">
              <a:solidFill>
                <a:schemeClr val="dk1"/>
              </a:solidFill>
              <a:latin typeface="DM Sans"/>
              <a:ea typeface="DM Sans"/>
              <a:cs typeface="DM Sans"/>
              <a:sym typeface="DM Sans"/>
            </a:endParaRPr>
          </a:p>
        </p:txBody>
      </p:sp>
      <p:sp>
        <p:nvSpPr>
          <p:cNvPr id="350" name="Google Shape;350;p30"/>
          <p:cNvSpPr txBox="1"/>
          <p:nvPr/>
        </p:nvSpPr>
        <p:spPr>
          <a:xfrm>
            <a:off x="7640988" y="5792025"/>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a:solidFill>
                  <a:schemeClr val="dk1"/>
                </a:solidFill>
                <a:latin typeface="DM Sans"/>
                <a:ea typeface="DM Sans"/>
                <a:cs typeface="DM Sans"/>
                <a:sym typeface="DM Sans"/>
              </a:rPr>
              <a:t>bright </a:t>
            </a:r>
            <a:r>
              <a:rPr i="1" lang="en-US">
                <a:solidFill>
                  <a:schemeClr val="dk1"/>
                </a:solidFill>
                <a:latin typeface="DM Sans"/>
                <a:ea typeface="DM Sans"/>
                <a:cs typeface="DM Sans"/>
                <a:sym typeface="DM Sans"/>
              </a:rPr>
              <a:t>condition</a:t>
            </a:r>
            <a:endParaRPr i="1">
              <a:solidFill>
                <a:schemeClr val="dk1"/>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pic>
        <p:nvPicPr>
          <p:cNvPr id="90" name="Google Shape;90;p13"/>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91" name="Google Shape;91;p13"/>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92" name="Google Shape;92;p13"/>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93" name="Google Shape;93;p13"/>
          <p:cNvGrpSpPr/>
          <p:nvPr/>
        </p:nvGrpSpPr>
        <p:grpSpPr>
          <a:xfrm>
            <a:off x="4061361" y="6601537"/>
            <a:ext cx="5238725" cy="70446"/>
            <a:chOff x="4028111" y="6601537"/>
            <a:chExt cx="5238725" cy="70446"/>
          </a:xfrm>
        </p:grpSpPr>
        <p:cxnSp>
          <p:nvCxnSpPr>
            <p:cNvPr id="94" name="Google Shape;94;p13"/>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95" name="Google Shape;95;p13"/>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6" name="Google Shape;96;p13"/>
          <p:cNvSpPr txBox="1"/>
          <p:nvPr/>
        </p:nvSpPr>
        <p:spPr>
          <a:xfrm>
            <a:off x="1177260" y="704100"/>
            <a:ext cx="10726500" cy="797400"/>
          </a:xfrm>
          <a:prstGeom prst="rect">
            <a:avLst/>
          </a:prstGeom>
          <a:noFill/>
          <a:ln>
            <a:noFill/>
          </a:ln>
        </p:spPr>
        <p:txBody>
          <a:bodyPr anchorCtr="0" anchor="t" bIns="127300" lIns="127300" spcFirstLastPara="1" rIns="127300" wrap="square" tIns="127300">
            <a:noAutofit/>
          </a:bodyPr>
          <a:lstStyle/>
          <a:p>
            <a:pPr indent="0" lvl="0" marL="0" rtl="0" algn="l">
              <a:spcBef>
                <a:spcPts val="0"/>
              </a:spcBef>
              <a:spcAft>
                <a:spcPts val="0"/>
              </a:spcAft>
              <a:buNone/>
            </a:pPr>
            <a:r>
              <a:rPr lang="en-US" sz="4177">
                <a:solidFill>
                  <a:srgbClr val="FFFFFF"/>
                </a:solidFill>
                <a:latin typeface="DM Serif Display"/>
                <a:ea typeface="DM Serif Display"/>
                <a:cs typeface="DM Serif Display"/>
                <a:sym typeface="DM Serif Display"/>
              </a:rPr>
              <a:t>Table of contents</a:t>
            </a:r>
            <a:endParaRPr sz="4177">
              <a:solidFill>
                <a:srgbClr val="FFFFFF"/>
              </a:solidFill>
              <a:latin typeface="DM Serif Display"/>
              <a:ea typeface="DM Serif Display"/>
              <a:cs typeface="DM Serif Display"/>
              <a:sym typeface="DM Serif Display"/>
            </a:endParaRPr>
          </a:p>
        </p:txBody>
      </p:sp>
      <p:sp>
        <p:nvSpPr>
          <p:cNvPr id="97" name="Google Shape;97;p13"/>
          <p:cNvSpPr txBox="1"/>
          <p:nvPr/>
        </p:nvSpPr>
        <p:spPr>
          <a:xfrm>
            <a:off x="1309843" y="2223093"/>
            <a:ext cx="1023000" cy="900000"/>
          </a:xfrm>
          <a:prstGeom prst="rect">
            <a:avLst/>
          </a:prstGeom>
          <a:noFill/>
          <a:ln cap="flat" cmpd="sng" w="9525">
            <a:solidFill>
              <a:srgbClr val="FFFFFF"/>
            </a:solidFill>
            <a:prstDash val="solid"/>
            <a:round/>
            <a:headEnd len="sm" w="sm" type="none"/>
            <a:tailEnd len="sm" w="sm" type="none"/>
          </a:ln>
        </p:spPr>
        <p:txBody>
          <a:bodyPr anchorCtr="0" anchor="b" bIns="127300" lIns="127300" spcFirstLastPara="1" rIns="127300" wrap="square" tIns="127300">
            <a:noAutofit/>
          </a:bodyPr>
          <a:lstStyle/>
          <a:p>
            <a:pPr indent="0" lvl="0" marL="0" rtl="0" algn="ctr">
              <a:spcBef>
                <a:spcPts val="0"/>
              </a:spcBef>
              <a:spcAft>
                <a:spcPts val="0"/>
              </a:spcAft>
              <a:buNone/>
            </a:pPr>
            <a:r>
              <a:rPr lang="en-US" sz="4177">
                <a:solidFill>
                  <a:srgbClr val="FFFFFF"/>
                </a:solidFill>
                <a:latin typeface="DM Serif Display"/>
                <a:ea typeface="DM Serif Display"/>
                <a:cs typeface="DM Serif Display"/>
                <a:sym typeface="DM Serif Display"/>
              </a:rPr>
              <a:t>01</a:t>
            </a:r>
            <a:endParaRPr sz="4177">
              <a:solidFill>
                <a:srgbClr val="FFFFFF"/>
              </a:solidFill>
              <a:latin typeface="DM Serif Display"/>
              <a:ea typeface="DM Serif Display"/>
              <a:cs typeface="DM Serif Display"/>
              <a:sym typeface="DM Serif Display"/>
            </a:endParaRPr>
          </a:p>
        </p:txBody>
      </p:sp>
      <p:sp>
        <p:nvSpPr>
          <p:cNvPr id="98" name="Google Shape;98;p13"/>
          <p:cNvSpPr txBox="1"/>
          <p:nvPr/>
        </p:nvSpPr>
        <p:spPr>
          <a:xfrm>
            <a:off x="1309843" y="4187001"/>
            <a:ext cx="1023000" cy="900000"/>
          </a:xfrm>
          <a:prstGeom prst="rect">
            <a:avLst/>
          </a:prstGeom>
          <a:noFill/>
          <a:ln cap="flat" cmpd="sng" w="9525">
            <a:solidFill>
              <a:srgbClr val="FFFFFF"/>
            </a:solidFill>
            <a:prstDash val="solid"/>
            <a:round/>
            <a:headEnd len="sm" w="sm" type="none"/>
            <a:tailEnd len="sm" w="sm" type="none"/>
          </a:ln>
        </p:spPr>
        <p:txBody>
          <a:bodyPr anchorCtr="0" anchor="b" bIns="127300" lIns="127300" spcFirstLastPara="1" rIns="127300" wrap="square" tIns="127300">
            <a:noAutofit/>
          </a:bodyPr>
          <a:lstStyle/>
          <a:p>
            <a:pPr indent="0" lvl="0" marL="0" rtl="0" algn="ctr">
              <a:spcBef>
                <a:spcPts val="0"/>
              </a:spcBef>
              <a:spcAft>
                <a:spcPts val="0"/>
              </a:spcAft>
              <a:buNone/>
            </a:pPr>
            <a:r>
              <a:rPr lang="en-US" sz="4177">
                <a:solidFill>
                  <a:srgbClr val="FFFFFF"/>
                </a:solidFill>
                <a:latin typeface="DM Serif Display"/>
                <a:ea typeface="DM Serif Display"/>
                <a:cs typeface="DM Serif Display"/>
                <a:sym typeface="DM Serif Display"/>
              </a:rPr>
              <a:t>04</a:t>
            </a:r>
            <a:endParaRPr sz="4177">
              <a:solidFill>
                <a:srgbClr val="FFFFFF"/>
              </a:solidFill>
              <a:latin typeface="DM Serif Display"/>
              <a:ea typeface="DM Serif Display"/>
              <a:cs typeface="DM Serif Display"/>
              <a:sym typeface="DM Serif Display"/>
            </a:endParaRPr>
          </a:p>
        </p:txBody>
      </p:sp>
      <p:sp>
        <p:nvSpPr>
          <p:cNvPr id="99" name="Google Shape;99;p13"/>
          <p:cNvSpPr txBox="1"/>
          <p:nvPr/>
        </p:nvSpPr>
        <p:spPr>
          <a:xfrm>
            <a:off x="5068088" y="2223093"/>
            <a:ext cx="1023000" cy="900000"/>
          </a:xfrm>
          <a:prstGeom prst="rect">
            <a:avLst/>
          </a:prstGeom>
          <a:noFill/>
          <a:ln cap="flat" cmpd="sng" w="9525">
            <a:solidFill>
              <a:srgbClr val="FFFFFF"/>
            </a:solidFill>
            <a:prstDash val="solid"/>
            <a:round/>
            <a:headEnd len="sm" w="sm" type="none"/>
            <a:tailEnd len="sm" w="sm" type="none"/>
          </a:ln>
        </p:spPr>
        <p:txBody>
          <a:bodyPr anchorCtr="0" anchor="b" bIns="127300" lIns="127300" spcFirstLastPara="1" rIns="127300" wrap="square" tIns="127300">
            <a:noAutofit/>
          </a:bodyPr>
          <a:lstStyle/>
          <a:p>
            <a:pPr indent="0" lvl="0" marL="0" rtl="0" algn="ctr">
              <a:spcBef>
                <a:spcPts val="0"/>
              </a:spcBef>
              <a:spcAft>
                <a:spcPts val="0"/>
              </a:spcAft>
              <a:buNone/>
            </a:pPr>
            <a:r>
              <a:rPr lang="en-US" sz="4177">
                <a:solidFill>
                  <a:srgbClr val="FFFFFF"/>
                </a:solidFill>
                <a:latin typeface="DM Serif Display"/>
                <a:ea typeface="DM Serif Display"/>
                <a:cs typeface="DM Serif Display"/>
                <a:sym typeface="DM Serif Display"/>
              </a:rPr>
              <a:t>02</a:t>
            </a:r>
            <a:endParaRPr sz="4177">
              <a:solidFill>
                <a:srgbClr val="FFFFFF"/>
              </a:solidFill>
              <a:latin typeface="DM Serif Display"/>
              <a:ea typeface="DM Serif Display"/>
              <a:cs typeface="DM Serif Display"/>
              <a:sym typeface="DM Serif Display"/>
            </a:endParaRPr>
          </a:p>
        </p:txBody>
      </p:sp>
      <p:sp>
        <p:nvSpPr>
          <p:cNvPr id="100" name="Google Shape;100;p13"/>
          <p:cNvSpPr txBox="1"/>
          <p:nvPr/>
        </p:nvSpPr>
        <p:spPr>
          <a:xfrm>
            <a:off x="5068088" y="4187001"/>
            <a:ext cx="1023000" cy="900000"/>
          </a:xfrm>
          <a:prstGeom prst="rect">
            <a:avLst/>
          </a:prstGeom>
          <a:noFill/>
          <a:ln cap="flat" cmpd="sng" w="9525">
            <a:solidFill>
              <a:srgbClr val="FFFFFF"/>
            </a:solidFill>
            <a:prstDash val="solid"/>
            <a:round/>
            <a:headEnd len="sm" w="sm" type="none"/>
            <a:tailEnd len="sm" w="sm" type="none"/>
          </a:ln>
        </p:spPr>
        <p:txBody>
          <a:bodyPr anchorCtr="0" anchor="b" bIns="127300" lIns="127300" spcFirstLastPara="1" rIns="127300" wrap="square" tIns="127300">
            <a:noAutofit/>
          </a:bodyPr>
          <a:lstStyle/>
          <a:p>
            <a:pPr indent="0" lvl="0" marL="0" rtl="0" algn="ctr">
              <a:spcBef>
                <a:spcPts val="0"/>
              </a:spcBef>
              <a:spcAft>
                <a:spcPts val="0"/>
              </a:spcAft>
              <a:buNone/>
            </a:pPr>
            <a:r>
              <a:rPr lang="en-US" sz="4177">
                <a:solidFill>
                  <a:srgbClr val="FFFFFF"/>
                </a:solidFill>
                <a:latin typeface="DM Serif Display"/>
                <a:ea typeface="DM Serif Display"/>
                <a:cs typeface="DM Serif Display"/>
                <a:sym typeface="DM Serif Display"/>
              </a:rPr>
              <a:t>05</a:t>
            </a:r>
            <a:endParaRPr sz="4177">
              <a:solidFill>
                <a:srgbClr val="FFFFFF"/>
              </a:solidFill>
              <a:latin typeface="DM Serif Display"/>
              <a:ea typeface="DM Serif Display"/>
              <a:cs typeface="DM Serif Display"/>
              <a:sym typeface="DM Serif Display"/>
            </a:endParaRPr>
          </a:p>
        </p:txBody>
      </p:sp>
      <p:sp>
        <p:nvSpPr>
          <p:cNvPr id="101" name="Google Shape;101;p13"/>
          <p:cNvSpPr txBox="1"/>
          <p:nvPr/>
        </p:nvSpPr>
        <p:spPr>
          <a:xfrm>
            <a:off x="8826333" y="2223093"/>
            <a:ext cx="1023000" cy="900000"/>
          </a:xfrm>
          <a:prstGeom prst="rect">
            <a:avLst/>
          </a:prstGeom>
          <a:noFill/>
          <a:ln cap="flat" cmpd="sng" w="9525">
            <a:solidFill>
              <a:srgbClr val="FFFFFF"/>
            </a:solidFill>
            <a:prstDash val="solid"/>
            <a:round/>
            <a:headEnd len="sm" w="sm" type="none"/>
            <a:tailEnd len="sm" w="sm" type="none"/>
          </a:ln>
        </p:spPr>
        <p:txBody>
          <a:bodyPr anchorCtr="0" anchor="b" bIns="127300" lIns="127300" spcFirstLastPara="1" rIns="127300" wrap="square" tIns="127300">
            <a:noAutofit/>
          </a:bodyPr>
          <a:lstStyle/>
          <a:p>
            <a:pPr indent="0" lvl="0" marL="0" rtl="0" algn="ctr">
              <a:spcBef>
                <a:spcPts val="0"/>
              </a:spcBef>
              <a:spcAft>
                <a:spcPts val="0"/>
              </a:spcAft>
              <a:buNone/>
            </a:pPr>
            <a:r>
              <a:rPr lang="en-US" sz="4177">
                <a:solidFill>
                  <a:srgbClr val="FFFFFF"/>
                </a:solidFill>
                <a:latin typeface="DM Serif Display"/>
                <a:ea typeface="DM Serif Display"/>
                <a:cs typeface="DM Serif Display"/>
                <a:sym typeface="DM Serif Display"/>
              </a:rPr>
              <a:t>03</a:t>
            </a:r>
            <a:endParaRPr sz="4177">
              <a:solidFill>
                <a:srgbClr val="FFFFFF"/>
              </a:solidFill>
              <a:latin typeface="DM Serif Display"/>
              <a:ea typeface="DM Serif Display"/>
              <a:cs typeface="DM Serif Display"/>
              <a:sym typeface="DM Serif Display"/>
            </a:endParaRPr>
          </a:p>
        </p:txBody>
      </p:sp>
      <p:sp>
        <p:nvSpPr>
          <p:cNvPr id="102" name="Google Shape;102;p13"/>
          <p:cNvSpPr txBox="1"/>
          <p:nvPr/>
        </p:nvSpPr>
        <p:spPr>
          <a:xfrm>
            <a:off x="1177225" y="3123214"/>
            <a:ext cx="3210000" cy="685800"/>
          </a:xfrm>
          <a:prstGeom prst="rect">
            <a:avLst/>
          </a:prstGeom>
          <a:noFill/>
          <a:ln>
            <a:noFill/>
          </a:ln>
        </p:spPr>
        <p:txBody>
          <a:bodyPr anchorCtr="0" anchor="t" bIns="127300" lIns="127300" spcFirstLastPara="1" rIns="127300" wrap="square" tIns="127300">
            <a:noAutofit/>
          </a:bodyPr>
          <a:lstStyle/>
          <a:p>
            <a:pPr indent="0" lvl="0" marL="0" rtl="0" algn="l">
              <a:spcBef>
                <a:spcPts val="0"/>
              </a:spcBef>
              <a:spcAft>
                <a:spcPts val="0"/>
              </a:spcAft>
              <a:buNone/>
            </a:pPr>
            <a:r>
              <a:rPr lang="en-US" sz="2785">
                <a:solidFill>
                  <a:srgbClr val="FFFFFF"/>
                </a:solidFill>
                <a:latin typeface="DM Serif Display"/>
                <a:ea typeface="DM Serif Display"/>
                <a:cs typeface="DM Serif Display"/>
                <a:sym typeface="DM Serif Display"/>
              </a:rPr>
              <a:t>Introduction</a:t>
            </a:r>
            <a:endParaRPr sz="2785">
              <a:solidFill>
                <a:srgbClr val="FFFFFF"/>
              </a:solidFill>
              <a:latin typeface="DM Serif Display"/>
              <a:ea typeface="DM Serif Display"/>
              <a:cs typeface="DM Serif Display"/>
              <a:sym typeface="DM Serif Display"/>
            </a:endParaRPr>
          </a:p>
        </p:txBody>
      </p:sp>
      <p:sp>
        <p:nvSpPr>
          <p:cNvPr id="103" name="Google Shape;103;p13"/>
          <p:cNvSpPr txBox="1"/>
          <p:nvPr/>
        </p:nvSpPr>
        <p:spPr>
          <a:xfrm>
            <a:off x="4935470" y="3123214"/>
            <a:ext cx="3210000" cy="685800"/>
          </a:xfrm>
          <a:prstGeom prst="rect">
            <a:avLst/>
          </a:prstGeom>
          <a:noFill/>
          <a:ln>
            <a:noFill/>
          </a:ln>
        </p:spPr>
        <p:txBody>
          <a:bodyPr anchorCtr="0" anchor="t" bIns="127300" lIns="127300" spcFirstLastPara="1" rIns="127300" wrap="square" tIns="127300">
            <a:noAutofit/>
          </a:bodyPr>
          <a:lstStyle/>
          <a:p>
            <a:pPr indent="0" lvl="0" marL="0" rtl="0" algn="l">
              <a:spcBef>
                <a:spcPts val="0"/>
              </a:spcBef>
              <a:spcAft>
                <a:spcPts val="0"/>
              </a:spcAft>
              <a:buNone/>
            </a:pPr>
            <a:r>
              <a:rPr lang="en-US" sz="2785">
                <a:solidFill>
                  <a:srgbClr val="FFFFFF"/>
                </a:solidFill>
                <a:latin typeface="DM Serif Display"/>
                <a:ea typeface="DM Serif Display"/>
                <a:cs typeface="DM Serif Display"/>
                <a:sym typeface="DM Serif Display"/>
              </a:rPr>
              <a:t>Objective</a:t>
            </a:r>
            <a:endParaRPr sz="2785">
              <a:solidFill>
                <a:srgbClr val="FFFFFF"/>
              </a:solidFill>
              <a:latin typeface="DM Serif Display"/>
              <a:ea typeface="DM Serif Display"/>
              <a:cs typeface="DM Serif Display"/>
              <a:sym typeface="DM Serif Display"/>
            </a:endParaRPr>
          </a:p>
        </p:txBody>
      </p:sp>
      <p:sp>
        <p:nvSpPr>
          <p:cNvPr id="104" name="Google Shape;104;p13"/>
          <p:cNvSpPr txBox="1"/>
          <p:nvPr/>
        </p:nvSpPr>
        <p:spPr>
          <a:xfrm>
            <a:off x="8693715" y="3123214"/>
            <a:ext cx="3210000" cy="685800"/>
          </a:xfrm>
          <a:prstGeom prst="rect">
            <a:avLst/>
          </a:prstGeom>
          <a:noFill/>
          <a:ln>
            <a:noFill/>
          </a:ln>
        </p:spPr>
        <p:txBody>
          <a:bodyPr anchorCtr="0" anchor="t" bIns="127300" lIns="127300" spcFirstLastPara="1" rIns="127300" wrap="square" tIns="127300">
            <a:noAutofit/>
          </a:bodyPr>
          <a:lstStyle/>
          <a:p>
            <a:pPr indent="0" lvl="0" marL="0" rtl="0" algn="l">
              <a:spcBef>
                <a:spcPts val="0"/>
              </a:spcBef>
              <a:spcAft>
                <a:spcPts val="0"/>
              </a:spcAft>
              <a:buNone/>
            </a:pPr>
            <a:r>
              <a:rPr lang="en-US" sz="2785">
                <a:solidFill>
                  <a:srgbClr val="FFFFFF"/>
                </a:solidFill>
                <a:latin typeface="DM Serif Display"/>
                <a:ea typeface="DM Serif Display"/>
                <a:cs typeface="DM Serif Display"/>
                <a:sym typeface="DM Serif Display"/>
              </a:rPr>
              <a:t>Design</a:t>
            </a:r>
            <a:endParaRPr sz="2785">
              <a:solidFill>
                <a:srgbClr val="FFFFFF"/>
              </a:solidFill>
              <a:latin typeface="DM Serif Display"/>
              <a:ea typeface="DM Serif Display"/>
              <a:cs typeface="DM Serif Display"/>
              <a:sym typeface="DM Serif Display"/>
            </a:endParaRPr>
          </a:p>
        </p:txBody>
      </p:sp>
      <p:sp>
        <p:nvSpPr>
          <p:cNvPr id="105" name="Google Shape;105;p13"/>
          <p:cNvSpPr txBox="1"/>
          <p:nvPr/>
        </p:nvSpPr>
        <p:spPr>
          <a:xfrm>
            <a:off x="1177225" y="5087145"/>
            <a:ext cx="3210000" cy="685800"/>
          </a:xfrm>
          <a:prstGeom prst="rect">
            <a:avLst/>
          </a:prstGeom>
          <a:noFill/>
          <a:ln>
            <a:noFill/>
          </a:ln>
        </p:spPr>
        <p:txBody>
          <a:bodyPr anchorCtr="0" anchor="t" bIns="127300" lIns="127300" spcFirstLastPara="1" rIns="127300" wrap="square" tIns="127300">
            <a:noAutofit/>
          </a:bodyPr>
          <a:lstStyle/>
          <a:p>
            <a:pPr indent="0" lvl="0" marL="0" rtl="0" algn="l">
              <a:spcBef>
                <a:spcPts val="0"/>
              </a:spcBef>
              <a:spcAft>
                <a:spcPts val="0"/>
              </a:spcAft>
              <a:buNone/>
            </a:pPr>
            <a:r>
              <a:rPr lang="en-US" sz="2785">
                <a:solidFill>
                  <a:srgbClr val="FFFFFF"/>
                </a:solidFill>
                <a:latin typeface="DM Serif Display"/>
                <a:ea typeface="DM Serif Display"/>
                <a:cs typeface="DM Serif Display"/>
                <a:sym typeface="DM Serif Display"/>
              </a:rPr>
              <a:t>Requirements &amp; Verification</a:t>
            </a:r>
            <a:endParaRPr sz="2785">
              <a:solidFill>
                <a:srgbClr val="FFFFFF"/>
              </a:solidFill>
              <a:latin typeface="DM Serif Display"/>
              <a:ea typeface="DM Serif Display"/>
              <a:cs typeface="DM Serif Display"/>
              <a:sym typeface="DM Serif Display"/>
            </a:endParaRPr>
          </a:p>
        </p:txBody>
      </p:sp>
      <p:sp>
        <p:nvSpPr>
          <p:cNvPr id="106" name="Google Shape;106;p13"/>
          <p:cNvSpPr txBox="1"/>
          <p:nvPr/>
        </p:nvSpPr>
        <p:spPr>
          <a:xfrm>
            <a:off x="4935470" y="5087145"/>
            <a:ext cx="3210000" cy="685800"/>
          </a:xfrm>
          <a:prstGeom prst="rect">
            <a:avLst/>
          </a:prstGeom>
          <a:noFill/>
          <a:ln>
            <a:noFill/>
          </a:ln>
        </p:spPr>
        <p:txBody>
          <a:bodyPr anchorCtr="0" anchor="t" bIns="127300" lIns="127300" spcFirstLastPara="1" rIns="127300" wrap="square" tIns="127300">
            <a:noAutofit/>
          </a:bodyPr>
          <a:lstStyle/>
          <a:p>
            <a:pPr indent="0" lvl="0" marL="0" rtl="0" algn="l">
              <a:spcBef>
                <a:spcPts val="0"/>
              </a:spcBef>
              <a:spcAft>
                <a:spcPts val="0"/>
              </a:spcAft>
              <a:buNone/>
            </a:pPr>
            <a:r>
              <a:rPr lang="en-US" sz="2785">
                <a:solidFill>
                  <a:srgbClr val="FFFFFF"/>
                </a:solidFill>
                <a:latin typeface="DM Serif Display"/>
                <a:ea typeface="DM Serif Display"/>
                <a:cs typeface="DM Serif Display"/>
                <a:sym typeface="DM Serif Display"/>
              </a:rPr>
              <a:t>Conclusion</a:t>
            </a:r>
            <a:endParaRPr sz="2785">
              <a:solidFill>
                <a:srgbClr val="FFFFFF"/>
              </a:solidFill>
              <a:latin typeface="DM Serif Display"/>
              <a:ea typeface="DM Serif Display"/>
              <a:cs typeface="DM Serif Display"/>
              <a:sym typeface="DM Serif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56" name="Google Shape;356;p31"/>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User Interface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57" name="Google Shape;357;p31"/>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58" name="Google Shape;358;p3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59" name="Google Shape;359;p3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60" name="Google Shape;360;p31"/>
          <p:cNvGrpSpPr/>
          <p:nvPr/>
        </p:nvGrpSpPr>
        <p:grpSpPr>
          <a:xfrm>
            <a:off x="4061425" y="6601537"/>
            <a:ext cx="5238715" cy="70500"/>
            <a:chOff x="4028175" y="6601537"/>
            <a:chExt cx="5238715" cy="70500"/>
          </a:xfrm>
        </p:grpSpPr>
        <p:cxnSp>
          <p:nvCxnSpPr>
            <p:cNvPr id="361" name="Google Shape;361;p3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62" name="Google Shape;362;p31"/>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63" name="Google Shape;363;p31"/>
          <p:cNvSpPr txBox="1"/>
          <p:nvPr/>
        </p:nvSpPr>
        <p:spPr>
          <a:xfrm>
            <a:off x="6532825" y="4581850"/>
            <a:ext cx="1389300" cy="5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graphicFrame>
        <p:nvGraphicFramePr>
          <p:cNvPr id="364" name="Google Shape;364;p31"/>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subsystem shall not cause unintended pump activation during input interaction.</a:t>
                      </a:r>
                      <a:endParaRPr>
                        <a:solidFill>
                          <a:srgbClr val="15264B"/>
                        </a:solidFill>
                        <a:latin typeface="DM Sans"/>
                        <a:ea typeface="DM Sans"/>
                        <a:cs typeface="DM Sans"/>
                        <a:sym typeface="DM Sans"/>
                      </a:endParaRPr>
                    </a:p>
                    <a:p>
                      <a:pPr indent="0" lvl="0" marL="0" rtl="0" algn="l">
                        <a:lnSpc>
                          <a:spcPct val="150000"/>
                        </a:lnSpc>
                        <a:spcBef>
                          <a:spcPts val="1200"/>
                        </a:spcBef>
                        <a:spcAft>
                          <a:spcPts val="1200"/>
                        </a:spcAft>
                        <a:buNone/>
                      </a:pPr>
                      <a:r>
                        <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365" name="Google Shape;365;p31"/>
          <p:cNvGraphicFramePr/>
          <p:nvPr/>
        </p:nvGraphicFramePr>
        <p:xfrm>
          <a:off x="7542550" y="1185700"/>
          <a:ext cx="3000000" cy="3000000"/>
        </p:xfrm>
        <a:graphic>
          <a:graphicData uri="http://schemas.openxmlformats.org/drawingml/2006/table">
            <a:tbl>
              <a:tblPr>
                <a:noFill/>
                <a:tableStyleId>{ED18DF9D-77CA-4565-A6D6-FE1E08E981C2}</a:tableStyleId>
              </a:tblPr>
              <a:tblGrid>
                <a:gridCol w="1872175"/>
                <a:gridCol w="1872175"/>
              </a:tblGrid>
              <a:tr h="162950">
                <a:tc>
                  <a:txBody>
                    <a:bodyPr/>
                    <a:lstStyle/>
                    <a:p>
                      <a:pPr indent="0" lvl="0" marL="0" rtl="0" algn="r">
                        <a:lnSpc>
                          <a:spcPct val="115000"/>
                        </a:lnSpc>
                        <a:spcBef>
                          <a:spcPts val="0"/>
                        </a:spcBef>
                        <a:spcAft>
                          <a:spcPts val="0"/>
                        </a:spcAft>
                        <a:buNone/>
                      </a:pPr>
                      <a:r>
                        <a:rPr b="1" lang="en-US" sz="1100"/>
                        <a:t>Reading #</a:t>
                      </a:r>
                      <a:endParaRPr b="1" sz="1100"/>
                    </a:p>
                  </a:txBody>
                  <a:tcPr marT="91425" marB="91425" marR="91425" marL="91425"/>
                </a:tc>
                <a:tc>
                  <a:txBody>
                    <a:bodyPr/>
                    <a:lstStyle/>
                    <a:p>
                      <a:pPr indent="0" lvl="0" marL="0" rtl="0" algn="r">
                        <a:lnSpc>
                          <a:spcPct val="115000"/>
                        </a:lnSpc>
                        <a:spcBef>
                          <a:spcPts val="0"/>
                        </a:spcBef>
                        <a:spcAft>
                          <a:spcPts val="0"/>
                        </a:spcAft>
                        <a:buNone/>
                      </a:pPr>
                      <a:r>
                        <a:rPr b="1" lang="en-US" sz="1100"/>
                        <a:t>DC Voltage (V)</a:t>
                      </a:r>
                      <a:endParaRPr b="1" sz="1100"/>
                    </a:p>
                  </a:txBody>
                  <a:tcPr marT="91425" marB="91425" marR="91425" marL="91425"/>
                </a:tc>
              </a:tr>
              <a:tr h="169450">
                <a:tc>
                  <a:txBody>
                    <a:bodyPr/>
                    <a:lstStyle/>
                    <a:p>
                      <a:pPr indent="0" lvl="0" marL="0" rtl="0" algn="r">
                        <a:lnSpc>
                          <a:spcPct val="115000"/>
                        </a:lnSpc>
                        <a:spcBef>
                          <a:spcPts val="0"/>
                        </a:spcBef>
                        <a:spcAft>
                          <a:spcPts val="0"/>
                        </a:spcAft>
                        <a:buNone/>
                      </a:pPr>
                      <a:r>
                        <a:rPr lang="en-US"/>
                        <a:t>1</a:t>
                      </a:r>
                      <a:endParaRPr/>
                    </a:p>
                  </a:txBody>
                  <a:tcPr marT="91425" marB="91425" marR="91425" marL="91425"/>
                </a:tc>
                <a:tc>
                  <a:txBody>
                    <a:bodyPr/>
                    <a:lstStyle/>
                    <a:p>
                      <a:pPr indent="0" lvl="0" marL="0" rtl="0" algn="r">
                        <a:lnSpc>
                          <a:spcPct val="115000"/>
                        </a:lnSpc>
                        <a:spcBef>
                          <a:spcPts val="0"/>
                        </a:spcBef>
                        <a:spcAft>
                          <a:spcPts val="0"/>
                        </a:spcAft>
                        <a:buNone/>
                      </a:pPr>
                      <a:r>
                        <a:rPr lang="en-US"/>
                        <a:t>0.009752</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2</a:t>
                      </a:r>
                      <a:endParaRPr/>
                    </a:p>
                  </a:txBody>
                  <a:tcPr marT="91425" marB="91425" marR="91425" marL="91425"/>
                </a:tc>
                <a:tc>
                  <a:txBody>
                    <a:bodyPr/>
                    <a:lstStyle/>
                    <a:p>
                      <a:pPr indent="0" lvl="0" marL="0" rtl="0" algn="r">
                        <a:lnSpc>
                          <a:spcPct val="115000"/>
                        </a:lnSpc>
                        <a:spcBef>
                          <a:spcPts val="0"/>
                        </a:spcBef>
                        <a:spcAft>
                          <a:spcPts val="0"/>
                        </a:spcAft>
                        <a:buNone/>
                      </a:pPr>
                      <a:r>
                        <a:rPr lang="en-US"/>
                        <a:t>0.016709</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3</a:t>
                      </a:r>
                      <a:endParaRPr/>
                    </a:p>
                  </a:txBody>
                  <a:tcPr marT="91425" marB="91425" marR="91425" marL="91425"/>
                </a:tc>
                <a:tc>
                  <a:txBody>
                    <a:bodyPr/>
                    <a:lstStyle/>
                    <a:p>
                      <a:pPr indent="0" lvl="0" marL="0" rtl="0" algn="r">
                        <a:lnSpc>
                          <a:spcPct val="115000"/>
                        </a:lnSpc>
                        <a:spcBef>
                          <a:spcPts val="0"/>
                        </a:spcBef>
                        <a:spcAft>
                          <a:spcPts val="0"/>
                        </a:spcAft>
                        <a:buNone/>
                      </a:pPr>
                      <a:r>
                        <a:rPr lang="en-US"/>
                        <a:t>0.015905</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4</a:t>
                      </a:r>
                      <a:endParaRPr/>
                    </a:p>
                  </a:txBody>
                  <a:tcPr marT="91425" marB="91425" marR="91425" marL="91425"/>
                </a:tc>
                <a:tc>
                  <a:txBody>
                    <a:bodyPr/>
                    <a:lstStyle/>
                    <a:p>
                      <a:pPr indent="0" lvl="0" marL="0" rtl="0" algn="r">
                        <a:lnSpc>
                          <a:spcPct val="115000"/>
                        </a:lnSpc>
                        <a:spcBef>
                          <a:spcPts val="0"/>
                        </a:spcBef>
                        <a:spcAft>
                          <a:spcPts val="0"/>
                        </a:spcAft>
                        <a:buNone/>
                      </a:pPr>
                      <a:r>
                        <a:rPr lang="en-US"/>
                        <a:t>0.012913</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5</a:t>
                      </a:r>
                      <a:endParaRPr/>
                    </a:p>
                  </a:txBody>
                  <a:tcPr marT="91425" marB="91425" marR="91425" marL="91425"/>
                </a:tc>
                <a:tc>
                  <a:txBody>
                    <a:bodyPr/>
                    <a:lstStyle/>
                    <a:p>
                      <a:pPr indent="0" lvl="0" marL="0" rtl="0" algn="r">
                        <a:lnSpc>
                          <a:spcPct val="115000"/>
                        </a:lnSpc>
                        <a:spcBef>
                          <a:spcPts val="0"/>
                        </a:spcBef>
                        <a:spcAft>
                          <a:spcPts val="0"/>
                        </a:spcAft>
                        <a:buNone/>
                      </a:pPr>
                      <a:r>
                        <a:rPr lang="en-US"/>
                        <a:t>0.013267</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6</a:t>
                      </a:r>
                      <a:endParaRPr/>
                    </a:p>
                  </a:txBody>
                  <a:tcPr marT="91425" marB="91425" marR="91425" marL="91425"/>
                </a:tc>
                <a:tc>
                  <a:txBody>
                    <a:bodyPr/>
                    <a:lstStyle/>
                    <a:p>
                      <a:pPr indent="0" lvl="0" marL="0" rtl="0" algn="r">
                        <a:lnSpc>
                          <a:spcPct val="115000"/>
                        </a:lnSpc>
                        <a:spcBef>
                          <a:spcPts val="0"/>
                        </a:spcBef>
                        <a:spcAft>
                          <a:spcPts val="0"/>
                        </a:spcAft>
                        <a:buNone/>
                      </a:pPr>
                      <a:r>
                        <a:rPr lang="en-US"/>
                        <a:t>0.012716</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7</a:t>
                      </a:r>
                      <a:endParaRPr/>
                    </a:p>
                  </a:txBody>
                  <a:tcPr marT="91425" marB="91425" marR="91425" marL="91425"/>
                </a:tc>
                <a:tc>
                  <a:txBody>
                    <a:bodyPr/>
                    <a:lstStyle/>
                    <a:p>
                      <a:pPr indent="0" lvl="0" marL="0" rtl="0" algn="r">
                        <a:lnSpc>
                          <a:spcPct val="115000"/>
                        </a:lnSpc>
                        <a:spcBef>
                          <a:spcPts val="0"/>
                        </a:spcBef>
                        <a:spcAft>
                          <a:spcPts val="0"/>
                        </a:spcAft>
                        <a:buNone/>
                      </a:pPr>
                      <a:r>
                        <a:rPr lang="en-US"/>
                        <a:t>0.011986</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8</a:t>
                      </a:r>
                      <a:endParaRPr/>
                    </a:p>
                  </a:txBody>
                  <a:tcPr marT="91425" marB="91425" marR="91425" marL="91425"/>
                </a:tc>
                <a:tc>
                  <a:txBody>
                    <a:bodyPr/>
                    <a:lstStyle/>
                    <a:p>
                      <a:pPr indent="0" lvl="0" marL="0" rtl="0" algn="r">
                        <a:lnSpc>
                          <a:spcPct val="115000"/>
                        </a:lnSpc>
                        <a:spcBef>
                          <a:spcPts val="0"/>
                        </a:spcBef>
                        <a:spcAft>
                          <a:spcPts val="0"/>
                        </a:spcAft>
                        <a:buNone/>
                      </a:pPr>
                      <a:r>
                        <a:rPr lang="en-US"/>
                        <a:t>0.011117</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9</a:t>
                      </a:r>
                      <a:endParaRPr/>
                    </a:p>
                  </a:txBody>
                  <a:tcPr marT="91425" marB="91425" marR="91425" marL="91425"/>
                </a:tc>
                <a:tc>
                  <a:txBody>
                    <a:bodyPr/>
                    <a:lstStyle/>
                    <a:p>
                      <a:pPr indent="0" lvl="0" marL="0" rtl="0" algn="r">
                        <a:lnSpc>
                          <a:spcPct val="115000"/>
                        </a:lnSpc>
                        <a:spcBef>
                          <a:spcPts val="0"/>
                        </a:spcBef>
                        <a:spcAft>
                          <a:spcPts val="0"/>
                        </a:spcAft>
                        <a:buNone/>
                      </a:pPr>
                      <a:r>
                        <a:rPr lang="en-US"/>
                        <a:t>0.010427</a:t>
                      </a:r>
                      <a:endParaRPr/>
                    </a:p>
                  </a:txBody>
                  <a:tcPr marT="91425" marB="91425" marR="91425" marL="91425"/>
                </a:tc>
              </a:tr>
              <a:tr h="169450">
                <a:tc>
                  <a:txBody>
                    <a:bodyPr/>
                    <a:lstStyle/>
                    <a:p>
                      <a:pPr indent="0" lvl="0" marL="0" rtl="0" algn="r">
                        <a:lnSpc>
                          <a:spcPct val="115000"/>
                        </a:lnSpc>
                        <a:spcBef>
                          <a:spcPts val="0"/>
                        </a:spcBef>
                        <a:spcAft>
                          <a:spcPts val="0"/>
                        </a:spcAft>
                        <a:buNone/>
                      </a:pPr>
                      <a:r>
                        <a:rPr lang="en-US"/>
                        <a:t>10</a:t>
                      </a:r>
                      <a:endParaRPr/>
                    </a:p>
                  </a:txBody>
                  <a:tcPr marT="91425" marB="91425" marR="91425" marL="91425"/>
                </a:tc>
                <a:tc>
                  <a:txBody>
                    <a:bodyPr/>
                    <a:lstStyle/>
                    <a:p>
                      <a:pPr indent="0" lvl="0" marL="0" rtl="0" algn="r">
                        <a:lnSpc>
                          <a:spcPct val="115000"/>
                        </a:lnSpc>
                        <a:spcBef>
                          <a:spcPts val="0"/>
                        </a:spcBef>
                        <a:spcAft>
                          <a:spcPts val="0"/>
                        </a:spcAft>
                        <a:buNone/>
                      </a:pPr>
                      <a:r>
                        <a:rPr lang="en-US"/>
                        <a:t>0.010577</a:t>
                      </a:r>
                      <a:endParaRPr/>
                    </a:p>
                  </a:txBody>
                  <a:tcPr marT="91425" marB="91425" marR="91425" marL="91425"/>
                </a:tc>
              </a:tr>
            </a:tbl>
          </a:graphicData>
        </a:graphic>
      </p:graphicFrame>
      <p:sp>
        <p:nvSpPr>
          <p:cNvPr id="366" name="Google Shape;366;p31"/>
          <p:cNvSpPr txBox="1"/>
          <p:nvPr/>
        </p:nvSpPr>
        <p:spPr>
          <a:xfrm>
            <a:off x="7542550" y="5549575"/>
            <a:ext cx="2975700" cy="92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100">
                <a:solidFill>
                  <a:schemeClr val="dk1"/>
                </a:solidFill>
              </a:rPr>
              <a:t>Vmax </a:t>
            </a:r>
            <a:r>
              <a:rPr b="1" lang="en-US" sz="1100">
                <a:solidFill>
                  <a:schemeClr val="dk1"/>
                </a:solidFill>
              </a:rPr>
              <a:t>= </a:t>
            </a:r>
            <a:r>
              <a:rPr b="1" lang="en-US" sz="1100">
                <a:solidFill>
                  <a:schemeClr val="dk1"/>
                </a:solidFill>
              </a:rPr>
              <a:t>0.009752 V</a:t>
            </a:r>
            <a:r>
              <a:rPr lang="en-US" sz="1100">
                <a:solidFill>
                  <a:schemeClr val="dk1"/>
                </a:solidFill>
              </a:rPr>
              <a:t> </a:t>
            </a:r>
            <a:r>
              <a:rPr b="1" lang="en-US" sz="1100">
                <a:solidFill>
                  <a:schemeClr val="dk1"/>
                </a:solidFill>
              </a:rPr>
              <a:t>&lt; </a:t>
            </a:r>
            <a:r>
              <a:rPr b="1" lang="en-US" sz="1100">
                <a:solidFill>
                  <a:schemeClr val="dk1"/>
                </a:solidFill>
                <a:highlight>
                  <a:srgbClr val="00FF00"/>
                </a:highlight>
              </a:rPr>
              <a:t>N-mosfet VT</a:t>
            </a:r>
            <a:endParaRPr b="1" sz="2800">
              <a:solidFill>
                <a:schemeClr val="dk1"/>
              </a:solidFill>
              <a:highlight>
                <a:srgbClr val="00FF00"/>
              </a:highlight>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72" name="Google Shape;372;p32"/>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Control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73" name="Google Shape;373;p32"/>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74" name="Google Shape;374;p3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75" name="Google Shape;375;p3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76" name="Google Shape;376;p32"/>
          <p:cNvGrpSpPr/>
          <p:nvPr/>
        </p:nvGrpSpPr>
        <p:grpSpPr>
          <a:xfrm>
            <a:off x="4061425" y="6601537"/>
            <a:ext cx="5238715" cy="70500"/>
            <a:chOff x="4028175" y="6601537"/>
            <a:chExt cx="5238715" cy="70500"/>
          </a:xfrm>
        </p:grpSpPr>
        <p:cxnSp>
          <p:nvCxnSpPr>
            <p:cNvPr id="377" name="Google Shape;377;p3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78" name="Google Shape;378;p3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79" name="Google Shape;379;p32"/>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controller shall store and manage data for at least 3 independent sensor nodes.</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380" name="Google Shape;380;p32"/>
          <p:cNvPicPr preferRelativeResize="0"/>
          <p:nvPr/>
        </p:nvPicPr>
        <p:blipFill rotWithShape="1">
          <a:blip r:embed="rId4">
            <a:alphaModFix/>
          </a:blip>
          <a:srcRect b="28638" l="25555" r="9895" t="25833"/>
          <a:stretch/>
        </p:blipFill>
        <p:spPr>
          <a:xfrm>
            <a:off x="7609150" y="2485100"/>
            <a:ext cx="3103075" cy="18877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86" name="Google Shape;386;p33"/>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Control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87" name="Google Shape;387;p3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88" name="Google Shape;388;p3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89" name="Google Shape;389;p3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90" name="Google Shape;390;p33"/>
          <p:cNvGrpSpPr/>
          <p:nvPr/>
        </p:nvGrpSpPr>
        <p:grpSpPr>
          <a:xfrm>
            <a:off x="4061425" y="6601537"/>
            <a:ext cx="5238715" cy="70500"/>
            <a:chOff x="4028175" y="6601537"/>
            <a:chExt cx="5238715" cy="70500"/>
          </a:xfrm>
        </p:grpSpPr>
        <p:cxnSp>
          <p:nvCxnSpPr>
            <p:cNvPr id="391" name="Google Shape;391;p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92" name="Google Shape;392;p3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93" name="Google Shape;393;p33"/>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If communication with a selected node fails, the pump shall remain disabled.</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394" name="Google Shape;394;p33" title="Presentation T55 Short Demo - ECE445 SP26">
            <a:hlinkClick r:id="rId4"/>
          </p:cNvPr>
          <p:cNvPicPr preferRelativeResize="0"/>
          <p:nvPr/>
        </p:nvPicPr>
        <p:blipFill>
          <a:blip r:embed="rId5">
            <a:alphaModFix/>
          </a:blip>
          <a:stretch>
            <a:fillRect/>
          </a:stretch>
        </p:blipFill>
        <p:spPr>
          <a:xfrm>
            <a:off x="7086250" y="1527475"/>
            <a:ext cx="4154575" cy="2336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4"/>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00" name="Google Shape;400;p34"/>
          <p:cNvSpPr txBox="1"/>
          <p:nvPr/>
        </p:nvSpPr>
        <p:spPr>
          <a:xfrm>
            <a:off x="376810" y="204051"/>
            <a:ext cx="10910100" cy="1385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Water Dispensing Subsystem</a:t>
            </a:r>
            <a:endParaRPr sz="3000">
              <a:solidFill>
                <a:schemeClr val="lt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01" name="Google Shape;401;p34"/>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02" name="Google Shape;402;p3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03" name="Google Shape;403;p3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04" name="Google Shape;404;p34"/>
          <p:cNvGrpSpPr/>
          <p:nvPr/>
        </p:nvGrpSpPr>
        <p:grpSpPr>
          <a:xfrm>
            <a:off x="4061425" y="6601537"/>
            <a:ext cx="5238715" cy="70500"/>
            <a:chOff x="4028175" y="6601537"/>
            <a:chExt cx="5238715" cy="70500"/>
          </a:xfrm>
        </p:grpSpPr>
        <p:cxnSp>
          <p:nvCxnSpPr>
            <p:cNvPr id="405" name="Google Shape;405;p3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06" name="Google Shape;406;p34"/>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407" name="Google Shape;407;p34"/>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dispensed volume should be stable around plus or minus 20 percent volume accuracy.</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408" name="Google Shape;408;p34"/>
          <p:cNvGraphicFramePr/>
          <p:nvPr/>
        </p:nvGraphicFramePr>
        <p:xfrm>
          <a:off x="6839925" y="996050"/>
          <a:ext cx="3000000" cy="3000000"/>
        </p:xfrm>
        <a:graphic>
          <a:graphicData uri="http://schemas.openxmlformats.org/drawingml/2006/table">
            <a:tbl>
              <a:tblPr>
                <a:noFill/>
                <a:tableStyleId>{ED18DF9D-77CA-4565-A6D6-FE1E08E981C2}</a:tableStyleId>
              </a:tblPr>
              <a:tblGrid>
                <a:gridCol w="1415600"/>
                <a:gridCol w="1415600"/>
                <a:gridCol w="1415600"/>
              </a:tblGrid>
              <a:tr h="487025">
                <a:tc>
                  <a:txBody>
                    <a:bodyPr/>
                    <a:lstStyle/>
                    <a:p>
                      <a:pPr indent="0" lvl="0" marL="0" rtl="0" algn="r">
                        <a:lnSpc>
                          <a:spcPct val="115000"/>
                        </a:lnSpc>
                        <a:spcBef>
                          <a:spcPts val="0"/>
                        </a:spcBef>
                        <a:spcAft>
                          <a:spcPts val="0"/>
                        </a:spcAft>
                        <a:buNone/>
                      </a:pPr>
                      <a:r>
                        <a:rPr b="1" lang="en-US" sz="1100">
                          <a:solidFill>
                            <a:srgbClr val="485A4E"/>
                          </a:solidFill>
                        </a:rPr>
                        <a:t>Entry</a:t>
                      </a:r>
                      <a:endParaRPr b="1" sz="1100">
                        <a:solidFill>
                          <a:srgbClr val="485A4E"/>
                        </a:solidFill>
                      </a:endParaRPr>
                    </a:p>
                  </a:txBody>
                  <a:tcPr marT="88900" marB="88900" marR="88900" marL="88900">
                    <a:lnL cap="flat" cmpd="sng" w="12700">
                      <a:solidFill>
                        <a:srgbClr val="485A4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485A4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100"/>
                        <a:t>Reading (mL)</a:t>
                      </a:r>
                      <a:endParaRPr b="1" sz="1100"/>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100"/>
                        <a:t>Deviation from 100 mL</a:t>
                      </a:r>
                      <a:endParaRPr b="1" sz="1100"/>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1</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103</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2</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106</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+6</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3</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111</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+11</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4</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105</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+5</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5</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104</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+4</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bl>
          </a:graphicData>
        </a:graphic>
      </p:graphicFrame>
      <p:pic>
        <p:nvPicPr>
          <p:cNvPr id="409" name="Google Shape;409;p34"/>
          <p:cNvPicPr preferRelativeResize="0"/>
          <p:nvPr/>
        </p:nvPicPr>
        <p:blipFill>
          <a:blip r:embed="rId4">
            <a:alphaModFix/>
          </a:blip>
          <a:stretch>
            <a:fillRect/>
          </a:stretch>
        </p:blipFill>
        <p:spPr>
          <a:xfrm>
            <a:off x="6586594" y="3490025"/>
            <a:ext cx="4601781" cy="2890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15" name="Google Shape;415;p35"/>
          <p:cNvSpPr txBox="1"/>
          <p:nvPr/>
        </p:nvSpPr>
        <p:spPr>
          <a:xfrm>
            <a:off x="376810" y="204051"/>
            <a:ext cx="10910100" cy="1385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Water Dispensing Subsystem</a:t>
            </a:r>
            <a:endParaRPr sz="3000">
              <a:solidFill>
                <a:schemeClr val="lt1"/>
              </a:solidFill>
              <a:latin typeface="DM Serif Display"/>
              <a:ea typeface="DM Serif Display"/>
              <a:cs typeface="DM Serif Display"/>
              <a:sym typeface="DM Serif Display"/>
            </a:endParaRPr>
          </a:p>
          <a:p>
            <a:pPr indent="0" lvl="0" marL="0" rtl="0" algn="l">
              <a:spcBef>
                <a:spcPts val="0"/>
              </a:spcBef>
              <a:spcAft>
                <a:spcPts val="0"/>
              </a:spcAft>
              <a:buClr>
                <a:schemeClr val="dk1"/>
              </a:buClr>
              <a:buSzPts val="1100"/>
              <a:buFont typeface="Arial"/>
              <a:buNone/>
            </a:pPr>
            <a:r>
              <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16" name="Google Shape;416;p35"/>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17" name="Google Shape;417;p3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18" name="Google Shape;418;p3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19" name="Google Shape;419;p35"/>
          <p:cNvGrpSpPr/>
          <p:nvPr/>
        </p:nvGrpSpPr>
        <p:grpSpPr>
          <a:xfrm>
            <a:off x="4061425" y="6601537"/>
            <a:ext cx="5238715" cy="70500"/>
            <a:chOff x="4028175" y="6601537"/>
            <a:chExt cx="5238715" cy="70500"/>
          </a:xfrm>
        </p:grpSpPr>
        <p:cxnSp>
          <p:nvCxnSpPr>
            <p:cNvPr id="420" name="Google Shape;420;p3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21" name="Google Shape;421;p3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422" name="Google Shape;422;p35"/>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subsystem shall operate continuously for up to 60 seconds without overheating or shutdown.</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423" name="Google Shape;423;p35" title="Pump - 60 secs">
            <a:hlinkClick r:id="rId4"/>
          </p:cNvPr>
          <p:cNvPicPr preferRelativeResize="0"/>
          <p:nvPr/>
        </p:nvPicPr>
        <p:blipFill>
          <a:blip r:embed="rId5">
            <a:alphaModFix/>
          </a:blip>
          <a:stretch>
            <a:fillRect/>
          </a:stretch>
        </p:blipFill>
        <p:spPr>
          <a:xfrm>
            <a:off x="6499725" y="1527475"/>
            <a:ext cx="5057775" cy="2845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29" name="Google Shape;429;p36"/>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Power </a:t>
            </a:r>
            <a:r>
              <a:rPr lang="en-US" sz="3000">
                <a:solidFill>
                  <a:schemeClr val="lt1"/>
                </a:solidFill>
                <a:latin typeface="DM Serif Display"/>
                <a:ea typeface="DM Serif Display"/>
                <a:cs typeface="DM Serif Display"/>
                <a:sym typeface="DM Serif Display"/>
              </a:rPr>
              <a:t>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30" name="Google Shape;430;p36"/>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31" name="Google Shape;431;p3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32" name="Google Shape;432;p3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33" name="Google Shape;433;p36"/>
          <p:cNvGrpSpPr/>
          <p:nvPr/>
        </p:nvGrpSpPr>
        <p:grpSpPr>
          <a:xfrm>
            <a:off x="4061425" y="6601537"/>
            <a:ext cx="5238715" cy="70500"/>
            <a:chOff x="4028175" y="6601537"/>
            <a:chExt cx="5238715" cy="70500"/>
          </a:xfrm>
        </p:grpSpPr>
        <p:cxnSp>
          <p:nvCxnSpPr>
            <p:cNvPr id="434" name="Google Shape;434;p3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35" name="Google Shape;435;p3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36" name="Google Shape;436;p36"/>
          <p:cNvSpPr txBox="1"/>
          <p:nvPr/>
        </p:nvSpPr>
        <p:spPr>
          <a:xfrm>
            <a:off x="6532825" y="4581850"/>
            <a:ext cx="1389300" cy="5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graphicFrame>
        <p:nvGraphicFramePr>
          <p:cNvPr id="437" name="Google Shape;437;p36"/>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logic supply voltage shall remain within plus or minus 5 percent of nominal (3.3V) during pump activation.</a:t>
                      </a:r>
                      <a:endParaRPr>
                        <a:solidFill>
                          <a:srgbClr val="15264B"/>
                        </a:solidFill>
                        <a:latin typeface="DM Sans"/>
                        <a:ea typeface="DM Sans"/>
                        <a:cs typeface="DM Sans"/>
                        <a:sym typeface="DM Sans"/>
                      </a:endParaRPr>
                    </a:p>
                    <a:p>
                      <a:pPr indent="0" lvl="0" marL="0" rtl="0" algn="l">
                        <a:lnSpc>
                          <a:spcPct val="150000"/>
                        </a:lnSpc>
                        <a:spcBef>
                          <a:spcPts val="1200"/>
                        </a:spcBef>
                        <a:spcAft>
                          <a:spcPts val="1200"/>
                        </a:spcAft>
                        <a:buNone/>
                      </a:pPr>
                      <a:r>
                        <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438" name="Google Shape;438;p36"/>
          <p:cNvGraphicFramePr/>
          <p:nvPr/>
        </p:nvGraphicFramePr>
        <p:xfrm>
          <a:off x="7798225" y="1908475"/>
          <a:ext cx="3000000" cy="3000000"/>
        </p:xfrm>
        <a:graphic>
          <a:graphicData uri="http://schemas.openxmlformats.org/drawingml/2006/table">
            <a:tbl>
              <a:tblPr>
                <a:noFill/>
                <a:tableStyleId>{ED18DF9D-77CA-4565-A6D6-FE1E08E981C2}</a:tableStyleId>
              </a:tblPr>
              <a:tblGrid>
                <a:gridCol w="1415600"/>
                <a:gridCol w="1415600"/>
              </a:tblGrid>
              <a:tr h="487025">
                <a:tc>
                  <a:txBody>
                    <a:bodyPr/>
                    <a:lstStyle/>
                    <a:p>
                      <a:pPr indent="0" lvl="0" marL="0" rtl="0" algn="r">
                        <a:lnSpc>
                          <a:spcPct val="115000"/>
                        </a:lnSpc>
                        <a:spcBef>
                          <a:spcPts val="0"/>
                        </a:spcBef>
                        <a:spcAft>
                          <a:spcPts val="0"/>
                        </a:spcAft>
                        <a:buNone/>
                      </a:pPr>
                      <a:r>
                        <a:rPr b="1" lang="en-US" sz="1100">
                          <a:solidFill>
                            <a:srgbClr val="485A4E"/>
                          </a:solidFill>
                        </a:rPr>
                        <a:t>Entry</a:t>
                      </a:r>
                      <a:endParaRPr b="1" sz="1100">
                        <a:solidFill>
                          <a:srgbClr val="485A4E"/>
                        </a:solidFill>
                      </a:endParaRPr>
                    </a:p>
                  </a:txBody>
                  <a:tcPr marT="88900" marB="88900" marR="88900" marL="88900">
                    <a:lnL cap="flat" cmpd="sng" w="12700">
                      <a:solidFill>
                        <a:srgbClr val="485A4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485A4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100"/>
                        <a:t>LDO Voltage Output (V)</a:t>
                      </a:r>
                      <a:endParaRPr b="1" sz="1100"/>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1</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3.21</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2</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3.24</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3</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3.19</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4</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3.25</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5</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3.25</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bl>
          </a:graphicData>
        </a:graphic>
      </p:graphicFrame>
      <p:pic>
        <p:nvPicPr>
          <p:cNvPr id="439" name="Google Shape;439;p36" title="Chart"/>
          <p:cNvPicPr preferRelativeResize="0"/>
          <p:nvPr/>
        </p:nvPicPr>
        <p:blipFill>
          <a:blip r:embed="rId4">
            <a:alphaModFix/>
          </a:blip>
          <a:stretch>
            <a:fillRect/>
          </a:stretch>
        </p:blipFill>
        <p:spPr>
          <a:xfrm>
            <a:off x="1089950" y="3513750"/>
            <a:ext cx="4632142" cy="2858231"/>
          </a:xfrm>
          <a:prstGeom prst="rect">
            <a:avLst/>
          </a:prstGeom>
          <a:noFill/>
          <a:ln>
            <a:noFill/>
          </a:ln>
        </p:spPr>
      </p:pic>
      <p:sp>
        <p:nvSpPr>
          <p:cNvPr id="440" name="Google Shape;440;p36"/>
          <p:cNvSpPr txBox="1"/>
          <p:nvPr/>
        </p:nvSpPr>
        <p:spPr>
          <a:xfrm>
            <a:off x="7798225" y="4581850"/>
            <a:ext cx="412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rPr>
              <a:t>Average </a:t>
            </a:r>
            <a:r>
              <a:rPr lang="en-US">
                <a:solidFill>
                  <a:schemeClr val="dk1"/>
                </a:solidFill>
              </a:rPr>
              <a:t>LDO Voltage Output</a:t>
            </a:r>
            <a:r>
              <a:rPr lang="en-US">
                <a:solidFill>
                  <a:schemeClr val="dk1"/>
                </a:solidFill>
              </a:rPr>
              <a:t>: </a:t>
            </a:r>
            <a:r>
              <a:rPr lang="en-US">
                <a:solidFill>
                  <a:schemeClr val="dk1"/>
                </a:solidFill>
              </a:rPr>
              <a:t>3.232</a:t>
            </a:r>
            <a:r>
              <a:rPr lang="en-US">
                <a:solidFill>
                  <a:schemeClr val="dk1"/>
                </a:solidFill>
              </a:rPr>
              <a:t>V</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7"/>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46" name="Google Shape;446;p37"/>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Power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47" name="Google Shape;447;p37"/>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48" name="Google Shape;448;p3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49" name="Google Shape;449;p3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50" name="Google Shape;450;p37"/>
          <p:cNvGrpSpPr/>
          <p:nvPr/>
        </p:nvGrpSpPr>
        <p:grpSpPr>
          <a:xfrm>
            <a:off x="4061425" y="6601537"/>
            <a:ext cx="5238715" cy="70500"/>
            <a:chOff x="4028175" y="6601537"/>
            <a:chExt cx="5238715" cy="70500"/>
          </a:xfrm>
        </p:grpSpPr>
        <p:cxnSp>
          <p:nvCxnSpPr>
            <p:cNvPr id="451" name="Google Shape;451;p3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52" name="Google Shape;452;p3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53" name="Google Shape;453;p37"/>
          <p:cNvSpPr txBox="1"/>
          <p:nvPr/>
        </p:nvSpPr>
        <p:spPr>
          <a:xfrm>
            <a:off x="6532825" y="4581850"/>
            <a:ext cx="1389300" cy="5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graphicFrame>
        <p:nvGraphicFramePr>
          <p:cNvPr id="454" name="Google Shape;454;p37"/>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buck converter shall step down the  (7.4-8.2V) battery voltage to a stable 5.0V ± 5% to ensure the peristaltic pump maintains a consistent flow state regardless of battery discharge level.</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455" name="Google Shape;455;p37" title="Chart"/>
          <p:cNvPicPr preferRelativeResize="0"/>
          <p:nvPr/>
        </p:nvPicPr>
        <p:blipFill>
          <a:blip r:embed="rId4">
            <a:alphaModFix/>
          </a:blip>
          <a:stretch>
            <a:fillRect/>
          </a:stretch>
        </p:blipFill>
        <p:spPr>
          <a:xfrm>
            <a:off x="983950" y="3410012"/>
            <a:ext cx="4844149" cy="2990450"/>
          </a:xfrm>
          <a:prstGeom prst="rect">
            <a:avLst/>
          </a:prstGeom>
          <a:noFill/>
          <a:ln>
            <a:noFill/>
          </a:ln>
        </p:spPr>
      </p:pic>
      <p:graphicFrame>
        <p:nvGraphicFramePr>
          <p:cNvPr id="456" name="Google Shape;456;p37"/>
          <p:cNvGraphicFramePr/>
          <p:nvPr/>
        </p:nvGraphicFramePr>
        <p:xfrm>
          <a:off x="6759100" y="1908475"/>
          <a:ext cx="3000000" cy="3000000"/>
        </p:xfrm>
        <a:graphic>
          <a:graphicData uri="http://schemas.openxmlformats.org/drawingml/2006/table">
            <a:tbl>
              <a:tblPr>
                <a:noFill/>
                <a:tableStyleId>{ED18DF9D-77CA-4565-A6D6-FE1E08E981C2}</a:tableStyleId>
              </a:tblPr>
              <a:tblGrid>
                <a:gridCol w="1415600"/>
                <a:gridCol w="1415600"/>
                <a:gridCol w="1415600"/>
              </a:tblGrid>
              <a:tr h="487025">
                <a:tc>
                  <a:txBody>
                    <a:bodyPr/>
                    <a:lstStyle/>
                    <a:p>
                      <a:pPr indent="0" lvl="0" marL="0" rtl="0" algn="r">
                        <a:lnSpc>
                          <a:spcPct val="115000"/>
                        </a:lnSpc>
                        <a:spcBef>
                          <a:spcPts val="0"/>
                        </a:spcBef>
                        <a:spcAft>
                          <a:spcPts val="0"/>
                        </a:spcAft>
                        <a:buNone/>
                      </a:pPr>
                      <a:r>
                        <a:rPr b="1" lang="en-US" sz="1100">
                          <a:solidFill>
                            <a:srgbClr val="485A4E"/>
                          </a:solidFill>
                        </a:rPr>
                        <a:t>Entry</a:t>
                      </a:r>
                      <a:endParaRPr b="1" sz="1100">
                        <a:solidFill>
                          <a:srgbClr val="485A4E"/>
                        </a:solidFill>
                      </a:endParaRPr>
                    </a:p>
                  </a:txBody>
                  <a:tcPr marT="88900" marB="88900" marR="88900" marL="88900">
                    <a:lnL cap="flat" cmpd="sng" w="12700">
                      <a:solidFill>
                        <a:srgbClr val="485A4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485A4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100"/>
                        <a:t>Input Voltage (V)</a:t>
                      </a:r>
                      <a:endParaRPr b="1" sz="1100"/>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100"/>
                        <a:t>Voltage Output (V)</a:t>
                      </a:r>
                      <a:endParaRPr b="1" sz="1100"/>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1</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7.54</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5.04</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2</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7.59</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5.02</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3</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7.45</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5.001</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4</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7.48</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a:t>                  5.03</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5</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7.41</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4.99</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bl>
          </a:graphicData>
        </a:graphic>
      </p:graphicFrame>
      <p:sp>
        <p:nvSpPr>
          <p:cNvPr id="457" name="Google Shape;457;p37"/>
          <p:cNvSpPr txBox="1"/>
          <p:nvPr/>
        </p:nvSpPr>
        <p:spPr>
          <a:xfrm>
            <a:off x="6759100" y="4629375"/>
            <a:ext cx="4246800" cy="5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Average Input Voltage: </a:t>
            </a:r>
            <a:r>
              <a:rPr lang="en-US">
                <a:solidFill>
                  <a:schemeClr val="dk1"/>
                </a:solidFill>
              </a:rPr>
              <a:t>7.514</a:t>
            </a:r>
            <a:r>
              <a:rPr lang="en-US">
                <a:solidFill>
                  <a:schemeClr val="dk1"/>
                </a:solidFill>
              </a:rPr>
              <a:t>V</a:t>
            </a:r>
            <a:endParaRPr>
              <a:solidFill>
                <a:schemeClr val="dk1"/>
              </a:solidFill>
            </a:endParaRPr>
          </a:p>
          <a:p>
            <a:pPr indent="0" lvl="0" marL="0" rtl="0" algn="l">
              <a:spcBef>
                <a:spcPts val="0"/>
              </a:spcBef>
              <a:spcAft>
                <a:spcPts val="0"/>
              </a:spcAft>
              <a:buNone/>
            </a:pPr>
            <a:r>
              <a:rPr lang="en-US">
                <a:solidFill>
                  <a:schemeClr val="dk1"/>
                </a:solidFill>
              </a:rPr>
              <a:t>Average Output Voltage: </a:t>
            </a:r>
            <a:r>
              <a:rPr lang="en-US">
                <a:solidFill>
                  <a:schemeClr val="dk1"/>
                </a:solidFill>
              </a:rPr>
              <a:t>5.0162</a:t>
            </a:r>
            <a:r>
              <a:rPr lang="en-US">
                <a:solidFill>
                  <a:schemeClr val="dk1"/>
                </a:solidFill>
              </a:rPr>
              <a:t>V</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63" name="Google Shape;463;p38"/>
          <p:cNvSpPr txBox="1"/>
          <p:nvPr/>
        </p:nvSpPr>
        <p:spPr>
          <a:xfrm>
            <a:off x="376810" y="20405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Power Subsystem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64" name="Google Shape;464;p38"/>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65" name="Google Shape;465;p3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66" name="Google Shape;466;p3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67" name="Google Shape;467;p38"/>
          <p:cNvGrpSpPr/>
          <p:nvPr/>
        </p:nvGrpSpPr>
        <p:grpSpPr>
          <a:xfrm>
            <a:off x="4061425" y="6601537"/>
            <a:ext cx="5238715" cy="70500"/>
            <a:chOff x="4028175" y="6601537"/>
            <a:chExt cx="5238715" cy="70500"/>
          </a:xfrm>
        </p:grpSpPr>
        <p:cxnSp>
          <p:nvCxnSpPr>
            <p:cNvPr id="468" name="Google Shape;468;p3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69" name="Google Shape;469;p3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70" name="Google Shape;470;p38"/>
          <p:cNvSpPr txBox="1"/>
          <p:nvPr/>
        </p:nvSpPr>
        <p:spPr>
          <a:xfrm>
            <a:off x="6863050" y="4581863"/>
            <a:ext cx="4246800" cy="55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Average Input Voltage: 3.866V</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Average Output Voltage: 3.2902V</a:t>
            </a:r>
            <a:endParaRPr>
              <a:solidFill>
                <a:schemeClr val="dk1"/>
              </a:solidFill>
            </a:endParaRPr>
          </a:p>
        </p:txBody>
      </p:sp>
      <p:graphicFrame>
        <p:nvGraphicFramePr>
          <p:cNvPr id="471" name="Google Shape;471;p38"/>
          <p:cNvGraphicFramePr/>
          <p:nvPr/>
        </p:nvGraphicFramePr>
        <p:xfrm>
          <a:off x="834275" y="1527475"/>
          <a:ext cx="3000000" cy="3000000"/>
        </p:xfrm>
        <a:graphic>
          <a:graphicData uri="http://schemas.openxmlformats.org/drawingml/2006/table">
            <a:tbl>
              <a:tblPr>
                <a:noFill/>
                <a:tableStyleId>{ED18DF9D-77CA-4565-A6D6-FE1E08E981C2}</a:tableStyleId>
              </a:tblPr>
              <a:tblGrid>
                <a:gridCol w="5143500"/>
              </a:tblGrid>
              <a:tr h="381000">
                <a:tc>
                  <a:txBody>
                    <a:bodyPr/>
                    <a:lstStyle/>
                    <a:p>
                      <a:pPr indent="0" lvl="0" marL="0" rtl="0" algn="ctr">
                        <a:spcBef>
                          <a:spcPts val="0"/>
                        </a:spcBef>
                        <a:spcAft>
                          <a:spcPts val="0"/>
                        </a:spcAft>
                        <a:buNone/>
                      </a:pPr>
                      <a:r>
                        <a:rPr b="1" lang="en-US">
                          <a:solidFill>
                            <a:srgbClr val="E84B36"/>
                          </a:solidFill>
                          <a:latin typeface="DM Sans"/>
                          <a:ea typeface="DM Sans"/>
                          <a:cs typeface="DM Sans"/>
                          <a:sym typeface="DM Sans"/>
                        </a:rPr>
                        <a:t>Requirements</a:t>
                      </a:r>
                      <a:endParaRPr b="1">
                        <a:solidFill>
                          <a:srgbClr val="E84B36"/>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1000">
                <a:tc>
                  <a:txBody>
                    <a:bodyPr/>
                    <a:lstStyle/>
                    <a:p>
                      <a:pPr indent="-317500" lvl="0" marL="457200" rtl="0" algn="l">
                        <a:lnSpc>
                          <a:spcPct val="150000"/>
                        </a:lnSpc>
                        <a:spcBef>
                          <a:spcPts val="1200"/>
                        </a:spcBef>
                        <a:spcAft>
                          <a:spcPts val="0"/>
                        </a:spcAft>
                        <a:buClr>
                          <a:srgbClr val="15264B"/>
                        </a:buClr>
                        <a:buSzPts val="1400"/>
                        <a:buFont typeface="DM Sans"/>
                        <a:buChar char="●"/>
                      </a:pPr>
                      <a:r>
                        <a:rPr lang="en-US">
                          <a:solidFill>
                            <a:srgbClr val="15264B"/>
                          </a:solidFill>
                          <a:latin typeface="DM Sans"/>
                          <a:ea typeface="DM Sans"/>
                          <a:cs typeface="DM Sans"/>
                          <a:sym typeface="DM Sans"/>
                        </a:rPr>
                        <a:t>The buck-boost converter shall step down the  (3.7-4.2V) battery voltage to a stable 3.3V ± 5% to ensure the microcontroller is powered</a:t>
                      </a:r>
                      <a:endParaRPr>
                        <a:solidFill>
                          <a:srgbClr val="15264B"/>
                        </a:solidFill>
                        <a:latin typeface="DM Sans"/>
                        <a:ea typeface="DM Sans"/>
                        <a:cs typeface="DM Sans"/>
                        <a:sym typeface="DM Sans"/>
                      </a:endParaRPr>
                    </a:p>
                    <a:p>
                      <a:pPr indent="0" lvl="0" marL="0" rtl="0" algn="l">
                        <a:lnSpc>
                          <a:spcPct val="150000"/>
                        </a:lnSpc>
                        <a:spcBef>
                          <a:spcPts val="1200"/>
                        </a:spcBef>
                        <a:spcAft>
                          <a:spcPts val="1200"/>
                        </a:spcAft>
                        <a:buNone/>
                      </a:pPr>
                      <a:r>
                        <a:t/>
                      </a:r>
                      <a:endParaRPr>
                        <a:solidFill>
                          <a:srgbClr val="15264B"/>
                        </a:solidFill>
                        <a:latin typeface="DM Sans"/>
                        <a:ea typeface="DM Sans"/>
                        <a:cs typeface="DM Sans"/>
                        <a:sym typeface="DM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472" name="Google Shape;472;p38"/>
          <p:cNvGraphicFramePr/>
          <p:nvPr/>
        </p:nvGraphicFramePr>
        <p:xfrm>
          <a:off x="6863050" y="1908475"/>
          <a:ext cx="3000000" cy="3000000"/>
        </p:xfrm>
        <a:graphic>
          <a:graphicData uri="http://schemas.openxmlformats.org/drawingml/2006/table">
            <a:tbl>
              <a:tblPr>
                <a:noFill/>
                <a:tableStyleId>{ED18DF9D-77CA-4565-A6D6-FE1E08E981C2}</a:tableStyleId>
              </a:tblPr>
              <a:tblGrid>
                <a:gridCol w="1415600"/>
                <a:gridCol w="1415600"/>
                <a:gridCol w="1415600"/>
              </a:tblGrid>
              <a:tr h="487025">
                <a:tc>
                  <a:txBody>
                    <a:bodyPr/>
                    <a:lstStyle/>
                    <a:p>
                      <a:pPr indent="0" lvl="0" marL="0" rtl="0" algn="r">
                        <a:lnSpc>
                          <a:spcPct val="115000"/>
                        </a:lnSpc>
                        <a:spcBef>
                          <a:spcPts val="0"/>
                        </a:spcBef>
                        <a:spcAft>
                          <a:spcPts val="0"/>
                        </a:spcAft>
                        <a:buNone/>
                      </a:pPr>
                      <a:r>
                        <a:rPr b="1" lang="en-US" sz="1100">
                          <a:solidFill>
                            <a:srgbClr val="485A4E"/>
                          </a:solidFill>
                        </a:rPr>
                        <a:t>Entry</a:t>
                      </a:r>
                      <a:endParaRPr b="1" sz="1100">
                        <a:solidFill>
                          <a:srgbClr val="485A4E"/>
                        </a:solidFill>
                      </a:endParaRPr>
                    </a:p>
                  </a:txBody>
                  <a:tcPr marT="88900" marB="88900" marR="88900" marL="88900">
                    <a:lnL cap="flat" cmpd="sng" w="12700">
                      <a:solidFill>
                        <a:srgbClr val="485A4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485A4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100"/>
                        <a:t>Input Voltage (V)</a:t>
                      </a:r>
                      <a:endParaRPr b="1" sz="1100"/>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b="1" lang="en-US" sz="1100"/>
                        <a:t>Voltage Output (V)</a:t>
                      </a:r>
                      <a:endParaRPr b="1" sz="1100"/>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1</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485A4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4.12</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3.29</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2</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4.09</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3.301</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3</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3.81</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3.28</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4</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3.67</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US"/>
                        <a:t>                  3.29</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r h="260600">
                <a:tc>
                  <a:txBody>
                    <a:bodyPr/>
                    <a:lstStyle/>
                    <a:p>
                      <a:pPr indent="0" lvl="0" marL="0" rtl="0" algn="r">
                        <a:lnSpc>
                          <a:spcPct val="115000"/>
                        </a:lnSpc>
                        <a:spcBef>
                          <a:spcPts val="0"/>
                        </a:spcBef>
                        <a:spcAft>
                          <a:spcPts val="0"/>
                        </a:spcAft>
                        <a:buNone/>
                      </a:pPr>
                      <a:r>
                        <a:rPr lang="en-US">
                          <a:solidFill>
                            <a:srgbClr val="485A4E"/>
                          </a:solidFill>
                        </a:rPr>
                        <a:t>5</a:t>
                      </a:r>
                      <a:endParaRPr>
                        <a:solidFill>
                          <a:srgbClr val="485A4E"/>
                        </a:solidFill>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3.64</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US"/>
                        <a:t>3.29</a:t>
                      </a:r>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FFF"/>
                    </a:solidFill>
                  </a:tcPr>
                </a:tc>
              </a:tr>
            </a:tbl>
          </a:graphicData>
        </a:graphic>
      </p:graphicFrame>
      <p:pic>
        <p:nvPicPr>
          <p:cNvPr id="473" name="Google Shape;473;p38" title="Chart"/>
          <p:cNvPicPr preferRelativeResize="0"/>
          <p:nvPr/>
        </p:nvPicPr>
        <p:blipFill>
          <a:blip r:embed="rId4">
            <a:alphaModFix/>
          </a:blip>
          <a:stretch>
            <a:fillRect/>
          </a:stretch>
        </p:blipFill>
        <p:spPr>
          <a:xfrm>
            <a:off x="1237675" y="3428588"/>
            <a:ext cx="4621197" cy="285823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p39"/>
          <p:cNvSpPr txBox="1"/>
          <p:nvPr/>
        </p:nvSpPr>
        <p:spPr>
          <a:xfrm>
            <a:off x="2206956" y="2998040"/>
            <a:ext cx="7778100" cy="861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5000">
                <a:solidFill>
                  <a:schemeClr val="lt1"/>
                </a:solidFill>
                <a:latin typeface="DM Serif Display"/>
                <a:ea typeface="DM Serif Display"/>
                <a:cs typeface="DM Serif Display"/>
                <a:sym typeface="DM Serif Display"/>
              </a:rPr>
              <a:t>Future Work</a:t>
            </a:r>
            <a:endParaRPr b="0" i="0" sz="1400" u="none" cap="none" strike="noStrike">
              <a:solidFill>
                <a:srgbClr val="000000"/>
              </a:solidFill>
              <a:latin typeface="Arial"/>
              <a:ea typeface="Arial"/>
              <a:cs typeface="Arial"/>
              <a:sym typeface="Arial"/>
            </a:endParaRPr>
          </a:p>
        </p:txBody>
      </p:sp>
      <p:grpSp>
        <p:nvGrpSpPr>
          <p:cNvPr id="479" name="Google Shape;479;p39"/>
          <p:cNvGrpSpPr/>
          <p:nvPr/>
        </p:nvGrpSpPr>
        <p:grpSpPr>
          <a:xfrm>
            <a:off x="4061415" y="3859939"/>
            <a:ext cx="3861636" cy="322845"/>
            <a:chOff x="3943790" y="2676939"/>
            <a:chExt cx="3861636" cy="322845"/>
          </a:xfrm>
        </p:grpSpPr>
        <p:cxnSp>
          <p:nvCxnSpPr>
            <p:cNvPr id="480" name="Google Shape;480;p39"/>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481" name="Google Shape;481;p39"/>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482" name="Google Shape;482;p39"/>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483" name="Google Shape;483;p3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484" name="Google Shape;484;p3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485" name="Google Shape;485;p39"/>
          <p:cNvGrpSpPr/>
          <p:nvPr/>
        </p:nvGrpSpPr>
        <p:grpSpPr>
          <a:xfrm>
            <a:off x="4061425" y="6601537"/>
            <a:ext cx="5238715" cy="70500"/>
            <a:chOff x="4028175" y="6601537"/>
            <a:chExt cx="5238715" cy="70500"/>
          </a:xfrm>
        </p:grpSpPr>
        <p:cxnSp>
          <p:nvCxnSpPr>
            <p:cNvPr id="486" name="Google Shape;486;p39"/>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87" name="Google Shape;487;p39"/>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0"/>
          <p:cNvSpPr/>
          <p:nvPr/>
        </p:nvSpPr>
        <p:spPr>
          <a:xfrm>
            <a:off x="6926525" y="1481800"/>
            <a:ext cx="4902300" cy="36618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3" name="Google Shape;493;p40"/>
          <p:cNvSpPr txBox="1"/>
          <p:nvPr/>
        </p:nvSpPr>
        <p:spPr>
          <a:xfrm>
            <a:off x="8490436" y="3493224"/>
            <a:ext cx="2280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494" name="Google Shape;494;p40"/>
          <p:cNvSpPr txBox="1"/>
          <p:nvPr/>
        </p:nvSpPr>
        <p:spPr>
          <a:xfrm>
            <a:off x="376808" y="1334279"/>
            <a:ext cx="6422400" cy="482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sz="2600">
              <a:solidFill>
                <a:srgbClr val="E84B36"/>
              </a:solidFill>
            </a:endParaRPr>
          </a:p>
          <a:p>
            <a:pPr indent="-342900" lvl="0" marL="457200" marR="0" rtl="0" algn="l">
              <a:lnSpc>
                <a:spcPct val="100000"/>
              </a:lnSpc>
              <a:spcBef>
                <a:spcPts val="0"/>
              </a:spcBef>
              <a:spcAft>
                <a:spcPts val="0"/>
              </a:spcAft>
              <a:buClr>
                <a:schemeClr val="dk1"/>
              </a:buClr>
              <a:buSzPts val="1800"/>
              <a:buFont typeface="Arial"/>
              <a:buChar char="●"/>
            </a:pPr>
            <a:r>
              <a:rPr lang="en-US" sz="1800">
                <a:solidFill>
                  <a:schemeClr val="dk1"/>
                </a:solidFill>
              </a:rPr>
              <a:t>Further developed packaging</a:t>
            </a:r>
            <a:endParaRPr sz="1800">
              <a:solidFill>
                <a:schemeClr val="dk1"/>
              </a:solidFill>
            </a:endParaRPr>
          </a:p>
          <a:p>
            <a:pPr indent="0" lvl="0" marL="457200" marR="0" rtl="0" algn="l">
              <a:lnSpc>
                <a:spcPct val="100000"/>
              </a:lnSpc>
              <a:spcBef>
                <a:spcPts val="0"/>
              </a:spcBef>
              <a:spcAft>
                <a:spcPts val="0"/>
              </a:spcAft>
              <a:buNone/>
            </a:pPr>
            <a:r>
              <a:rPr lang="en-US" sz="1800">
                <a:solidFill>
                  <a:schemeClr val="dk1"/>
                </a:solidFill>
              </a:rPr>
              <a:t>- Integrated control subsystems into the watering can</a:t>
            </a:r>
            <a:endParaRPr sz="1800">
              <a:solidFill>
                <a:schemeClr val="dk1"/>
              </a:solidFill>
            </a:endParaRPr>
          </a:p>
          <a:p>
            <a:pPr indent="0" lvl="0" marL="457200" marR="0" rtl="0" algn="l">
              <a:lnSpc>
                <a:spcPct val="100000"/>
              </a:lnSpc>
              <a:spcBef>
                <a:spcPts val="0"/>
              </a:spcBef>
              <a:spcAft>
                <a:spcPts val="0"/>
              </a:spcAft>
              <a:buNone/>
            </a:pPr>
            <a:r>
              <a:rPr lang="en-US" sz="1800">
                <a:solidFill>
                  <a:schemeClr val="dk1"/>
                </a:solidFill>
              </a:rPr>
              <a:t>- Clipped sensor node for easy mounting</a:t>
            </a:r>
            <a:endParaRPr sz="1800">
              <a:solidFill>
                <a:schemeClr val="dk1"/>
              </a:solidFill>
            </a:endParaRPr>
          </a:p>
          <a:p>
            <a:pPr indent="0" lvl="0" marL="457200" marR="0" rtl="0" algn="l">
              <a:lnSpc>
                <a:spcPct val="100000"/>
              </a:lnSpc>
              <a:spcBef>
                <a:spcPts val="0"/>
              </a:spcBef>
              <a:spcAft>
                <a:spcPts val="0"/>
              </a:spcAft>
              <a:buNone/>
            </a:pPr>
            <a:r>
              <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US" sz="1800">
                <a:solidFill>
                  <a:schemeClr val="dk1"/>
                </a:solidFill>
              </a:rPr>
              <a:t>A more compact PCB layout</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US" sz="1800">
                <a:solidFill>
                  <a:schemeClr val="dk1"/>
                </a:solidFill>
              </a:rPr>
              <a:t>A smoother user interface system</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US" sz="1800">
                <a:solidFill>
                  <a:schemeClr val="dk1"/>
                </a:solidFill>
              </a:rPr>
              <a:t>Cheaper </a:t>
            </a:r>
            <a:r>
              <a:rPr lang="en-US" sz="1800">
                <a:solidFill>
                  <a:schemeClr val="dk1"/>
                </a:solidFill>
              </a:rPr>
              <a:t>material</a:t>
            </a:r>
            <a:r>
              <a:rPr lang="en-US" sz="1800">
                <a:solidFill>
                  <a:schemeClr val="dk1"/>
                </a:solidFill>
              </a:rPr>
              <a:t> cost</a:t>
            </a:r>
            <a:endParaRPr sz="1800">
              <a:solidFill>
                <a:schemeClr val="dk1"/>
              </a:solidFill>
            </a:endParaRPr>
          </a:p>
          <a:p>
            <a:pPr indent="0" lvl="0" marL="0" marR="0" rtl="0" algn="l">
              <a:lnSpc>
                <a:spcPct val="100000"/>
              </a:lnSpc>
              <a:spcBef>
                <a:spcPts val="0"/>
              </a:spcBef>
              <a:spcAft>
                <a:spcPts val="0"/>
              </a:spcAft>
              <a:buNone/>
            </a:pPr>
            <a:r>
              <a:t/>
            </a:r>
            <a:endParaRPr sz="1800">
              <a:solidFill>
                <a:schemeClr val="dk1"/>
              </a:solidFill>
            </a:endParaRPr>
          </a:p>
          <a:p>
            <a:pPr indent="0" lvl="0" marL="457200" marR="0" rtl="0" algn="l">
              <a:lnSpc>
                <a:spcPct val="100000"/>
              </a:lnSpc>
              <a:spcBef>
                <a:spcPts val="0"/>
              </a:spcBef>
              <a:spcAft>
                <a:spcPts val="0"/>
              </a:spcAft>
              <a:buNone/>
            </a:pPr>
            <a:r>
              <a:t/>
            </a:r>
            <a:endParaRPr sz="1800">
              <a:solidFill>
                <a:schemeClr val="dk1"/>
              </a:solidFill>
            </a:endParaRPr>
          </a:p>
        </p:txBody>
      </p:sp>
      <p:sp>
        <p:nvSpPr>
          <p:cNvPr id="495" name="Google Shape;495;p4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96" name="Google Shape;496;p40"/>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Future Work</a:t>
            </a:r>
            <a:endParaRPr b="0" i="0" sz="3000" u="none" cap="none" strike="noStrike">
              <a:solidFill>
                <a:schemeClr val="lt1"/>
              </a:solidFill>
              <a:latin typeface="Arial"/>
              <a:ea typeface="Arial"/>
              <a:cs typeface="Arial"/>
              <a:sym typeface="Arial"/>
            </a:endParaRPr>
          </a:p>
        </p:txBody>
      </p:sp>
      <p:pic>
        <p:nvPicPr>
          <p:cNvPr id="497" name="Google Shape;497;p40"/>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98" name="Google Shape;498;p4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99" name="Google Shape;499;p4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00" name="Google Shape;500;p40"/>
          <p:cNvGrpSpPr/>
          <p:nvPr/>
        </p:nvGrpSpPr>
        <p:grpSpPr>
          <a:xfrm>
            <a:off x="4061425" y="6601537"/>
            <a:ext cx="5238715" cy="70500"/>
            <a:chOff x="4028175" y="6601537"/>
            <a:chExt cx="5238715" cy="70500"/>
          </a:xfrm>
        </p:grpSpPr>
        <p:cxnSp>
          <p:nvCxnSpPr>
            <p:cNvPr id="501" name="Google Shape;501;p4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02" name="Google Shape;502;p4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503" name="Google Shape;503;p40"/>
          <p:cNvPicPr preferRelativeResize="0"/>
          <p:nvPr/>
        </p:nvPicPr>
        <p:blipFill>
          <a:blip r:embed="rId4">
            <a:alphaModFix/>
          </a:blip>
          <a:stretch>
            <a:fillRect/>
          </a:stretch>
        </p:blipFill>
        <p:spPr>
          <a:xfrm>
            <a:off x="6926525" y="1481675"/>
            <a:ext cx="4882424" cy="3661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Google Shape;111;p14"/>
          <p:cNvSpPr txBox="1"/>
          <p:nvPr/>
        </p:nvSpPr>
        <p:spPr>
          <a:xfrm>
            <a:off x="2206956" y="2998040"/>
            <a:ext cx="7778100" cy="861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5000">
                <a:solidFill>
                  <a:schemeClr val="lt1"/>
                </a:solidFill>
                <a:latin typeface="DM Serif Display"/>
                <a:ea typeface="DM Serif Display"/>
                <a:cs typeface="DM Serif Display"/>
                <a:sym typeface="DM Serif Display"/>
              </a:rPr>
              <a:t>Introduction</a:t>
            </a:r>
            <a:endParaRPr b="0" i="0" sz="1400" u="none" cap="none" strike="noStrike">
              <a:solidFill>
                <a:srgbClr val="000000"/>
              </a:solidFill>
              <a:latin typeface="Arial"/>
              <a:ea typeface="Arial"/>
              <a:cs typeface="Arial"/>
              <a:sym typeface="Arial"/>
            </a:endParaRPr>
          </a:p>
        </p:txBody>
      </p:sp>
      <p:grpSp>
        <p:nvGrpSpPr>
          <p:cNvPr id="112" name="Google Shape;112;p14"/>
          <p:cNvGrpSpPr/>
          <p:nvPr/>
        </p:nvGrpSpPr>
        <p:grpSpPr>
          <a:xfrm>
            <a:off x="4061415" y="3859939"/>
            <a:ext cx="3861636" cy="322845"/>
            <a:chOff x="3943790" y="2676939"/>
            <a:chExt cx="3861636" cy="322845"/>
          </a:xfrm>
        </p:grpSpPr>
        <p:cxnSp>
          <p:nvCxnSpPr>
            <p:cNvPr id="113" name="Google Shape;113;p14"/>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114" name="Google Shape;114;p14"/>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115" name="Google Shape;115;p14"/>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16" name="Google Shape;116;p1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17" name="Google Shape;117;p1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18" name="Google Shape;118;p14"/>
          <p:cNvGrpSpPr/>
          <p:nvPr/>
        </p:nvGrpSpPr>
        <p:grpSpPr>
          <a:xfrm>
            <a:off x="4061425" y="6601537"/>
            <a:ext cx="5238715" cy="70500"/>
            <a:chOff x="4028175" y="6601537"/>
            <a:chExt cx="5238715" cy="70500"/>
          </a:xfrm>
        </p:grpSpPr>
        <p:cxnSp>
          <p:nvCxnSpPr>
            <p:cNvPr id="119" name="Google Shape;119;p14"/>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20" name="Google Shape;120;p14"/>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7" name="Shape 507"/>
        <p:cNvGrpSpPr/>
        <p:nvPr/>
      </p:nvGrpSpPr>
      <p:grpSpPr>
        <a:xfrm>
          <a:off x="0" y="0"/>
          <a:ext cx="0" cy="0"/>
          <a:chOff x="0" y="0"/>
          <a:chExt cx="0" cy="0"/>
        </a:xfrm>
      </p:grpSpPr>
      <p:sp>
        <p:nvSpPr>
          <p:cNvPr id="508" name="Google Shape;508;p41"/>
          <p:cNvSpPr txBox="1"/>
          <p:nvPr/>
        </p:nvSpPr>
        <p:spPr>
          <a:xfrm>
            <a:off x="2206956" y="2998040"/>
            <a:ext cx="7778100" cy="1631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5000">
                <a:solidFill>
                  <a:schemeClr val="lt1"/>
                </a:solidFill>
                <a:latin typeface="DM Serif Display"/>
                <a:ea typeface="DM Serif Display"/>
                <a:cs typeface="DM Serif Display"/>
                <a:sym typeface="DM Serif Display"/>
              </a:rPr>
              <a:t>Thank You!</a:t>
            </a:r>
            <a:endParaRPr sz="5000">
              <a:solidFill>
                <a:schemeClr val="lt1"/>
              </a:solidFill>
              <a:latin typeface="DM Serif Display"/>
              <a:ea typeface="DM Serif Display"/>
              <a:cs typeface="DM Serif Display"/>
              <a:sym typeface="DM Serif Display"/>
            </a:endParaRPr>
          </a:p>
          <a:p>
            <a:pPr indent="0" lvl="0" marL="0" rtl="0" algn="ctr">
              <a:spcBef>
                <a:spcPts val="0"/>
              </a:spcBef>
              <a:spcAft>
                <a:spcPts val="0"/>
              </a:spcAft>
              <a:buClr>
                <a:schemeClr val="dk1"/>
              </a:buClr>
              <a:buSzPts val="1100"/>
              <a:buFont typeface="Arial"/>
              <a:buNone/>
            </a:pPr>
            <a:r>
              <a:t/>
            </a:r>
            <a:endParaRPr sz="5000">
              <a:solidFill>
                <a:schemeClr val="lt1"/>
              </a:solidFill>
              <a:latin typeface="DM Serif Display"/>
              <a:ea typeface="DM Serif Display"/>
              <a:cs typeface="DM Serif Display"/>
              <a:sym typeface="DM Serif Display"/>
            </a:endParaRPr>
          </a:p>
        </p:txBody>
      </p:sp>
      <p:grpSp>
        <p:nvGrpSpPr>
          <p:cNvPr id="509" name="Google Shape;509;p41"/>
          <p:cNvGrpSpPr/>
          <p:nvPr/>
        </p:nvGrpSpPr>
        <p:grpSpPr>
          <a:xfrm>
            <a:off x="4061415" y="3859939"/>
            <a:ext cx="3861636" cy="322845"/>
            <a:chOff x="3943790" y="2676939"/>
            <a:chExt cx="3861636" cy="322845"/>
          </a:xfrm>
        </p:grpSpPr>
        <p:cxnSp>
          <p:nvCxnSpPr>
            <p:cNvPr id="510" name="Google Shape;510;p41"/>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511" name="Google Shape;511;p41"/>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512" name="Google Shape;512;p41"/>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513" name="Google Shape;513;p4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514" name="Google Shape;514;p4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515" name="Google Shape;515;p41"/>
          <p:cNvGrpSpPr/>
          <p:nvPr/>
        </p:nvGrpSpPr>
        <p:grpSpPr>
          <a:xfrm>
            <a:off x="4061425" y="6601537"/>
            <a:ext cx="5238715" cy="70500"/>
            <a:chOff x="4028175" y="6601537"/>
            <a:chExt cx="5238715" cy="70500"/>
          </a:xfrm>
        </p:grpSpPr>
        <p:cxnSp>
          <p:nvCxnSpPr>
            <p:cNvPr id="516" name="Google Shape;516;p41"/>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517" name="Google Shape;517;p41"/>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521" name="Shape 521"/>
        <p:cNvGrpSpPr/>
        <p:nvPr/>
      </p:nvGrpSpPr>
      <p:grpSpPr>
        <a:xfrm>
          <a:off x="0" y="0"/>
          <a:ext cx="0" cy="0"/>
          <a:chOff x="0" y="0"/>
          <a:chExt cx="0" cy="0"/>
        </a:xfrm>
      </p:grpSpPr>
      <p:sp>
        <p:nvSpPr>
          <p:cNvPr id="522" name="Google Shape;522;p42"/>
          <p:cNvSpPr txBox="1"/>
          <p:nvPr/>
        </p:nvSpPr>
        <p:spPr>
          <a:xfrm>
            <a:off x="2275515" y="1778140"/>
            <a:ext cx="7641000" cy="433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Summary - </a:t>
            </a:r>
            <a:r>
              <a:rPr b="1" lang="en-US" sz="2600">
                <a:solidFill>
                  <a:schemeClr val="lt1"/>
                </a:solidFill>
              </a:rPr>
              <a:t>Semi-automated Watering Can</a:t>
            </a:r>
            <a:endParaRPr b="1" sz="2600">
              <a:solidFill>
                <a:schemeClr val="lt1"/>
              </a:solidFill>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Thank You</a:t>
            </a:r>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Questions</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rPr b="1" lang="en-US" sz="1800">
                <a:solidFill>
                  <a:schemeClr val="lt1"/>
                </a:solidFill>
              </a:rPr>
              <a:t>who made this slide</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p:txBody>
      </p:sp>
      <p:pic>
        <p:nvPicPr>
          <p:cNvPr id="523" name="Google Shape;523;p42"/>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524" name="Google Shape;524;p4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525" name="Google Shape;525;p4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526" name="Google Shape;526;p42"/>
          <p:cNvGrpSpPr/>
          <p:nvPr/>
        </p:nvGrpSpPr>
        <p:grpSpPr>
          <a:xfrm>
            <a:off x="4061425" y="6601537"/>
            <a:ext cx="5238715" cy="70500"/>
            <a:chOff x="4028175" y="6601537"/>
            <a:chExt cx="5238715" cy="70500"/>
          </a:xfrm>
        </p:grpSpPr>
        <p:cxnSp>
          <p:nvCxnSpPr>
            <p:cNvPr id="527" name="Google Shape;527;p42"/>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528" name="Google Shape;528;p42"/>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2" name="Shape 532"/>
        <p:cNvGrpSpPr/>
        <p:nvPr/>
      </p:nvGrpSpPr>
      <p:grpSpPr>
        <a:xfrm>
          <a:off x="0" y="0"/>
          <a:ext cx="0" cy="0"/>
          <a:chOff x="0" y="0"/>
          <a:chExt cx="0" cy="0"/>
        </a:xfrm>
      </p:grpSpPr>
      <p:sp>
        <p:nvSpPr>
          <p:cNvPr id="533" name="Google Shape;533;p43"/>
          <p:cNvSpPr/>
          <p:nvPr/>
        </p:nvSpPr>
        <p:spPr>
          <a:xfrm>
            <a:off x="2266934" y="1458134"/>
            <a:ext cx="7658100" cy="36885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4" name="Google Shape;534;p43"/>
          <p:cNvSpPr txBox="1"/>
          <p:nvPr/>
        </p:nvSpPr>
        <p:spPr>
          <a:xfrm>
            <a:off x="4548417" y="3123892"/>
            <a:ext cx="30951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CHART / GRAPH</a:t>
            </a:r>
            <a:endParaRPr b="0" i="0" sz="1400" u="none" cap="none" strike="noStrike">
              <a:solidFill>
                <a:srgbClr val="000000"/>
              </a:solidFill>
              <a:latin typeface="Arial"/>
              <a:ea typeface="Arial"/>
              <a:cs typeface="Arial"/>
              <a:sym typeface="Arial"/>
            </a:endParaRPr>
          </a:p>
        </p:txBody>
      </p:sp>
      <p:sp>
        <p:nvSpPr>
          <p:cNvPr id="535" name="Google Shape;535;p43"/>
          <p:cNvSpPr txBox="1"/>
          <p:nvPr/>
        </p:nvSpPr>
        <p:spPr>
          <a:xfrm>
            <a:off x="583914" y="5464730"/>
            <a:ext cx="11024100" cy="65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Helvetica Neue Light"/>
              <a:buNone/>
            </a:pPr>
            <a:r>
              <a:rPr b="0" i="0" lang="en-US" sz="1600" u="none" cap="none" strike="noStrike">
                <a:solidFill>
                  <a:schemeClr val="dk1"/>
                </a:solidFill>
                <a:latin typeface="Arial"/>
                <a:ea typeface="Arial"/>
                <a:cs typeface="Arial"/>
                <a:sym typeface="Arial"/>
              </a:rPr>
              <a:t>(Short commentary or relevant information about the contents of the chart/graph.)</a:t>
            </a:r>
            <a:endParaRPr b="0" i="0" sz="1600" u="none" cap="none" strike="noStrike">
              <a:solidFill>
                <a:srgbClr val="000000"/>
              </a:solidFill>
              <a:latin typeface="Arial"/>
              <a:ea typeface="Arial"/>
              <a:cs typeface="Arial"/>
              <a:sym typeface="Arial"/>
            </a:endParaRPr>
          </a:p>
        </p:txBody>
      </p:sp>
      <p:sp>
        <p:nvSpPr>
          <p:cNvPr id="536" name="Google Shape;536;p4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37" name="Google Shape;537;p4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538" name="Google Shape;538;p4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539" name="Google Shape;539;p4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40" name="Google Shape;540;p4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41" name="Google Shape;541;p43"/>
          <p:cNvGrpSpPr/>
          <p:nvPr/>
        </p:nvGrpSpPr>
        <p:grpSpPr>
          <a:xfrm>
            <a:off x="4061425" y="6601537"/>
            <a:ext cx="5238715" cy="70500"/>
            <a:chOff x="4028175" y="6601537"/>
            <a:chExt cx="5238715" cy="70500"/>
          </a:xfrm>
        </p:grpSpPr>
        <p:cxnSp>
          <p:nvCxnSpPr>
            <p:cNvPr id="542" name="Google Shape;542;p4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43" name="Google Shape;543;p4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7" name="Shape 547"/>
        <p:cNvGrpSpPr/>
        <p:nvPr/>
      </p:nvGrpSpPr>
      <p:grpSpPr>
        <a:xfrm>
          <a:off x="0" y="0"/>
          <a:ext cx="0" cy="0"/>
          <a:chOff x="0" y="0"/>
          <a:chExt cx="0" cy="0"/>
        </a:xfrm>
      </p:grpSpPr>
      <p:sp>
        <p:nvSpPr>
          <p:cNvPr id="548" name="Google Shape;548;p44"/>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49" name="Google Shape;549;p44"/>
          <p:cNvSpPr txBox="1"/>
          <p:nvPr/>
        </p:nvSpPr>
        <p:spPr>
          <a:xfrm>
            <a:off x="376810" y="1334279"/>
            <a:ext cx="5442100"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b="1" i="0" sz="1800" u="none" cap="none" strike="noStrike">
              <a:solidFill>
                <a:schemeClr val="dk1"/>
              </a:solidFill>
              <a:latin typeface="Arial"/>
              <a:ea typeface="Arial"/>
              <a:cs typeface="Arial"/>
              <a:sym typeface="Arial"/>
            </a:endParaRPr>
          </a:p>
        </p:txBody>
      </p:sp>
      <p:sp>
        <p:nvSpPr>
          <p:cNvPr id="550" name="Google Shape;550;p44"/>
          <p:cNvSpPr txBox="1"/>
          <p:nvPr/>
        </p:nvSpPr>
        <p:spPr>
          <a:xfrm>
            <a:off x="6158774" y="1334279"/>
            <a:ext cx="5442100"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b="1" i="0" sz="1800" u="none" cap="none" strike="noStrike">
              <a:solidFill>
                <a:schemeClr val="dk1"/>
              </a:solidFill>
              <a:latin typeface="Arial"/>
              <a:ea typeface="Arial"/>
              <a:cs typeface="Arial"/>
              <a:sym typeface="Arial"/>
            </a:endParaRPr>
          </a:p>
        </p:txBody>
      </p:sp>
      <p:sp>
        <p:nvSpPr>
          <p:cNvPr id="551" name="Google Shape;551;p44"/>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552" name="Google Shape;552;p44"/>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553" name="Google Shape;553;p44"/>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54" name="Google Shape;554;p44"/>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55" name="Google Shape;555;p44"/>
          <p:cNvGrpSpPr/>
          <p:nvPr/>
        </p:nvGrpSpPr>
        <p:grpSpPr>
          <a:xfrm>
            <a:off x="4061361" y="6601537"/>
            <a:ext cx="5238725" cy="70446"/>
            <a:chOff x="4028111" y="6601537"/>
            <a:chExt cx="5238725" cy="70446"/>
          </a:xfrm>
        </p:grpSpPr>
        <p:cxnSp>
          <p:nvCxnSpPr>
            <p:cNvPr id="556" name="Google Shape;556;p44"/>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557" name="Google Shape;557;p44"/>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1" name="Shape 561"/>
        <p:cNvGrpSpPr/>
        <p:nvPr/>
      </p:nvGrpSpPr>
      <p:grpSpPr>
        <a:xfrm>
          <a:off x="0" y="0"/>
          <a:ext cx="0" cy="0"/>
          <a:chOff x="0" y="0"/>
          <a:chExt cx="0" cy="0"/>
        </a:xfrm>
      </p:grpSpPr>
      <p:sp>
        <p:nvSpPr>
          <p:cNvPr id="562" name="Google Shape;562;p45"/>
          <p:cNvSpPr/>
          <p:nvPr/>
        </p:nvSpPr>
        <p:spPr>
          <a:xfrm>
            <a:off x="475566" y="1263717"/>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3" name="Google Shape;563;p45"/>
          <p:cNvSpPr txBox="1"/>
          <p:nvPr/>
        </p:nvSpPr>
        <p:spPr>
          <a:xfrm>
            <a:off x="1494115" y="2239572"/>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564" name="Google Shape;564;p45"/>
          <p:cNvSpPr/>
          <p:nvPr/>
        </p:nvSpPr>
        <p:spPr>
          <a:xfrm>
            <a:off x="475566" y="3774068"/>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5" name="Google Shape;565;p45"/>
          <p:cNvSpPr txBox="1"/>
          <p:nvPr/>
        </p:nvSpPr>
        <p:spPr>
          <a:xfrm>
            <a:off x="1494115" y="4747225"/>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566" name="Google Shape;566;p45"/>
          <p:cNvSpPr txBox="1"/>
          <p:nvPr/>
        </p:nvSpPr>
        <p:spPr>
          <a:xfrm>
            <a:off x="5122548" y="1334279"/>
            <a:ext cx="6686464"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dk1"/>
              </a:solidFill>
              <a:latin typeface="Arial"/>
              <a:ea typeface="Arial"/>
              <a:cs typeface="Arial"/>
              <a:sym typeface="Arial"/>
            </a:endParaRPr>
          </a:p>
        </p:txBody>
      </p:sp>
      <p:sp>
        <p:nvSpPr>
          <p:cNvPr id="567" name="Google Shape;567;p45"/>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68" name="Google Shape;568;p45"/>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569" name="Google Shape;569;p45"/>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570" name="Google Shape;570;p45"/>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71" name="Google Shape;571;p45"/>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72" name="Google Shape;572;p45"/>
          <p:cNvGrpSpPr/>
          <p:nvPr/>
        </p:nvGrpSpPr>
        <p:grpSpPr>
          <a:xfrm>
            <a:off x="4061361" y="6601537"/>
            <a:ext cx="5238725" cy="70446"/>
            <a:chOff x="4028111" y="6601537"/>
            <a:chExt cx="5238725" cy="70446"/>
          </a:xfrm>
        </p:grpSpPr>
        <p:cxnSp>
          <p:nvCxnSpPr>
            <p:cNvPr id="573" name="Google Shape;573;p45"/>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574" name="Google Shape;574;p45"/>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8" name="Shape 578"/>
        <p:cNvGrpSpPr/>
        <p:nvPr/>
      </p:nvGrpSpPr>
      <p:grpSpPr>
        <a:xfrm>
          <a:off x="0" y="0"/>
          <a:ext cx="0" cy="0"/>
          <a:chOff x="0" y="0"/>
          <a:chExt cx="0" cy="0"/>
        </a:xfrm>
      </p:grpSpPr>
      <p:sp>
        <p:nvSpPr>
          <p:cNvPr id="579" name="Google Shape;579;p46"/>
          <p:cNvSpPr/>
          <p:nvPr/>
        </p:nvSpPr>
        <p:spPr>
          <a:xfrm>
            <a:off x="7475456" y="1263717"/>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0" name="Google Shape;580;p46"/>
          <p:cNvSpPr txBox="1"/>
          <p:nvPr/>
        </p:nvSpPr>
        <p:spPr>
          <a:xfrm>
            <a:off x="8494005" y="2239572"/>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581" name="Google Shape;581;p46"/>
          <p:cNvSpPr/>
          <p:nvPr/>
        </p:nvSpPr>
        <p:spPr>
          <a:xfrm>
            <a:off x="7475456" y="3774068"/>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2" name="Google Shape;582;p46"/>
          <p:cNvSpPr txBox="1"/>
          <p:nvPr/>
        </p:nvSpPr>
        <p:spPr>
          <a:xfrm>
            <a:off x="8494005" y="4747225"/>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583" name="Google Shape;583;p46"/>
          <p:cNvSpPr txBox="1"/>
          <p:nvPr>
            <p:ph idx="1" type="body"/>
          </p:nvPr>
        </p:nvSpPr>
        <p:spPr>
          <a:xfrm>
            <a:off x="376810" y="1334279"/>
            <a:ext cx="6686464" cy="48211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Lorem Ipsum Dolor Sit Amet Consectetur Adipiscing</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ts val="2000"/>
              <a:buNone/>
            </a:pPr>
            <a:r>
              <a:rPr lang="en-US" sz="18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rPr b="1" lang="en-US" sz="2000">
                <a:solidFill>
                  <a:srgbClr val="15264B"/>
                </a:solidFill>
                <a:latin typeface="Arial"/>
                <a:ea typeface="Arial"/>
                <a:cs typeface="Arial"/>
                <a:sym typeface="Arial"/>
              </a:rPr>
              <a:t>Lorem Ipsum Dolor Sit Amet Consectetur Adipiscing</a:t>
            </a:r>
            <a:endParaRPr b="1" sz="2000">
              <a:solidFill>
                <a:srgbClr val="15264B"/>
              </a:solidFil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rPr lang="en-US" sz="1800">
                <a:latin typeface="Arial"/>
                <a:ea typeface="Arial"/>
                <a:cs typeface="Arial"/>
                <a:sym typeface="Arial"/>
              </a:rPr>
              <a:t>Lorem ipsum dolor sit amet, consectetur adipiscing elit, sed do eiusmod tempor incididunt ut labore et dolore magna aliqua.</a:t>
            </a:r>
            <a:endParaRPr b="1" sz="1800">
              <a:solidFill>
                <a:schemeClr val="dk1"/>
              </a:solidFill>
              <a:latin typeface="Arial"/>
              <a:ea typeface="Arial"/>
              <a:cs typeface="Arial"/>
              <a:sym typeface="Arial"/>
            </a:endParaRPr>
          </a:p>
        </p:txBody>
      </p:sp>
      <p:sp>
        <p:nvSpPr>
          <p:cNvPr id="584" name="Google Shape;584;p46"/>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85" name="Google Shape;585;p46"/>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586" name="Google Shape;586;p46"/>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587" name="Google Shape;587;p46"/>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88" name="Google Shape;588;p46"/>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89" name="Google Shape;589;p46"/>
          <p:cNvGrpSpPr/>
          <p:nvPr/>
        </p:nvGrpSpPr>
        <p:grpSpPr>
          <a:xfrm>
            <a:off x="4061361" y="6601537"/>
            <a:ext cx="5238725" cy="70446"/>
            <a:chOff x="4028111" y="6601537"/>
            <a:chExt cx="5238725" cy="70446"/>
          </a:xfrm>
        </p:grpSpPr>
        <p:cxnSp>
          <p:nvCxnSpPr>
            <p:cNvPr id="590" name="Google Shape;590;p46"/>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591" name="Google Shape;591;p46"/>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5" name="Shape 595"/>
        <p:cNvGrpSpPr/>
        <p:nvPr/>
      </p:nvGrpSpPr>
      <p:grpSpPr>
        <a:xfrm>
          <a:off x="0" y="0"/>
          <a:ext cx="0" cy="0"/>
          <a:chOff x="0" y="0"/>
          <a:chExt cx="0" cy="0"/>
        </a:xfrm>
      </p:grpSpPr>
      <p:sp>
        <p:nvSpPr>
          <p:cNvPr id="596" name="Google Shape;596;p47"/>
          <p:cNvSpPr/>
          <p:nvPr/>
        </p:nvSpPr>
        <p:spPr>
          <a:xfrm>
            <a:off x="431192" y="1263718"/>
            <a:ext cx="4356660" cy="482599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7" name="Google Shape;597;p47"/>
          <p:cNvSpPr txBox="1"/>
          <p:nvPr/>
        </p:nvSpPr>
        <p:spPr>
          <a:xfrm>
            <a:off x="1469276" y="3493224"/>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598" name="Google Shape;598;p47"/>
          <p:cNvSpPr txBox="1"/>
          <p:nvPr/>
        </p:nvSpPr>
        <p:spPr>
          <a:xfrm>
            <a:off x="5131837" y="1334279"/>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dk1"/>
              </a:solidFill>
              <a:latin typeface="Arial"/>
              <a:ea typeface="Arial"/>
              <a:cs typeface="Arial"/>
              <a:sym typeface="Arial"/>
            </a:endParaRPr>
          </a:p>
        </p:txBody>
      </p:sp>
      <p:sp>
        <p:nvSpPr>
          <p:cNvPr id="599" name="Google Shape;599;p47"/>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600" name="Google Shape;600;p47"/>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601" name="Google Shape;601;p47"/>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602" name="Google Shape;602;p4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603" name="Google Shape;603;p4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604" name="Google Shape;604;p47"/>
          <p:cNvGrpSpPr/>
          <p:nvPr/>
        </p:nvGrpSpPr>
        <p:grpSpPr>
          <a:xfrm>
            <a:off x="4061361" y="6601537"/>
            <a:ext cx="5238725" cy="70446"/>
            <a:chOff x="4028111" y="6601537"/>
            <a:chExt cx="5238725" cy="70446"/>
          </a:xfrm>
        </p:grpSpPr>
        <p:cxnSp>
          <p:nvCxnSpPr>
            <p:cNvPr id="605" name="Google Shape;605;p47"/>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06" name="Google Shape;606;p47"/>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0" name="Shape 610"/>
        <p:cNvGrpSpPr/>
        <p:nvPr/>
      </p:nvGrpSpPr>
      <p:grpSpPr>
        <a:xfrm>
          <a:off x="0" y="0"/>
          <a:ext cx="0" cy="0"/>
          <a:chOff x="0" y="0"/>
          <a:chExt cx="0" cy="0"/>
        </a:xfrm>
      </p:grpSpPr>
      <p:sp>
        <p:nvSpPr>
          <p:cNvPr id="611" name="Google Shape;611;p48"/>
          <p:cNvSpPr/>
          <p:nvPr/>
        </p:nvSpPr>
        <p:spPr>
          <a:xfrm>
            <a:off x="7452352" y="1263718"/>
            <a:ext cx="4356660" cy="482599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2" name="Google Shape;612;p48"/>
          <p:cNvSpPr txBox="1"/>
          <p:nvPr/>
        </p:nvSpPr>
        <p:spPr>
          <a:xfrm>
            <a:off x="8490436" y="3493224"/>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613" name="Google Shape;613;p48"/>
          <p:cNvSpPr txBox="1"/>
          <p:nvPr/>
        </p:nvSpPr>
        <p:spPr>
          <a:xfrm>
            <a:off x="376808" y="1334279"/>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dk1"/>
              </a:solidFill>
              <a:latin typeface="Arial"/>
              <a:ea typeface="Arial"/>
              <a:cs typeface="Arial"/>
              <a:sym typeface="Arial"/>
            </a:endParaRPr>
          </a:p>
        </p:txBody>
      </p:sp>
      <p:sp>
        <p:nvSpPr>
          <p:cNvPr id="614" name="Google Shape;614;p48"/>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615" name="Google Shape;615;p48"/>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616" name="Google Shape;616;p48"/>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617" name="Google Shape;617;p4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618" name="Google Shape;618;p4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619" name="Google Shape;619;p48"/>
          <p:cNvGrpSpPr/>
          <p:nvPr/>
        </p:nvGrpSpPr>
        <p:grpSpPr>
          <a:xfrm>
            <a:off x="4061361" y="6601537"/>
            <a:ext cx="5238725" cy="70446"/>
            <a:chOff x="4028111" y="6601537"/>
            <a:chExt cx="5238725" cy="70446"/>
          </a:xfrm>
        </p:grpSpPr>
        <p:cxnSp>
          <p:nvCxnSpPr>
            <p:cNvPr id="620" name="Google Shape;620;p4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21" name="Google Shape;621;p48"/>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5" name="Shape 625"/>
        <p:cNvGrpSpPr/>
        <p:nvPr/>
      </p:nvGrpSpPr>
      <p:grpSpPr>
        <a:xfrm>
          <a:off x="0" y="0"/>
          <a:ext cx="0" cy="0"/>
          <a:chOff x="0" y="0"/>
          <a:chExt cx="0" cy="0"/>
        </a:xfrm>
      </p:grpSpPr>
      <p:sp>
        <p:nvSpPr>
          <p:cNvPr id="626" name="Google Shape;626;p49"/>
          <p:cNvSpPr/>
          <p:nvPr/>
        </p:nvSpPr>
        <p:spPr>
          <a:xfrm>
            <a:off x="2266934" y="1458134"/>
            <a:ext cx="7658130" cy="368842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7" name="Google Shape;627;p49"/>
          <p:cNvSpPr txBox="1"/>
          <p:nvPr/>
        </p:nvSpPr>
        <p:spPr>
          <a:xfrm>
            <a:off x="4548417" y="3123892"/>
            <a:ext cx="309516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CHART / GRAPH</a:t>
            </a:r>
            <a:endParaRPr b="0" i="0" sz="1400" u="none" cap="none" strike="noStrike">
              <a:solidFill>
                <a:srgbClr val="000000"/>
              </a:solidFill>
              <a:latin typeface="Arial"/>
              <a:ea typeface="Arial"/>
              <a:cs typeface="Arial"/>
              <a:sym typeface="Arial"/>
            </a:endParaRPr>
          </a:p>
        </p:txBody>
      </p:sp>
      <p:sp>
        <p:nvSpPr>
          <p:cNvPr id="628" name="Google Shape;628;p49"/>
          <p:cNvSpPr txBox="1"/>
          <p:nvPr/>
        </p:nvSpPr>
        <p:spPr>
          <a:xfrm>
            <a:off x="583914" y="5464730"/>
            <a:ext cx="11024170" cy="6541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Helvetica Neue Light"/>
              <a:buNone/>
            </a:pPr>
            <a:r>
              <a:rPr b="0" i="0" lang="en-US" sz="1600" u="none" cap="none" strike="noStrike">
                <a:solidFill>
                  <a:schemeClr val="dk1"/>
                </a:solidFill>
                <a:latin typeface="Arial"/>
                <a:ea typeface="Arial"/>
                <a:cs typeface="Arial"/>
                <a:sym typeface="Arial"/>
              </a:rPr>
              <a:t>(Short commentary or relevant information about the contents of the chart/graph.)</a:t>
            </a:r>
            <a:endParaRPr b="0" i="0" sz="1600" u="none" cap="none" strike="noStrike">
              <a:solidFill>
                <a:srgbClr val="000000"/>
              </a:solidFill>
              <a:latin typeface="Arial"/>
              <a:ea typeface="Arial"/>
              <a:cs typeface="Arial"/>
              <a:sym typeface="Arial"/>
            </a:endParaRPr>
          </a:p>
        </p:txBody>
      </p:sp>
      <p:sp>
        <p:nvSpPr>
          <p:cNvPr id="629" name="Google Shape;629;p49"/>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630" name="Google Shape;630;p49"/>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631" name="Google Shape;631;p49"/>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632" name="Google Shape;632;p49"/>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633" name="Google Shape;633;p49"/>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634" name="Google Shape;634;p49"/>
          <p:cNvGrpSpPr/>
          <p:nvPr/>
        </p:nvGrpSpPr>
        <p:grpSpPr>
          <a:xfrm>
            <a:off x="4061361" y="6601537"/>
            <a:ext cx="5238725" cy="70446"/>
            <a:chOff x="4028111" y="6601537"/>
            <a:chExt cx="5238725" cy="70446"/>
          </a:xfrm>
        </p:grpSpPr>
        <p:cxnSp>
          <p:nvCxnSpPr>
            <p:cNvPr id="635" name="Google Shape;635;p49"/>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36" name="Google Shape;636;p49"/>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0" name="Shape 640"/>
        <p:cNvGrpSpPr/>
        <p:nvPr/>
      </p:nvGrpSpPr>
      <p:grpSpPr>
        <a:xfrm>
          <a:off x="0" y="0"/>
          <a:ext cx="0" cy="0"/>
          <a:chOff x="0" y="0"/>
          <a:chExt cx="0" cy="0"/>
        </a:xfrm>
      </p:grpSpPr>
      <p:sp>
        <p:nvSpPr>
          <p:cNvPr id="641" name="Google Shape;641;p50"/>
          <p:cNvSpPr/>
          <p:nvPr/>
        </p:nvSpPr>
        <p:spPr>
          <a:xfrm>
            <a:off x="1" y="0"/>
            <a:ext cx="12191998" cy="461738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2" name="Google Shape;642;p50"/>
          <p:cNvSpPr txBox="1"/>
          <p:nvPr/>
        </p:nvSpPr>
        <p:spPr>
          <a:xfrm>
            <a:off x="3513296" y="2308693"/>
            <a:ext cx="5140526"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(Send to back so Block I is not covered.)</a:t>
            </a:r>
            <a:endParaRPr b="0" i="0" sz="1400" u="none" cap="none" strike="noStrike">
              <a:solidFill>
                <a:srgbClr val="000000"/>
              </a:solidFill>
              <a:latin typeface="Arial"/>
              <a:ea typeface="Arial"/>
              <a:cs typeface="Arial"/>
              <a:sym typeface="Arial"/>
            </a:endParaRPr>
          </a:p>
        </p:txBody>
      </p:sp>
      <p:sp>
        <p:nvSpPr>
          <p:cNvPr id="643" name="Google Shape;643;p50"/>
          <p:cNvSpPr txBox="1"/>
          <p:nvPr/>
        </p:nvSpPr>
        <p:spPr>
          <a:xfrm>
            <a:off x="376810" y="5050453"/>
            <a:ext cx="11177400" cy="9534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Helvetica Neue Light"/>
              <a:buNone/>
            </a:pPr>
            <a:r>
              <a:rPr b="0" i="0" lang="en-US" sz="2200" u="none" cap="none" strike="noStrike">
                <a:solidFill>
                  <a:schemeClr val="dk1"/>
                </a:solidFill>
                <a:latin typeface="Arial"/>
                <a:ea typeface="Arial"/>
                <a:cs typeface="Arial"/>
                <a:sym typeface="Arial"/>
              </a:rPr>
              <a:t>(Text here relevant to the photo for a larger call out on a given idea or message.) </a:t>
            </a:r>
            <a:endParaRPr/>
          </a:p>
          <a:p>
            <a:pPr indent="0" lvl="0" marL="0" marR="0" rtl="0" algn="ctr">
              <a:lnSpc>
                <a:spcPct val="100000"/>
              </a:lnSpc>
              <a:spcBef>
                <a:spcPts val="0"/>
              </a:spcBef>
              <a:spcAft>
                <a:spcPts val="0"/>
              </a:spcAft>
              <a:buClr>
                <a:schemeClr val="dk1"/>
              </a:buClr>
              <a:buSzPts val="2000"/>
              <a:buFont typeface="Helvetica Neue Light"/>
              <a:buNone/>
            </a:pPr>
            <a:r>
              <a:rPr b="0" i="0" lang="en-US" sz="2200" u="none" cap="none" strike="noStrike">
                <a:solidFill>
                  <a:schemeClr val="dk1"/>
                </a:solidFill>
                <a:latin typeface="Arial"/>
                <a:ea typeface="Arial"/>
                <a:cs typeface="Arial"/>
                <a:sym typeface="Arial"/>
              </a:rPr>
              <a:t>(Keep this text simple and short on one or two lines.)</a:t>
            </a:r>
            <a:endParaRPr b="0" i="0" sz="2200" u="none" cap="none" strike="noStrike">
              <a:solidFill>
                <a:srgbClr val="000000"/>
              </a:solidFill>
              <a:latin typeface="Arial"/>
              <a:ea typeface="Arial"/>
              <a:cs typeface="Arial"/>
              <a:sym typeface="Arial"/>
            </a:endParaRPr>
          </a:p>
        </p:txBody>
      </p:sp>
      <p:pic>
        <p:nvPicPr>
          <p:cNvPr id="644" name="Google Shape;644;p50"/>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645" name="Google Shape;645;p50"/>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646" name="Google Shape;646;p50"/>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647" name="Google Shape;647;p50"/>
          <p:cNvGrpSpPr/>
          <p:nvPr/>
        </p:nvGrpSpPr>
        <p:grpSpPr>
          <a:xfrm>
            <a:off x="4061361" y="6601537"/>
            <a:ext cx="5238725" cy="70446"/>
            <a:chOff x="4028111" y="6601537"/>
            <a:chExt cx="5238725" cy="70446"/>
          </a:xfrm>
        </p:grpSpPr>
        <p:cxnSp>
          <p:nvCxnSpPr>
            <p:cNvPr id="648" name="Google Shape;648;p50"/>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649" name="Google Shape;649;p50"/>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5"/>
          <p:cNvSpPr txBox="1"/>
          <p:nvPr/>
        </p:nvSpPr>
        <p:spPr>
          <a:xfrm>
            <a:off x="4613225" y="2957789"/>
            <a:ext cx="6422400" cy="3213000"/>
          </a:xfrm>
          <a:prstGeom prst="rect">
            <a:avLst/>
          </a:prstGeom>
          <a:noFill/>
          <a:ln>
            <a:noFill/>
          </a:ln>
        </p:spPr>
        <p:txBody>
          <a:bodyPr anchorCtr="0" anchor="t" bIns="45700" lIns="91425" spcFirstLastPara="1" rIns="91425" wrap="square" tIns="45700">
            <a:noAutofit/>
          </a:bodyPr>
          <a:lstStyle/>
          <a:p>
            <a:pPr indent="-374650" lvl="0" marL="457200" rtl="0" algn="l">
              <a:spcBef>
                <a:spcPts val="0"/>
              </a:spcBef>
              <a:spcAft>
                <a:spcPts val="0"/>
              </a:spcAft>
              <a:buClr>
                <a:schemeClr val="dk1"/>
              </a:buClr>
              <a:buSzPts val="2300"/>
              <a:buFont typeface="Raleway"/>
              <a:buChar char="●"/>
            </a:pPr>
            <a:r>
              <a:rPr lang="en-US" sz="2300">
                <a:solidFill>
                  <a:schemeClr val="dk1"/>
                </a:solidFill>
                <a:latin typeface="Raleway"/>
                <a:ea typeface="Raleway"/>
                <a:cs typeface="Raleway"/>
                <a:sym typeface="Raleway"/>
              </a:rPr>
              <a:t>Home owner try to take care of plants</a:t>
            </a:r>
            <a:endParaRPr sz="2300">
              <a:solidFill>
                <a:schemeClr val="dk1"/>
              </a:solidFill>
              <a:latin typeface="Raleway"/>
              <a:ea typeface="Raleway"/>
              <a:cs typeface="Raleway"/>
              <a:sym typeface="Raleway"/>
            </a:endParaRPr>
          </a:p>
          <a:p>
            <a:pPr indent="-374650" lvl="0" marL="457200" rtl="0" algn="l">
              <a:spcBef>
                <a:spcPts val="1000"/>
              </a:spcBef>
              <a:spcAft>
                <a:spcPts val="0"/>
              </a:spcAft>
              <a:buClr>
                <a:schemeClr val="dk1"/>
              </a:buClr>
              <a:buSzPts val="2300"/>
              <a:buFont typeface="Raleway"/>
              <a:buChar char="●"/>
            </a:pPr>
            <a:r>
              <a:rPr lang="en-US" sz="2300">
                <a:solidFill>
                  <a:schemeClr val="dk1"/>
                </a:solidFill>
                <a:latin typeface="Raleway"/>
                <a:ea typeface="Raleway"/>
                <a:cs typeface="Raleway"/>
                <a:sym typeface="Raleway"/>
              </a:rPr>
              <a:t>Overwater/ Underwater</a:t>
            </a:r>
            <a:endParaRPr sz="2300">
              <a:solidFill>
                <a:schemeClr val="dk1"/>
              </a:solidFill>
              <a:latin typeface="Raleway"/>
              <a:ea typeface="Raleway"/>
              <a:cs typeface="Raleway"/>
              <a:sym typeface="Raleway"/>
            </a:endParaRPr>
          </a:p>
          <a:p>
            <a:pPr indent="-374650" lvl="0" marL="457200" rtl="0" algn="l">
              <a:spcBef>
                <a:spcPts val="1000"/>
              </a:spcBef>
              <a:spcAft>
                <a:spcPts val="1000"/>
              </a:spcAft>
              <a:buClr>
                <a:schemeClr val="dk1"/>
              </a:buClr>
              <a:buSzPts val="2300"/>
              <a:buFont typeface="Raleway"/>
              <a:buChar char="●"/>
            </a:pPr>
            <a:r>
              <a:rPr lang="en-US" sz="2300">
                <a:solidFill>
                  <a:schemeClr val="dk1"/>
                </a:solidFill>
                <a:latin typeface="Raleway"/>
                <a:ea typeface="Raleway"/>
                <a:cs typeface="Raleway"/>
                <a:sym typeface="Raleway"/>
              </a:rPr>
              <a:t>Hard to gauge how much is enough</a:t>
            </a:r>
            <a:endParaRPr sz="3100">
              <a:solidFill>
                <a:schemeClr val="dk1"/>
              </a:solidFill>
            </a:endParaRPr>
          </a:p>
        </p:txBody>
      </p:sp>
      <p:sp>
        <p:nvSpPr>
          <p:cNvPr id="126" name="Google Shape;126;p1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7" name="Google Shape;127;p15"/>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Introduction</a:t>
            </a:r>
            <a:endParaRPr b="0" i="0" sz="2400" u="none" cap="none" strike="noStrike">
              <a:solidFill>
                <a:schemeClr val="lt1"/>
              </a:solidFill>
              <a:latin typeface="Arial"/>
              <a:ea typeface="Arial"/>
              <a:cs typeface="Arial"/>
              <a:sym typeface="Arial"/>
            </a:endParaRPr>
          </a:p>
        </p:txBody>
      </p:sp>
      <p:pic>
        <p:nvPicPr>
          <p:cNvPr id="128" name="Google Shape;128;p15"/>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129" name="Google Shape;129;p1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30" name="Google Shape;130;p1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31" name="Google Shape;131;p15"/>
          <p:cNvGrpSpPr/>
          <p:nvPr/>
        </p:nvGrpSpPr>
        <p:grpSpPr>
          <a:xfrm>
            <a:off x="4061425" y="6601537"/>
            <a:ext cx="5238715" cy="70500"/>
            <a:chOff x="4028175" y="6601537"/>
            <a:chExt cx="5238715" cy="70500"/>
          </a:xfrm>
        </p:grpSpPr>
        <p:cxnSp>
          <p:nvCxnSpPr>
            <p:cNvPr id="132" name="Google Shape;132;p1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33" name="Google Shape;133;p1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34" name="Google Shape;134;p15"/>
          <p:cNvPicPr preferRelativeResize="0"/>
          <p:nvPr/>
        </p:nvPicPr>
        <p:blipFill rotWithShape="1">
          <a:blip r:embed="rId4">
            <a:alphaModFix/>
          </a:blip>
          <a:srcRect b="2551" l="4592" r="3386" t="4685"/>
          <a:stretch/>
        </p:blipFill>
        <p:spPr>
          <a:xfrm>
            <a:off x="831425" y="1421475"/>
            <a:ext cx="2910200" cy="4347175"/>
          </a:xfrm>
          <a:prstGeom prst="rect">
            <a:avLst/>
          </a:prstGeom>
          <a:noFill/>
          <a:ln cap="flat" cmpd="sng" w="9525">
            <a:solidFill>
              <a:srgbClr val="39734D"/>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3294B"/>
        </a:solidFill>
      </p:bgPr>
    </p:bg>
    <p:spTree>
      <p:nvGrpSpPr>
        <p:cNvPr id="653" name="Shape 653"/>
        <p:cNvGrpSpPr/>
        <p:nvPr/>
      </p:nvGrpSpPr>
      <p:grpSpPr>
        <a:xfrm>
          <a:off x="0" y="0"/>
          <a:ext cx="0" cy="0"/>
          <a:chOff x="0" y="0"/>
          <a:chExt cx="0" cy="0"/>
        </a:xfrm>
      </p:grpSpPr>
      <p:sp>
        <p:nvSpPr>
          <p:cNvPr id="654" name="Google Shape;654;p51"/>
          <p:cNvSpPr txBox="1"/>
          <p:nvPr/>
        </p:nvSpPr>
        <p:spPr>
          <a:xfrm>
            <a:off x="5131837" y="1010620"/>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Lorem ipsum dolor sit amet consectetur adipiscing elit</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Lorem ipsum dolor sit amet consectetur adipiscing</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lt1"/>
              </a:solidFill>
              <a:latin typeface="Arial"/>
              <a:ea typeface="Arial"/>
              <a:cs typeface="Arial"/>
              <a:sym typeface="Arial"/>
            </a:endParaRPr>
          </a:p>
        </p:txBody>
      </p:sp>
      <p:sp>
        <p:nvSpPr>
          <p:cNvPr id="655" name="Google Shape;655;p51"/>
          <p:cNvSpPr/>
          <p:nvPr/>
        </p:nvSpPr>
        <p:spPr>
          <a:xfrm>
            <a:off x="420782" y="344953"/>
            <a:ext cx="4109890" cy="595424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6" name="Google Shape;656;p51"/>
          <p:cNvSpPr txBox="1"/>
          <p:nvPr/>
        </p:nvSpPr>
        <p:spPr>
          <a:xfrm>
            <a:off x="1335481" y="3236505"/>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a:t>
            </a:r>
            <a:endParaRPr b="0" i="0" sz="1400" u="none" cap="none" strike="noStrike">
              <a:solidFill>
                <a:srgbClr val="000000"/>
              </a:solidFill>
              <a:latin typeface="Arial"/>
              <a:ea typeface="Arial"/>
              <a:cs typeface="Arial"/>
              <a:sym typeface="Arial"/>
            </a:endParaRPr>
          </a:p>
        </p:txBody>
      </p:sp>
      <p:pic>
        <p:nvPicPr>
          <p:cNvPr id="657" name="Google Shape;657;p51"/>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658" name="Google Shape;658;p51"/>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659" name="Google Shape;659;p51"/>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660" name="Google Shape;660;p51"/>
          <p:cNvGrpSpPr/>
          <p:nvPr/>
        </p:nvGrpSpPr>
        <p:grpSpPr>
          <a:xfrm>
            <a:off x="4061361" y="6601537"/>
            <a:ext cx="5238725" cy="70446"/>
            <a:chOff x="4028111" y="6601537"/>
            <a:chExt cx="5238725" cy="70446"/>
          </a:xfrm>
        </p:grpSpPr>
        <p:cxnSp>
          <p:nvCxnSpPr>
            <p:cNvPr id="661" name="Google Shape;661;p51"/>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662" name="Google Shape;662;p51"/>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6" name="Shape 666"/>
        <p:cNvGrpSpPr/>
        <p:nvPr/>
      </p:nvGrpSpPr>
      <p:grpSpPr>
        <a:xfrm>
          <a:off x="0" y="0"/>
          <a:ext cx="0" cy="0"/>
          <a:chOff x="0" y="0"/>
          <a:chExt cx="0" cy="0"/>
        </a:xfrm>
      </p:grpSpPr>
      <p:pic>
        <p:nvPicPr>
          <p:cNvPr descr="Text, letter, whiteboard&#10;&#10;Description automatically generated" id="667" name="Google Shape;667;p5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68" name="Google Shape;668;p52"/>
          <p:cNvSpPr/>
          <p:nvPr/>
        </p:nvSpPr>
        <p:spPr>
          <a:xfrm>
            <a:off x="0" y="0"/>
            <a:ext cx="6096000" cy="68580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52"/>
          <p:cNvSpPr txBox="1"/>
          <p:nvPr/>
        </p:nvSpPr>
        <p:spPr>
          <a:xfrm>
            <a:off x="591671" y="3581984"/>
            <a:ext cx="4867835"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(Slide the blue box and the text left or right to fit over your background image. Use this text box for a call out or caption to the image.)</a:t>
            </a:r>
            <a:endParaRPr b="1" i="0" sz="2400" u="none" cap="none" strike="noStrike">
              <a:solidFill>
                <a:schemeClr val="lt1"/>
              </a:solidFill>
              <a:latin typeface="Arial"/>
              <a:ea typeface="Arial"/>
              <a:cs typeface="Arial"/>
              <a:sym typeface="Arial"/>
            </a:endParaRPr>
          </a:p>
        </p:txBody>
      </p:sp>
      <p:sp>
        <p:nvSpPr>
          <p:cNvPr id="670" name="Google Shape;670;p52"/>
          <p:cNvSpPr txBox="1"/>
          <p:nvPr/>
        </p:nvSpPr>
        <p:spPr>
          <a:xfrm>
            <a:off x="701965" y="1422585"/>
            <a:ext cx="4608944" cy="17542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IMAGE</a:t>
            </a: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(Use a photo for the entire slide like the example shown here. Send the photo to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the back so the Block I and footer text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is not covered.)</a:t>
            </a:r>
            <a:endParaRPr b="0" i="0" sz="1400" u="none" cap="none" strike="noStrike">
              <a:solidFill>
                <a:schemeClr val="lt1"/>
              </a:solidFill>
              <a:latin typeface="Arial"/>
              <a:ea typeface="Arial"/>
              <a:cs typeface="Arial"/>
              <a:sym typeface="Arial"/>
            </a:endParaRPr>
          </a:p>
        </p:txBody>
      </p:sp>
      <p:pic>
        <p:nvPicPr>
          <p:cNvPr id="671" name="Google Shape;671;p52"/>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672" name="Google Shape;672;p52"/>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673" name="Google Shape;673;p52"/>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674" name="Google Shape;674;p52"/>
          <p:cNvGrpSpPr/>
          <p:nvPr/>
        </p:nvGrpSpPr>
        <p:grpSpPr>
          <a:xfrm>
            <a:off x="4061361" y="6601537"/>
            <a:ext cx="5238725" cy="70446"/>
            <a:chOff x="4028111" y="6601537"/>
            <a:chExt cx="5238725" cy="70446"/>
          </a:xfrm>
        </p:grpSpPr>
        <p:cxnSp>
          <p:nvCxnSpPr>
            <p:cNvPr id="675" name="Google Shape;675;p52"/>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676" name="Google Shape;676;p52"/>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0" name="Shape 680"/>
        <p:cNvGrpSpPr/>
        <p:nvPr/>
      </p:nvGrpSpPr>
      <p:grpSpPr>
        <a:xfrm>
          <a:off x="0" y="0"/>
          <a:ext cx="0" cy="0"/>
          <a:chOff x="0" y="0"/>
          <a:chExt cx="0" cy="0"/>
        </a:xfrm>
      </p:grpSpPr>
      <p:pic>
        <p:nvPicPr>
          <p:cNvPr id="681" name="Google Shape;681;p53"/>
          <p:cNvPicPr preferRelativeResize="0"/>
          <p:nvPr/>
        </p:nvPicPr>
        <p:blipFill rotWithShape="1">
          <a:blip r:embed="rId4">
            <a:alphaModFix/>
          </a:blip>
          <a:srcRect b="0" l="0" r="0" t="0"/>
          <a:stretch/>
        </p:blipFill>
        <p:spPr>
          <a:xfrm>
            <a:off x="2259350" y="2791508"/>
            <a:ext cx="5414193" cy="127498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85" name="Shape 685"/>
        <p:cNvGrpSpPr/>
        <p:nvPr/>
      </p:nvGrpSpPr>
      <p:grpSpPr>
        <a:xfrm>
          <a:off x="0" y="0"/>
          <a:ext cx="0" cy="0"/>
          <a:chOff x="0" y="0"/>
          <a:chExt cx="0" cy="0"/>
        </a:xfrm>
      </p:grpSpPr>
      <p:sp>
        <p:nvSpPr>
          <p:cNvPr id="686" name="Google Shape;686;p54"/>
          <p:cNvSpPr txBox="1"/>
          <p:nvPr/>
        </p:nvSpPr>
        <p:spPr>
          <a:xfrm>
            <a:off x="2275515" y="1778140"/>
            <a:ext cx="7640969" cy="43342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Summary</a:t>
            </a:r>
            <a:endParaRPr b="1" sz="2600">
              <a:solidFill>
                <a:schemeClr val="lt1"/>
              </a:solidFill>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Thank You</a:t>
            </a:r>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Questions</a:t>
            </a:r>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Contact Information</a:t>
            </a:r>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lt1"/>
              </a:solidFill>
              <a:latin typeface="Arial"/>
              <a:ea typeface="Arial"/>
              <a:cs typeface="Arial"/>
              <a:sym typeface="Arial"/>
            </a:endParaRPr>
          </a:p>
        </p:txBody>
      </p:sp>
      <p:pic>
        <p:nvPicPr>
          <p:cNvPr id="687" name="Google Shape;687;p54"/>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688" name="Google Shape;688;p54"/>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689" name="Google Shape;689;p54"/>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690" name="Google Shape;690;p54"/>
          <p:cNvGrpSpPr/>
          <p:nvPr/>
        </p:nvGrpSpPr>
        <p:grpSpPr>
          <a:xfrm>
            <a:off x="4061361" y="6601537"/>
            <a:ext cx="5238725" cy="70446"/>
            <a:chOff x="4028111" y="6601537"/>
            <a:chExt cx="5238725" cy="70446"/>
          </a:xfrm>
        </p:grpSpPr>
        <p:cxnSp>
          <p:nvCxnSpPr>
            <p:cNvPr id="691" name="Google Shape;691;p54"/>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692" name="Google Shape;692;p54"/>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16"/>
          <p:cNvSpPr txBox="1"/>
          <p:nvPr/>
        </p:nvSpPr>
        <p:spPr>
          <a:xfrm>
            <a:off x="2206956" y="2998040"/>
            <a:ext cx="7778100" cy="861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5000">
                <a:solidFill>
                  <a:schemeClr val="lt1"/>
                </a:solidFill>
                <a:latin typeface="DM Serif Display"/>
                <a:ea typeface="DM Serif Display"/>
                <a:cs typeface="DM Serif Display"/>
                <a:sym typeface="DM Serif Display"/>
              </a:rPr>
              <a:t>Objective</a:t>
            </a:r>
            <a:endParaRPr b="0" i="0" sz="1400" u="none" cap="none" strike="noStrike">
              <a:solidFill>
                <a:srgbClr val="000000"/>
              </a:solidFill>
              <a:latin typeface="Arial"/>
              <a:ea typeface="Arial"/>
              <a:cs typeface="Arial"/>
              <a:sym typeface="Arial"/>
            </a:endParaRPr>
          </a:p>
        </p:txBody>
      </p:sp>
      <p:grpSp>
        <p:nvGrpSpPr>
          <p:cNvPr id="140" name="Google Shape;140;p16"/>
          <p:cNvGrpSpPr/>
          <p:nvPr/>
        </p:nvGrpSpPr>
        <p:grpSpPr>
          <a:xfrm>
            <a:off x="4061415" y="3859939"/>
            <a:ext cx="3861636" cy="322845"/>
            <a:chOff x="3943790" y="2676939"/>
            <a:chExt cx="3861636" cy="322845"/>
          </a:xfrm>
        </p:grpSpPr>
        <p:cxnSp>
          <p:nvCxnSpPr>
            <p:cNvPr id="141" name="Google Shape;141;p16"/>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142" name="Google Shape;142;p16"/>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143" name="Google Shape;143;p16"/>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44" name="Google Shape;144;p1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45" name="Google Shape;145;p1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46" name="Google Shape;146;p16"/>
          <p:cNvGrpSpPr/>
          <p:nvPr/>
        </p:nvGrpSpPr>
        <p:grpSpPr>
          <a:xfrm>
            <a:off x="4061425" y="6601537"/>
            <a:ext cx="5238715" cy="70500"/>
            <a:chOff x="4028175" y="6601537"/>
            <a:chExt cx="5238715" cy="70500"/>
          </a:xfrm>
        </p:grpSpPr>
        <p:cxnSp>
          <p:nvCxnSpPr>
            <p:cNvPr id="147" name="Google Shape;147;p16"/>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48" name="Google Shape;148;p16"/>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7"/>
          <p:cNvSpPr/>
          <p:nvPr/>
        </p:nvSpPr>
        <p:spPr>
          <a:xfrm>
            <a:off x="6926525" y="1481800"/>
            <a:ext cx="4902300" cy="36618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17"/>
          <p:cNvSpPr txBox="1"/>
          <p:nvPr/>
        </p:nvSpPr>
        <p:spPr>
          <a:xfrm>
            <a:off x="8490436" y="3493224"/>
            <a:ext cx="2280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155" name="Google Shape;155;p17"/>
          <p:cNvSpPr txBox="1"/>
          <p:nvPr/>
        </p:nvSpPr>
        <p:spPr>
          <a:xfrm>
            <a:off x="376808" y="1334279"/>
            <a:ext cx="6422400" cy="4821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200">
                <a:solidFill>
                  <a:srgbClr val="E84B36"/>
                </a:solidFill>
                <a:latin typeface="DM Serif Display"/>
                <a:ea typeface="DM Serif Display"/>
                <a:cs typeface="DM Serif Display"/>
                <a:sym typeface="DM Serif Display"/>
              </a:rPr>
              <a:t>Smart Watering Can!</a:t>
            </a:r>
            <a:endParaRPr sz="3200">
              <a:solidFill>
                <a:srgbClr val="E84B36"/>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None/>
            </a:pPr>
            <a:r>
              <a:t/>
            </a:r>
            <a:endParaRPr b="1" sz="2600">
              <a:solidFill>
                <a:srgbClr val="E84B36"/>
              </a:solidFill>
            </a:endParaRPr>
          </a:p>
          <a:p>
            <a:pPr indent="-342900" lvl="0" marL="457200" marR="0" rtl="0" algn="l">
              <a:lnSpc>
                <a:spcPct val="100000"/>
              </a:lnSpc>
              <a:spcBef>
                <a:spcPts val="0"/>
              </a:spcBef>
              <a:spcAft>
                <a:spcPts val="0"/>
              </a:spcAft>
              <a:buClr>
                <a:schemeClr val="dk1"/>
              </a:buClr>
              <a:buSzPts val="1800"/>
              <a:buFont typeface="Arial"/>
              <a:buChar char="●"/>
            </a:pPr>
            <a:r>
              <a:rPr lang="en-US" sz="1800">
                <a:solidFill>
                  <a:schemeClr val="dk1"/>
                </a:solidFill>
              </a:rPr>
              <a:t>Knows how much water a plant “needs” </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US" sz="1800">
                <a:solidFill>
                  <a:schemeClr val="dk1"/>
                </a:solidFill>
              </a:rPr>
              <a:t>Prevent user from overwatering plant</a:t>
            </a:r>
            <a:endParaRPr sz="1800">
              <a:solidFill>
                <a:schemeClr val="dk1"/>
              </a:solidFill>
            </a:endParaRPr>
          </a:p>
        </p:txBody>
      </p:sp>
      <p:sp>
        <p:nvSpPr>
          <p:cNvPr id="156" name="Google Shape;156;p17"/>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57" name="Google Shape;157;p17"/>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Objective</a:t>
            </a:r>
            <a:endParaRPr b="0" i="0" sz="3000" u="none" cap="none" strike="noStrike">
              <a:solidFill>
                <a:schemeClr val="lt1"/>
              </a:solidFill>
              <a:latin typeface="Arial"/>
              <a:ea typeface="Arial"/>
              <a:cs typeface="Arial"/>
              <a:sym typeface="Arial"/>
            </a:endParaRPr>
          </a:p>
        </p:txBody>
      </p:sp>
      <p:pic>
        <p:nvPicPr>
          <p:cNvPr id="158" name="Google Shape;158;p17"/>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159" name="Google Shape;159;p1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60" name="Google Shape;160;p1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61" name="Google Shape;161;p17"/>
          <p:cNvGrpSpPr/>
          <p:nvPr/>
        </p:nvGrpSpPr>
        <p:grpSpPr>
          <a:xfrm>
            <a:off x="4061425" y="6601537"/>
            <a:ext cx="5238715" cy="70500"/>
            <a:chOff x="4028175" y="6601537"/>
            <a:chExt cx="5238715" cy="70500"/>
          </a:xfrm>
        </p:grpSpPr>
        <p:cxnSp>
          <p:nvCxnSpPr>
            <p:cNvPr id="162" name="Google Shape;162;p1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63" name="Google Shape;163;p1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64" name="Google Shape;164;p17"/>
          <p:cNvPicPr preferRelativeResize="0"/>
          <p:nvPr/>
        </p:nvPicPr>
        <p:blipFill>
          <a:blip r:embed="rId4">
            <a:alphaModFix/>
          </a:blip>
          <a:stretch>
            <a:fillRect/>
          </a:stretch>
        </p:blipFill>
        <p:spPr>
          <a:xfrm>
            <a:off x="6926525" y="1481675"/>
            <a:ext cx="4882424" cy="3661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18"/>
          <p:cNvSpPr txBox="1"/>
          <p:nvPr/>
        </p:nvSpPr>
        <p:spPr>
          <a:xfrm>
            <a:off x="2206956" y="2998040"/>
            <a:ext cx="7778100" cy="861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5000">
                <a:solidFill>
                  <a:schemeClr val="lt1"/>
                </a:solidFill>
                <a:latin typeface="DM Serif Display"/>
                <a:ea typeface="DM Serif Display"/>
                <a:cs typeface="DM Serif Display"/>
                <a:sym typeface="DM Serif Display"/>
              </a:rPr>
              <a:t>Design</a:t>
            </a:r>
            <a:endParaRPr b="0" i="0" sz="1400" u="none" cap="none" strike="noStrike">
              <a:solidFill>
                <a:srgbClr val="000000"/>
              </a:solidFill>
              <a:latin typeface="Arial"/>
              <a:ea typeface="Arial"/>
              <a:cs typeface="Arial"/>
              <a:sym typeface="Arial"/>
            </a:endParaRPr>
          </a:p>
        </p:txBody>
      </p:sp>
      <p:grpSp>
        <p:nvGrpSpPr>
          <p:cNvPr id="170" name="Google Shape;170;p18"/>
          <p:cNvGrpSpPr/>
          <p:nvPr/>
        </p:nvGrpSpPr>
        <p:grpSpPr>
          <a:xfrm>
            <a:off x="4061415" y="3859939"/>
            <a:ext cx="3861636" cy="322845"/>
            <a:chOff x="3943790" y="2676939"/>
            <a:chExt cx="3861636" cy="322845"/>
          </a:xfrm>
        </p:grpSpPr>
        <p:cxnSp>
          <p:nvCxnSpPr>
            <p:cNvPr id="171" name="Google Shape;171;p18"/>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172" name="Google Shape;172;p18"/>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173" name="Google Shape;173;p18"/>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74" name="Google Shape;174;p1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75" name="Google Shape;175;p1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76" name="Google Shape;176;p18"/>
          <p:cNvGrpSpPr/>
          <p:nvPr/>
        </p:nvGrpSpPr>
        <p:grpSpPr>
          <a:xfrm>
            <a:off x="4061425" y="6601537"/>
            <a:ext cx="5238715" cy="70500"/>
            <a:chOff x="4028175" y="6601537"/>
            <a:chExt cx="5238715" cy="70500"/>
          </a:xfrm>
        </p:grpSpPr>
        <p:cxnSp>
          <p:nvCxnSpPr>
            <p:cNvPr id="177" name="Google Shape;177;p18"/>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78" name="Google Shape;178;p18"/>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A4C"/>
        </a:solidFill>
      </p:bgPr>
    </p:bg>
    <p:spTree>
      <p:nvGrpSpPr>
        <p:cNvPr id="182" name="Shape 182"/>
        <p:cNvGrpSpPr/>
        <p:nvPr/>
      </p:nvGrpSpPr>
      <p:grpSpPr>
        <a:xfrm>
          <a:off x="0" y="0"/>
          <a:ext cx="0" cy="0"/>
          <a:chOff x="0" y="0"/>
          <a:chExt cx="0" cy="0"/>
        </a:xfrm>
      </p:grpSpPr>
      <p:sp>
        <p:nvSpPr>
          <p:cNvPr id="183" name="Google Shape;183;p19"/>
          <p:cNvSpPr/>
          <p:nvPr/>
        </p:nvSpPr>
        <p:spPr>
          <a:xfrm flipH="1" rot="10800000">
            <a:off x="0" y="20"/>
            <a:ext cx="12192000" cy="868200"/>
          </a:xfrm>
          <a:prstGeom prst="rect">
            <a:avLst/>
          </a:prstGeom>
          <a:solidFill>
            <a:srgbClr val="112A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84" name="Google Shape;184;p19"/>
          <p:cNvSpPr txBox="1"/>
          <p:nvPr/>
        </p:nvSpPr>
        <p:spPr>
          <a:xfrm>
            <a:off x="376810" y="28120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Visual Aid</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185" name="Google Shape;185;p19"/>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186" name="Google Shape;186;p1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87" name="Google Shape;187;p1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88" name="Google Shape;188;p19"/>
          <p:cNvGrpSpPr/>
          <p:nvPr/>
        </p:nvGrpSpPr>
        <p:grpSpPr>
          <a:xfrm>
            <a:off x="4061425" y="6601537"/>
            <a:ext cx="5238715" cy="70500"/>
            <a:chOff x="4028175" y="6601537"/>
            <a:chExt cx="5238715" cy="70500"/>
          </a:xfrm>
        </p:grpSpPr>
        <p:cxnSp>
          <p:nvCxnSpPr>
            <p:cNvPr id="189" name="Google Shape;189;p1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90" name="Google Shape;190;p1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91" name="Google Shape;191;p19"/>
          <p:cNvPicPr preferRelativeResize="0"/>
          <p:nvPr/>
        </p:nvPicPr>
        <p:blipFill rotWithShape="1">
          <a:blip r:embed="rId4">
            <a:alphaModFix/>
          </a:blip>
          <a:srcRect b="1710" l="0" r="0" t="0"/>
          <a:stretch/>
        </p:blipFill>
        <p:spPr>
          <a:xfrm>
            <a:off x="1986500" y="965988"/>
            <a:ext cx="8218999" cy="4926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A4C"/>
        </a:solidFill>
      </p:bgPr>
    </p:bg>
    <p:spTree>
      <p:nvGrpSpPr>
        <p:cNvPr id="195" name="Shape 195"/>
        <p:cNvGrpSpPr/>
        <p:nvPr/>
      </p:nvGrpSpPr>
      <p:grpSpPr>
        <a:xfrm>
          <a:off x="0" y="0"/>
          <a:ext cx="0" cy="0"/>
          <a:chOff x="0" y="0"/>
          <a:chExt cx="0" cy="0"/>
        </a:xfrm>
      </p:grpSpPr>
      <p:sp>
        <p:nvSpPr>
          <p:cNvPr id="196" name="Google Shape;196;p20"/>
          <p:cNvSpPr/>
          <p:nvPr/>
        </p:nvSpPr>
        <p:spPr>
          <a:xfrm flipH="1" rot="10800000">
            <a:off x="0" y="20"/>
            <a:ext cx="12192000" cy="868200"/>
          </a:xfrm>
          <a:prstGeom prst="rect">
            <a:avLst/>
          </a:prstGeom>
          <a:solidFill>
            <a:srgbClr val="112A4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7" name="Google Shape;197;p20"/>
          <p:cNvSpPr txBox="1"/>
          <p:nvPr/>
        </p:nvSpPr>
        <p:spPr>
          <a:xfrm>
            <a:off x="376810" y="281201"/>
            <a:ext cx="109101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DM Serif Display"/>
                <a:ea typeface="DM Serif Display"/>
                <a:cs typeface="DM Serif Display"/>
                <a:sym typeface="DM Serif Display"/>
              </a:rPr>
              <a:t>Block Diagram</a:t>
            </a:r>
            <a:endParaRPr sz="3000">
              <a:solidFill>
                <a:schemeClr val="lt1"/>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198" name="Google Shape;198;p20"/>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199" name="Google Shape;199;p2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00" name="Google Shape;200;p2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01" name="Google Shape;201;p20"/>
          <p:cNvGrpSpPr/>
          <p:nvPr/>
        </p:nvGrpSpPr>
        <p:grpSpPr>
          <a:xfrm>
            <a:off x="4061425" y="6601537"/>
            <a:ext cx="5238715" cy="70500"/>
            <a:chOff x="4028175" y="6601537"/>
            <a:chExt cx="5238715" cy="70500"/>
          </a:xfrm>
        </p:grpSpPr>
        <p:cxnSp>
          <p:nvCxnSpPr>
            <p:cNvPr id="202" name="Google Shape;202;p2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03" name="Google Shape;203;p2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04" name="Google Shape;204;p20"/>
          <p:cNvPicPr preferRelativeResize="0"/>
          <p:nvPr/>
        </p:nvPicPr>
        <p:blipFill>
          <a:blip r:embed="rId4">
            <a:alphaModFix/>
          </a:blip>
          <a:stretch>
            <a:fillRect/>
          </a:stretch>
        </p:blipFill>
        <p:spPr>
          <a:xfrm>
            <a:off x="2866245" y="1134100"/>
            <a:ext cx="5931218" cy="5467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