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jcFoEC7GedYFupNrC8Rl74reKE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629ae63f29_18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629ae63f29_18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629ae63f29_1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g2629ae63f29_1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a26e952ae4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g2a26e952ae4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a02f0fa2b1_1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g2a02f0fa2b1_1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a29c3f7f10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g2a29c3f7f10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02f0fa2b1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g2a02f0fa2b1_1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629ae63f29_1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2629ae63f29_1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24c16ec76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2a24c16ec76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629ae63f29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629ae63f29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29ae63f29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2629ae63f29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29ae63f29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2629ae63f29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://drive.google.com/file/d/1ayhlPPWQiJyv9XFvURIwbKjmRFr6cmGG/view" TargetMode="External"/><Relationship Id="rId5" Type="http://schemas.openxmlformats.org/officeDocument/2006/relationships/image" Target="../media/image9.jpg"/><Relationship Id="rId6" Type="http://schemas.openxmlformats.org/officeDocument/2006/relationships/hyperlink" Target="http://drive.google.com/file/d/1UaOwnGL5g5mZ8LPOylOYhixQVGldgpmW/view" TargetMode="External"/><Relationship Id="rId7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6.jpg"/><Relationship Id="rId5" Type="http://schemas.openxmlformats.org/officeDocument/2006/relationships/image" Target="../media/image19.jp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5.jpg"/><Relationship Id="rId5" Type="http://schemas.openxmlformats.org/officeDocument/2006/relationships/image" Target="../media/image14.jpg"/><Relationship Id="rId6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itlab.com/thijsvanulden/TinyHead" TargetMode="External"/><Relationship Id="rId4" Type="http://schemas.openxmlformats.org/officeDocument/2006/relationships/hyperlink" Target="https://github.com/connornishijima/TinySnore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/>
          <p:nvPr/>
        </p:nvSpPr>
        <p:spPr>
          <a:xfrm flipH="1" rot="10800000">
            <a:off x="-1" y="0"/>
            <a:ext cx="12192000" cy="6866164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83" name="Google Shape;83;p26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2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6"/>
          <p:cNvSpPr txBox="1"/>
          <p:nvPr/>
        </p:nvSpPr>
        <p:spPr>
          <a:xfrm>
            <a:off x="1134035" y="2553964"/>
            <a:ext cx="9924000" cy="30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</a:rPr>
              <a:t>Solar Remote Monitoring of Trough Water Level</a:t>
            </a:r>
            <a:endParaRPr b="0" i="0" sz="4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Project # 28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solidFill>
                  <a:schemeClr val="lt1"/>
                </a:solidFill>
              </a:rPr>
              <a:t>Alina Ampeh, Ajay Venkatraman, Letian Zhang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descr="A picture containing drawing&#10;&#10;Description automatically generated" id="85" name="Google Shape;8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1007" y="852965"/>
            <a:ext cx="2909982" cy="75408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6"/>
          <p:cNvSpPr txBox="1"/>
          <p:nvPr/>
        </p:nvSpPr>
        <p:spPr>
          <a:xfrm>
            <a:off x="3922059" y="5490088"/>
            <a:ext cx="434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lt1"/>
                </a:solidFill>
              </a:rPr>
              <a:t>11/29/2023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629ae63f29_18_4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629ae63f29_18_4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03" name="Google Shape;203;g2629ae63f29_18_4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04" name="Google Shape;204;g2629ae63f29_18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629ae63f29_18_4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Base Station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2629ae63f29_18_4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207" name="Google Shape;207;g2629ae63f29_18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635588"/>
            <a:ext cx="5705774" cy="403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2629ae63f29_18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8181" y="868225"/>
            <a:ext cx="6333819" cy="556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29ae63f29_1_41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2629ae63f29_1_41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15" name="Google Shape;215;g2629ae63f29_1_41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16" name="Google Shape;216;g2629ae63f29_1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629ae63f29_1_41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Sensing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629ae63f29_1_41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219" name="Google Shape;219;g2629ae63f29_1_41"/>
          <p:cNvPicPr preferRelativeResize="0"/>
          <p:nvPr/>
        </p:nvPicPr>
        <p:blipFill rotWithShape="1">
          <a:blip r:embed="rId4">
            <a:alphaModFix/>
          </a:blip>
          <a:srcRect b="15824" l="0" r="0" t="0"/>
          <a:stretch/>
        </p:blipFill>
        <p:spPr>
          <a:xfrm>
            <a:off x="6466150" y="1383525"/>
            <a:ext cx="5665425" cy="267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629ae63f29_1_41"/>
          <p:cNvSpPr txBox="1"/>
          <p:nvPr>
            <p:ph idx="1" type="body"/>
          </p:nvPr>
        </p:nvSpPr>
        <p:spPr>
          <a:xfrm>
            <a:off x="376800" y="1561950"/>
            <a:ext cx="6967200" cy="55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Requirement: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Provide measurements with an accuracy within 4 inches</a:t>
            </a:r>
            <a:endParaRPr b="1"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Ultrasonic Sensor (HC-SR04)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Can take between 1.8~5.5V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Powered with 4V in design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Sends 8 sonic bursts through Trigger Pin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Takes a 10us pulse (active high)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Sets the Echo to high for the duration, then low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Measurement done by function pulseIn(), returns passed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Sends interval (Time Delta) to PCB for Encoding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a26e952ae4_0_25"/>
          <p:cNvSpPr txBox="1"/>
          <p:nvPr>
            <p:ph idx="1" type="body"/>
          </p:nvPr>
        </p:nvSpPr>
        <p:spPr>
          <a:xfrm>
            <a:off x="376800" y="1561950"/>
            <a:ext cx="6967200" cy="55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0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Encoding</a:t>
            </a:r>
            <a:endParaRPr b="1"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Most significant base-10 digit given 5-digits for Time Delta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XXXX→T1, XXXX + 10000→T2, XXXX + 20000→T3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Limits: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~171cm→9999us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≤6 sensors as given output is a 16 bit unsigned int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Decoding</a:t>
            </a:r>
            <a:endParaRPr b="1"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If Time Delta is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&gt;20000 → T3, &gt;10000 → T2, else T1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Time delta *.0343 cm / 2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Then compare the distance against 30cm, 60cm (High, Med)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a26e952ae4_0_25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2a26e952ae4_0_25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28" name="Google Shape;228;g2a26e952ae4_0_25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29" name="Google Shape;229;g2a26e952ae4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2a26e952ae4_0_25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Encoding/Decoding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a26e952ae4_0_25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232" name="Google Shape;232;g2a26e952ae4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4000" y="2316700"/>
            <a:ext cx="4488125" cy="3267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/>
          <p:nvPr/>
        </p:nvSpPr>
        <p:spPr>
          <a:xfrm flipH="1" rot="10800000">
            <a:off x="0" y="6437013"/>
            <a:ext cx="12192000" cy="42098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0"/>
          <p:cNvSpPr/>
          <p:nvPr/>
        </p:nvSpPr>
        <p:spPr>
          <a:xfrm flipH="1" rot="10800000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0"/>
          <p:cNvSpPr txBox="1"/>
          <p:nvPr/>
        </p:nvSpPr>
        <p:spPr>
          <a:xfrm>
            <a:off x="376810" y="1334279"/>
            <a:ext cx="5442100" cy="4821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E84B36"/>
                </a:solidFill>
              </a:rPr>
              <a:t>Successes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Met the high level requirements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Displays data from three devices on LCD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Relays data at intervals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Accurate to within 4”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Overcame interference issues at 30s+ interval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Custom PCB w/ microprocessor at base station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Grid independent devices</a:t>
            </a:r>
            <a:endParaRPr sz="1800"/>
          </a:p>
        </p:txBody>
      </p:sp>
      <p:sp>
        <p:nvSpPr>
          <p:cNvPr id="240" name="Google Shape;240;p30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pic>
        <p:nvPicPr>
          <p:cNvPr descr="A close up of a logo&#10;&#10;Description automatically generated" id="241" name="Google Shape;24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0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Success and Challenges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0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sp>
        <p:nvSpPr>
          <p:cNvPr id="244" name="Google Shape;244;p30"/>
          <p:cNvSpPr txBox="1"/>
          <p:nvPr/>
        </p:nvSpPr>
        <p:spPr>
          <a:xfrm>
            <a:off x="5818900" y="1334277"/>
            <a:ext cx="5442000" cy="2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600">
                <a:solidFill>
                  <a:srgbClr val="E84B36"/>
                </a:solidFill>
              </a:rPr>
              <a:t>Challenges</a:t>
            </a:r>
            <a:endParaRPr b="1" i="0" sz="2000" u="none" cap="none" strike="noStrike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Decoding multiple devices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Interference between devices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Lead times for equipment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Reliable +50 meter transmission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Failures</a:t>
            </a:r>
            <a:endParaRPr b="1" sz="2600">
              <a:solidFill>
                <a:srgbClr val="E84B3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Rechargeable 12V source for RX/TX range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Tuning AM frequencies outside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a02f0fa2b1_1_16"/>
          <p:cNvSpPr txBox="1"/>
          <p:nvPr>
            <p:ph idx="1" type="body"/>
          </p:nvPr>
        </p:nvSpPr>
        <p:spPr>
          <a:xfrm>
            <a:off x="376809" y="1334279"/>
            <a:ext cx="11177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Learned: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Engineering Process from Conception → Design → Finished Product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New (and old) ECE concepts including MPPT, PCB design, ATTiny coding, Testing/Verification Techniques 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If we could do it all again: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Plan requirements and verification tables then execute them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Rather than an trial and error approach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Plan around potential lead time issues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Submit orders earlier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Get the LCD before designing PCB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2a02f0fa2b1_1_16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2a02f0fa2b1_1_16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52" name="Google Shape;252;g2a02f0fa2b1_1_16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53" name="Google Shape;253;g2a02f0fa2b1_1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2a02f0fa2b1_1_16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Conclusion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2a02f0fa2b1_1_16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256" name="Google Shape;256;g2a02f0fa2b1_1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8975" y="3449375"/>
            <a:ext cx="3903150" cy="28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a29c3f7f10_0_1"/>
          <p:cNvSpPr txBox="1"/>
          <p:nvPr>
            <p:ph idx="1" type="body"/>
          </p:nvPr>
        </p:nvSpPr>
        <p:spPr>
          <a:xfrm>
            <a:off x="376809" y="1334279"/>
            <a:ext cx="11177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Recommendations:</a:t>
            </a:r>
            <a:endParaRPr b="1" sz="18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Research non-line-of-sight transmission (NLOS)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Look into Transceiver (nRF24L01)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Look into Other Microcontrollers (ATTiny1614)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Look into Linear Regulators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2a29c3f7f10_0_1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2a29c3f7f10_0_1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64" name="Google Shape;264;g2a29c3f7f10_0_1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265" name="Google Shape;265;g2a29c3f7f10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2a29c3f7f10_0_1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Recommendations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2a29c3f7f10_0_1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268" name="Google Shape;268;g2a29c3f7f10_0_1"/>
          <p:cNvPicPr preferRelativeResize="0"/>
          <p:nvPr/>
        </p:nvPicPr>
        <p:blipFill rotWithShape="1">
          <a:blip r:embed="rId4">
            <a:alphaModFix/>
          </a:blip>
          <a:srcRect b="18624" l="0" r="0" t="18855"/>
          <a:stretch/>
        </p:blipFill>
        <p:spPr>
          <a:xfrm>
            <a:off x="5035150" y="3163953"/>
            <a:ext cx="6796974" cy="3187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8"/>
          <p:cNvSpPr/>
          <p:nvPr/>
        </p:nvSpPr>
        <p:spPr>
          <a:xfrm flipH="1" rot="10800000">
            <a:off x="-1" y="0"/>
            <a:ext cx="12192000" cy="6866164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treet&#10;&#10;Description automatically generated" id="274" name="Google Shape;274;p38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-1" y="816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" id="275" name="Google Shape;275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0021" y="2252985"/>
            <a:ext cx="7131957" cy="2352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/>
          <p:nvPr>
            <p:ph idx="1" type="body"/>
          </p:nvPr>
        </p:nvSpPr>
        <p:spPr>
          <a:xfrm>
            <a:off x="376809" y="1334279"/>
            <a:ext cx="11177401" cy="4821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6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Our Problem</a:t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Filling water troughs is a routine and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critical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chore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600,000 small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farms and cattle owners,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~2 million horse owners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Time-consuming task to be performed daily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Consequences if overlooked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Valve solutions are unusable in freezing conditions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0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Our Solution</a:t>
            </a:r>
            <a:endParaRPr b="1"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A year-round remote water monitoring system solution to automate the burdensome and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repetitive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task of daily manual water trough inspections.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9"/>
          <p:cNvSpPr/>
          <p:nvPr/>
        </p:nvSpPr>
        <p:spPr>
          <a:xfrm flipH="1" rot="10800000">
            <a:off x="0" y="6437013"/>
            <a:ext cx="12192000" cy="42098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9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94" name="Google Shape;94;p29"/>
          <p:cNvSpPr/>
          <p:nvPr/>
        </p:nvSpPr>
        <p:spPr>
          <a:xfrm flipH="1" rot="10800000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95" name="Google Shape;9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9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Objective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9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a02f0fa2b1_1_6"/>
          <p:cNvSpPr txBox="1"/>
          <p:nvPr>
            <p:ph idx="1" type="body"/>
          </p:nvPr>
        </p:nvSpPr>
        <p:spPr>
          <a:xfrm>
            <a:off x="376809" y="1334279"/>
            <a:ext cx="11177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600">
                <a:solidFill>
                  <a:srgbClr val="E84B36"/>
                </a:solidFill>
                <a:latin typeface="Arial"/>
                <a:ea typeface="Arial"/>
                <a:cs typeface="Arial"/>
                <a:sym typeface="Arial"/>
              </a:rPr>
              <a:t>High-Level Requirements</a:t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Must allow the monitoring of 3 troughs simultaneously, &lt;200 m away from the central base station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Must relay the trough’s status at least once per hour during light-conditions</a:t>
            </a:r>
            <a:br>
              <a:rPr lang="en-US" sz="1800">
                <a:latin typeface="Arial"/>
                <a:ea typeface="Arial"/>
                <a:cs typeface="Arial"/>
                <a:sym typeface="Arial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Must display HIGH, MED, and LOW with an accuracy of +/- 4”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2a02f0fa2b1_1_6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2a02f0fa2b1_1_6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05" name="Google Shape;105;g2a02f0fa2b1_1_6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06" name="Google Shape;106;g2a02f0fa2b1_1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2a02f0fa2b1_1_6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Goals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2a02f0fa2b1_1_6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29ae63f29_1_4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2629ae63f29_1_4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15" name="Google Shape;115;g2629ae63f29_1_4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16" name="Google Shape;116;g2629ae63f29_1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2629ae63f29_1_4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Block Diagram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18" name="Google Shape;118;g2629ae63f29_1_4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119" name="Google Shape;119;g2629ae63f29_1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100" y="1653188"/>
            <a:ext cx="5476875" cy="408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629ae63f29_1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2375" y="1401620"/>
            <a:ext cx="5937224" cy="445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24c16ec76_0_11"/>
          <p:cNvSpPr/>
          <p:nvPr/>
        </p:nvSpPr>
        <p:spPr>
          <a:xfrm>
            <a:off x="4150" y="23200"/>
            <a:ext cx="12192000" cy="6414000"/>
          </a:xfrm>
          <a:prstGeom prst="rect">
            <a:avLst/>
          </a:prstGeom>
          <a:solidFill>
            <a:srgbClr val="15264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2a24c16ec76_0_11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27" name="Google Shape;127;g2a24c16ec76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35709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a24c16ec76_0_11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29" name="Google Shape;129;g2a24c16ec76_0_11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130" name="Google Shape;130;g2a24c16ec76_0_11" title="IMG_4341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0250" y="488787"/>
            <a:ext cx="3142376" cy="5586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a24c16ec76_0_11" title="Untitled.mp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2475" y="17145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1"/>
          <p:cNvSpPr/>
          <p:nvPr/>
        </p:nvSpPr>
        <p:spPr>
          <a:xfrm flipH="1" rot="10800000">
            <a:off x="0" y="6437013"/>
            <a:ext cx="12192000" cy="42098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1"/>
          <p:cNvSpPr/>
          <p:nvPr/>
        </p:nvSpPr>
        <p:spPr>
          <a:xfrm>
            <a:off x="475566" y="1263717"/>
            <a:ext cx="4356660" cy="231564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1"/>
          <p:cNvSpPr txBox="1"/>
          <p:nvPr/>
        </p:nvSpPr>
        <p:spPr>
          <a:xfrm>
            <a:off x="1494115" y="2239572"/>
            <a:ext cx="22804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1"/>
          <p:cNvSpPr/>
          <p:nvPr/>
        </p:nvSpPr>
        <p:spPr>
          <a:xfrm>
            <a:off x="475566" y="3774068"/>
            <a:ext cx="4356660" cy="231564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1"/>
          <p:cNvSpPr txBox="1"/>
          <p:nvPr/>
        </p:nvSpPr>
        <p:spPr>
          <a:xfrm>
            <a:off x="1494115" y="4747225"/>
            <a:ext cx="22804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1"/>
          <p:cNvSpPr txBox="1"/>
          <p:nvPr/>
        </p:nvSpPr>
        <p:spPr>
          <a:xfrm>
            <a:off x="5122550" y="1018450"/>
            <a:ext cx="70695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5264B"/>
                </a:solidFill>
              </a:rPr>
              <a:t>Requirements: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6V at a minimum from Solar Panel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Step down to 5V for Sensor, Step up to 12V for the Transmitter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800"/>
              <a:t>5V </a:t>
            </a:r>
            <a:r>
              <a:rPr lang="en-US" sz="1800"/>
              <a:t>rechargeable</a:t>
            </a:r>
            <a:r>
              <a:rPr lang="en-US" sz="1800"/>
              <a:t> source using 6V Si Panel and Taidascent MPPT, 3.7V </a:t>
            </a:r>
            <a:r>
              <a:rPr lang="en-US" sz="1800"/>
              <a:t>Li Ion</a:t>
            </a:r>
            <a:r>
              <a:rPr lang="en-US" sz="1800"/>
              <a:t> batteries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5264B"/>
                </a:solidFill>
              </a:rPr>
              <a:t>Why MPPT? Perturb-and-observe</a:t>
            </a:r>
            <a:endParaRPr b="1" sz="2000">
              <a:solidFill>
                <a:srgbClr val="15264B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5264B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5264B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5264B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5264B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5264B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5264B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5264B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5264B"/>
                </a:solidFill>
              </a:rPr>
              <a:t>Future Considerations</a:t>
            </a:r>
            <a:r>
              <a:rPr lang="en-US" sz="1800"/>
              <a:t>: tilt angle, boost converters vs linear regulators</a:t>
            </a:r>
            <a:endParaRPr sz="1800"/>
          </a:p>
        </p:txBody>
      </p:sp>
      <p:sp>
        <p:nvSpPr>
          <p:cNvPr id="142" name="Google Shape;142;p31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43" name="Google Shape;143;p31"/>
          <p:cNvSpPr/>
          <p:nvPr/>
        </p:nvSpPr>
        <p:spPr>
          <a:xfrm flipH="1" rot="10800000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44" name="Google Shape;14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1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Solar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1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147" name="Google Shape;147;p31"/>
          <p:cNvPicPr preferRelativeResize="0"/>
          <p:nvPr/>
        </p:nvPicPr>
        <p:blipFill rotWithShape="1">
          <a:blip r:embed="rId4">
            <a:alphaModFix/>
          </a:blip>
          <a:srcRect b="7921" l="0" r="0" t="19069"/>
          <a:stretch/>
        </p:blipFill>
        <p:spPr>
          <a:xfrm>
            <a:off x="475575" y="1266400"/>
            <a:ext cx="4356649" cy="231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1"/>
          <p:cNvPicPr preferRelativeResize="0"/>
          <p:nvPr/>
        </p:nvPicPr>
        <p:blipFill rotWithShape="1">
          <a:blip r:embed="rId5">
            <a:alphaModFix/>
          </a:blip>
          <a:srcRect b="7782" l="0" r="0" t="19208"/>
          <a:stretch/>
        </p:blipFill>
        <p:spPr>
          <a:xfrm>
            <a:off x="475575" y="3774075"/>
            <a:ext cx="4356649" cy="231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22550" y="3363649"/>
            <a:ext cx="4122903" cy="231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629ae63f29_0_5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2629ae63f29_0_5"/>
          <p:cNvSpPr/>
          <p:nvPr/>
        </p:nvSpPr>
        <p:spPr>
          <a:xfrm>
            <a:off x="475566" y="1263717"/>
            <a:ext cx="4356600" cy="2315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2629ae63f29_0_5"/>
          <p:cNvSpPr txBox="1"/>
          <p:nvPr/>
        </p:nvSpPr>
        <p:spPr>
          <a:xfrm>
            <a:off x="1494115" y="2239572"/>
            <a:ext cx="228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2629ae63f29_0_5"/>
          <p:cNvSpPr/>
          <p:nvPr/>
        </p:nvSpPr>
        <p:spPr>
          <a:xfrm>
            <a:off x="475566" y="3774068"/>
            <a:ext cx="4356600" cy="23157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629ae63f29_0_5"/>
          <p:cNvSpPr txBox="1"/>
          <p:nvPr/>
        </p:nvSpPr>
        <p:spPr>
          <a:xfrm>
            <a:off x="1494115" y="4747225"/>
            <a:ext cx="228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 / GRAPHIC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2629ae63f29_0_5"/>
          <p:cNvSpPr txBox="1"/>
          <p:nvPr/>
        </p:nvSpPr>
        <p:spPr>
          <a:xfrm>
            <a:off x="5122550" y="1334275"/>
            <a:ext cx="70695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000">
                <a:solidFill>
                  <a:srgbClr val="15264B"/>
                </a:solidFill>
              </a:rPr>
              <a:t>Requirement: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Transmit data to the base station on designated time intervals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Components (Re) Used: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315MHz ASK (Amplitude shift keying).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>
                <a:solidFill>
                  <a:schemeClr val="dk1"/>
                </a:solidFill>
              </a:rPr>
              <a:t>The ATTiny85 from a previous assignment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US" sz="2000">
                <a:solidFill>
                  <a:srgbClr val="15264B"/>
                </a:solidFill>
              </a:rPr>
              <a:t>About ATTiny85:</a:t>
            </a:r>
            <a:endParaRPr b="1" sz="2000">
              <a:solidFill>
                <a:srgbClr val="15264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Upsides: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Area (.365*.310 inch2)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Power consumption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Two Timers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Downsides: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Limited memory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Limited Pins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Over-utilized Timer0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0" name="Google Shape;160;g2629ae63f29_0_5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61" name="Google Shape;161;g2629ae63f29_0_5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62" name="Google Shape;162;g2629ae63f29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2629ae63f29_0_5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Transmitter/Receiver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2629ae63f29_0_5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165" name="Google Shape;165;g2629ae63f29_0_5"/>
          <p:cNvPicPr preferRelativeResize="0"/>
          <p:nvPr/>
        </p:nvPicPr>
        <p:blipFill rotWithShape="1">
          <a:blip r:embed="rId4">
            <a:alphaModFix/>
          </a:blip>
          <a:srcRect b="9418" l="0" r="0" t="17573"/>
          <a:stretch/>
        </p:blipFill>
        <p:spPr>
          <a:xfrm>
            <a:off x="456100" y="1263725"/>
            <a:ext cx="4356649" cy="231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629ae63f29_0_5"/>
          <p:cNvPicPr preferRelativeResize="0"/>
          <p:nvPr/>
        </p:nvPicPr>
        <p:blipFill rotWithShape="1">
          <a:blip r:embed="rId5">
            <a:alphaModFix/>
          </a:blip>
          <a:srcRect b="0" l="8549" r="21028" t="0"/>
          <a:stretch/>
        </p:blipFill>
        <p:spPr>
          <a:xfrm rot="5400000">
            <a:off x="1487623" y="2749425"/>
            <a:ext cx="2293601" cy="434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629ae63f29_0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44389" y="3579363"/>
            <a:ext cx="3557485" cy="21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629ae63f29_2_0"/>
          <p:cNvSpPr txBox="1"/>
          <p:nvPr>
            <p:ph idx="1" type="body"/>
          </p:nvPr>
        </p:nvSpPr>
        <p:spPr>
          <a:xfrm>
            <a:off x="376799" y="1334275"/>
            <a:ext cx="71292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0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Library Used for TX/RX: VirtualWire → Radiohead</a:t>
            </a:r>
            <a:endParaRPr b="1"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64B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Both have drivers for ASK TX/RX</a:t>
            </a:r>
            <a:endParaRPr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64B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For Radiohead it’s &lt;RH_ASK.h&gt;</a:t>
            </a:r>
            <a:endParaRPr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64B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Virtualwire needs less memory</a:t>
            </a:r>
            <a:endParaRPr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US" sz="20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WHY Radiohead finally?</a:t>
            </a:r>
            <a:endParaRPr b="1"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64B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Fits in the memory</a:t>
            </a:r>
            <a:endParaRPr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64B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Virtualwire occupies Timer0, also used for delay(), millis(), …</a:t>
            </a:r>
            <a:endParaRPr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64B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Radiohead allows choosing Timer1, not used in our app </a:t>
            </a:r>
            <a:endParaRPr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64B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And makes measurement accurate</a:t>
            </a:r>
            <a:endParaRPr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64B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Thanks to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https://gitlab.com/thijsvanulden/TinyHead</a:t>
            </a:r>
            <a:r>
              <a:rPr lang="en-US" sz="20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64B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https://github.com/connornishijima/TinySnore</a:t>
            </a:r>
            <a:r>
              <a:rPr lang="en-US" sz="2000">
                <a:solidFill>
                  <a:srgbClr val="15264B"/>
                </a:solidFill>
                <a:latin typeface="Arial"/>
                <a:ea typeface="Arial"/>
                <a:cs typeface="Arial"/>
                <a:sym typeface="Arial"/>
              </a:rPr>
              <a:t> to fully power down the chip</a:t>
            </a:r>
            <a:endParaRPr sz="2000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2629ae63f29_2_0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629ae63f29_2_0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75" name="Google Shape;175;g2629ae63f29_2_0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76" name="Google Shape;176;g2629ae63f29_2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2629ae63f29_2_0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Transmitter/Receiver</a:t>
            </a:r>
            <a:r>
              <a:rPr lang="en-US" sz="2400">
                <a:solidFill>
                  <a:schemeClr val="lt1"/>
                </a:solidFill>
              </a:rPr>
              <a:t> Cont’d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2629ae63f29_2_0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179" name="Google Shape;179;g2629ae63f29_2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84975" y="1352350"/>
            <a:ext cx="3450486" cy="4600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629ae63f29_0_25"/>
          <p:cNvSpPr/>
          <p:nvPr/>
        </p:nvSpPr>
        <p:spPr>
          <a:xfrm flipH="1" rot="10800000">
            <a:off x="0" y="6437100"/>
            <a:ext cx="12192000" cy="42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629ae63f29_0_25"/>
          <p:cNvSpPr txBox="1"/>
          <p:nvPr/>
        </p:nvSpPr>
        <p:spPr>
          <a:xfrm>
            <a:off x="5806200" y="1101300"/>
            <a:ext cx="5253300" cy="51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E84B36"/>
                </a:solidFill>
              </a:rPr>
              <a:t>Base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ATMega328P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16MHz External Oscillator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Connectors for LCD direct interfacing &amp; Rx</a:t>
            </a:r>
            <a:endParaRPr sz="1800"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5264B"/>
                </a:solidFill>
              </a:rPr>
              <a:t>Requirements: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Must update every time the sensor system transmits data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Must have a visible LCD display to relay High Level Requirement conditions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5264B"/>
                </a:solidFill>
              </a:rPr>
              <a:t>However…</a:t>
            </a:r>
            <a:endParaRPr b="1" i="0" sz="2000" u="none" cap="none" strike="noStrike">
              <a:solidFill>
                <a:srgbClr val="1526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Microcontroller fixed SCL/SDA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LCD Module comes with I2C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TI PCF8574 I2C address: 0x24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2 wires soldered for SCL/SDA 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>
                <a:solidFill>
                  <a:schemeClr val="dk1"/>
                </a:solidFill>
              </a:rPr>
              <a:t>~4V output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6" name="Google Shape;186;g2629ae63f29_0_25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87" name="Google Shape;187;g2629ae63f29_0_25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logo&#10;&#10;Description automatically generated" id="188" name="Google Shape;188;g2629ae63f29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4210" y="228014"/>
            <a:ext cx="277906" cy="40142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2629ae63f29_0_25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Base Station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2629ae63f29_0_25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pic>
        <p:nvPicPr>
          <p:cNvPr id="191" name="Google Shape;191;g2629ae63f29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300" y="1164938"/>
            <a:ext cx="5124199" cy="477297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2629ae63f29_0_25"/>
          <p:cNvSpPr txBox="1"/>
          <p:nvPr/>
        </p:nvSpPr>
        <p:spPr>
          <a:xfrm>
            <a:off x="1082076" y="5426975"/>
            <a:ext cx="7866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LCD+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93" name="Google Shape;193;g2629ae63f29_0_25"/>
          <p:cNvSpPr txBox="1"/>
          <p:nvPr/>
        </p:nvSpPr>
        <p:spPr>
          <a:xfrm>
            <a:off x="2807854" y="5173886"/>
            <a:ext cx="6753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LCD-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94" name="Google Shape;194;g2629ae63f29_0_25"/>
          <p:cNvSpPr txBox="1"/>
          <p:nvPr/>
        </p:nvSpPr>
        <p:spPr>
          <a:xfrm>
            <a:off x="3564091" y="1572575"/>
            <a:ext cx="6753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SCL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95" name="Google Shape;195;g2629ae63f29_0_25"/>
          <p:cNvSpPr txBox="1"/>
          <p:nvPr/>
        </p:nvSpPr>
        <p:spPr>
          <a:xfrm>
            <a:off x="1322009" y="1398175"/>
            <a:ext cx="6753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SDA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96" name="Google Shape;196;g2629ae63f29_0_25"/>
          <p:cNvSpPr txBox="1"/>
          <p:nvPr/>
        </p:nvSpPr>
        <p:spPr>
          <a:xfrm>
            <a:off x="4440393" y="3366430"/>
            <a:ext cx="6753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DATA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2019-01-14T22:06:33Z</dcterms:created>
  <dc:creator>Nielsen, Joshua</dc:creator>
</cp:coreProperties>
</file>