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6858000" cx="9144000"/>
  <p:notesSz cx="6943725" cy="9236075"/>
  <p:embeddedFontLst>
    <p:embeddedFont>
      <p:font typeface="Arial Narrow"/>
      <p:regular r:id="rId32"/>
      <p:bold r:id="rId33"/>
      <p:italic r:id="rId34"/>
      <p:boldItalic r:id="rId35"/>
    </p:embeddedFont>
    <p:embeddedFont>
      <p:font typeface="Tahoma"/>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909">
          <p15:clr>
            <a:srgbClr val="A4A3A4"/>
          </p15:clr>
        </p15:guide>
        <p15:guide id="2" pos="2187">
          <p15:clr>
            <a:srgbClr val="A4A3A4"/>
          </p15:clr>
        </p15:guide>
      </p15:notesGuideLst>
    </p:ext>
    <p:ext uri="http://customooxmlschemas.google.com/">
      <go:slidesCustomData xmlns:go="http://customooxmlschemas.google.com/" r:id="rId38" roundtripDataSignature="AMtx7mip/VOPjHMP/7dRFsLoYSi3/iH/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D49DF4B-B668-4B90-A523-B42A6062E0E5}">
  <a:tblStyle styleId="{1D49DF4B-B668-4B90-A523-B42A6062E0E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09" orient="horz"/>
        <p:guide pos="218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ArialNarrow-bold.fntdata"/><Relationship Id="rId10" Type="http://schemas.openxmlformats.org/officeDocument/2006/relationships/slide" Target="slides/slide3.xml"/><Relationship Id="rId32" Type="http://schemas.openxmlformats.org/officeDocument/2006/relationships/font" Target="fonts/ArialNarrow-regular.fntdata"/><Relationship Id="rId13" Type="http://schemas.openxmlformats.org/officeDocument/2006/relationships/slide" Target="slides/slide6.xml"/><Relationship Id="rId35" Type="http://schemas.openxmlformats.org/officeDocument/2006/relationships/font" Target="fonts/ArialNarrow-boldItalic.fntdata"/><Relationship Id="rId12" Type="http://schemas.openxmlformats.org/officeDocument/2006/relationships/slide" Target="slides/slide5.xml"/><Relationship Id="rId34" Type="http://schemas.openxmlformats.org/officeDocument/2006/relationships/font" Target="fonts/ArialNarrow-italic.fntdata"/><Relationship Id="rId15" Type="http://schemas.openxmlformats.org/officeDocument/2006/relationships/slide" Target="slides/slide8.xml"/><Relationship Id="rId37" Type="http://schemas.openxmlformats.org/officeDocument/2006/relationships/font" Target="fonts/Tahoma-bold.fntdata"/><Relationship Id="rId14" Type="http://schemas.openxmlformats.org/officeDocument/2006/relationships/slide" Target="slides/slide7.xml"/><Relationship Id="rId36" Type="http://schemas.openxmlformats.org/officeDocument/2006/relationships/font" Target="fonts/Tahoma-regular.fntdata"/><Relationship Id="rId17" Type="http://schemas.openxmlformats.org/officeDocument/2006/relationships/slide" Target="slides/slide10.xml"/><Relationship Id="rId16" Type="http://schemas.openxmlformats.org/officeDocument/2006/relationships/slide" Target="slides/slide9.xml"/><Relationship Id="rId38" Type="http://customschemas.google.com/relationships/presentationmetadata" Target="meta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08313" cy="461963"/>
          </a:xfrm>
          <a:prstGeom prst="rect">
            <a:avLst/>
          </a:prstGeom>
          <a:noFill/>
          <a:ln>
            <a:noFill/>
          </a:ln>
        </p:spPr>
        <p:txBody>
          <a:bodyPr anchorCtr="0" anchor="t" bIns="46500" lIns="93000" spcFirstLastPara="1" rIns="93000" wrap="square" tIns="465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933825" y="0"/>
            <a:ext cx="3008313" cy="461963"/>
          </a:xfrm>
          <a:prstGeom prst="rect">
            <a:avLst/>
          </a:prstGeom>
          <a:noFill/>
          <a:ln>
            <a:noFill/>
          </a:ln>
        </p:spPr>
        <p:txBody>
          <a:bodyPr anchorCtr="0" anchor="t" bIns="46500" lIns="93000" spcFirstLastPara="1" rIns="93000" wrap="square" tIns="465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63638"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93738" y="4387850"/>
            <a:ext cx="5556250" cy="4156075"/>
          </a:xfrm>
          <a:prstGeom prst="rect">
            <a:avLst/>
          </a:prstGeom>
          <a:noFill/>
          <a:ln>
            <a:noFill/>
          </a:ln>
        </p:spPr>
        <p:txBody>
          <a:bodyPr anchorCtr="0" anchor="t" bIns="46500" lIns="93000" spcFirstLastPara="1" rIns="93000" wrap="square" tIns="465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72525"/>
            <a:ext cx="3008313" cy="461963"/>
          </a:xfrm>
          <a:prstGeom prst="rect">
            <a:avLst/>
          </a:prstGeom>
          <a:noFill/>
          <a:ln>
            <a:noFill/>
          </a:ln>
        </p:spPr>
        <p:txBody>
          <a:bodyPr anchorCtr="0" anchor="b" bIns="46500" lIns="93000" spcFirstLastPara="1" rIns="93000" wrap="square" tIns="465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933825" y="8772525"/>
            <a:ext cx="3008313" cy="461963"/>
          </a:xfrm>
          <a:prstGeom prst="rect">
            <a:avLst/>
          </a:prstGeom>
          <a:noFill/>
          <a:ln>
            <a:noFill/>
          </a:ln>
        </p:spPr>
        <p:txBody>
          <a:bodyPr anchorCtr="0" anchor="b" bIns="46500" lIns="93000" spcFirstLastPara="1" rIns="93000" wrap="square" tIns="465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dk1"/>
                </a:solidFill>
                <a:latin typeface="Times New Roman"/>
                <a:ea typeface="Times New Roman"/>
                <a:cs typeface="Times New Roman"/>
                <a:sym typeface="Times New Roman"/>
              </a:rPr>
              <a:t>‹#›</a:t>
            </a:fld>
            <a:endParaRPr b="0" i="0" sz="11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andomnerdtutorials.com/esp32-access-point-ap-web-server/"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p:nvPr>
            <p:ph idx="2" type="sldImg"/>
          </p:nvPr>
        </p:nvSpPr>
        <p:spPr>
          <a:xfrm>
            <a:off x="1163638" y="692150"/>
            <a:ext cx="4618037" cy="34639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 name="Google Shape;34;p1:notes"/>
          <p:cNvSpPr txBox="1"/>
          <p:nvPr>
            <p:ph idx="1" type="body"/>
          </p:nvPr>
        </p:nvSpPr>
        <p:spPr>
          <a:xfrm>
            <a:off x="693738" y="4387850"/>
            <a:ext cx="5556250" cy="4156075"/>
          </a:xfrm>
          <a:prstGeom prst="rect">
            <a:avLst/>
          </a:prstGeom>
          <a:noFill/>
          <a:ln>
            <a:noFill/>
          </a:ln>
        </p:spPr>
        <p:txBody>
          <a:bodyPr anchorCtr="0" anchor="t" bIns="46500" lIns="93000" spcFirstLastPara="1" rIns="93000" wrap="square" tIns="46500">
            <a:noAutofit/>
          </a:bodyPr>
          <a:lstStyle/>
          <a:p>
            <a:pPr indent="0" lvl="0" marL="0" rtl="0" algn="l">
              <a:lnSpc>
                <a:spcPct val="100000"/>
              </a:lnSpc>
              <a:spcBef>
                <a:spcPts val="0"/>
              </a:spcBef>
              <a:spcAft>
                <a:spcPts val="0"/>
              </a:spcAft>
              <a:buSzPts val="1400"/>
              <a:buNone/>
            </a:pPr>
            <a:r>
              <a:rPr b="1" lang="en-US"/>
              <a:t>Goal: 20 - 25 seconds</a:t>
            </a:r>
            <a:endParaRPr b="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sz="1700"/>
              <a:t>Hello and welcome everyone to Team 47’s Final Presentation for ECE 445. My name is Ryan Yoseph and I will be introducing the project our team has been working on this semester, the Automated IC Chip Tester. Alongside me today are my two partners Alison Shikada (pause for 1 second to wave), and Michael Ruscito (pause 1 second to wave). We are very excited to share our project with you so without further ado, let’s begin. </a:t>
            </a:r>
            <a:endParaRPr sz="17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5" name="Google Shape;35;p1:notes"/>
          <p:cNvSpPr txBox="1"/>
          <p:nvPr>
            <p:ph idx="12" type="sldNum"/>
          </p:nvPr>
        </p:nvSpPr>
        <p:spPr>
          <a:xfrm>
            <a:off x="3933825" y="8772525"/>
            <a:ext cx="3008313" cy="461963"/>
          </a:xfrm>
          <a:prstGeom prst="rect">
            <a:avLst/>
          </a:prstGeom>
          <a:noFill/>
          <a:ln>
            <a:noFill/>
          </a:ln>
        </p:spPr>
        <p:txBody>
          <a:bodyPr anchorCtr="0" anchor="b" bIns="46500" lIns="93000" spcFirstLastPara="1" rIns="93000" wrap="square" tIns="46500">
            <a:noAutofit/>
          </a:bodyPr>
          <a:lstStyle/>
          <a:p>
            <a:pPr indent="0" lvl="0" marL="0" rtl="0" algn="r">
              <a:lnSpc>
                <a:spcPct val="100000"/>
              </a:lnSpc>
              <a:spcBef>
                <a:spcPts val="0"/>
              </a:spcBef>
              <a:spcAft>
                <a:spcPts val="0"/>
              </a:spcAft>
              <a:buSzPts val="1100"/>
              <a:buNone/>
            </a:pPr>
            <a:fld id="{00000000-1234-1234-1234-123412341234}" type="slidenum">
              <a:rPr b="0" i="0" lang="en-US" sz="1100" u="none" cap="none" strike="noStrike">
                <a:solidFill>
                  <a:srgbClr val="FFFFFF"/>
                </a:solidFill>
                <a:latin typeface="Arial"/>
                <a:ea typeface="Arial"/>
                <a:cs typeface="Arial"/>
                <a:sym typeface="Arial"/>
              </a:rPr>
              <a:t>‹#›</a:t>
            </a:fld>
            <a:endParaRPr b="0" i="0" sz="1100" u="none" cap="none" strike="noStrike">
              <a:solidFill>
                <a:srgbClr val="FFFFFF"/>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7ade57798c_0_0: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ade57798c_0_0:notes"/>
          <p:cNvSpPr txBox="1"/>
          <p:nvPr>
            <p:ph idx="1" type="body"/>
          </p:nvPr>
        </p:nvSpPr>
        <p:spPr>
          <a:xfrm>
            <a:off x="693738" y="4387850"/>
            <a:ext cx="5556300" cy="415620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t/>
            </a:r>
            <a:endParaRPr/>
          </a:p>
        </p:txBody>
      </p:sp>
      <p:sp>
        <p:nvSpPr>
          <p:cNvPr id="102" name="Google Shape;102;g7ade57798c_0_0:notes"/>
          <p:cNvSpPr txBox="1"/>
          <p:nvPr>
            <p:ph idx="12" type="sldNum"/>
          </p:nvPr>
        </p:nvSpPr>
        <p:spPr>
          <a:xfrm>
            <a:off x="3933825" y="8772525"/>
            <a:ext cx="3008400" cy="462000"/>
          </a:xfrm>
          <a:prstGeom prst="rect">
            <a:avLst/>
          </a:prstGeom>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d60997d94c_0_22: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1" name="Google Shape;111;gd60997d94c_0_22:notes"/>
          <p:cNvSpPr txBox="1"/>
          <p:nvPr>
            <p:ph idx="1" type="body"/>
          </p:nvPr>
        </p:nvSpPr>
        <p:spPr>
          <a:xfrm>
            <a:off x="693738" y="4387850"/>
            <a:ext cx="5556300" cy="4156200"/>
          </a:xfrm>
          <a:prstGeom prst="rect">
            <a:avLst/>
          </a:prstGeom>
          <a:noFill/>
          <a:ln>
            <a:noFill/>
          </a:ln>
        </p:spPr>
        <p:txBody>
          <a:bodyPr anchorCtr="0" anchor="t" bIns="46500" lIns="93000" spcFirstLastPara="1" rIns="93000" wrap="square" tIns="46500">
            <a:noAutofit/>
          </a:bodyPr>
          <a:lstStyle/>
          <a:p>
            <a:pPr indent="0" lvl="0" marL="0" rtl="0" algn="l">
              <a:lnSpc>
                <a:spcPct val="100000"/>
              </a:lnSpc>
              <a:spcBef>
                <a:spcPts val="360"/>
              </a:spcBef>
              <a:spcAft>
                <a:spcPts val="0"/>
              </a:spcAft>
              <a:buSzPts val="1400"/>
              <a:buNone/>
            </a:pPr>
            <a:r>
              <a:t/>
            </a:r>
            <a:endParaRPr/>
          </a:p>
        </p:txBody>
      </p:sp>
      <p:sp>
        <p:nvSpPr>
          <p:cNvPr id="112" name="Google Shape;112;gd60997d94c_0_22:notes"/>
          <p:cNvSpPr txBox="1"/>
          <p:nvPr>
            <p:ph idx="12" type="sldNum"/>
          </p:nvPr>
        </p:nvSpPr>
        <p:spPr>
          <a:xfrm>
            <a:off x="3933825" y="8772525"/>
            <a:ext cx="3008400" cy="462000"/>
          </a:xfrm>
          <a:prstGeom prst="rect">
            <a:avLst/>
          </a:prstGeom>
          <a:noFill/>
          <a:ln>
            <a:noFill/>
          </a:ln>
        </p:spPr>
        <p:txBody>
          <a:bodyPr anchorCtr="0" anchor="b" bIns="46500" lIns="93000" spcFirstLastPara="1" rIns="93000" wrap="square" tIns="46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d6abd8c8e6_1_0: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9" name="Google Shape;119;gd6abd8c8e6_1_0:notes"/>
          <p:cNvSpPr txBox="1"/>
          <p:nvPr>
            <p:ph idx="1" type="body"/>
          </p:nvPr>
        </p:nvSpPr>
        <p:spPr>
          <a:xfrm>
            <a:off x="693738" y="4387850"/>
            <a:ext cx="5556300" cy="4156200"/>
          </a:xfrm>
          <a:prstGeom prst="rect">
            <a:avLst/>
          </a:prstGeom>
          <a:noFill/>
          <a:ln>
            <a:noFill/>
          </a:ln>
        </p:spPr>
        <p:txBody>
          <a:bodyPr anchorCtr="0" anchor="t" bIns="46500" lIns="93000" spcFirstLastPara="1" rIns="93000" wrap="square" tIns="46500">
            <a:noAutofit/>
          </a:bodyPr>
          <a:lstStyle/>
          <a:p>
            <a:pPr indent="0" lvl="0" marL="0" rtl="0" algn="l">
              <a:lnSpc>
                <a:spcPct val="100000"/>
              </a:lnSpc>
              <a:spcBef>
                <a:spcPts val="360"/>
              </a:spcBef>
              <a:spcAft>
                <a:spcPts val="0"/>
              </a:spcAft>
              <a:buSzPts val="1400"/>
              <a:buNone/>
            </a:pPr>
            <a:r>
              <a:t/>
            </a:r>
            <a:endParaRPr/>
          </a:p>
        </p:txBody>
      </p:sp>
      <p:sp>
        <p:nvSpPr>
          <p:cNvPr id="120" name="Google Shape;120;gd6abd8c8e6_1_0:notes"/>
          <p:cNvSpPr txBox="1"/>
          <p:nvPr>
            <p:ph idx="12" type="sldNum"/>
          </p:nvPr>
        </p:nvSpPr>
        <p:spPr>
          <a:xfrm>
            <a:off x="3933825" y="8772525"/>
            <a:ext cx="3008400" cy="462000"/>
          </a:xfrm>
          <a:prstGeom prst="rect">
            <a:avLst/>
          </a:prstGeom>
          <a:noFill/>
          <a:ln>
            <a:noFill/>
          </a:ln>
        </p:spPr>
        <p:txBody>
          <a:bodyPr anchorCtr="0" anchor="b" bIns="46500" lIns="93000" spcFirstLastPara="1" rIns="93000" wrap="square" tIns="46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ade57798c_0_11: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ade57798c_0_11:notes"/>
          <p:cNvSpPr txBox="1"/>
          <p:nvPr>
            <p:ph idx="1" type="body"/>
          </p:nvPr>
        </p:nvSpPr>
        <p:spPr>
          <a:xfrm>
            <a:off x="693738" y="4387850"/>
            <a:ext cx="5556300" cy="415620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t/>
            </a:r>
            <a:endParaRPr/>
          </a:p>
        </p:txBody>
      </p:sp>
      <p:sp>
        <p:nvSpPr>
          <p:cNvPr id="129" name="Google Shape;129;g7ade57798c_0_11:notes"/>
          <p:cNvSpPr txBox="1"/>
          <p:nvPr>
            <p:ph idx="12" type="sldNum"/>
          </p:nvPr>
        </p:nvSpPr>
        <p:spPr>
          <a:xfrm>
            <a:off x="3933825" y="8772525"/>
            <a:ext cx="3008400" cy="462000"/>
          </a:xfrm>
          <a:prstGeom prst="rect">
            <a:avLst/>
          </a:prstGeom>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7ade57798c_0_26: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ade57798c_0_26:notes"/>
          <p:cNvSpPr txBox="1"/>
          <p:nvPr>
            <p:ph idx="1" type="body"/>
          </p:nvPr>
        </p:nvSpPr>
        <p:spPr>
          <a:xfrm>
            <a:off x="693738" y="4387850"/>
            <a:ext cx="5556300" cy="415620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t/>
            </a:r>
            <a:endParaRPr/>
          </a:p>
        </p:txBody>
      </p:sp>
      <p:sp>
        <p:nvSpPr>
          <p:cNvPr id="137" name="Google Shape;137;g7ade57798c_0_26:notes"/>
          <p:cNvSpPr txBox="1"/>
          <p:nvPr>
            <p:ph idx="12" type="sldNum"/>
          </p:nvPr>
        </p:nvSpPr>
        <p:spPr>
          <a:xfrm>
            <a:off x="3933825" y="8772525"/>
            <a:ext cx="3008400" cy="462000"/>
          </a:xfrm>
          <a:prstGeom prst="rect">
            <a:avLst/>
          </a:prstGeom>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d60997d94c_0_33: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8" name="Google Shape;148;gd60997d94c_0_33:notes"/>
          <p:cNvSpPr txBox="1"/>
          <p:nvPr>
            <p:ph idx="1" type="body"/>
          </p:nvPr>
        </p:nvSpPr>
        <p:spPr>
          <a:xfrm>
            <a:off x="693738" y="4387850"/>
            <a:ext cx="5556300" cy="4156200"/>
          </a:xfrm>
          <a:prstGeom prst="rect">
            <a:avLst/>
          </a:prstGeom>
          <a:noFill/>
          <a:ln>
            <a:noFill/>
          </a:ln>
        </p:spPr>
        <p:txBody>
          <a:bodyPr anchorCtr="0" anchor="t" bIns="46500" lIns="93000" spcFirstLastPara="1" rIns="93000" wrap="square" tIns="46500">
            <a:noAutofit/>
          </a:bodyPr>
          <a:lstStyle/>
          <a:p>
            <a:pPr indent="0" lvl="0" marL="0" rtl="0" algn="l">
              <a:lnSpc>
                <a:spcPct val="100000"/>
              </a:lnSpc>
              <a:spcBef>
                <a:spcPts val="360"/>
              </a:spcBef>
              <a:spcAft>
                <a:spcPts val="0"/>
              </a:spcAft>
              <a:buSzPts val="1400"/>
              <a:buNone/>
            </a:pPr>
            <a:r>
              <a:rPr lang="en-US"/>
              <a:t>Put latency constraints in order to provide the user with fast results.</a:t>
            </a:r>
            <a:endParaRPr/>
          </a:p>
        </p:txBody>
      </p:sp>
      <p:sp>
        <p:nvSpPr>
          <p:cNvPr id="149" name="Google Shape;149;gd60997d94c_0_33:notes"/>
          <p:cNvSpPr txBox="1"/>
          <p:nvPr>
            <p:ph idx="12" type="sldNum"/>
          </p:nvPr>
        </p:nvSpPr>
        <p:spPr>
          <a:xfrm>
            <a:off x="3933825" y="8772525"/>
            <a:ext cx="3008400" cy="462000"/>
          </a:xfrm>
          <a:prstGeom prst="rect">
            <a:avLst/>
          </a:prstGeom>
          <a:noFill/>
          <a:ln>
            <a:noFill/>
          </a:ln>
        </p:spPr>
        <p:txBody>
          <a:bodyPr anchorCtr="0" anchor="b" bIns="46500" lIns="93000" spcFirstLastPara="1" rIns="93000" wrap="square" tIns="46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7ade57798c_0_42: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ade57798c_0_42:notes"/>
          <p:cNvSpPr txBox="1"/>
          <p:nvPr>
            <p:ph idx="1" type="body"/>
          </p:nvPr>
        </p:nvSpPr>
        <p:spPr>
          <a:xfrm>
            <a:off x="693738" y="4387850"/>
            <a:ext cx="5556300" cy="415620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t/>
            </a:r>
            <a:endParaRPr/>
          </a:p>
        </p:txBody>
      </p:sp>
      <p:sp>
        <p:nvSpPr>
          <p:cNvPr id="161" name="Google Shape;161;g7ade57798c_0_42:notes"/>
          <p:cNvSpPr txBox="1"/>
          <p:nvPr>
            <p:ph idx="12" type="sldNum"/>
          </p:nvPr>
        </p:nvSpPr>
        <p:spPr>
          <a:xfrm>
            <a:off x="3933825" y="8772525"/>
            <a:ext cx="3008400" cy="462000"/>
          </a:xfrm>
          <a:prstGeom prst="rect">
            <a:avLst/>
          </a:prstGeom>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7ad669f3f6_0_19: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ad669f3f6_0_19:notes"/>
          <p:cNvSpPr txBox="1"/>
          <p:nvPr>
            <p:ph idx="1" type="body"/>
          </p:nvPr>
        </p:nvSpPr>
        <p:spPr>
          <a:xfrm>
            <a:off x="693738" y="4387850"/>
            <a:ext cx="5556300" cy="4156200"/>
          </a:xfrm>
          <a:prstGeom prst="rect">
            <a:avLst/>
          </a:prstGeom>
        </p:spPr>
        <p:txBody>
          <a:bodyPr anchorCtr="0" anchor="t" bIns="46500" lIns="93000" spcFirstLastPara="1" rIns="93000" wrap="square" tIns="46500">
            <a:noAutofit/>
          </a:bodyPr>
          <a:lstStyle/>
          <a:p>
            <a:pPr indent="-317500" lvl="0" marL="457200" rtl="0" algn="l">
              <a:spcBef>
                <a:spcPts val="360"/>
              </a:spcBef>
              <a:spcAft>
                <a:spcPts val="0"/>
              </a:spcAft>
              <a:buSzPts val="1400"/>
              <a:buChar char="-"/>
            </a:pPr>
            <a:r>
              <a:rPr lang="en-US"/>
              <a:t>How it works</a:t>
            </a:r>
            <a:endParaRPr/>
          </a:p>
          <a:p>
            <a:pPr indent="-317500" lvl="0" marL="457200" rtl="0" algn="l">
              <a:spcBef>
                <a:spcPts val="0"/>
              </a:spcBef>
              <a:spcAft>
                <a:spcPts val="0"/>
              </a:spcAft>
              <a:buSzPts val="1400"/>
              <a:buChar char="-"/>
            </a:pPr>
            <a:r>
              <a:rPr lang="en-US"/>
              <a:t>show video</a:t>
            </a:r>
            <a:endParaRPr/>
          </a:p>
        </p:txBody>
      </p:sp>
      <p:sp>
        <p:nvSpPr>
          <p:cNvPr id="168" name="Google Shape;168;g7ad669f3f6_0_19:notes"/>
          <p:cNvSpPr txBox="1"/>
          <p:nvPr>
            <p:ph idx="12" type="sldNum"/>
          </p:nvPr>
        </p:nvSpPr>
        <p:spPr>
          <a:xfrm>
            <a:off x="3933825" y="8772525"/>
            <a:ext cx="3008400" cy="462000"/>
          </a:xfrm>
          <a:prstGeom prst="rect">
            <a:avLst/>
          </a:prstGeom>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d6d3026989_0_8: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d6d3026989_0_8:notes"/>
          <p:cNvSpPr txBox="1"/>
          <p:nvPr>
            <p:ph idx="1" type="body"/>
          </p:nvPr>
        </p:nvSpPr>
        <p:spPr>
          <a:xfrm>
            <a:off x="693738" y="4387850"/>
            <a:ext cx="5556300" cy="415620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rPr lang="en-US" u="sng">
                <a:solidFill>
                  <a:schemeClr val="hlink"/>
                </a:solidFill>
                <a:hlinkClick r:id="rId2"/>
              </a:rPr>
              <a:t>https://randomnerdtutorials.com/esp32-access-point-ap-web-server/</a:t>
            </a:r>
            <a:endParaRPr/>
          </a:p>
          <a:p>
            <a:pPr indent="0" lvl="0" marL="0" rtl="0" algn="l">
              <a:spcBef>
                <a:spcPts val="360"/>
              </a:spcBef>
              <a:spcAft>
                <a:spcPts val="0"/>
              </a:spcAft>
              <a:buNone/>
            </a:pPr>
            <a:r>
              <a:t/>
            </a:r>
            <a:endParaRPr/>
          </a:p>
          <a:p>
            <a:pPr indent="-317500" lvl="0" marL="457200" rtl="0" algn="l">
              <a:spcBef>
                <a:spcPts val="360"/>
              </a:spcBef>
              <a:spcAft>
                <a:spcPts val="0"/>
              </a:spcAft>
              <a:buSzPts val="1400"/>
              <a:buChar char="-"/>
            </a:pPr>
            <a:r>
              <a:rPr lang="en-US"/>
              <a:t>wifi vs ble</a:t>
            </a:r>
            <a:endParaRPr/>
          </a:p>
          <a:p>
            <a:pPr indent="-317500" lvl="1" marL="914400" rtl="0" algn="l">
              <a:spcBef>
                <a:spcPts val="0"/>
              </a:spcBef>
              <a:spcAft>
                <a:spcPts val="0"/>
              </a:spcAft>
              <a:buSzPts val="1400"/>
              <a:buChar char="-"/>
            </a:pPr>
            <a:r>
              <a:rPr lang="en-US"/>
              <a:t>development time, experience and comfortability Arduino app vs Web app; ble communication</a:t>
            </a:r>
            <a:endParaRPr/>
          </a:p>
          <a:p>
            <a:pPr indent="-317500" lvl="0" marL="457200" rtl="0" algn="l">
              <a:spcBef>
                <a:spcPts val="0"/>
              </a:spcBef>
              <a:spcAft>
                <a:spcPts val="0"/>
              </a:spcAft>
              <a:buSzPts val="1400"/>
              <a:buChar char="-"/>
            </a:pPr>
            <a:r>
              <a:rPr lang="en-US"/>
              <a:t>soft access point</a:t>
            </a:r>
            <a:endParaRPr/>
          </a:p>
          <a:p>
            <a:pPr indent="-317500" lvl="1" marL="914400" rtl="0" algn="l">
              <a:spcBef>
                <a:spcPts val="0"/>
              </a:spcBef>
              <a:spcAft>
                <a:spcPts val="0"/>
              </a:spcAft>
              <a:buSzPts val="1400"/>
              <a:buChar char="-"/>
            </a:pPr>
            <a:r>
              <a:rPr lang="en-US"/>
              <a:t>what is it</a:t>
            </a:r>
            <a:endParaRPr/>
          </a:p>
          <a:p>
            <a:pPr indent="-317500" lvl="1" marL="914400" rtl="0" algn="l">
              <a:spcBef>
                <a:spcPts val="0"/>
              </a:spcBef>
              <a:spcAft>
                <a:spcPts val="0"/>
              </a:spcAft>
              <a:buSzPts val="1400"/>
              <a:buChar char="-"/>
            </a:pPr>
            <a:r>
              <a:rPr lang="en-US"/>
              <a:t>turned off for faster development time</a:t>
            </a:r>
            <a:endParaRPr/>
          </a:p>
          <a:p>
            <a:pPr indent="-317500" lvl="1" marL="914400" rtl="0" algn="l">
              <a:spcBef>
                <a:spcPts val="0"/>
              </a:spcBef>
              <a:spcAft>
                <a:spcPts val="0"/>
              </a:spcAft>
              <a:buSzPts val="1400"/>
              <a:buChar char="-"/>
            </a:pPr>
            <a:r>
              <a:rPr lang="en-US"/>
              <a:t>added for security (ethics)</a:t>
            </a:r>
            <a:endParaRPr/>
          </a:p>
          <a:p>
            <a:pPr indent="-317500" lvl="0" marL="457200" rtl="0" algn="l">
              <a:spcBef>
                <a:spcPts val="0"/>
              </a:spcBef>
              <a:spcAft>
                <a:spcPts val="0"/>
              </a:spcAft>
              <a:buSzPts val="1400"/>
              <a:buChar char="-"/>
            </a:pPr>
            <a:r>
              <a:rPr lang="en-US"/>
              <a:t>app is generated by react.js npm create-react-app rather than using SPI Flat File system because 1) </a:t>
            </a:r>
            <a:r>
              <a:rPr lang="en-US"/>
              <a:t>space</a:t>
            </a:r>
            <a:r>
              <a:rPr lang="en-US"/>
              <a:t>, 2) development time</a:t>
            </a:r>
            <a:endParaRPr/>
          </a:p>
          <a:p>
            <a:pPr indent="-317500" lvl="0" marL="457200" rtl="0" algn="l">
              <a:spcBef>
                <a:spcPts val="0"/>
              </a:spcBef>
              <a:spcAft>
                <a:spcPts val="0"/>
              </a:spcAft>
              <a:buSzPts val="1400"/>
              <a:buChar char="-"/>
            </a:pPr>
            <a:r>
              <a:rPr lang="en-US"/>
              <a:t>aWOT is a web server library from Arduino that can be used with various board architectures. Using aWOT, we can create HTTP API requests. GET, PUT, POST, etc to update state of application</a:t>
            </a:r>
            <a:endParaRPr/>
          </a:p>
        </p:txBody>
      </p:sp>
      <p:sp>
        <p:nvSpPr>
          <p:cNvPr id="175" name="Google Shape;175;gd6d3026989_0_8:notes"/>
          <p:cNvSpPr txBox="1"/>
          <p:nvPr>
            <p:ph idx="12" type="sldNum"/>
          </p:nvPr>
        </p:nvSpPr>
        <p:spPr>
          <a:xfrm>
            <a:off x="3933825" y="8772525"/>
            <a:ext cx="3008400" cy="462000"/>
          </a:xfrm>
          <a:prstGeom prst="rect">
            <a:avLst/>
          </a:prstGeom>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d6d3026989_0_1: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d6d3026989_0_1:notes"/>
          <p:cNvSpPr txBox="1"/>
          <p:nvPr>
            <p:ph idx="1" type="body"/>
          </p:nvPr>
        </p:nvSpPr>
        <p:spPr>
          <a:xfrm>
            <a:off x="693738" y="4387850"/>
            <a:ext cx="5556300" cy="4156200"/>
          </a:xfrm>
          <a:prstGeom prst="rect">
            <a:avLst/>
          </a:prstGeom>
        </p:spPr>
        <p:txBody>
          <a:bodyPr anchorCtr="0" anchor="t" bIns="46500" lIns="93000" spcFirstLastPara="1" rIns="93000" wrap="square" tIns="46500">
            <a:noAutofit/>
          </a:bodyPr>
          <a:lstStyle/>
          <a:p>
            <a:pPr indent="-317500" lvl="0" marL="457200" rtl="0" algn="l">
              <a:spcBef>
                <a:spcPts val="360"/>
              </a:spcBef>
              <a:spcAft>
                <a:spcPts val="0"/>
              </a:spcAft>
              <a:buSzPts val="1400"/>
              <a:buChar char="-"/>
            </a:pPr>
            <a:r>
              <a:rPr lang="en-US"/>
              <a:t>mention communication between esp32 and wifi app</a:t>
            </a:r>
            <a:endParaRPr/>
          </a:p>
        </p:txBody>
      </p:sp>
      <p:sp>
        <p:nvSpPr>
          <p:cNvPr id="184" name="Google Shape;184;gd6d3026989_0_1:notes"/>
          <p:cNvSpPr txBox="1"/>
          <p:nvPr>
            <p:ph idx="12" type="sldNum"/>
          </p:nvPr>
        </p:nvSpPr>
        <p:spPr>
          <a:xfrm>
            <a:off x="3933825" y="8772525"/>
            <a:ext cx="3008400" cy="462000"/>
          </a:xfrm>
          <a:prstGeom prst="rect">
            <a:avLst/>
          </a:prstGeom>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2: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 name="Google Shape;43;p2:notes"/>
          <p:cNvSpPr txBox="1"/>
          <p:nvPr>
            <p:ph idx="1" type="body"/>
          </p:nvPr>
        </p:nvSpPr>
        <p:spPr>
          <a:xfrm>
            <a:off x="693738" y="4387850"/>
            <a:ext cx="5556300" cy="4156200"/>
          </a:xfrm>
          <a:prstGeom prst="rect">
            <a:avLst/>
          </a:prstGeom>
          <a:noFill/>
          <a:ln>
            <a:noFill/>
          </a:ln>
        </p:spPr>
        <p:txBody>
          <a:bodyPr anchorCtr="0" anchor="t" bIns="46500" lIns="93000" spcFirstLastPara="1" rIns="93000" wrap="square" tIns="46500">
            <a:noAutofit/>
          </a:bodyPr>
          <a:lstStyle/>
          <a:p>
            <a:pPr indent="0" lvl="0" marL="0" rtl="0" algn="l">
              <a:lnSpc>
                <a:spcPct val="100000"/>
              </a:lnSpc>
              <a:spcBef>
                <a:spcPts val="360"/>
              </a:spcBef>
              <a:spcAft>
                <a:spcPts val="0"/>
              </a:spcAft>
              <a:buSzPts val="1400"/>
              <a:buNone/>
            </a:pPr>
            <a:r>
              <a:rPr b="1" lang="en-US"/>
              <a:t>Goal: 15 seconds</a:t>
            </a:r>
            <a:endParaRPr b="1"/>
          </a:p>
          <a:p>
            <a:pPr indent="0" lvl="0" marL="0" rtl="0" algn="l">
              <a:lnSpc>
                <a:spcPct val="100000"/>
              </a:lnSpc>
              <a:spcBef>
                <a:spcPts val="360"/>
              </a:spcBef>
              <a:spcAft>
                <a:spcPts val="0"/>
              </a:spcAft>
              <a:buSzPts val="1400"/>
              <a:buNone/>
            </a:pPr>
            <a:r>
              <a:t/>
            </a:r>
            <a:endParaRPr/>
          </a:p>
          <a:p>
            <a:pPr indent="0" lvl="0" marL="0" rtl="0" algn="just">
              <a:lnSpc>
                <a:spcPct val="115000"/>
              </a:lnSpc>
              <a:spcBef>
                <a:spcPts val="0"/>
              </a:spcBef>
              <a:spcAft>
                <a:spcPts val="0"/>
              </a:spcAft>
              <a:buSzPts val="1100"/>
              <a:buNone/>
            </a:pPr>
            <a:r>
              <a:rPr lang="en-US" sz="1700">
                <a:latin typeface="Calibri"/>
                <a:ea typeface="Calibri"/>
                <a:cs typeface="Calibri"/>
                <a:sym typeface="Calibri"/>
              </a:rPr>
              <a:t>A common frustration in ECE 385 is when students find a given IC chip does not work as expected. </a:t>
            </a:r>
            <a:endParaRPr sz="1700">
              <a:latin typeface="Calibri"/>
              <a:ea typeface="Calibri"/>
              <a:cs typeface="Calibri"/>
              <a:sym typeface="Calibri"/>
            </a:endParaRPr>
          </a:p>
          <a:p>
            <a:pPr indent="0" lvl="0" marL="0" rtl="0" algn="just">
              <a:lnSpc>
                <a:spcPct val="115000"/>
              </a:lnSpc>
              <a:spcBef>
                <a:spcPts val="1000"/>
              </a:spcBef>
              <a:spcAft>
                <a:spcPts val="0"/>
              </a:spcAft>
              <a:buSzPts val="1100"/>
              <a:buNone/>
            </a:pPr>
            <a:r>
              <a:rPr lang="en-US" sz="1700">
                <a:latin typeface="Calibri"/>
                <a:ea typeface="Calibri"/>
                <a:cs typeface="Calibri"/>
                <a:sym typeface="Calibri"/>
              </a:rPr>
              <a:t>Testing each chip manually is tedious and time consuming. Students are encouraged to test individual chips before using them, but this advice is rarely followed.</a:t>
            </a:r>
            <a:endParaRPr sz="1700">
              <a:latin typeface="Calibri"/>
              <a:ea typeface="Calibri"/>
              <a:cs typeface="Calibri"/>
              <a:sym typeface="Calibri"/>
            </a:endParaRPr>
          </a:p>
          <a:p>
            <a:pPr indent="0" lvl="0" marL="0" rtl="0" algn="just">
              <a:lnSpc>
                <a:spcPct val="115000"/>
              </a:lnSpc>
              <a:spcBef>
                <a:spcPts val="1000"/>
              </a:spcBef>
              <a:spcAft>
                <a:spcPts val="0"/>
              </a:spcAft>
              <a:buClr>
                <a:schemeClr val="dk1"/>
              </a:buClr>
              <a:buSzPts val="1100"/>
              <a:buFont typeface="Arial"/>
              <a:buNone/>
            </a:pPr>
            <a:r>
              <a:rPr lang="en-US" sz="1700">
                <a:latin typeface="Calibri"/>
                <a:ea typeface="Calibri"/>
                <a:cs typeface="Calibri"/>
                <a:sym typeface="Calibri"/>
              </a:rPr>
              <a:t>By adding the time constraint of assignments, complexity of 385 labs, and the potential to ruin chips, neglecting to unit test the IC chips falsely influences students into thinking their IC chips are in mint condition. </a:t>
            </a:r>
            <a:endParaRPr sz="1700">
              <a:latin typeface="Calibri"/>
              <a:ea typeface="Calibri"/>
              <a:cs typeface="Calibri"/>
              <a:sym typeface="Calibri"/>
            </a:endParaRPr>
          </a:p>
          <a:p>
            <a:pPr indent="0" lvl="0" marL="0" rtl="0" algn="l">
              <a:lnSpc>
                <a:spcPct val="100000"/>
              </a:lnSpc>
              <a:spcBef>
                <a:spcPts val="1000"/>
              </a:spcBef>
              <a:spcAft>
                <a:spcPts val="0"/>
              </a:spcAft>
              <a:buSzPts val="1400"/>
              <a:buNone/>
            </a:pPr>
            <a:r>
              <a:rPr lang="en-US" sz="1700"/>
              <a:t>Our solution is a small, portable device for unit testing IC chips used in ECE 385. </a:t>
            </a:r>
            <a:r>
              <a:rPr lang="en-US" sz="1700"/>
              <a:t>The goal of our project was to streamline the debugging process for students by minimizing the time they spend manually checking each chip thereby maximizing the time they spend in the design process of their labs.</a:t>
            </a:r>
            <a:endParaRPr/>
          </a:p>
        </p:txBody>
      </p:sp>
      <p:sp>
        <p:nvSpPr>
          <p:cNvPr id="44" name="Google Shape;44;p2:notes"/>
          <p:cNvSpPr txBox="1"/>
          <p:nvPr>
            <p:ph idx="12" type="sldNum"/>
          </p:nvPr>
        </p:nvSpPr>
        <p:spPr>
          <a:xfrm>
            <a:off x="3933825" y="8772525"/>
            <a:ext cx="3008400" cy="462000"/>
          </a:xfrm>
          <a:prstGeom prst="rect">
            <a:avLst/>
          </a:prstGeom>
          <a:noFill/>
          <a:ln>
            <a:noFill/>
          </a:ln>
        </p:spPr>
        <p:txBody>
          <a:bodyPr anchorCtr="0" anchor="b" bIns="46500" lIns="93000" spcFirstLastPara="1" rIns="93000" wrap="square" tIns="465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d6cdf720cf_0_10: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d6cdf720cf_0_10:notes"/>
          <p:cNvSpPr txBox="1"/>
          <p:nvPr>
            <p:ph idx="1" type="body"/>
          </p:nvPr>
        </p:nvSpPr>
        <p:spPr>
          <a:xfrm>
            <a:off x="693738" y="4387850"/>
            <a:ext cx="5556300" cy="415620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t/>
            </a:r>
            <a:endParaRPr/>
          </a:p>
        </p:txBody>
      </p:sp>
      <p:sp>
        <p:nvSpPr>
          <p:cNvPr id="191" name="Google Shape;191;gd6cdf720cf_0_10:notes"/>
          <p:cNvSpPr txBox="1"/>
          <p:nvPr>
            <p:ph idx="12" type="sldNum"/>
          </p:nvPr>
        </p:nvSpPr>
        <p:spPr>
          <a:xfrm>
            <a:off x="3933825" y="8772525"/>
            <a:ext cx="3008400" cy="462000"/>
          </a:xfrm>
          <a:prstGeom prst="rect">
            <a:avLst/>
          </a:prstGeom>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d6d5ff559d_2_24: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d6d5ff559d_2_24:notes"/>
          <p:cNvSpPr txBox="1"/>
          <p:nvPr>
            <p:ph idx="1" type="body"/>
          </p:nvPr>
        </p:nvSpPr>
        <p:spPr>
          <a:xfrm>
            <a:off x="693738" y="4387850"/>
            <a:ext cx="5556300" cy="415620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t/>
            </a:r>
            <a:endParaRPr/>
          </a:p>
        </p:txBody>
      </p:sp>
      <p:sp>
        <p:nvSpPr>
          <p:cNvPr id="201" name="Google Shape;201;gd6d5ff559d_2_24:notes"/>
          <p:cNvSpPr txBox="1"/>
          <p:nvPr>
            <p:ph idx="12" type="sldNum"/>
          </p:nvPr>
        </p:nvSpPr>
        <p:spPr>
          <a:xfrm>
            <a:off x="3933825" y="8772525"/>
            <a:ext cx="3008400" cy="462000"/>
          </a:xfrm>
          <a:prstGeom prst="rect">
            <a:avLst/>
          </a:prstGeom>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6d5ff559d_2_18: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d6d5ff559d_2_18:notes"/>
          <p:cNvSpPr txBox="1"/>
          <p:nvPr>
            <p:ph idx="1" type="body"/>
          </p:nvPr>
        </p:nvSpPr>
        <p:spPr>
          <a:xfrm>
            <a:off x="693738" y="4387850"/>
            <a:ext cx="5556300" cy="415620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t/>
            </a:r>
            <a:endParaRPr/>
          </a:p>
        </p:txBody>
      </p:sp>
      <p:sp>
        <p:nvSpPr>
          <p:cNvPr id="211" name="Google Shape;211;gd6d5ff559d_2_18:notes"/>
          <p:cNvSpPr txBox="1"/>
          <p:nvPr>
            <p:ph idx="12" type="sldNum"/>
          </p:nvPr>
        </p:nvSpPr>
        <p:spPr>
          <a:xfrm>
            <a:off x="3933825" y="8772525"/>
            <a:ext cx="3008400" cy="462000"/>
          </a:xfrm>
          <a:prstGeom prst="rect">
            <a:avLst/>
          </a:prstGeom>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7: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0" name="Google Shape;220;p7:notes"/>
          <p:cNvSpPr txBox="1"/>
          <p:nvPr>
            <p:ph idx="1" type="body"/>
          </p:nvPr>
        </p:nvSpPr>
        <p:spPr>
          <a:xfrm>
            <a:off x="693738" y="4387850"/>
            <a:ext cx="5556300" cy="4156200"/>
          </a:xfrm>
          <a:prstGeom prst="rect">
            <a:avLst/>
          </a:prstGeom>
          <a:noFill/>
          <a:ln>
            <a:noFill/>
          </a:ln>
        </p:spPr>
        <p:txBody>
          <a:bodyPr anchorCtr="0" anchor="t" bIns="46500" lIns="93000" spcFirstLastPara="1" rIns="93000" wrap="square" tIns="46500">
            <a:noAutofit/>
          </a:bodyPr>
          <a:lstStyle/>
          <a:p>
            <a:pPr indent="0" lvl="0" marL="0" rtl="0" algn="l">
              <a:lnSpc>
                <a:spcPct val="100000"/>
              </a:lnSpc>
              <a:spcBef>
                <a:spcPts val="360"/>
              </a:spcBef>
              <a:spcAft>
                <a:spcPts val="0"/>
              </a:spcAft>
              <a:buSzPts val="1400"/>
              <a:buNone/>
            </a:pPr>
            <a:r>
              <a:rPr lang="en-US"/>
              <a:t>Insert photo of physical design from design doc</a:t>
            </a:r>
            <a:endParaRPr/>
          </a:p>
        </p:txBody>
      </p:sp>
      <p:sp>
        <p:nvSpPr>
          <p:cNvPr id="221" name="Google Shape;221;p7:notes"/>
          <p:cNvSpPr txBox="1"/>
          <p:nvPr>
            <p:ph idx="12" type="sldNum"/>
          </p:nvPr>
        </p:nvSpPr>
        <p:spPr>
          <a:xfrm>
            <a:off x="3933825" y="8772525"/>
            <a:ext cx="3008400" cy="462000"/>
          </a:xfrm>
          <a:prstGeom prst="rect">
            <a:avLst/>
          </a:prstGeom>
          <a:noFill/>
          <a:ln>
            <a:noFill/>
          </a:ln>
        </p:spPr>
        <p:txBody>
          <a:bodyPr anchorCtr="0" anchor="b" bIns="46500" lIns="93000" spcFirstLastPara="1" rIns="93000" wrap="square" tIns="465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d5e5702ac5_0_0: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7" name="Google Shape;227;gd5e5702ac5_0_0:notes"/>
          <p:cNvSpPr txBox="1"/>
          <p:nvPr>
            <p:ph idx="1" type="body"/>
          </p:nvPr>
        </p:nvSpPr>
        <p:spPr>
          <a:xfrm>
            <a:off x="693738" y="4387850"/>
            <a:ext cx="5556300" cy="4156200"/>
          </a:xfrm>
          <a:prstGeom prst="rect">
            <a:avLst/>
          </a:prstGeom>
          <a:noFill/>
          <a:ln>
            <a:noFill/>
          </a:ln>
        </p:spPr>
        <p:txBody>
          <a:bodyPr anchorCtr="0" anchor="t" bIns="46500" lIns="93000" spcFirstLastPara="1" rIns="93000" wrap="square" tIns="46500">
            <a:noAutofit/>
          </a:bodyPr>
          <a:lstStyle/>
          <a:p>
            <a:pPr indent="0" lvl="0" marL="0" rtl="0" algn="l">
              <a:lnSpc>
                <a:spcPct val="100000"/>
              </a:lnSpc>
              <a:spcBef>
                <a:spcPts val="360"/>
              </a:spcBef>
              <a:spcAft>
                <a:spcPts val="0"/>
              </a:spcAft>
              <a:buSzPts val="1400"/>
              <a:buNone/>
            </a:pPr>
            <a:r>
              <a:t/>
            </a:r>
            <a:endParaRPr/>
          </a:p>
        </p:txBody>
      </p:sp>
      <p:sp>
        <p:nvSpPr>
          <p:cNvPr id="228" name="Google Shape;228;gd5e5702ac5_0_0:notes"/>
          <p:cNvSpPr txBox="1"/>
          <p:nvPr>
            <p:ph idx="12" type="sldNum"/>
          </p:nvPr>
        </p:nvSpPr>
        <p:spPr>
          <a:xfrm>
            <a:off x="3933825" y="8772525"/>
            <a:ext cx="3008400" cy="462000"/>
          </a:xfrm>
          <a:prstGeom prst="rect">
            <a:avLst/>
          </a:prstGeom>
          <a:noFill/>
          <a:ln>
            <a:noFill/>
          </a:ln>
        </p:spPr>
        <p:txBody>
          <a:bodyPr anchorCtr="0" anchor="b" bIns="46500" lIns="93000" spcFirstLastPara="1" rIns="93000" wrap="square" tIns="465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d60997d94c_0_6: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 name="Google Shape;50;gd60997d94c_0_6:notes"/>
          <p:cNvSpPr txBox="1"/>
          <p:nvPr>
            <p:ph idx="1" type="body"/>
          </p:nvPr>
        </p:nvSpPr>
        <p:spPr>
          <a:xfrm>
            <a:off x="693738" y="4387850"/>
            <a:ext cx="5556300" cy="4156200"/>
          </a:xfrm>
          <a:prstGeom prst="rect">
            <a:avLst/>
          </a:prstGeom>
          <a:noFill/>
          <a:ln>
            <a:noFill/>
          </a:ln>
        </p:spPr>
        <p:txBody>
          <a:bodyPr anchorCtr="0" anchor="t" bIns="46500" lIns="93000" spcFirstLastPara="1" rIns="93000" wrap="square" tIns="46500">
            <a:noAutofit/>
          </a:bodyPr>
          <a:lstStyle/>
          <a:p>
            <a:pPr indent="0" lvl="0" marL="0" rtl="0" algn="l">
              <a:lnSpc>
                <a:spcPct val="100000"/>
              </a:lnSpc>
              <a:spcBef>
                <a:spcPts val="360"/>
              </a:spcBef>
              <a:spcAft>
                <a:spcPts val="0"/>
              </a:spcAft>
              <a:buSzPts val="1400"/>
              <a:buNone/>
            </a:pPr>
            <a:r>
              <a:rPr b="1" lang="en-US"/>
              <a:t>Goal: 30 seconds</a:t>
            </a:r>
            <a:endParaRPr b="1"/>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sz="1800"/>
              <a:t>Throughout our own design process, we focused on creating a product that was portable, easy to use, and offered almost instantaneous results. </a:t>
            </a:r>
            <a:endParaRPr sz="1800"/>
          </a:p>
          <a:p>
            <a:pPr indent="0" lvl="0" marL="0" rtl="0" algn="l">
              <a:lnSpc>
                <a:spcPct val="100000"/>
              </a:lnSpc>
              <a:spcBef>
                <a:spcPts val="360"/>
              </a:spcBef>
              <a:spcAft>
                <a:spcPts val="0"/>
              </a:spcAft>
              <a:buSzPts val="1400"/>
              <a:buNone/>
            </a:pPr>
            <a:r>
              <a:t/>
            </a:r>
            <a:endParaRPr sz="1800"/>
          </a:p>
          <a:p>
            <a:pPr indent="0" lvl="0" marL="0" rtl="0" algn="l">
              <a:lnSpc>
                <a:spcPct val="100000"/>
              </a:lnSpc>
              <a:spcBef>
                <a:spcPts val="360"/>
              </a:spcBef>
              <a:spcAft>
                <a:spcPts val="0"/>
              </a:spcAft>
              <a:buSzPts val="1400"/>
              <a:buNone/>
            </a:pPr>
            <a:r>
              <a:rPr lang="en-US" sz="1800"/>
              <a:t>Specifically, we wanted our users to have a device that made setting up and packing up as fast as possible, which is why we chose a rechargeable single cell lithium polymer battery as our power source. </a:t>
            </a:r>
            <a:endParaRPr sz="1800"/>
          </a:p>
          <a:p>
            <a:pPr indent="0" lvl="0" marL="0" rtl="0" algn="l">
              <a:lnSpc>
                <a:spcPct val="100000"/>
              </a:lnSpc>
              <a:spcBef>
                <a:spcPts val="360"/>
              </a:spcBef>
              <a:spcAft>
                <a:spcPts val="0"/>
              </a:spcAft>
              <a:buSzPts val="1400"/>
              <a:buNone/>
            </a:pPr>
            <a:r>
              <a:t/>
            </a:r>
            <a:endParaRPr sz="1800"/>
          </a:p>
          <a:p>
            <a:pPr indent="0" lvl="0" marL="0" rtl="0" algn="l">
              <a:lnSpc>
                <a:spcPct val="100000"/>
              </a:lnSpc>
              <a:spcBef>
                <a:spcPts val="360"/>
              </a:spcBef>
              <a:spcAft>
                <a:spcPts val="0"/>
              </a:spcAft>
              <a:buSzPts val="1400"/>
              <a:buNone/>
            </a:pPr>
            <a:r>
              <a:rPr lang="en-US" sz="1800"/>
              <a:t>Moreover, our product delivers a simple, easy-to-use user interface equipped with a drop down menu for selecting the proper test chip. </a:t>
            </a:r>
            <a:endParaRPr sz="1800"/>
          </a:p>
          <a:p>
            <a:pPr indent="0" lvl="0" marL="0" rtl="0" algn="l">
              <a:lnSpc>
                <a:spcPct val="100000"/>
              </a:lnSpc>
              <a:spcBef>
                <a:spcPts val="360"/>
              </a:spcBef>
              <a:spcAft>
                <a:spcPts val="0"/>
              </a:spcAft>
              <a:buSzPts val="1400"/>
              <a:buNone/>
            </a:pPr>
            <a:r>
              <a:t/>
            </a:r>
            <a:endParaRPr sz="1800"/>
          </a:p>
          <a:p>
            <a:pPr indent="0" lvl="0" marL="0" rtl="0" algn="l">
              <a:lnSpc>
                <a:spcPct val="100000"/>
              </a:lnSpc>
              <a:spcBef>
                <a:spcPts val="360"/>
              </a:spcBef>
              <a:spcAft>
                <a:spcPts val="0"/>
              </a:spcAft>
              <a:buSzPts val="1400"/>
              <a:buNone/>
            </a:pPr>
            <a:r>
              <a:rPr lang="en-US" sz="1800"/>
              <a:t>Finally, our device provides test vectors for all 18 chips provided in the ECE 385 lab kit, ensuring </a:t>
            </a:r>
            <a:r>
              <a:rPr lang="en-US" sz="1800"/>
              <a:t>complete</a:t>
            </a:r>
            <a:r>
              <a:rPr lang="en-US" sz="1800"/>
              <a:t> functionality.</a:t>
            </a:r>
            <a:endParaRPr sz="1800"/>
          </a:p>
        </p:txBody>
      </p:sp>
      <p:sp>
        <p:nvSpPr>
          <p:cNvPr id="51" name="Google Shape;51;gd60997d94c_0_6:notes"/>
          <p:cNvSpPr txBox="1"/>
          <p:nvPr>
            <p:ph idx="12" type="sldNum"/>
          </p:nvPr>
        </p:nvSpPr>
        <p:spPr>
          <a:xfrm>
            <a:off x="3933825" y="8772525"/>
            <a:ext cx="3008400" cy="462000"/>
          </a:xfrm>
          <a:prstGeom prst="rect">
            <a:avLst/>
          </a:prstGeom>
          <a:noFill/>
          <a:ln>
            <a:noFill/>
          </a:ln>
        </p:spPr>
        <p:txBody>
          <a:bodyPr anchorCtr="0" anchor="b" bIns="46500" lIns="93000" spcFirstLastPara="1" rIns="93000" wrap="square" tIns="465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7ad669f3f6_2_0: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58" name="Google Shape;58;g7ad669f3f6_2_0:notes"/>
          <p:cNvSpPr txBox="1"/>
          <p:nvPr>
            <p:ph idx="1" type="body"/>
          </p:nvPr>
        </p:nvSpPr>
        <p:spPr>
          <a:xfrm>
            <a:off x="693738" y="4387850"/>
            <a:ext cx="5556300" cy="415620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rPr lang="en-US" sz="1700"/>
              <a:t>Before moving on, we would like to show you a short video that illustrates a basic overview of our project.</a:t>
            </a:r>
            <a:endParaRPr sz="1700"/>
          </a:p>
        </p:txBody>
      </p:sp>
      <p:sp>
        <p:nvSpPr>
          <p:cNvPr id="59" name="Google Shape;59;g7ad669f3f6_2_0:notes"/>
          <p:cNvSpPr txBox="1"/>
          <p:nvPr>
            <p:ph idx="12" type="sldNum"/>
          </p:nvPr>
        </p:nvSpPr>
        <p:spPr>
          <a:xfrm>
            <a:off x="3933825" y="8772525"/>
            <a:ext cx="3008400" cy="462000"/>
          </a:xfrm>
          <a:prstGeom prst="rect">
            <a:avLst/>
          </a:prstGeom>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7ad669f3f6_1_20: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65" name="Google Shape;65;g7ad669f3f6_1_20:notes"/>
          <p:cNvSpPr txBox="1"/>
          <p:nvPr>
            <p:ph idx="1" type="body"/>
          </p:nvPr>
        </p:nvSpPr>
        <p:spPr>
          <a:xfrm>
            <a:off x="693738" y="4387850"/>
            <a:ext cx="5556300" cy="415620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rPr lang="en-US" sz="1700"/>
              <a:t>Here is the complete block diagram of our device. </a:t>
            </a:r>
            <a:endParaRPr sz="1700"/>
          </a:p>
          <a:p>
            <a:pPr indent="0" lvl="0" marL="0" rtl="0" algn="l">
              <a:spcBef>
                <a:spcPts val="360"/>
              </a:spcBef>
              <a:spcAft>
                <a:spcPts val="0"/>
              </a:spcAft>
              <a:buNone/>
            </a:pPr>
            <a:r>
              <a:t/>
            </a:r>
            <a:endParaRPr sz="1700"/>
          </a:p>
          <a:p>
            <a:pPr indent="0" lvl="0" marL="0" rtl="0" algn="l">
              <a:spcBef>
                <a:spcPts val="360"/>
              </a:spcBef>
              <a:spcAft>
                <a:spcPts val="0"/>
              </a:spcAft>
              <a:buNone/>
            </a:pPr>
            <a:r>
              <a:rPr lang="en-US" sz="1700"/>
              <a:t>The three main subsystems (from left to right) are the power supply, control unit, and web application. </a:t>
            </a:r>
            <a:endParaRPr sz="1700"/>
          </a:p>
          <a:p>
            <a:pPr indent="0" lvl="0" marL="0" rtl="0" algn="l">
              <a:spcBef>
                <a:spcPts val="360"/>
              </a:spcBef>
              <a:spcAft>
                <a:spcPts val="0"/>
              </a:spcAft>
              <a:buNone/>
            </a:pPr>
            <a:r>
              <a:t/>
            </a:r>
            <a:endParaRPr sz="1700"/>
          </a:p>
          <a:p>
            <a:pPr indent="0" lvl="0" marL="0" rtl="0" algn="l">
              <a:spcBef>
                <a:spcPts val="360"/>
              </a:spcBef>
              <a:spcAft>
                <a:spcPts val="0"/>
              </a:spcAft>
              <a:buNone/>
            </a:pPr>
            <a:r>
              <a:rPr lang="en-US" sz="1700"/>
              <a:t>Moving forward, we will go into detail about each subsystem and the design choices that ultimately resulted in the culmination of our project.</a:t>
            </a:r>
            <a:endParaRPr sz="1700"/>
          </a:p>
        </p:txBody>
      </p:sp>
      <p:sp>
        <p:nvSpPr>
          <p:cNvPr id="66" name="Google Shape;66;g7ad669f3f6_1_20:notes"/>
          <p:cNvSpPr txBox="1"/>
          <p:nvPr>
            <p:ph idx="12" type="sldNum"/>
          </p:nvPr>
        </p:nvSpPr>
        <p:spPr>
          <a:xfrm>
            <a:off x="3933825" y="8772525"/>
            <a:ext cx="3008400" cy="462000"/>
          </a:xfrm>
          <a:prstGeom prst="rect">
            <a:avLst/>
          </a:prstGeom>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6cdf720cf_0_2: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72" name="Google Shape;72;gd6cdf720cf_0_2:notes"/>
          <p:cNvSpPr txBox="1"/>
          <p:nvPr>
            <p:ph idx="1" type="body"/>
          </p:nvPr>
        </p:nvSpPr>
        <p:spPr>
          <a:xfrm>
            <a:off x="693738" y="4387850"/>
            <a:ext cx="5556300" cy="415620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rPr lang="en-US" sz="1700"/>
              <a:t>First we will start with the power supply subsystem. </a:t>
            </a:r>
            <a:endParaRPr sz="1700"/>
          </a:p>
          <a:p>
            <a:pPr indent="0" lvl="0" marL="0" rtl="0" algn="l">
              <a:spcBef>
                <a:spcPts val="360"/>
              </a:spcBef>
              <a:spcAft>
                <a:spcPts val="0"/>
              </a:spcAft>
              <a:buNone/>
            </a:pPr>
            <a:r>
              <a:t/>
            </a:r>
            <a:endParaRPr sz="1700"/>
          </a:p>
          <a:p>
            <a:pPr indent="0" lvl="0" marL="0" rtl="0" algn="l">
              <a:spcBef>
                <a:spcPts val="360"/>
              </a:spcBef>
              <a:spcAft>
                <a:spcPts val="0"/>
              </a:spcAft>
              <a:buNone/>
            </a:pPr>
            <a:r>
              <a:rPr lang="en-US" sz="1700"/>
              <a:t>Notice that there are two separate power supply rails, 3.3 V and 5 V. </a:t>
            </a:r>
            <a:endParaRPr sz="1700"/>
          </a:p>
          <a:p>
            <a:pPr indent="0" lvl="0" marL="0" rtl="0" algn="l">
              <a:spcBef>
                <a:spcPts val="360"/>
              </a:spcBef>
              <a:spcAft>
                <a:spcPts val="0"/>
              </a:spcAft>
              <a:buNone/>
            </a:pPr>
            <a:r>
              <a:t/>
            </a:r>
            <a:endParaRPr sz="1700"/>
          </a:p>
          <a:p>
            <a:pPr indent="0" lvl="0" marL="0" rtl="0" algn="l">
              <a:spcBef>
                <a:spcPts val="360"/>
              </a:spcBef>
              <a:spcAft>
                <a:spcPts val="0"/>
              </a:spcAft>
              <a:buNone/>
            </a:pPr>
            <a:r>
              <a:rPr lang="en-US" sz="1700"/>
              <a:t>Specifically, </a:t>
            </a:r>
            <a:r>
              <a:rPr b="1" lang="en-US" sz="1700"/>
              <a:t>the 3.3 V line powers the chips on our printed circuit board</a:t>
            </a:r>
            <a:r>
              <a:rPr lang="en-US" sz="1700"/>
              <a:t> while the</a:t>
            </a:r>
            <a:r>
              <a:rPr b="1" lang="en-US" sz="1700"/>
              <a:t> 5 V line powers the test chip. </a:t>
            </a:r>
            <a:endParaRPr b="1" sz="1700"/>
          </a:p>
          <a:p>
            <a:pPr indent="0" lvl="0" marL="0" rtl="0" algn="l">
              <a:spcBef>
                <a:spcPts val="360"/>
              </a:spcBef>
              <a:spcAft>
                <a:spcPts val="0"/>
              </a:spcAft>
              <a:buNone/>
            </a:pPr>
            <a:r>
              <a:t/>
            </a:r>
            <a:endParaRPr sz="1700"/>
          </a:p>
          <a:p>
            <a:pPr indent="0" lvl="0" marL="0" rtl="0" algn="l">
              <a:spcBef>
                <a:spcPts val="360"/>
              </a:spcBef>
              <a:spcAft>
                <a:spcPts val="0"/>
              </a:spcAft>
              <a:buNone/>
            </a:pPr>
            <a:r>
              <a:rPr lang="en-US" sz="1700"/>
              <a:t>In general, the goal of our power supply is to </a:t>
            </a:r>
            <a:r>
              <a:rPr b="1" lang="en-US" sz="1700"/>
              <a:t>adequately provide constant voltage and constant current to the board and the test chip.</a:t>
            </a:r>
            <a:endParaRPr b="1" sz="1700"/>
          </a:p>
        </p:txBody>
      </p:sp>
      <p:sp>
        <p:nvSpPr>
          <p:cNvPr id="73" name="Google Shape;73;gd6cdf720cf_0_2:notes"/>
          <p:cNvSpPr txBox="1"/>
          <p:nvPr>
            <p:ph idx="12" type="sldNum"/>
          </p:nvPr>
        </p:nvSpPr>
        <p:spPr>
          <a:xfrm>
            <a:off x="3933825" y="8772525"/>
            <a:ext cx="3008400" cy="462000"/>
          </a:xfrm>
          <a:prstGeom prst="rect">
            <a:avLst/>
          </a:prstGeom>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7ad669f3f6_0_12: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79" name="Google Shape;79;g7ad669f3f6_0_12:notes"/>
          <p:cNvSpPr txBox="1"/>
          <p:nvPr>
            <p:ph idx="1" type="body"/>
          </p:nvPr>
        </p:nvSpPr>
        <p:spPr>
          <a:xfrm>
            <a:off x="693738" y="4387850"/>
            <a:ext cx="5556300" cy="415620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rPr lang="en-US" sz="1700"/>
              <a:t>Here are some of the design choices that our team made for the power supply subsystem.</a:t>
            </a:r>
            <a:endParaRPr sz="1700"/>
          </a:p>
        </p:txBody>
      </p:sp>
      <p:sp>
        <p:nvSpPr>
          <p:cNvPr id="80" name="Google Shape;80;g7ad669f3f6_0_12:notes"/>
          <p:cNvSpPr txBox="1"/>
          <p:nvPr>
            <p:ph idx="12" type="sldNum"/>
          </p:nvPr>
        </p:nvSpPr>
        <p:spPr>
          <a:xfrm>
            <a:off x="3933825" y="8772525"/>
            <a:ext cx="3008400" cy="462000"/>
          </a:xfrm>
          <a:prstGeom prst="rect">
            <a:avLst/>
          </a:prstGeom>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6cdf720cf_0_26: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86" name="Google Shape;86;gd6cdf720cf_0_26:notes"/>
          <p:cNvSpPr txBox="1"/>
          <p:nvPr>
            <p:ph idx="1" type="body"/>
          </p:nvPr>
        </p:nvSpPr>
        <p:spPr>
          <a:xfrm>
            <a:off x="693738" y="4387850"/>
            <a:ext cx="5556300" cy="4156200"/>
          </a:xfrm>
          <a:prstGeom prst="rect">
            <a:avLst/>
          </a:prstGeom>
        </p:spPr>
        <p:txBody>
          <a:bodyPr anchorCtr="0" anchor="t" bIns="46500" lIns="93000" spcFirstLastPara="1" rIns="93000" wrap="square" tIns="46500">
            <a:noAutofit/>
          </a:bodyPr>
          <a:lstStyle/>
          <a:p>
            <a:pPr indent="0" lvl="0" marL="0" rtl="0" algn="l">
              <a:spcBef>
                <a:spcPts val="360"/>
              </a:spcBef>
              <a:spcAft>
                <a:spcPts val="0"/>
              </a:spcAft>
              <a:buNone/>
            </a:pPr>
            <a:r>
              <a:rPr lang="en-US" sz="1700"/>
              <a:t>Furthermore, ensuring constant voltage/constant current relies heavily on the proper selection of regulators. </a:t>
            </a:r>
            <a:endParaRPr sz="1700"/>
          </a:p>
          <a:p>
            <a:pPr indent="0" lvl="0" marL="0" rtl="0" algn="l">
              <a:spcBef>
                <a:spcPts val="360"/>
              </a:spcBef>
              <a:spcAft>
                <a:spcPts val="0"/>
              </a:spcAft>
              <a:buNone/>
            </a:pPr>
            <a:r>
              <a:t/>
            </a:r>
            <a:endParaRPr sz="1700"/>
          </a:p>
          <a:p>
            <a:pPr indent="0" lvl="0" marL="0" rtl="0" algn="l">
              <a:spcBef>
                <a:spcPts val="360"/>
              </a:spcBef>
              <a:spcAft>
                <a:spcPts val="0"/>
              </a:spcAft>
              <a:buNone/>
            </a:pPr>
            <a:r>
              <a:rPr lang="en-US" sz="1700"/>
              <a:t>For our 3.3 V power supply….</a:t>
            </a:r>
            <a:endParaRPr sz="1700"/>
          </a:p>
          <a:p>
            <a:pPr indent="0" lvl="0" marL="0" rtl="0" algn="l">
              <a:spcBef>
                <a:spcPts val="360"/>
              </a:spcBef>
              <a:spcAft>
                <a:spcPts val="0"/>
              </a:spcAft>
              <a:buNone/>
            </a:pPr>
            <a:r>
              <a:t/>
            </a:r>
            <a:endParaRPr sz="1700"/>
          </a:p>
          <a:p>
            <a:pPr indent="0" lvl="0" marL="0" rtl="0" algn="l">
              <a:spcBef>
                <a:spcPts val="360"/>
              </a:spcBef>
              <a:spcAft>
                <a:spcPts val="0"/>
              </a:spcAft>
              <a:buNone/>
            </a:pPr>
            <a:r>
              <a:rPr lang="en-US" sz="1700"/>
              <a:t>For our 5 V </a:t>
            </a:r>
            <a:r>
              <a:rPr lang="en-US" sz="1700"/>
              <a:t>power supply…</a:t>
            </a:r>
            <a:endParaRPr sz="1700"/>
          </a:p>
          <a:p>
            <a:pPr indent="0" lvl="0" marL="0" rtl="0" algn="l">
              <a:spcBef>
                <a:spcPts val="360"/>
              </a:spcBef>
              <a:spcAft>
                <a:spcPts val="0"/>
              </a:spcAft>
              <a:buNone/>
            </a:pPr>
            <a:r>
              <a:t/>
            </a:r>
            <a:endParaRPr sz="1700"/>
          </a:p>
          <a:p>
            <a:pPr indent="0" lvl="0" marL="0" rtl="0" algn="l">
              <a:spcBef>
                <a:spcPts val="360"/>
              </a:spcBef>
              <a:spcAft>
                <a:spcPts val="0"/>
              </a:spcAft>
              <a:buNone/>
            </a:pPr>
            <a:r>
              <a:rPr lang="en-US" sz="1700"/>
              <a:t>Now I am going to hand it off to Michael who will go into detail on the control unit.</a:t>
            </a:r>
            <a:endParaRPr sz="1700"/>
          </a:p>
        </p:txBody>
      </p:sp>
      <p:sp>
        <p:nvSpPr>
          <p:cNvPr id="87" name="Google Shape;87;gd6cdf720cf_0_26:notes"/>
          <p:cNvSpPr txBox="1"/>
          <p:nvPr>
            <p:ph idx="12" type="sldNum"/>
          </p:nvPr>
        </p:nvSpPr>
        <p:spPr>
          <a:xfrm>
            <a:off x="3933825" y="8772525"/>
            <a:ext cx="3008400" cy="462000"/>
          </a:xfrm>
          <a:prstGeom prst="rect">
            <a:avLst/>
          </a:prstGeom>
        </p:spPr>
        <p:txBody>
          <a:bodyPr anchorCtr="0" anchor="b" bIns="46500" lIns="93000" spcFirstLastPara="1" rIns="93000" wrap="square" tIns="46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p:nvPr>
            <p:ph idx="2" type="sldImg"/>
          </p:nvPr>
        </p:nvSpPr>
        <p:spPr>
          <a:xfrm>
            <a:off x="1163638"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4:notes"/>
          <p:cNvSpPr txBox="1"/>
          <p:nvPr>
            <p:ph idx="1" type="body"/>
          </p:nvPr>
        </p:nvSpPr>
        <p:spPr>
          <a:xfrm>
            <a:off x="693738" y="4387850"/>
            <a:ext cx="5556300" cy="4156200"/>
          </a:xfrm>
          <a:prstGeom prst="rect">
            <a:avLst/>
          </a:prstGeom>
          <a:noFill/>
          <a:ln>
            <a:noFill/>
          </a:ln>
        </p:spPr>
        <p:txBody>
          <a:bodyPr anchorCtr="0" anchor="t" bIns="46500" lIns="93000" spcFirstLastPara="1" rIns="93000" wrap="square" tIns="46500">
            <a:noAutofit/>
          </a:bodyPr>
          <a:lstStyle/>
          <a:p>
            <a:pPr indent="0" lvl="0" marL="0" rtl="0" algn="l">
              <a:lnSpc>
                <a:spcPct val="100000"/>
              </a:lnSpc>
              <a:spcBef>
                <a:spcPts val="360"/>
              </a:spcBef>
              <a:spcAft>
                <a:spcPts val="0"/>
              </a:spcAft>
              <a:buSzPts val="1400"/>
              <a:buNone/>
            </a:pPr>
            <a:r>
              <a:t/>
            </a:r>
            <a:endParaRPr/>
          </a:p>
        </p:txBody>
      </p:sp>
      <p:sp>
        <p:nvSpPr>
          <p:cNvPr id="95" name="Google Shape;95;p4:notes"/>
          <p:cNvSpPr txBox="1"/>
          <p:nvPr>
            <p:ph idx="12" type="sldNum"/>
          </p:nvPr>
        </p:nvSpPr>
        <p:spPr>
          <a:xfrm>
            <a:off x="3933825" y="8772525"/>
            <a:ext cx="3008400" cy="462000"/>
          </a:xfrm>
          <a:prstGeom prst="rect">
            <a:avLst/>
          </a:prstGeom>
          <a:noFill/>
          <a:ln>
            <a:noFill/>
          </a:ln>
        </p:spPr>
        <p:txBody>
          <a:bodyPr anchorCtr="0" anchor="b" bIns="46500" lIns="93000" spcFirstLastPara="1" rIns="93000" wrap="square" tIns="465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Blank">
  <p:cSld name="Cover Slide Blank">
    <p:spTree>
      <p:nvGrpSpPr>
        <p:cNvPr id="13"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w/ Text">
  <p:cSld name="Cover Slide w/ Text">
    <p:spTree>
      <p:nvGrpSpPr>
        <p:cNvPr id="14" name="Shape 14"/>
        <p:cNvGrpSpPr/>
        <p:nvPr/>
      </p:nvGrpSpPr>
      <p:grpSpPr>
        <a:xfrm>
          <a:off x="0" y="0"/>
          <a:ext cx="0" cy="0"/>
          <a:chOff x="0" y="0"/>
          <a:chExt cx="0" cy="0"/>
        </a:xfrm>
      </p:grpSpPr>
      <p:sp>
        <p:nvSpPr>
          <p:cNvPr id="15" name="Google Shape;15;p13"/>
          <p:cNvSpPr txBox="1"/>
          <p:nvPr>
            <p:ph idx="1" type="body"/>
          </p:nvPr>
        </p:nvSpPr>
        <p:spPr>
          <a:xfrm>
            <a:off x="404091" y="546287"/>
            <a:ext cx="4248727" cy="6555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06"/>
              </a:spcBef>
              <a:spcAft>
                <a:spcPts val="0"/>
              </a:spcAft>
              <a:buClr>
                <a:srgbClr val="142958"/>
              </a:buClr>
              <a:buSzPts val="3530"/>
              <a:buFont typeface="Arial"/>
              <a:buNone/>
              <a:defRPr b="1" i="0" sz="3530" u="none" cap="none" strike="noStrike">
                <a:solidFill>
                  <a:srgbClr val="142958"/>
                </a:solidFill>
                <a:latin typeface="Arial Narrow"/>
                <a:ea typeface="Arial Narrow"/>
                <a:cs typeface="Arial Narrow"/>
                <a:sym typeface="Arial Narrow"/>
              </a:defRPr>
            </a:lvl1pPr>
            <a:lvl2pPr indent="-400050" lvl="1" marL="914400" marR="0" rtl="0" algn="l">
              <a:lnSpc>
                <a:spcPct val="100000"/>
              </a:lnSpc>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74650" lvl="2" marL="1371600" marR="0" rtl="0" algn="l">
              <a:lnSpc>
                <a:spcPct val="100000"/>
              </a:lnSpc>
              <a:spcBef>
                <a:spcPts val="46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3pPr>
            <a:lvl4pPr indent="-349250" lvl="3" marL="18288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51853" lvl="5" marL="27432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6pPr>
            <a:lvl7pPr indent="-351853" lvl="6" marL="32004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7pPr>
            <a:lvl8pPr indent="-351853" lvl="7" marL="36576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8pPr>
            <a:lvl9pPr indent="-351853" lvl="8" marL="41148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9pPr>
          </a:lstStyle>
          <a:p/>
        </p:txBody>
      </p:sp>
      <p:sp>
        <p:nvSpPr>
          <p:cNvPr id="16" name="Google Shape;16;p13"/>
          <p:cNvSpPr txBox="1"/>
          <p:nvPr>
            <p:ph idx="2" type="body"/>
          </p:nvPr>
        </p:nvSpPr>
        <p:spPr>
          <a:xfrm>
            <a:off x="404091" y="1223992"/>
            <a:ext cx="4248727" cy="28880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00"/>
              </a:spcBef>
              <a:spcAft>
                <a:spcPts val="0"/>
              </a:spcAft>
              <a:buClr>
                <a:srgbClr val="F16322"/>
              </a:buClr>
              <a:buSzPts val="1500"/>
              <a:buFont typeface="Arial"/>
              <a:buNone/>
              <a:defRPr b="0" i="0" sz="1500" u="none" cap="none" strike="noStrike">
                <a:solidFill>
                  <a:srgbClr val="F16322"/>
                </a:solidFill>
                <a:latin typeface="Arial"/>
                <a:ea typeface="Arial"/>
                <a:cs typeface="Arial"/>
                <a:sym typeface="Arial"/>
              </a:defRPr>
            </a:lvl1pPr>
            <a:lvl2pPr indent="-400050" lvl="1" marL="914400" marR="0" rtl="0" algn="l">
              <a:lnSpc>
                <a:spcPct val="100000"/>
              </a:lnSpc>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74650" lvl="2" marL="1371600" marR="0" rtl="0" algn="l">
              <a:lnSpc>
                <a:spcPct val="100000"/>
              </a:lnSpc>
              <a:spcBef>
                <a:spcPts val="46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3pPr>
            <a:lvl4pPr indent="-349250" lvl="3" marL="18288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51853" lvl="5" marL="27432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6pPr>
            <a:lvl7pPr indent="-351853" lvl="6" marL="32004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7pPr>
            <a:lvl8pPr indent="-351853" lvl="7" marL="36576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8pPr>
            <a:lvl9pPr indent="-351853" lvl="8" marL="41148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9pPr>
          </a:lstStyle>
          <a:p/>
        </p:txBody>
      </p:sp>
      <p:sp>
        <p:nvSpPr>
          <p:cNvPr id="17" name="Google Shape;17;p13"/>
          <p:cNvSpPr txBox="1"/>
          <p:nvPr>
            <p:ph idx="3" type="body"/>
          </p:nvPr>
        </p:nvSpPr>
        <p:spPr>
          <a:xfrm>
            <a:off x="404091" y="1430114"/>
            <a:ext cx="4248727" cy="22138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12"/>
              </a:spcBef>
              <a:spcAft>
                <a:spcPts val="0"/>
              </a:spcAft>
              <a:buClr>
                <a:srgbClr val="F16322"/>
              </a:buClr>
              <a:buSzPts val="1059"/>
              <a:buFont typeface="Arial"/>
              <a:buNone/>
              <a:defRPr b="0" i="0" sz="1059" u="none" cap="none" strike="noStrike">
                <a:solidFill>
                  <a:srgbClr val="F16322"/>
                </a:solidFill>
                <a:latin typeface="Arial"/>
                <a:ea typeface="Arial"/>
                <a:cs typeface="Arial"/>
                <a:sym typeface="Arial"/>
              </a:defRPr>
            </a:lvl1pPr>
            <a:lvl2pPr indent="-400050" lvl="1" marL="914400" marR="0" rtl="0" algn="l">
              <a:lnSpc>
                <a:spcPct val="100000"/>
              </a:lnSpc>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74650" lvl="2" marL="1371600" marR="0" rtl="0" algn="l">
              <a:lnSpc>
                <a:spcPct val="100000"/>
              </a:lnSpc>
              <a:spcBef>
                <a:spcPts val="46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3pPr>
            <a:lvl4pPr indent="-349250" lvl="3" marL="18288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51853" lvl="5" marL="27432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6pPr>
            <a:lvl7pPr indent="-351853" lvl="6" marL="32004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7pPr>
            <a:lvl8pPr indent="-351853" lvl="7" marL="36576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8pPr>
            <a:lvl9pPr indent="-351853" lvl="8" marL="41148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ondary Slide w/Bullets">
  <p:cSld name="Secondary Slide w/Bullets">
    <p:spTree>
      <p:nvGrpSpPr>
        <p:cNvPr id="20" name="Shape 20"/>
        <p:cNvGrpSpPr/>
        <p:nvPr/>
      </p:nvGrpSpPr>
      <p:grpSpPr>
        <a:xfrm>
          <a:off x="0" y="0"/>
          <a:ext cx="0" cy="0"/>
          <a:chOff x="0" y="0"/>
          <a:chExt cx="0" cy="0"/>
        </a:xfrm>
      </p:grpSpPr>
      <p:sp>
        <p:nvSpPr>
          <p:cNvPr id="21" name="Google Shape;21;p11"/>
          <p:cNvSpPr txBox="1"/>
          <p:nvPr>
            <p:ph idx="1" type="body"/>
          </p:nvPr>
        </p:nvSpPr>
        <p:spPr>
          <a:xfrm>
            <a:off x="404091" y="874059"/>
            <a:ext cx="4248727" cy="6555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5"/>
              </a:spcBef>
              <a:spcAft>
                <a:spcPts val="0"/>
              </a:spcAft>
              <a:buClr>
                <a:srgbClr val="142958"/>
              </a:buClr>
              <a:buSzPts val="2824"/>
              <a:buFont typeface="Arial"/>
              <a:buNone/>
              <a:defRPr b="1" i="0" sz="2824" u="none" cap="none" strike="noStrike">
                <a:solidFill>
                  <a:srgbClr val="142958"/>
                </a:solidFill>
                <a:latin typeface="Arial Narrow"/>
                <a:ea typeface="Arial Narrow"/>
                <a:cs typeface="Arial Narrow"/>
                <a:sym typeface="Arial Narrow"/>
              </a:defRPr>
            </a:lvl1pPr>
            <a:lvl2pPr indent="-400050" lvl="1" marL="914400" marR="0" rtl="0" algn="l">
              <a:lnSpc>
                <a:spcPct val="100000"/>
              </a:lnSpc>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74650" lvl="2" marL="1371600" marR="0" rtl="0" algn="l">
              <a:lnSpc>
                <a:spcPct val="100000"/>
              </a:lnSpc>
              <a:spcBef>
                <a:spcPts val="46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3pPr>
            <a:lvl4pPr indent="-349250" lvl="3" marL="18288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51853" lvl="5" marL="27432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6pPr>
            <a:lvl7pPr indent="-351853" lvl="6" marL="32004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7pPr>
            <a:lvl8pPr indent="-351853" lvl="7" marL="36576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8pPr>
            <a:lvl9pPr indent="-351853" lvl="8" marL="41148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9pPr>
          </a:lstStyle>
          <a:p/>
        </p:txBody>
      </p:sp>
      <p:sp>
        <p:nvSpPr>
          <p:cNvPr id="22" name="Google Shape;22;p11"/>
          <p:cNvSpPr txBox="1"/>
          <p:nvPr>
            <p:ph idx="2" type="body"/>
          </p:nvPr>
        </p:nvSpPr>
        <p:spPr>
          <a:xfrm>
            <a:off x="404091" y="1692088"/>
            <a:ext cx="8405091" cy="4258235"/>
          </a:xfrm>
          <a:prstGeom prst="rect">
            <a:avLst/>
          </a:prstGeom>
          <a:noFill/>
          <a:ln>
            <a:noFill/>
          </a:ln>
        </p:spPr>
        <p:txBody>
          <a:bodyPr anchorCtr="0" anchor="t" bIns="45700" lIns="91425" spcFirstLastPara="1" rIns="91425" wrap="square" tIns="45700">
            <a:noAutofit/>
          </a:bodyPr>
          <a:lstStyle>
            <a:lvl1pPr indent="-363093" lvl="0" marL="457200" marR="0" rtl="0" algn="l">
              <a:lnSpc>
                <a:spcPct val="100000"/>
              </a:lnSpc>
              <a:spcBef>
                <a:spcPts val="424"/>
              </a:spcBef>
              <a:spcAft>
                <a:spcPts val="0"/>
              </a:spcAft>
              <a:buClr>
                <a:srgbClr val="002060"/>
              </a:buClr>
              <a:buSzPts val="2118"/>
              <a:buFont typeface="Noto Sans Symbols"/>
              <a:buChar char="▪"/>
              <a:defRPr b="0" i="0" sz="2118" u="none" cap="none" strike="noStrike">
                <a:solidFill>
                  <a:srgbClr val="002060"/>
                </a:solidFill>
                <a:latin typeface="Arial"/>
                <a:ea typeface="Arial"/>
                <a:cs typeface="Arial"/>
                <a:sym typeface="Arial"/>
              </a:defRPr>
            </a:lvl1pPr>
            <a:lvl2pPr indent="-340677" lvl="1" marL="914400" marR="0" rtl="0" algn="l">
              <a:lnSpc>
                <a:spcPct val="100000"/>
              </a:lnSpc>
              <a:spcBef>
                <a:spcPts val="353"/>
              </a:spcBef>
              <a:spcAft>
                <a:spcPts val="0"/>
              </a:spcAft>
              <a:buClr>
                <a:srgbClr val="002060"/>
              </a:buClr>
              <a:buSzPts val="1765"/>
              <a:buFont typeface="Arial"/>
              <a:buChar char="–"/>
              <a:defRPr b="0" i="0" sz="1765" u="none" cap="none" strike="noStrike">
                <a:solidFill>
                  <a:srgbClr val="002060"/>
                </a:solidFill>
                <a:latin typeface="Arial"/>
                <a:ea typeface="Arial"/>
                <a:cs typeface="Arial"/>
                <a:sym typeface="Arial"/>
              </a:defRPr>
            </a:lvl2pPr>
            <a:lvl3pPr indent="-329438" lvl="2" marL="1371600" marR="0" rtl="0" algn="l">
              <a:lnSpc>
                <a:spcPct val="100000"/>
              </a:lnSpc>
              <a:spcBef>
                <a:spcPts val="318"/>
              </a:spcBef>
              <a:spcAft>
                <a:spcPts val="0"/>
              </a:spcAft>
              <a:buClr>
                <a:srgbClr val="002060"/>
              </a:buClr>
              <a:buSzPts val="1588"/>
              <a:buFont typeface="Arial"/>
              <a:buChar char="•"/>
              <a:defRPr b="0" i="0" sz="1588" u="none" cap="none" strike="noStrike">
                <a:solidFill>
                  <a:srgbClr val="002060"/>
                </a:solidFill>
                <a:latin typeface="Arial"/>
                <a:ea typeface="Arial"/>
                <a:cs typeface="Arial"/>
                <a:sym typeface="Arial"/>
              </a:defRPr>
            </a:lvl3pPr>
            <a:lvl4pPr indent="-318261" lvl="3" marL="1828800" marR="0" rtl="0" algn="l">
              <a:lnSpc>
                <a:spcPct val="100000"/>
              </a:lnSpc>
              <a:spcBef>
                <a:spcPts val="282"/>
              </a:spcBef>
              <a:spcAft>
                <a:spcPts val="0"/>
              </a:spcAft>
              <a:buClr>
                <a:srgbClr val="002060"/>
              </a:buClr>
              <a:buSzPts val="1412"/>
              <a:buFont typeface="Arial"/>
              <a:buChar char="–"/>
              <a:defRPr b="0" i="0" sz="1412" u="none" cap="none" strike="noStrike">
                <a:solidFill>
                  <a:srgbClr val="002060"/>
                </a:solidFill>
                <a:latin typeface="Arial"/>
                <a:ea typeface="Arial"/>
                <a:cs typeface="Arial"/>
                <a:sym typeface="Arial"/>
              </a:defRPr>
            </a:lvl4pPr>
            <a:lvl5pPr indent="-349250" lvl="4" marL="2286000" marR="0" rtl="0" algn="l">
              <a:lnSpc>
                <a:spcPct val="100000"/>
              </a:lnSpc>
              <a:spcBef>
                <a:spcPts val="380"/>
              </a:spcBef>
              <a:spcAft>
                <a:spcPts val="0"/>
              </a:spcAft>
              <a:buClr>
                <a:srgbClr val="002060"/>
              </a:buClr>
              <a:buSzPts val="1900"/>
              <a:buFont typeface="Arial"/>
              <a:buChar char="»"/>
              <a:defRPr b="0" i="0" sz="1900" u="none" cap="none" strike="noStrike">
                <a:solidFill>
                  <a:srgbClr val="002060"/>
                </a:solidFill>
                <a:latin typeface="Arial"/>
                <a:ea typeface="Arial"/>
                <a:cs typeface="Arial"/>
                <a:sym typeface="Arial"/>
              </a:defRPr>
            </a:lvl5pPr>
            <a:lvl6pPr indent="-351853" lvl="5" marL="27432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6pPr>
            <a:lvl7pPr indent="-351853" lvl="6" marL="32004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7pPr>
            <a:lvl8pPr indent="-351853" lvl="7" marL="36576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8pPr>
            <a:lvl9pPr indent="-351853" lvl="8" marL="41148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ondary Slide w/Text">
  <p:cSld name="Secondary Slide w/Text">
    <p:spTree>
      <p:nvGrpSpPr>
        <p:cNvPr id="23" name="Shape 23"/>
        <p:cNvGrpSpPr/>
        <p:nvPr/>
      </p:nvGrpSpPr>
      <p:grpSpPr>
        <a:xfrm>
          <a:off x="0" y="0"/>
          <a:ext cx="0" cy="0"/>
          <a:chOff x="0" y="0"/>
          <a:chExt cx="0" cy="0"/>
        </a:xfrm>
      </p:grpSpPr>
      <p:sp>
        <p:nvSpPr>
          <p:cNvPr id="24" name="Google Shape;24;p12"/>
          <p:cNvSpPr txBox="1"/>
          <p:nvPr>
            <p:ph idx="1" type="body"/>
          </p:nvPr>
        </p:nvSpPr>
        <p:spPr>
          <a:xfrm>
            <a:off x="404091" y="645458"/>
            <a:ext cx="4248727" cy="55637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5"/>
              </a:spcBef>
              <a:spcAft>
                <a:spcPts val="0"/>
              </a:spcAft>
              <a:buClr>
                <a:srgbClr val="142958"/>
              </a:buClr>
              <a:buSzPts val="2824"/>
              <a:buFont typeface="Arial"/>
              <a:buNone/>
              <a:defRPr b="1" i="0" sz="2824" u="none" cap="none" strike="noStrike">
                <a:solidFill>
                  <a:srgbClr val="142958"/>
                </a:solidFill>
                <a:latin typeface="Arial Narrow"/>
                <a:ea typeface="Arial Narrow"/>
                <a:cs typeface="Arial Narrow"/>
                <a:sym typeface="Arial Narrow"/>
              </a:defRPr>
            </a:lvl1pPr>
            <a:lvl2pPr indent="-400050" lvl="1" marL="914400" marR="0" rtl="0" algn="l">
              <a:lnSpc>
                <a:spcPct val="100000"/>
              </a:lnSpc>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74650" lvl="2" marL="1371600" marR="0" rtl="0" algn="l">
              <a:lnSpc>
                <a:spcPct val="100000"/>
              </a:lnSpc>
              <a:spcBef>
                <a:spcPts val="46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3pPr>
            <a:lvl4pPr indent="-349250" lvl="3" marL="18288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51853" lvl="5" marL="27432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6pPr>
            <a:lvl7pPr indent="-351853" lvl="6" marL="32004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7pPr>
            <a:lvl8pPr indent="-351853" lvl="7" marL="36576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8pPr>
            <a:lvl9pPr indent="-351853" lvl="8" marL="41148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9pPr>
          </a:lstStyle>
          <a:p/>
        </p:txBody>
      </p:sp>
      <p:sp>
        <p:nvSpPr>
          <p:cNvPr id="25" name="Google Shape;25;p12"/>
          <p:cNvSpPr txBox="1"/>
          <p:nvPr>
            <p:ph idx="2" type="body"/>
          </p:nvPr>
        </p:nvSpPr>
        <p:spPr>
          <a:xfrm>
            <a:off x="404091" y="1436838"/>
            <a:ext cx="8358909" cy="40607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24"/>
              </a:spcBef>
              <a:spcAft>
                <a:spcPts val="0"/>
              </a:spcAft>
              <a:buClr>
                <a:srgbClr val="002060"/>
              </a:buClr>
              <a:buSzPts val="2118"/>
              <a:buFont typeface="Arial"/>
              <a:buNone/>
              <a:defRPr b="0" i="0" sz="2118" u="none" cap="none" strike="noStrike">
                <a:solidFill>
                  <a:srgbClr val="002060"/>
                </a:solidFill>
                <a:latin typeface="Arial"/>
                <a:ea typeface="Arial"/>
                <a:cs typeface="Arial"/>
                <a:sym typeface="Arial"/>
              </a:defRPr>
            </a:lvl1pPr>
            <a:lvl2pPr indent="-400050" lvl="1" marL="914400" marR="0" rtl="0" algn="l">
              <a:lnSpc>
                <a:spcPct val="100000"/>
              </a:lnSpc>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74650" lvl="2" marL="1371600" marR="0" rtl="0" algn="l">
              <a:lnSpc>
                <a:spcPct val="100000"/>
              </a:lnSpc>
              <a:spcBef>
                <a:spcPts val="46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3pPr>
            <a:lvl4pPr indent="-349250" lvl="3" marL="18288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51853" lvl="5" marL="27432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6pPr>
            <a:lvl7pPr indent="-351853" lvl="6" marL="32004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7pPr>
            <a:lvl8pPr indent="-351853" lvl="7" marL="36576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8pPr>
            <a:lvl9pPr indent="-351853" lvl="8" marL="41148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ondary Slide w/Text &amp; Media">
  <p:cSld name="Secondary Slide w/Text &amp; Media">
    <p:spTree>
      <p:nvGrpSpPr>
        <p:cNvPr id="27" name="Shape 27"/>
        <p:cNvGrpSpPr/>
        <p:nvPr/>
      </p:nvGrpSpPr>
      <p:grpSpPr>
        <a:xfrm>
          <a:off x="0" y="0"/>
          <a:ext cx="0" cy="0"/>
          <a:chOff x="0" y="0"/>
          <a:chExt cx="0" cy="0"/>
        </a:xfrm>
      </p:grpSpPr>
      <p:sp>
        <p:nvSpPr>
          <p:cNvPr id="28" name="Google Shape;28;p15"/>
          <p:cNvSpPr txBox="1"/>
          <p:nvPr>
            <p:ph idx="1" type="body"/>
          </p:nvPr>
        </p:nvSpPr>
        <p:spPr>
          <a:xfrm>
            <a:off x="404091" y="546287"/>
            <a:ext cx="4248727" cy="6555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5"/>
              </a:spcBef>
              <a:spcAft>
                <a:spcPts val="0"/>
              </a:spcAft>
              <a:buClr>
                <a:srgbClr val="142958"/>
              </a:buClr>
              <a:buSzPts val="2824"/>
              <a:buFont typeface="Arial"/>
              <a:buNone/>
              <a:defRPr b="1" i="0" sz="2824" u="none" cap="none" strike="noStrike">
                <a:solidFill>
                  <a:srgbClr val="142958"/>
                </a:solidFill>
                <a:latin typeface="Arial Narrow"/>
                <a:ea typeface="Arial Narrow"/>
                <a:cs typeface="Arial Narrow"/>
                <a:sym typeface="Arial Narrow"/>
              </a:defRPr>
            </a:lvl1pPr>
            <a:lvl2pPr indent="-400050" lvl="1" marL="914400" marR="0" rtl="0" algn="l">
              <a:lnSpc>
                <a:spcPct val="100000"/>
              </a:lnSpc>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74650" lvl="2" marL="1371600" marR="0" rtl="0" algn="l">
              <a:lnSpc>
                <a:spcPct val="100000"/>
              </a:lnSpc>
              <a:spcBef>
                <a:spcPts val="46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3pPr>
            <a:lvl4pPr indent="-349250" lvl="3" marL="18288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51853" lvl="5" marL="27432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6pPr>
            <a:lvl7pPr indent="-351853" lvl="6" marL="32004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7pPr>
            <a:lvl8pPr indent="-351853" lvl="7" marL="36576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8pPr>
            <a:lvl9pPr indent="-351853" lvl="8" marL="41148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9pPr>
          </a:lstStyle>
          <a:p/>
        </p:txBody>
      </p:sp>
      <p:sp>
        <p:nvSpPr>
          <p:cNvPr id="29" name="Google Shape;29;p15"/>
          <p:cNvSpPr txBox="1"/>
          <p:nvPr>
            <p:ph idx="2" type="body"/>
          </p:nvPr>
        </p:nvSpPr>
        <p:spPr>
          <a:xfrm>
            <a:off x="404091" y="1418908"/>
            <a:ext cx="5414818" cy="40607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53"/>
              </a:spcBef>
              <a:spcAft>
                <a:spcPts val="0"/>
              </a:spcAft>
              <a:buClr>
                <a:srgbClr val="002060"/>
              </a:buClr>
              <a:buSzPts val="1765"/>
              <a:buFont typeface="Arial"/>
              <a:buNone/>
              <a:defRPr b="0" i="0" sz="1765" u="none" cap="none" strike="noStrike">
                <a:solidFill>
                  <a:srgbClr val="002060"/>
                </a:solidFill>
                <a:latin typeface="Arial"/>
                <a:ea typeface="Arial"/>
                <a:cs typeface="Arial"/>
                <a:sym typeface="Arial"/>
              </a:defRPr>
            </a:lvl1pPr>
            <a:lvl2pPr indent="-400050" lvl="1" marL="914400" marR="0" rtl="0" algn="l">
              <a:lnSpc>
                <a:spcPct val="100000"/>
              </a:lnSpc>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74650" lvl="2" marL="1371600" marR="0" rtl="0" algn="l">
              <a:lnSpc>
                <a:spcPct val="100000"/>
              </a:lnSpc>
              <a:spcBef>
                <a:spcPts val="46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3pPr>
            <a:lvl4pPr indent="-349250" lvl="3" marL="18288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51853" lvl="5" marL="27432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6pPr>
            <a:lvl7pPr indent="-351853" lvl="6" marL="32004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7pPr>
            <a:lvl8pPr indent="-351853" lvl="7" marL="36576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8pPr>
            <a:lvl9pPr indent="-351853" lvl="8" marL="41148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9pPr>
          </a:lstStyle>
          <a:p/>
        </p:txBody>
      </p:sp>
      <p:sp>
        <p:nvSpPr>
          <p:cNvPr id="30" name="Google Shape;30;p15"/>
          <p:cNvSpPr txBox="1"/>
          <p:nvPr>
            <p:ph idx="3" type="body"/>
          </p:nvPr>
        </p:nvSpPr>
        <p:spPr>
          <a:xfrm>
            <a:off x="6038273" y="1418908"/>
            <a:ext cx="2693135" cy="406076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318"/>
              </a:spcBef>
              <a:spcAft>
                <a:spcPts val="0"/>
              </a:spcAft>
              <a:buClr>
                <a:schemeClr val="dk1"/>
              </a:buClr>
              <a:buSzPts val="1588"/>
              <a:buFont typeface="Arial"/>
              <a:buNone/>
              <a:defRPr b="0" i="0" sz="1588" u="none" cap="none" strike="noStrike">
                <a:solidFill>
                  <a:schemeClr val="dk1"/>
                </a:solidFill>
                <a:latin typeface="Calibri"/>
                <a:ea typeface="Calibri"/>
                <a:cs typeface="Calibri"/>
                <a:sym typeface="Calibri"/>
              </a:defRPr>
            </a:lvl1pPr>
            <a:lvl2pPr indent="-400050" lvl="1" marL="914400" marR="0" rtl="0" algn="l">
              <a:lnSpc>
                <a:spcPct val="100000"/>
              </a:lnSpc>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74650" lvl="2" marL="1371600" marR="0" rtl="0" algn="l">
              <a:lnSpc>
                <a:spcPct val="100000"/>
              </a:lnSpc>
              <a:spcBef>
                <a:spcPts val="46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3pPr>
            <a:lvl4pPr indent="-349250" lvl="3" marL="18288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51853" lvl="5" marL="27432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6pPr>
            <a:lvl7pPr indent="-351853" lvl="6" marL="32004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7pPr>
            <a:lvl8pPr indent="-351853" lvl="7" marL="36576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8pPr>
            <a:lvl9pPr indent="-351853" lvl="8" marL="4114800" marR="0" rtl="0" algn="l">
              <a:lnSpc>
                <a:spcPct val="100000"/>
              </a:lnSpc>
              <a:spcBef>
                <a:spcPts val="388"/>
              </a:spcBef>
              <a:spcAft>
                <a:spcPts val="0"/>
              </a:spcAft>
              <a:buClr>
                <a:schemeClr val="dk1"/>
              </a:buClr>
              <a:buSzPts val="1941"/>
              <a:buFont typeface="Arial"/>
              <a:buChar char="•"/>
              <a:defRPr b="0" i="0" sz="1941"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ondary Slide Blank">
  <p:cSld name="Secondary Slide Blank">
    <p:spTree>
      <p:nvGrpSpPr>
        <p:cNvPr id="3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8.jp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master_bluesidebar.eps" id="10" name="Google Shape;10;p8"/>
          <p:cNvPicPr preferRelativeResize="0"/>
          <p:nvPr/>
        </p:nvPicPr>
        <p:blipFill rotWithShape="1">
          <a:blip r:embed="rId1">
            <a:alphaModFix/>
          </a:blip>
          <a:srcRect b="0" l="0" r="0" t="0"/>
          <a:stretch/>
        </p:blipFill>
        <p:spPr>
          <a:xfrm>
            <a:off x="0" y="695325"/>
            <a:ext cx="92075" cy="917575"/>
          </a:xfrm>
          <a:prstGeom prst="rect">
            <a:avLst/>
          </a:prstGeom>
          <a:noFill/>
          <a:ln>
            <a:noFill/>
          </a:ln>
        </p:spPr>
      </p:pic>
      <p:pic>
        <p:nvPicPr>
          <p:cNvPr descr="master_bottom2.eps" id="11" name="Google Shape;11;p8"/>
          <p:cNvPicPr preferRelativeResize="0"/>
          <p:nvPr/>
        </p:nvPicPr>
        <p:blipFill rotWithShape="1">
          <a:blip r:embed="rId2">
            <a:alphaModFix/>
          </a:blip>
          <a:srcRect b="0" l="0" r="0" t="0"/>
          <a:stretch/>
        </p:blipFill>
        <p:spPr>
          <a:xfrm>
            <a:off x="0" y="3898900"/>
            <a:ext cx="9144000" cy="2959100"/>
          </a:xfrm>
          <a:prstGeom prst="rect">
            <a:avLst/>
          </a:prstGeom>
          <a:noFill/>
          <a:ln>
            <a:noFill/>
          </a:ln>
        </p:spPr>
      </p:pic>
      <p:pic>
        <p:nvPicPr>
          <p:cNvPr descr="Cover_BuildingCrop.jpg" id="12" name="Google Shape;12;p8"/>
          <p:cNvPicPr preferRelativeResize="0"/>
          <p:nvPr/>
        </p:nvPicPr>
        <p:blipFill rotWithShape="1">
          <a:blip r:embed="rId3">
            <a:alphaModFix/>
          </a:blip>
          <a:srcRect b="0" l="0" r="0" t="0"/>
          <a:stretch/>
        </p:blipFill>
        <p:spPr>
          <a:xfrm>
            <a:off x="-31750" y="2541588"/>
            <a:ext cx="9183688" cy="13239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pic>
        <p:nvPicPr>
          <p:cNvPr descr="2nd_bottom.eps" id="19" name="Google Shape;19;p10"/>
          <p:cNvPicPr preferRelativeResize="0"/>
          <p:nvPr/>
        </p:nvPicPr>
        <p:blipFill rotWithShape="1">
          <a:blip r:embed="rId1">
            <a:alphaModFix/>
          </a:blip>
          <a:srcRect b="0" l="0" r="0" t="0"/>
          <a:stretch/>
        </p:blipFill>
        <p:spPr>
          <a:xfrm>
            <a:off x="0" y="6162675"/>
            <a:ext cx="9144000" cy="7064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2"/>
    <p:sldLayoutId id="2147483653" r:id="rId3"/>
    <p:sldLayoutId id="2147483654" r:id="rId4"/>
    <p:sldLayoutId id="2147483655" r:id="rId5"/>
    <p:sldLayoutId id="2147483656"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drive.google.com/file/d/1KQ8qpkzCMTP18wLQAlYZcN3X1dKCPKYY/view" TargetMode="Externa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6.jp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drive.google.com/file/d/1-DovZ9F4HxLkV7ZaqqUhxIxfoSJRUMi1/view"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1"/>
          <p:cNvSpPr txBox="1"/>
          <p:nvPr/>
        </p:nvSpPr>
        <p:spPr>
          <a:xfrm>
            <a:off x="304800" y="196717"/>
            <a:ext cx="8229600" cy="65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42958"/>
              </a:buClr>
              <a:buSzPts val="2400"/>
              <a:buFont typeface="Arial"/>
              <a:buNone/>
            </a:pPr>
            <a:r>
              <a:rPr b="1" i="0" lang="en-US" sz="3000" u="none" cap="none" strike="noStrike">
                <a:solidFill>
                  <a:srgbClr val="142958"/>
                </a:solidFill>
                <a:latin typeface="Tahoma"/>
                <a:ea typeface="Tahoma"/>
                <a:cs typeface="Tahoma"/>
                <a:sym typeface="Tahoma"/>
              </a:rPr>
              <a:t>Automated IC Chip Tester</a:t>
            </a:r>
            <a:endParaRPr b="0" i="0" sz="3000" u="none" cap="none" strike="noStrike">
              <a:solidFill>
                <a:srgbClr val="000000"/>
              </a:solidFill>
              <a:latin typeface="Arial"/>
              <a:ea typeface="Arial"/>
              <a:cs typeface="Arial"/>
              <a:sym typeface="Arial"/>
            </a:endParaRPr>
          </a:p>
        </p:txBody>
      </p:sp>
      <p:sp>
        <p:nvSpPr>
          <p:cNvPr id="38" name="Google Shape;38;p1"/>
          <p:cNvSpPr txBox="1"/>
          <p:nvPr/>
        </p:nvSpPr>
        <p:spPr>
          <a:xfrm>
            <a:off x="304800" y="953213"/>
            <a:ext cx="8839200" cy="31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16322"/>
              </a:buClr>
              <a:buSzPts val="1500"/>
              <a:buFont typeface="Arial"/>
              <a:buNone/>
            </a:pPr>
            <a:r>
              <a:rPr b="0" i="0" lang="en-US" sz="2200" u="none" cap="none" strike="noStrike">
                <a:solidFill>
                  <a:srgbClr val="F16322"/>
                </a:solidFill>
                <a:latin typeface="Arial"/>
                <a:ea typeface="Arial"/>
                <a:cs typeface="Arial"/>
                <a:sym typeface="Arial"/>
              </a:rPr>
              <a:t>Team 47</a:t>
            </a:r>
            <a:endParaRPr b="0" i="0" sz="2100" u="none" cap="none" strike="noStrike">
              <a:solidFill>
                <a:srgbClr val="000000"/>
              </a:solidFill>
              <a:latin typeface="Arial"/>
              <a:ea typeface="Arial"/>
              <a:cs typeface="Arial"/>
              <a:sym typeface="Arial"/>
            </a:endParaRPr>
          </a:p>
        </p:txBody>
      </p:sp>
      <p:sp>
        <p:nvSpPr>
          <p:cNvPr id="39" name="Google Shape;39;p1"/>
          <p:cNvSpPr txBox="1"/>
          <p:nvPr/>
        </p:nvSpPr>
        <p:spPr>
          <a:xfrm>
            <a:off x="304800" y="1371625"/>
            <a:ext cx="8839200" cy="482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200"/>
              </a:spcBef>
              <a:spcAft>
                <a:spcPts val="0"/>
              </a:spcAft>
              <a:buClr>
                <a:srgbClr val="F16322"/>
              </a:buClr>
              <a:buSzPts val="1000"/>
              <a:buFont typeface="Arial"/>
              <a:buNone/>
            </a:pPr>
            <a:r>
              <a:t/>
            </a:r>
            <a:endParaRPr b="0" i="0" sz="1000" u="none" cap="none" strike="noStrike">
              <a:solidFill>
                <a:srgbClr val="F16322"/>
              </a:solidFill>
              <a:latin typeface="Arial"/>
              <a:ea typeface="Arial"/>
              <a:cs typeface="Arial"/>
              <a:sym typeface="Arial"/>
            </a:endParaRPr>
          </a:p>
          <a:p>
            <a:pPr indent="0" lvl="0" marL="0" marR="0" rtl="0" algn="l">
              <a:lnSpc>
                <a:spcPct val="100000"/>
              </a:lnSpc>
              <a:spcBef>
                <a:spcPts val="200"/>
              </a:spcBef>
              <a:spcAft>
                <a:spcPts val="0"/>
              </a:spcAft>
              <a:buClr>
                <a:srgbClr val="F16322"/>
              </a:buClr>
              <a:buSzPts val="1000"/>
              <a:buFont typeface="Arial"/>
              <a:buNone/>
            </a:pPr>
            <a:r>
              <a:rPr b="0" i="0" lang="en-US" sz="1800" u="none" cap="none" strike="noStrike">
                <a:solidFill>
                  <a:srgbClr val="F16322"/>
                </a:solidFill>
                <a:latin typeface="Arial"/>
                <a:ea typeface="Arial"/>
                <a:cs typeface="Arial"/>
                <a:sym typeface="Arial"/>
              </a:rPr>
              <a:t>Michael Ruscito, Alison Shikada, Ryan Yoseph</a:t>
            </a:r>
            <a:endParaRPr b="0" i="0" sz="1800" u="none" cap="none" strike="noStrike">
              <a:solidFill>
                <a:srgbClr val="F16322"/>
              </a:solidFill>
              <a:latin typeface="Arial"/>
              <a:ea typeface="Arial"/>
              <a:cs typeface="Arial"/>
              <a:sym typeface="Arial"/>
            </a:endParaRPr>
          </a:p>
        </p:txBody>
      </p:sp>
      <p:sp>
        <p:nvSpPr>
          <p:cNvPr id="40" name="Google Shape;40;p1"/>
          <p:cNvSpPr txBox="1"/>
          <p:nvPr/>
        </p:nvSpPr>
        <p:spPr>
          <a:xfrm>
            <a:off x="3517800" y="6278475"/>
            <a:ext cx="2108400" cy="317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16322"/>
              </a:buClr>
              <a:buSzPts val="1500"/>
              <a:buFont typeface="Arial"/>
              <a:buNone/>
            </a:pPr>
            <a:r>
              <a:rPr b="0" i="0" lang="en-US" sz="1500" u="none" cap="none" strike="noStrike">
                <a:solidFill>
                  <a:schemeClr val="lt1"/>
                </a:solidFill>
                <a:latin typeface="Arial"/>
                <a:ea typeface="Arial"/>
                <a:cs typeface="Arial"/>
                <a:sym typeface="Arial"/>
              </a:rPr>
              <a:t>ECE 445 Spring 2021</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7ade57798c_0_0"/>
          <p:cNvSpPr txBox="1"/>
          <p:nvPr>
            <p:ph idx="1" type="body"/>
          </p:nvPr>
        </p:nvSpPr>
        <p:spPr>
          <a:xfrm>
            <a:off x="404091" y="834584"/>
            <a:ext cx="4248600" cy="655500"/>
          </a:xfrm>
          <a:prstGeom prst="rect">
            <a:avLst/>
          </a:prstGeom>
        </p:spPr>
        <p:txBody>
          <a:bodyPr anchorCtr="0" anchor="t" bIns="45700" lIns="91425" spcFirstLastPara="1" rIns="91425" wrap="square" tIns="45700">
            <a:noAutofit/>
          </a:bodyPr>
          <a:lstStyle/>
          <a:p>
            <a:pPr indent="0" lvl="0" marL="0" rtl="0" algn="l">
              <a:spcBef>
                <a:spcPts val="565"/>
              </a:spcBef>
              <a:spcAft>
                <a:spcPts val="0"/>
              </a:spcAft>
              <a:buNone/>
            </a:pPr>
            <a:r>
              <a:rPr lang="en-US"/>
              <a:t>Control Unit Requirements</a:t>
            </a:r>
            <a:endParaRPr/>
          </a:p>
        </p:txBody>
      </p:sp>
      <p:sp>
        <p:nvSpPr>
          <p:cNvPr id="105" name="Google Shape;105;g7ade57798c_0_0"/>
          <p:cNvSpPr txBox="1"/>
          <p:nvPr>
            <p:ph idx="2" type="body"/>
          </p:nvPr>
        </p:nvSpPr>
        <p:spPr>
          <a:xfrm>
            <a:off x="404091" y="1692088"/>
            <a:ext cx="8405100" cy="4258200"/>
          </a:xfrm>
          <a:prstGeom prst="rect">
            <a:avLst/>
          </a:prstGeom>
        </p:spPr>
        <p:txBody>
          <a:bodyPr anchorCtr="0" anchor="t" bIns="45700" lIns="91425" spcFirstLastPara="1" rIns="91425" wrap="square" tIns="45700">
            <a:noAutofit/>
          </a:bodyPr>
          <a:lstStyle/>
          <a:p>
            <a:pPr indent="-363093" lvl="0" marL="457200" rtl="0" algn="l">
              <a:spcBef>
                <a:spcPts val="424"/>
              </a:spcBef>
              <a:spcAft>
                <a:spcPts val="0"/>
              </a:spcAft>
              <a:buSzPts val="2118"/>
              <a:buChar char="▪"/>
            </a:pPr>
            <a:r>
              <a:rPr lang="en-US"/>
              <a:t>The port expander must be able to parallelize 16-bit outputs from the SPI communication with the ESP32.</a:t>
            </a:r>
            <a:endParaRPr/>
          </a:p>
          <a:p>
            <a:pPr indent="-340677" lvl="1" marL="914400" rtl="0" algn="l">
              <a:spcBef>
                <a:spcPts val="0"/>
              </a:spcBef>
              <a:spcAft>
                <a:spcPts val="0"/>
              </a:spcAft>
              <a:buSzPts val="1765"/>
              <a:buChar char="–"/>
            </a:pPr>
            <a:r>
              <a:rPr lang="en-US"/>
              <a:t>&lt;0.8 V = Low, &gt;2.0 V = High</a:t>
            </a:r>
            <a:endParaRPr/>
          </a:p>
        </p:txBody>
      </p:sp>
      <p:graphicFrame>
        <p:nvGraphicFramePr>
          <p:cNvPr id="106" name="Google Shape;106;g7ade57798c_0_0"/>
          <p:cNvGraphicFramePr/>
          <p:nvPr/>
        </p:nvGraphicFramePr>
        <p:xfrm>
          <a:off x="3383275" y="2893225"/>
          <a:ext cx="3000000" cy="3000000"/>
        </p:xfrm>
        <a:graphic>
          <a:graphicData uri="http://schemas.openxmlformats.org/drawingml/2006/table">
            <a:tbl>
              <a:tblPr>
                <a:noFill/>
                <a:tableStyleId>{1D49DF4B-B668-4B90-A523-B42A6062E0E5}</a:tableStyleId>
              </a:tblPr>
              <a:tblGrid>
                <a:gridCol w="1206525"/>
                <a:gridCol w="1170925"/>
              </a:tblGrid>
              <a:tr h="396200">
                <a:tc>
                  <a:txBody>
                    <a:bodyPr/>
                    <a:lstStyle/>
                    <a:p>
                      <a:pPr indent="0" lvl="0" marL="0" rtl="0" algn="l">
                        <a:spcBef>
                          <a:spcPts val="0"/>
                        </a:spcBef>
                        <a:spcAft>
                          <a:spcPts val="0"/>
                        </a:spcAft>
                        <a:buNone/>
                      </a:pPr>
                      <a:r>
                        <a:rPr lang="en-US"/>
                        <a:t>Logical Low</a:t>
                      </a:r>
                      <a:endParaRPr/>
                    </a:p>
                  </a:txBody>
                  <a:tcPr marT="91425" marB="91425" marR="91425" marL="91425"/>
                </a:tc>
                <a:tc>
                  <a:txBody>
                    <a:bodyPr/>
                    <a:lstStyle/>
                    <a:p>
                      <a:pPr indent="0" lvl="0" marL="0" rtl="0" algn="l">
                        <a:spcBef>
                          <a:spcPts val="0"/>
                        </a:spcBef>
                        <a:spcAft>
                          <a:spcPts val="0"/>
                        </a:spcAft>
                        <a:buNone/>
                      </a:pPr>
                      <a:r>
                        <a:rPr lang="en-US"/>
                        <a:t>0.00</a:t>
                      </a:r>
                      <a:r>
                        <a:rPr lang="en-US"/>
                        <a:t>0 V</a:t>
                      </a:r>
                      <a:endParaRPr/>
                    </a:p>
                  </a:txBody>
                  <a:tcPr marT="91425" marB="91425" marR="91425" marL="91425"/>
                </a:tc>
              </a:tr>
              <a:tr h="396200">
                <a:tc>
                  <a:txBody>
                    <a:bodyPr/>
                    <a:lstStyle/>
                    <a:p>
                      <a:pPr indent="0" lvl="0" marL="0" rtl="0" algn="l">
                        <a:spcBef>
                          <a:spcPts val="0"/>
                        </a:spcBef>
                        <a:spcAft>
                          <a:spcPts val="0"/>
                        </a:spcAft>
                        <a:buNone/>
                      </a:pPr>
                      <a:r>
                        <a:rPr lang="en-US"/>
                        <a:t>Logical High</a:t>
                      </a:r>
                      <a:endParaRPr/>
                    </a:p>
                  </a:txBody>
                  <a:tcPr marT="91425" marB="91425" marR="91425" marL="91425"/>
                </a:tc>
                <a:tc>
                  <a:txBody>
                    <a:bodyPr/>
                    <a:lstStyle/>
                    <a:p>
                      <a:pPr indent="0" lvl="0" marL="0" rtl="0" algn="l">
                        <a:spcBef>
                          <a:spcPts val="0"/>
                        </a:spcBef>
                        <a:spcAft>
                          <a:spcPts val="0"/>
                        </a:spcAft>
                        <a:buNone/>
                      </a:pPr>
                      <a:r>
                        <a:rPr lang="en-US"/>
                        <a:t>3.285 V</a:t>
                      </a:r>
                      <a:endParaRPr/>
                    </a:p>
                  </a:txBody>
                  <a:tcPr marT="91425" marB="91425" marR="91425" marL="91425"/>
                </a:tc>
              </a:tr>
            </a:tbl>
          </a:graphicData>
        </a:graphic>
      </p:graphicFrame>
      <p:graphicFrame>
        <p:nvGraphicFramePr>
          <p:cNvPr id="107" name="Google Shape;107;g7ade57798c_0_0"/>
          <p:cNvGraphicFramePr/>
          <p:nvPr/>
        </p:nvGraphicFramePr>
        <p:xfrm>
          <a:off x="3383275" y="5088800"/>
          <a:ext cx="3000000" cy="3000000"/>
        </p:xfrm>
        <a:graphic>
          <a:graphicData uri="http://schemas.openxmlformats.org/drawingml/2006/table">
            <a:tbl>
              <a:tblPr>
                <a:noFill/>
                <a:tableStyleId>{1D49DF4B-B668-4B90-A523-B42A6062E0E5}</a:tableStyleId>
              </a:tblPr>
              <a:tblGrid>
                <a:gridCol w="1206525"/>
                <a:gridCol w="1170925"/>
              </a:tblGrid>
              <a:tr h="356725">
                <a:tc>
                  <a:txBody>
                    <a:bodyPr/>
                    <a:lstStyle/>
                    <a:p>
                      <a:pPr indent="0" lvl="0" marL="0" rtl="0" algn="l">
                        <a:spcBef>
                          <a:spcPts val="0"/>
                        </a:spcBef>
                        <a:spcAft>
                          <a:spcPts val="0"/>
                        </a:spcAft>
                        <a:buNone/>
                      </a:pPr>
                      <a:r>
                        <a:rPr lang="en-US"/>
                        <a:t>Selected Pin</a:t>
                      </a:r>
                      <a:endParaRPr/>
                    </a:p>
                  </a:txBody>
                  <a:tcPr marT="91425" marB="91425" marR="91425" marL="91425"/>
                </a:tc>
                <a:tc>
                  <a:txBody>
                    <a:bodyPr/>
                    <a:lstStyle/>
                    <a:p>
                      <a:pPr indent="0" lvl="0" marL="0" rtl="0" algn="l">
                        <a:spcBef>
                          <a:spcPts val="0"/>
                        </a:spcBef>
                        <a:spcAft>
                          <a:spcPts val="0"/>
                        </a:spcAft>
                        <a:buNone/>
                      </a:pPr>
                      <a:r>
                        <a:rPr lang="en-US"/>
                        <a:t>5.020 V</a:t>
                      </a:r>
                      <a:endParaRPr/>
                    </a:p>
                  </a:txBody>
                  <a:tcPr marT="91425" marB="91425" marR="91425" marL="91425"/>
                </a:tc>
              </a:tr>
              <a:tr h="396200">
                <a:tc>
                  <a:txBody>
                    <a:bodyPr/>
                    <a:lstStyle/>
                    <a:p>
                      <a:pPr indent="0" lvl="0" marL="0" rtl="0" algn="l">
                        <a:spcBef>
                          <a:spcPts val="0"/>
                        </a:spcBef>
                        <a:spcAft>
                          <a:spcPts val="0"/>
                        </a:spcAft>
                        <a:buNone/>
                      </a:pPr>
                      <a:r>
                        <a:rPr lang="en-US"/>
                        <a:t>Other Pins</a:t>
                      </a:r>
                      <a:endParaRPr/>
                    </a:p>
                  </a:txBody>
                  <a:tcPr marT="91425" marB="91425" marR="91425" marL="91425"/>
                </a:tc>
                <a:tc>
                  <a:txBody>
                    <a:bodyPr/>
                    <a:lstStyle/>
                    <a:p>
                      <a:pPr indent="0" lvl="0" marL="0" rtl="0" algn="l">
                        <a:spcBef>
                          <a:spcPts val="0"/>
                        </a:spcBef>
                        <a:spcAft>
                          <a:spcPts val="0"/>
                        </a:spcAft>
                        <a:buNone/>
                      </a:pPr>
                      <a:r>
                        <a:rPr lang="en-US"/>
                        <a:t>Floating</a:t>
                      </a:r>
                      <a:endParaRPr/>
                    </a:p>
                  </a:txBody>
                  <a:tcPr marT="91425" marB="91425" marR="91425" marL="91425"/>
                </a:tc>
              </a:tr>
            </a:tbl>
          </a:graphicData>
        </a:graphic>
      </p:graphicFrame>
      <p:sp>
        <p:nvSpPr>
          <p:cNvPr id="108" name="Google Shape;108;g7ade57798c_0_0"/>
          <p:cNvSpPr txBox="1"/>
          <p:nvPr>
            <p:ph idx="2" type="body"/>
          </p:nvPr>
        </p:nvSpPr>
        <p:spPr>
          <a:xfrm>
            <a:off x="404100" y="3966698"/>
            <a:ext cx="8405100" cy="1253400"/>
          </a:xfrm>
          <a:prstGeom prst="rect">
            <a:avLst/>
          </a:prstGeom>
        </p:spPr>
        <p:txBody>
          <a:bodyPr anchorCtr="0" anchor="t" bIns="45700" lIns="91425" spcFirstLastPara="1" rIns="91425" wrap="square" tIns="45700">
            <a:noAutofit/>
          </a:bodyPr>
          <a:lstStyle/>
          <a:p>
            <a:pPr indent="-363093" lvl="0" marL="457200" rtl="0" algn="l">
              <a:spcBef>
                <a:spcPts val="424"/>
              </a:spcBef>
              <a:spcAft>
                <a:spcPts val="0"/>
              </a:spcAft>
              <a:buSzPts val="2118"/>
              <a:buChar char="▪"/>
            </a:pPr>
            <a:r>
              <a:rPr lang="en-US"/>
              <a:t>The 2-bit signal from the ESP32 must be decoded to the tristate buffers which output 5 V to the selected pin and high impedance to other 2 pins.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d60997d94c_0_22"/>
          <p:cNvSpPr txBox="1"/>
          <p:nvPr>
            <p:ph idx="1" type="body"/>
          </p:nvPr>
        </p:nvSpPr>
        <p:spPr>
          <a:xfrm>
            <a:off x="404091" y="874059"/>
            <a:ext cx="4248600" cy="65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5"/>
              </a:spcBef>
              <a:spcAft>
                <a:spcPts val="0"/>
              </a:spcAft>
              <a:buSzPts val="2824"/>
              <a:buNone/>
            </a:pPr>
            <a:r>
              <a:rPr lang="en-US"/>
              <a:t>ESP32</a:t>
            </a:r>
            <a:r>
              <a:rPr lang="en-US"/>
              <a:t> Requirements</a:t>
            </a:r>
            <a:endParaRPr/>
          </a:p>
        </p:txBody>
      </p:sp>
      <p:sp>
        <p:nvSpPr>
          <p:cNvPr id="115" name="Google Shape;115;gd60997d94c_0_22"/>
          <p:cNvSpPr txBox="1"/>
          <p:nvPr>
            <p:ph idx="2" type="body"/>
          </p:nvPr>
        </p:nvSpPr>
        <p:spPr>
          <a:xfrm>
            <a:off x="404091" y="1692088"/>
            <a:ext cx="8405100" cy="4258200"/>
          </a:xfrm>
          <a:prstGeom prst="rect">
            <a:avLst/>
          </a:prstGeom>
          <a:noFill/>
          <a:ln>
            <a:noFill/>
          </a:ln>
        </p:spPr>
        <p:txBody>
          <a:bodyPr anchorCtr="0" anchor="t" bIns="45700" lIns="91425" spcFirstLastPara="1" rIns="91425" wrap="square" tIns="45700">
            <a:noAutofit/>
          </a:bodyPr>
          <a:lstStyle/>
          <a:p>
            <a:pPr indent="-363093" lvl="0" marL="457200" rtl="0" algn="l">
              <a:lnSpc>
                <a:spcPct val="100000"/>
              </a:lnSpc>
              <a:spcBef>
                <a:spcPts val="424"/>
              </a:spcBef>
              <a:spcAft>
                <a:spcPts val="0"/>
              </a:spcAft>
              <a:buSzPts val="2118"/>
              <a:buChar char="▪"/>
            </a:pPr>
            <a:r>
              <a:rPr lang="en-US"/>
              <a:t>The microcontroller’s firmware must contain a library of test suites for all 18 chips provided in the ECE 385 lab.</a:t>
            </a:r>
            <a:endParaRPr/>
          </a:p>
        </p:txBody>
      </p:sp>
      <p:pic>
        <p:nvPicPr>
          <p:cNvPr id="116" name="Google Shape;116;gd60997d94c_0_22"/>
          <p:cNvPicPr preferRelativeResize="0"/>
          <p:nvPr/>
        </p:nvPicPr>
        <p:blipFill rotWithShape="1">
          <a:blip r:embed="rId3">
            <a:alphaModFix/>
          </a:blip>
          <a:srcRect b="63348" l="0" r="36338" t="0"/>
          <a:stretch/>
        </p:blipFill>
        <p:spPr>
          <a:xfrm>
            <a:off x="304638" y="2751187"/>
            <a:ext cx="8534723" cy="214002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d6abd8c8e6_1_0"/>
          <p:cNvSpPr txBox="1"/>
          <p:nvPr>
            <p:ph idx="1" type="body"/>
          </p:nvPr>
        </p:nvSpPr>
        <p:spPr>
          <a:xfrm>
            <a:off x="404091" y="874059"/>
            <a:ext cx="4248600" cy="65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5"/>
              </a:spcBef>
              <a:spcAft>
                <a:spcPts val="0"/>
              </a:spcAft>
              <a:buSzPts val="2824"/>
              <a:buNone/>
            </a:pPr>
            <a:r>
              <a:rPr lang="en-US"/>
              <a:t>ESP32 Requirements</a:t>
            </a:r>
            <a:endParaRPr/>
          </a:p>
        </p:txBody>
      </p:sp>
      <p:sp>
        <p:nvSpPr>
          <p:cNvPr id="123" name="Google Shape;123;gd6abd8c8e6_1_0"/>
          <p:cNvSpPr txBox="1"/>
          <p:nvPr>
            <p:ph idx="2" type="body"/>
          </p:nvPr>
        </p:nvSpPr>
        <p:spPr>
          <a:xfrm>
            <a:off x="404091" y="1692088"/>
            <a:ext cx="8405100" cy="4258200"/>
          </a:xfrm>
          <a:prstGeom prst="rect">
            <a:avLst/>
          </a:prstGeom>
          <a:noFill/>
          <a:ln>
            <a:noFill/>
          </a:ln>
        </p:spPr>
        <p:txBody>
          <a:bodyPr anchorCtr="0" anchor="t" bIns="45700" lIns="91425" spcFirstLastPara="1" rIns="91425" wrap="square" tIns="45700">
            <a:noAutofit/>
          </a:bodyPr>
          <a:lstStyle/>
          <a:p>
            <a:pPr indent="-363093" lvl="0" marL="457200" rtl="0" algn="l">
              <a:lnSpc>
                <a:spcPct val="100000"/>
              </a:lnSpc>
              <a:spcBef>
                <a:spcPts val="424"/>
              </a:spcBef>
              <a:spcAft>
                <a:spcPts val="0"/>
              </a:spcAft>
              <a:buSzPts val="2118"/>
              <a:buChar char="▪"/>
            </a:pPr>
            <a:r>
              <a:rPr lang="en-US"/>
              <a:t>The microcontroller’s firmware must contain a library of test suites for all 18 chips provided in the ECE 385 lab.</a:t>
            </a:r>
            <a:endParaRPr/>
          </a:p>
        </p:txBody>
      </p:sp>
      <p:pic>
        <p:nvPicPr>
          <p:cNvPr id="124" name="Google Shape;124;gd6abd8c8e6_1_0"/>
          <p:cNvPicPr preferRelativeResize="0"/>
          <p:nvPr/>
        </p:nvPicPr>
        <p:blipFill rotWithShape="1">
          <a:blip r:embed="rId3">
            <a:alphaModFix/>
          </a:blip>
          <a:srcRect b="0" l="0" r="0" t="0"/>
          <a:stretch/>
        </p:blipFill>
        <p:spPr>
          <a:xfrm>
            <a:off x="315063" y="2399250"/>
            <a:ext cx="8583173" cy="3738374"/>
          </a:xfrm>
          <a:prstGeom prst="rect">
            <a:avLst/>
          </a:prstGeom>
          <a:noFill/>
          <a:ln>
            <a:noFill/>
          </a:ln>
        </p:spPr>
      </p:pic>
      <p:pic>
        <p:nvPicPr>
          <p:cNvPr id="125" name="Google Shape;125;gd6abd8c8e6_1_0"/>
          <p:cNvPicPr preferRelativeResize="0"/>
          <p:nvPr/>
        </p:nvPicPr>
        <p:blipFill>
          <a:blip r:embed="rId4">
            <a:alphaModFix/>
          </a:blip>
          <a:stretch>
            <a:fillRect/>
          </a:stretch>
        </p:blipFill>
        <p:spPr>
          <a:xfrm>
            <a:off x="315075" y="2399250"/>
            <a:ext cx="8583148" cy="37257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7ade57798c_0_11"/>
          <p:cNvSpPr txBox="1"/>
          <p:nvPr>
            <p:ph idx="1" type="body"/>
          </p:nvPr>
        </p:nvSpPr>
        <p:spPr>
          <a:xfrm>
            <a:off x="404091" y="874059"/>
            <a:ext cx="4248600" cy="655500"/>
          </a:xfrm>
          <a:prstGeom prst="rect">
            <a:avLst/>
          </a:prstGeom>
        </p:spPr>
        <p:txBody>
          <a:bodyPr anchorCtr="0" anchor="t" bIns="45700" lIns="91425" spcFirstLastPara="1" rIns="91425" wrap="square" tIns="45700">
            <a:noAutofit/>
          </a:bodyPr>
          <a:lstStyle/>
          <a:p>
            <a:pPr indent="0" lvl="0" marL="0" rtl="0" algn="l">
              <a:spcBef>
                <a:spcPts val="565"/>
              </a:spcBef>
              <a:spcAft>
                <a:spcPts val="0"/>
              </a:spcAft>
              <a:buNone/>
            </a:pPr>
            <a:r>
              <a:rPr lang="en-US"/>
              <a:t>Sequential Logic</a:t>
            </a:r>
            <a:endParaRPr/>
          </a:p>
        </p:txBody>
      </p:sp>
      <p:pic>
        <p:nvPicPr>
          <p:cNvPr id="132" name="Google Shape;132;g7ade57798c_0_11"/>
          <p:cNvPicPr preferRelativeResize="0"/>
          <p:nvPr/>
        </p:nvPicPr>
        <p:blipFill>
          <a:blip r:embed="rId3">
            <a:alphaModFix/>
          </a:blip>
          <a:stretch>
            <a:fillRect/>
          </a:stretch>
        </p:blipFill>
        <p:spPr>
          <a:xfrm>
            <a:off x="442852" y="1692100"/>
            <a:ext cx="8258304" cy="4258201"/>
          </a:xfrm>
          <a:prstGeom prst="rect">
            <a:avLst/>
          </a:prstGeom>
          <a:noFill/>
          <a:ln>
            <a:noFill/>
          </a:ln>
        </p:spPr>
      </p:pic>
      <p:pic>
        <p:nvPicPr>
          <p:cNvPr id="133" name="Google Shape;133;g7ade57798c_0_11"/>
          <p:cNvPicPr preferRelativeResize="0"/>
          <p:nvPr/>
        </p:nvPicPr>
        <p:blipFill>
          <a:blip r:embed="rId4">
            <a:alphaModFix/>
          </a:blip>
          <a:stretch>
            <a:fillRect/>
          </a:stretch>
        </p:blipFill>
        <p:spPr>
          <a:xfrm>
            <a:off x="442850" y="1692101"/>
            <a:ext cx="8281820" cy="4258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7ade57798c_0_26"/>
          <p:cNvSpPr txBox="1"/>
          <p:nvPr>
            <p:ph idx="1" type="body"/>
          </p:nvPr>
        </p:nvSpPr>
        <p:spPr>
          <a:xfrm>
            <a:off x="404091" y="874059"/>
            <a:ext cx="4248600" cy="655500"/>
          </a:xfrm>
          <a:prstGeom prst="rect">
            <a:avLst/>
          </a:prstGeom>
        </p:spPr>
        <p:txBody>
          <a:bodyPr anchorCtr="0" anchor="t" bIns="45700" lIns="91425" spcFirstLastPara="1" rIns="91425" wrap="square" tIns="45700">
            <a:noAutofit/>
          </a:bodyPr>
          <a:lstStyle/>
          <a:p>
            <a:pPr indent="0" lvl="0" marL="0" rtl="0" algn="l">
              <a:spcBef>
                <a:spcPts val="565"/>
              </a:spcBef>
              <a:spcAft>
                <a:spcPts val="0"/>
              </a:spcAft>
              <a:buNone/>
            </a:pPr>
            <a:r>
              <a:rPr lang="en-US"/>
              <a:t>ESP32 Requirements</a:t>
            </a:r>
            <a:endParaRPr/>
          </a:p>
        </p:txBody>
      </p:sp>
      <p:sp>
        <p:nvSpPr>
          <p:cNvPr id="140" name="Google Shape;140;g7ade57798c_0_26"/>
          <p:cNvSpPr txBox="1"/>
          <p:nvPr>
            <p:ph idx="2" type="body"/>
          </p:nvPr>
        </p:nvSpPr>
        <p:spPr>
          <a:xfrm>
            <a:off x="404091" y="1692088"/>
            <a:ext cx="8405100" cy="4258200"/>
          </a:xfrm>
          <a:prstGeom prst="rect">
            <a:avLst/>
          </a:prstGeom>
        </p:spPr>
        <p:txBody>
          <a:bodyPr anchorCtr="0" anchor="t" bIns="45700" lIns="91425" spcFirstLastPara="1" rIns="91425" wrap="square" tIns="45700">
            <a:noAutofit/>
          </a:bodyPr>
          <a:lstStyle/>
          <a:p>
            <a:pPr indent="-356743" lvl="0" marL="457200" rtl="0" algn="l">
              <a:spcBef>
                <a:spcPts val="424"/>
              </a:spcBef>
              <a:spcAft>
                <a:spcPts val="0"/>
              </a:spcAft>
              <a:buSzPts val="2018"/>
              <a:buChar char="▪"/>
            </a:pPr>
            <a:r>
              <a:rPr lang="en-US" sz="2018"/>
              <a:t>The ESP32 must be able to read from all 24 of the ZIF socket pins.</a:t>
            </a:r>
            <a:endParaRPr sz="2018"/>
          </a:p>
        </p:txBody>
      </p:sp>
      <p:pic>
        <p:nvPicPr>
          <p:cNvPr id="141" name="Google Shape;141;g7ade57798c_0_26"/>
          <p:cNvPicPr preferRelativeResize="0"/>
          <p:nvPr/>
        </p:nvPicPr>
        <p:blipFill rotWithShape="1">
          <a:blip r:embed="rId3">
            <a:alphaModFix/>
          </a:blip>
          <a:srcRect b="0" l="1322" r="0" t="0"/>
          <a:stretch/>
        </p:blipFill>
        <p:spPr>
          <a:xfrm>
            <a:off x="2599887" y="4026975"/>
            <a:ext cx="4013525" cy="2095500"/>
          </a:xfrm>
          <a:prstGeom prst="rect">
            <a:avLst/>
          </a:prstGeom>
          <a:noFill/>
          <a:ln>
            <a:noFill/>
          </a:ln>
        </p:spPr>
      </p:pic>
      <p:pic>
        <p:nvPicPr>
          <p:cNvPr id="142" name="Google Shape;142;g7ade57798c_0_26"/>
          <p:cNvPicPr preferRelativeResize="0"/>
          <p:nvPr/>
        </p:nvPicPr>
        <p:blipFill>
          <a:blip r:embed="rId4">
            <a:alphaModFix/>
          </a:blip>
          <a:stretch>
            <a:fillRect/>
          </a:stretch>
        </p:blipFill>
        <p:spPr>
          <a:xfrm>
            <a:off x="580550" y="2170027"/>
            <a:ext cx="7982901" cy="1078300"/>
          </a:xfrm>
          <a:prstGeom prst="rect">
            <a:avLst/>
          </a:prstGeom>
          <a:noFill/>
          <a:ln>
            <a:noFill/>
          </a:ln>
        </p:spPr>
      </p:pic>
      <p:sp>
        <p:nvSpPr>
          <p:cNvPr id="143" name="Google Shape;143;g7ade57798c_0_26"/>
          <p:cNvSpPr txBox="1"/>
          <p:nvPr>
            <p:ph idx="2" type="body"/>
          </p:nvPr>
        </p:nvSpPr>
        <p:spPr>
          <a:xfrm>
            <a:off x="3167850" y="3478050"/>
            <a:ext cx="2808300" cy="402600"/>
          </a:xfrm>
          <a:prstGeom prst="rect">
            <a:avLst/>
          </a:prstGeom>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424"/>
              </a:spcBef>
              <a:spcAft>
                <a:spcPts val="0"/>
              </a:spcAft>
              <a:buNone/>
            </a:pPr>
            <a:r>
              <a:rPr lang="en-US" sz="2018">
                <a:solidFill>
                  <a:srgbClr val="000000"/>
                </a:solidFill>
              </a:rPr>
              <a:t>0010 0100 0010 0100</a:t>
            </a:r>
            <a:endParaRPr sz="2018">
              <a:solidFill>
                <a:srgbClr val="000000"/>
              </a:solidFill>
            </a:endParaRPr>
          </a:p>
        </p:txBody>
      </p:sp>
      <p:sp>
        <p:nvSpPr>
          <p:cNvPr id="144" name="Google Shape;144;g7ade57798c_0_26"/>
          <p:cNvSpPr/>
          <p:nvPr/>
        </p:nvSpPr>
        <p:spPr>
          <a:xfrm>
            <a:off x="582200" y="2535975"/>
            <a:ext cx="8032200" cy="167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7ade57798c_0_26"/>
          <p:cNvSpPr/>
          <p:nvPr/>
        </p:nvSpPr>
        <p:spPr>
          <a:xfrm>
            <a:off x="2545850" y="4302275"/>
            <a:ext cx="621900" cy="286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d60997d94c_0_33"/>
          <p:cNvSpPr txBox="1"/>
          <p:nvPr>
            <p:ph idx="1" type="body"/>
          </p:nvPr>
        </p:nvSpPr>
        <p:spPr>
          <a:xfrm>
            <a:off x="404091" y="874059"/>
            <a:ext cx="4248600" cy="65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5"/>
              </a:spcBef>
              <a:spcAft>
                <a:spcPts val="0"/>
              </a:spcAft>
              <a:buSzPts val="2824"/>
              <a:buNone/>
            </a:pPr>
            <a:r>
              <a:rPr lang="en-US"/>
              <a:t>ESP32 Requirements</a:t>
            </a:r>
            <a:endParaRPr/>
          </a:p>
        </p:txBody>
      </p:sp>
      <p:sp>
        <p:nvSpPr>
          <p:cNvPr id="152" name="Google Shape;152;gd60997d94c_0_33"/>
          <p:cNvSpPr txBox="1"/>
          <p:nvPr>
            <p:ph idx="2" type="body"/>
          </p:nvPr>
        </p:nvSpPr>
        <p:spPr>
          <a:xfrm>
            <a:off x="404091" y="1692088"/>
            <a:ext cx="8405100" cy="4258200"/>
          </a:xfrm>
          <a:prstGeom prst="rect">
            <a:avLst/>
          </a:prstGeom>
          <a:noFill/>
          <a:ln>
            <a:noFill/>
          </a:ln>
        </p:spPr>
        <p:txBody>
          <a:bodyPr anchorCtr="0" anchor="t" bIns="45700" lIns="91425" spcFirstLastPara="1" rIns="91425" wrap="square" tIns="45700">
            <a:noAutofit/>
          </a:bodyPr>
          <a:lstStyle/>
          <a:p>
            <a:pPr indent="-363093" lvl="0" marL="457200" rtl="0" algn="l">
              <a:lnSpc>
                <a:spcPct val="100000"/>
              </a:lnSpc>
              <a:spcBef>
                <a:spcPts val="424"/>
              </a:spcBef>
              <a:spcAft>
                <a:spcPts val="0"/>
              </a:spcAft>
              <a:buSzPts val="2118"/>
              <a:buChar char="▪"/>
            </a:pPr>
            <a:r>
              <a:rPr lang="en-US"/>
              <a:t>The device’s internal logic must be able to determine if a chip is working properly in under 2 milliseconds.</a:t>
            </a:r>
            <a:endParaRPr/>
          </a:p>
        </p:txBody>
      </p:sp>
      <p:pic>
        <p:nvPicPr>
          <p:cNvPr id="153" name="Google Shape;153;gd60997d94c_0_33"/>
          <p:cNvPicPr preferRelativeResize="0"/>
          <p:nvPr/>
        </p:nvPicPr>
        <p:blipFill rotWithShape="1">
          <a:blip r:embed="rId3">
            <a:alphaModFix/>
          </a:blip>
          <a:srcRect b="0" l="0" r="0" t="0"/>
          <a:stretch/>
        </p:blipFill>
        <p:spPr>
          <a:xfrm>
            <a:off x="1563450" y="2526125"/>
            <a:ext cx="3008551" cy="3470750"/>
          </a:xfrm>
          <a:prstGeom prst="rect">
            <a:avLst/>
          </a:prstGeom>
          <a:noFill/>
          <a:ln>
            <a:noFill/>
          </a:ln>
        </p:spPr>
      </p:pic>
      <p:pic>
        <p:nvPicPr>
          <p:cNvPr id="154" name="Google Shape;154;gd60997d94c_0_33"/>
          <p:cNvPicPr preferRelativeResize="0"/>
          <p:nvPr/>
        </p:nvPicPr>
        <p:blipFill rotWithShape="1">
          <a:blip r:embed="rId4">
            <a:alphaModFix/>
          </a:blip>
          <a:srcRect b="0" l="0" r="0" t="0"/>
          <a:stretch/>
        </p:blipFill>
        <p:spPr>
          <a:xfrm>
            <a:off x="4652700" y="2526133"/>
            <a:ext cx="3089250" cy="2310142"/>
          </a:xfrm>
          <a:prstGeom prst="rect">
            <a:avLst/>
          </a:prstGeom>
          <a:noFill/>
          <a:ln>
            <a:noFill/>
          </a:ln>
        </p:spPr>
      </p:pic>
      <p:pic>
        <p:nvPicPr>
          <p:cNvPr id="155" name="Google Shape;155;gd60997d94c_0_33"/>
          <p:cNvPicPr preferRelativeResize="0"/>
          <p:nvPr/>
        </p:nvPicPr>
        <p:blipFill rotWithShape="1">
          <a:blip r:embed="rId5">
            <a:alphaModFix/>
          </a:blip>
          <a:srcRect b="0" l="0" r="0" t="0"/>
          <a:stretch/>
        </p:blipFill>
        <p:spPr>
          <a:xfrm>
            <a:off x="4652693" y="5385912"/>
            <a:ext cx="3008550" cy="564388"/>
          </a:xfrm>
          <a:prstGeom prst="rect">
            <a:avLst/>
          </a:prstGeom>
          <a:noFill/>
          <a:ln>
            <a:noFill/>
          </a:ln>
        </p:spPr>
      </p:pic>
      <p:sp>
        <p:nvSpPr>
          <p:cNvPr id="156" name="Google Shape;156;gd60997d94c_0_33"/>
          <p:cNvSpPr/>
          <p:nvPr/>
        </p:nvSpPr>
        <p:spPr>
          <a:xfrm>
            <a:off x="4637775" y="5377850"/>
            <a:ext cx="2772900" cy="592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d60997d94c_0_33"/>
          <p:cNvSpPr/>
          <p:nvPr/>
        </p:nvSpPr>
        <p:spPr>
          <a:xfrm>
            <a:off x="4637775" y="2526125"/>
            <a:ext cx="2772900" cy="592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7ade57798c_0_42"/>
          <p:cNvSpPr txBox="1"/>
          <p:nvPr>
            <p:ph idx="1" type="body"/>
          </p:nvPr>
        </p:nvSpPr>
        <p:spPr>
          <a:xfrm>
            <a:off x="404091" y="874059"/>
            <a:ext cx="4248600" cy="655500"/>
          </a:xfrm>
          <a:prstGeom prst="rect">
            <a:avLst/>
          </a:prstGeom>
        </p:spPr>
        <p:txBody>
          <a:bodyPr anchorCtr="0" anchor="t" bIns="45700" lIns="91425" spcFirstLastPara="1" rIns="91425" wrap="square" tIns="45700">
            <a:noAutofit/>
          </a:bodyPr>
          <a:lstStyle/>
          <a:p>
            <a:pPr indent="0" lvl="0" marL="0" rtl="0" algn="l">
              <a:spcBef>
                <a:spcPts val="565"/>
              </a:spcBef>
              <a:spcAft>
                <a:spcPts val="0"/>
              </a:spcAft>
              <a:buNone/>
            </a:pPr>
            <a:r>
              <a:rPr lang="en-US"/>
              <a:t>Test Run Times</a:t>
            </a:r>
            <a:endParaRPr/>
          </a:p>
        </p:txBody>
      </p:sp>
      <p:pic>
        <p:nvPicPr>
          <p:cNvPr id="164" name="Google Shape;164;g7ade57798c_0_42"/>
          <p:cNvPicPr preferRelativeResize="0"/>
          <p:nvPr/>
        </p:nvPicPr>
        <p:blipFill rotWithShape="1">
          <a:blip r:embed="rId3">
            <a:alphaModFix/>
          </a:blip>
          <a:srcRect b="6376" l="8835" r="9651" t="10917"/>
          <a:stretch/>
        </p:blipFill>
        <p:spPr>
          <a:xfrm>
            <a:off x="207788" y="1529550"/>
            <a:ext cx="8728426" cy="4534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7ad669f3f6_0_19"/>
          <p:cNvSpPr txBox="1"/>
          <p:nvPr>
            <p:ph idx="1" type="body"/>
          </p:nvPr>
        </p:nvSpPr>
        <p:spPr>
          <a:xfrm>
            <a:off x="404101" y="874050"/>
            <a:ext cx="4915200" cy="655500"/>
          </a:xfrm>
          <a:prstGeom prst="rect">
            <a:avLst/>
          </a:prstGeom>
        </p:spPr>
        <p:txBody>
          <a:bodyPr anchorCtr="0" anchor="t" bIns="45700" lIns="91425" spcFirstLastPara="1" rIns="91425" wrap="square" tIns="45700">
            <a:noAutofit/>
          </a:bodyPr>
          <a:lstStyle/>
          <a:p>
            <a:pPr indent="0" lvl="0" marL="0" rtl="0" algn="l">
              <a:spcBef>
                <a:spcPts val="565"/>
              </a:spcBef>
              <a:spcAft>
                <a:spcPts val="0"/>
              </a:spcAft>
              <a:buNone/>
            </a:pPr>
            <a:r>
              <a:rPr lang="en-US"/>
              <a:t>Web Application - Home Screen</a:t>
            </a:r>
            <a:endParaRPr/>
          </a:p>
        </p:txBody>
      </p:sp>
      <p:pic>
        <p:nvPicPr>
          <p:cNvPr id="171" name="Google Shape;171;g7ad669f3f6_0_19" title="menu_ui_presentation.mov">
            <a:hlinkClick r:id="rId3"/>
          </p:cNvPr>
          <p:cNvPicPr preferRelativeResize="0"/>
          <p:nvPr/>
        </p:nvPicPr>
        <p:blipFill>
          <a:blip r:embed="rId4">
            <a:alphaModFix/>
          </a:blip>
          <a:stretch>
            <a:fillRect/>
          </a:stretch>
        </p:blipFill>
        <p:spPr>
          <a:xfrm>
            <a:off x="1926688" y="1746925"/>
            <a:ext cx="5290626" cy="4272250"/>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d6d3026989_0_8"/>
          <p:cNvSpPr txBox="1"/>
          <p:nvPr>
            <p:ph idx="2" type="body"/>
          </p:nvPr>
        </p:nvSpPr>
        <p:spPr>
          <a:xfrm>
            <a:off x="404091" y="1692088"/>
            <a:ext cx="8405100" cy="4258200"/>
          </a:xfrm>
          <a:prstGeom prst="rect">
            <a:avLst/>
          </a:prstGeom>
        </p:spPr>
        <p:txBody>
          <a:bodyPr anchorCtr="0" anchor="t" bIns="45700" lIns="91425" spcFirstLastPara="1" rIns="91425" wrap="square" tIns="45700">
            <a:noAutofit/>
          </a:bodyPr>
          <a:lstStyle/>
          <a:p>
            <a:pPr indent="-363093" lvl="0" marL="457200" rtl="0" algn="l">
              <a:spcBef>
                <a:spcPts val="424"/>
              </a:spcBef>
              <a:spcAft>
                <a:spcPts val="0"/>
              </a:spcAft>
              <a:buSzPts val="2118"/>
              <a:buChar char="●"/>
            </a:pPr>
            <a:r>
              <a:rPr lang="en-US"/>
              <a:t>WiFi vs BLE application</a:t>
            </a:r>
            <a:endParaRPr/>
          </a:p>
          <a:p>
            <a:pPr indent="0" lvl="0" marL="0" rtl="0" algn="l">
              <a:spcBef>
                <a:spcPts val="424"/>
              </a:spcBef>
              <a:spcAft>
                <a:spcPts val="0"/>
              </a:spcAft>
              <a:buNone/>
            </a:pPr>
            <a:r>
              <a:t/>
            </a:r>
            <a:endParaRPr/>
          </a:p>
          <a:p>
            <a:pPr indent="-363093" lvl="0" marL="457200" rtl="0" algn="l">
              <a:spcBef>
                <a:spcPts val="424"/>
              </a:spcBef>
              <a:spcAft>
                <a:spcPts val="0"/>
              </a:spcAft>
              <a:buSzPts val="2118"/>
              <a:buChar char="●"/>
            </a:pPr>
            <a:r>
              <a:rPr lang="en-US"/>
              <a:t>Soft Access Point (softAP)</a:t>
            </a:r>
            <a:endParaRPr/>
          </a:p>
          <a:p>
            <a:pPr indent="0" lvl="0" marL="0" rtl="0" algn="l">
              <a:spcBef>
                <a:spcPts val="424"/>
              </a:spcBef>
              <a:spcAft>
                <a:spcPts val="0"/>
              </a:spcAft>
              <a:buNone/>
            </a:pPr>
            <a:r>
              <a:t/>
            </a:r>
            <a:endParaRPr/>
          </a:p>
          <a:p>
            <a:pPr indent="-363093" lvl="0" marL="457200" rtl="0" algn="l">
              <a:spcBef>
                <a:spcPts val="424"/>
              </a:spcBef>
              <a:spcAft>
                <a:spcPts val="0"/>
              </a:spcAft>
              <a:buSzPts val="2118"/>
              <a:buChar char="●"/>
            </a:pPr>
            <a:r>
              <a:rPr lang="en-US"/>
              <a:t>React.js vs SPIFFS</a:t>
            </a:r>
            <a:endParaRPr/>
          </a:p>
          <a:p>
            <a:pPr indent="0" lvl="0" marL="0" rtl="0" algn="l">
              <a:spcBef>
                <a:spcPts val="424"/>
              </a:spcBef>
              <a:spcAft>
                <a:spcPts val="0"/>
              </a:spcAft>
              <a:buNone/>
            </a:pPr>
            <a:r>
              <a:t/>
            </a:r>
            <a:endParaRPr/>
          </a:p>
          <a:p>
            <a:pPr indent="-363093" lvl="0" marL="457200" rtl="0" algn="l">
              <a:spcBef>
                <a:spcPts val="424"/>
              </a:spcBef>
              <a:spcAft>
                <a:spcPts val="0"/>
              </a:spcAft>
              <a:buSzPts val="2118"/>
              <a:buChar char="●"/>
            </a:pPr>
            <a:r>
              <a:rPr lang="en-US"/>
              <a:t>aWOT: handling HTTP API </a:t>
            </a:r>
            <a:br>
              <a:rPr lang="en-US"/>
            </a:br>
            <a:r>
              <a:rPr lang="en-US"/>
              <a:t>requests</a:t>
            </a:r>
            <a:endParaRPr/>
          </a:p>
        </p:txBody>
      </p:sp>
      <p:sp>
        <p:nvSpPr>
          <p:cNvPr id="178" name="Google Shape;178;gd6d3026989_0_8"/>
          <p:cNvSpPr txBox="1"/>
          <p:nvPr>
            <p:ph idx="1" type="body"/>
          </p:nvPr>
        </p:nvSpPr>
        <p:spPr>
          <a:xfrm>
            <a:off x="404091" y="874059"/>
            <a:ext cx="4248600" cy="655500"/>
          </a:xfrm>
          <a:prstGeom prst="rect">
            <a:avLst/>
          </a:prstGeom>
        </p:spPr>
        <p:txBody>
          <a:bodyPr anchorCtr="0" anchor="t" bIns="45700" lIns="91425" spcFirstLastPara="1" rIns="91425" wrap="square" tIns="45700">
            <a:noAutofit/>
          </a:bodyPr>
          <a:lstStyle/>
          <a:p>
            <a:pPr indent="0" lvl="0" marL="0" rtl="0" algn="l">
              <a:spcBef>
                <a:spcPts val="565"/>
              </a:spcBef>
              <a:spcAft>
                <a:spcPts val="0"/>
              </a:spcAft>
              <a:buNone/>
            </a:pPr>
            <a:r>
              <a:rPr lang="en-US"/>
              <a:t>App Design Decisions</a:t>
            </a:r>
            <a:endParaRPr/>
          </a:p>
        </p:txBody>
      </p:sp>
      <p:pic>
        <p:nvPicPr>
          <p:cNvPr id="179" name="Google Shape;179;gd6d3026989_0_8"/>
          <p:cNvPicPr preferRelativeResize="0"/>
          <p:nvPr/>
        </p:nvPicPr>
        <p:blipFill>
          <a:blip r:embed="rId3">
            <a:alphaModFix/>
          </a:blip>
          <a:stretch>
            <a:fillRect/>
          </a:stretch>
        </p:blipFill>
        <p:spPr>
          <a:xfrm>
            <a:off x="4279238" y="521875"/>
            <a:ext cx="4529972" cy="2275050"/>
          </a:xfrm>
          <a:prstGeom prst="rect">
            <a:avLst/>
          </a:prstGeom>
          <a:noFill/>
          <a:ln cap="flat" cmpd="sng" w="9525">
            <a:solidFill>
              <a:schemeClr val="dk2"/>
            </a:solidFill>
            <a:prstDash val="solid"/>
            <a:round/>
            <a:headEnd len="sm" w="sm" type="none"/>
            <a:tailEnd len="sm" w="sm" type="none"/>
          </a:ln>
        </p:spPr>
      </p:pic>
      <p:pic>
        <p:nvPicPr>
          <p:cNvPr id="180" name="Google Shape;180;gd6d3026989_0_8"/>
          <p:cNvPicPr preferRelativeResize="0"/>
          <p:nvPr/>
        </p:nvPicPr>
        <p:blipFill>
          <a:blip r:embed="rId4">
            <a:alphaModFix/>
          </a:blip>
          <a:stretch>
            <a:fillRect/>
          </a:stretch>
        </p:blipFill>
        <p:spPr>
          <a:xfrm>
            <a:off x="4373288" y="3276600"/>
            <a:ext cx="4341850" cy="2550837"/>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d6d3026989_0_1"/>
          <p:cNvSpPr txBox="1"/>
          <p:nvPr>
            <p:ph idx="1" type="body"/>
          </p:nvPr>
        </p:nvSpPr>
        <p:spPr>
          <a:xfrm>
            <a:off x="404091" y="874059"/>
            <a:ext cx="4248600" cy="655500"/>
          </a:xfrm>
          <a:prstGeom prst="rect">
            <a:avLst/>
          </a:prstGeom>
        </p:spPr>
        <p:txBody>
          <a:bodyPr anchorCtr="0" anchor="t" bIns="45700" lIns="91425" spcFirstLastPara="1" rIns="91425" wrap="square" tIns="45700">
            <a:noAutofit/>
          </a:bodyPr>
          <a:lstStyle/>
          <a:p>
            <a:pPr indent="0" lvl="0" marL="0" rtl="0" algn="l">
              <a:spcBef>
                <a:spcPts val="565"/>
              </a:spcBef>
              <a:spcAft>
                <a:spcPts val="0"/>
              </a:spcAft>
              <a:buNone/>
            </a:pPr>
            <a:r>
              <a:rPr lang="en-US"/>
              <a:t>Flowchart</a:t>
            </a:r>
            <a:endParaRPr/>
          </a:p>
        </p:txBody>
      </p:sp>
      <p:pic>
        <p:nvPicPr>
          <p:cNvPr id="187" name="Google Shape;187;gd6d3026989_0_1"/>
          <p:cNvPicPr preferRelativeResize="0"/>
          <p:nvPr/>
        </p:nvPicPr>
        <p:blipFill>
          <a:blip r:embed="rId3">
            <a:alphaModFix/>
          </a:blip>
          <a:stretch>
            <a:fillRect/>
          </a:stretch>
        </p:blipFill>
        <p:spPr>
          <a:xfrm>
            <a:off x="3133775" y="168450"/>
            <a:ext cx="4917475" cy="59469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2"/>
          <p:cNvSpPr txBox="1"/>
          <p:nvPr>
            <p:ph idx="1" type="body"/>
          </p:nvPr>
        </p:nvSpPr>
        <p:spPr>
          <a:xfrm>
            <a:off x="404109" y="874050"/>
            <a:ext cx="8370300" cy="65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5"/>
              </a:spcBef>
              <a:spcAft>
                <a:spcPts val="0"/>
              </a:spcAft>
              <a:buSzPts val="2824"/>
              <a:buNone/>
            </a:pPr>
            <a:r>
              <a:rPr lang="en-US" sz="3600"/>
              <a:t>Introduction</a:t>
            </a:r>
            <a:endParaRPr sz="3600"/>
          </a:p>
        </p:txBody>
      </p:sp>
      <p:sp>
        <p:nvSpPr>
          <p:cNvPr id="47" name="Google Shape;47;p2"/>
          <p:cNvSpPr txBox="1"/>
          <p:nvPr>
            <p:ph idx="2" type="body"/>
          </p:nvPr>
        </p:nvSpPr>
        <p:spPr>
          <a:xfrm>
            <a:off x="369441" y="1603288"/>
            <a:ext cx="8405100" cy="4258200"/>
          </a:xfrm>
          <a:prstGeom prst="rect">
            <a:avLst/>
          </a:prstGeom>
          <a:noFill/>
          <a:ln>
            <a:noFill/>
          </a:ln>
        </p:spPr>
        <p:txBody>
          <a:bodyPr anchorCtr="0" anchor="t" bIns="45700" lIns="91425" spcFirstLastPara="1" rIns="91425" wrap="square" tIns="45700">
            <a:noAutofit/>
          </a:bodyPr>
          <a:lstStyle/>
          <a:p>
            <a:pPr indent="-363093" lvl="0" marL="457200" rtl="0" algn="l">
              <a:lnSpc>
                <a:spcPct val="100000"/>
              </a:lnSpc>
              <a:spcBef>
                <a:spcPts val="424"/>
              </a:spcBef>
              <a:spcAft>
                <a:spcPts val="0"/>
              </a:spcAft>
              <a:buSzPts val="2118"/>
              <a:buChar char="▪"/>
            </a:pPr>
            <a:r>
              <a:rPr lang="en-US"/>
              <a:t>Problem</a:t>
            </a:r>
            <a:endParaRPr/>
          </a:p>
          <a:p>
            <a:pPr indent="-340676" lvl="1" marL="914400" rtl="0" algn="l">
              <a:lnSpc>
                <a:spcPct val="100000"/>
              </a:lnSpc>
              <a:spcBef>
                <a:spcPts val="424"/>
              </a:spcBef>
              <a:spcAft>
                <a:spcPts val="0"/>
              </a:spcAft>
              <a:buSzPts val="1765"/>
              <a:buChar char="–"/>
            </a:pPr>
            <a:r>
              <a:rPr lang="en-US"/>
              <a:t>Students in ECE 385 spend a lot of time unit testing chips used in their circuits</a:t>
            </a:r>
            <a:endParaRPr/>
          </a:p>
          <a:p>
            <a:pPr indent="-340676" lvl="1" marL="914400" rtl="0" algn="l">
              <a:lnSpc>
                <a:spcPct val="100000"/>
              </a:lnSpc>
              <a:spcBef>
                <a:spcPts val="424"/>
              </a:spcBef>
              <a:spcAft>
                <a:spcPts val="0"/>
              </a:spcAft>
              <a:buSzPts val="1765"/>
              <a:buChar char="–"/>
            </a:pPr>
            <a:r>
              <a:rPr lang="en-US"/>
              <a:t>Unit testing IC chips is time consuming and tedious</a:t>
            </a:r>
            <a:endParaRPr/>
          </a:p>
          <a:p>
            <a:pPr indent="-340676" lvl="1" marL="914400" rtl="0" algn="l">
              <a:lnSpc>
                <a:spcPct val="100000"/>
              </a:lnSpc>
              <a:spcBef>
                <a:spcPts val="424"/>
              </a:spcBef>
              <a:spcAft>
                <a:spcPts val="0"/>
              </a:spcAft>
              <a:buSzPts val="1765"/>
              <a:buChar char="–"/>
            </a:pPr>
            <a:r>
              <a:rPr lang="en-US"/>
              <a:t>No current product exists to help facilitate this process for students</a:t>
            </a:r>
            <a:br>
              <a:rPr lang="en-US"/>
            </a:br>
            <a:endParaRPr/>
          </a:p>
          <a:p>
            <a:pPr indent="-363093" lvl="0" marL="457200" rtl="0" algn="l">
              <a:lnSpc>
                <a:spcPct val="100000"/>
              </a:lnSpc>
              <a:spcBef>
                <a:spcPts val="424"/>
              </a:spcBef>
              <a:spcAft>
                <a:spcPts val="0"/>
              </a:spcAft>
              <a:buSzPts val="2118"/>
              <a:buChar char="▪"/>
            </a:pPr>
            <a:r>
              <a:rPr lang="en-US"/>
              <a:t>Solution</a:t>
            </a:r>
            <a:endParaRPr/>
          </a:p>
          <a:p>
            <a:pPr indent="-340677" lvl="1" marL="914400" rtl="0" algn="l">
              <a:lnSpc>
                <a:spcPct val="100000"/>
              </a:lnSpc>
              <a:spcBef>
                <a:spcPts val="424"/>
              </a:spcBef>
              <a:spcAft>
                <a:spcPts val="0"/>
              </a:spcAft>
              <a:buSzPts val="1765"/>
              <a:buChar char="–"/>
            </a:pPr>
            <a:r>
              <a:rPr lang="en-US"/>
              <a:t>A small, portable device for unit testing IC chips used in ECE 385</a:t>
            </a:r>
            <a:endParaRPr/>
          </a:p>
          <a:p>
            <a:pPr indent="-340676" lvl="1" marL="914400" rtl="0" algn="l">
              <a:lnSpc>
                <a:spcPct val="100000"/>
              </a:lnSpc>
              <a:spcBef>
                <a:spcPts val="424"/>
              </a:spcBef>
              <a:spcAft>
                <a:spcPts val="0"/>
              </a:spcAft>
              <a:buSzPts val="1765"/>
              <a:buChar char="–"/>
            </a:pPr>
            <a:r>
              <a:rPr lang="en-US"/>
              <a:t>Goal: maximize the time students spend in the design process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d6cdf720cf_0_10"/>
          <p:cNvSpPr txBox="1"/>
          <p:nvPr>
            <p:ph idx="1" type="body"/>
          </p:nvPr>
        </p:nvSpPr>
        <p:spPr>
          <a:xfrm>
            <a:off x="404091" y="874059"/>
            <a:ext cx="4248600" cy="655500"/>
          </a:xfrm>
          <a:prstGeom prst="rect">
            <a:avLst/>
          </a:prstGeom>
        </p:spPr>
        <p:txBody>
          <a:bodyPr anchorCtr="0" anchor="t" bIns="45700" lIns="91425" spcFirstLastPara="1" rIns="91425" wrap="square" tIns="45700">
            <a:noAutofit/>
          </a:bodyPr>
          <a:lstStyle/>
          <a:p>
            <a:pPr indent="0" lvl="0" marL="0" rtl="0" algn="l">
              <a:spcBef>
                <a:spcPts val="565"/>
              </a:spcBef>
              <a:spcAft>
                <a:spcPts val="0"/>
              </a:spcAft>
              <a:buNone/>
            </a:pPr>
            <a:r>
              <a:rPr lang="en-US"/>
              <a:t>Challenges</a:t>
            </a:r>
            <a:endParaRPr/>
          </a:p>
        </p:txBody>
      </p:sp>
      <p:sp>
        <p:nvSpPr>
          <p:cNvPr id="194" name="Google Shape;194;gd6cdf720cf_0_10"/>
          <p:cNvSpPr txBox="1"/>
          <p:nvPr>
            <p:ph idx="2" type="body"/>
          </p:nvPr>
        </p:nvSpPr>
        <p:spPr>
          <a:xfrm>
            <a:off x="404091" y="1692088"/>
            <a:ext cx="8405100" cy="4258200"/>
          </a:xfrm>
          <a:prstGeom prst="rect">
            <a:avLst/>
          </a:prstGeom>
        </p:spPr>
        <p:txBody>
          <a:bodyPr anchorCtr="0" anchor="t" bIns="45700" lIns="91425" spcFirstLastPara="1" rIns="91425" wrap="square" tIns="45700">
            <a:noAutofit/>
          </a:bodyPr>
          <a:lstStyle/>
          <a:p>
            <a:pPr indent="-363093" lvl="0" marL="457200" rtl="0" algn="l">
              <a:spcBef>
                <a:spcPts val="424"/>
              </a:spcBef>
              <a:spcAft>
                <a:spcPts val="0"/>
              </a:spcAft>
              <a:buSzPts val="2118"/>
              <a:buChar char="▪"/>
            </a:pPr>
            <a:r>
              <a:rPr lang="en-US"/>
              <a:t>Output of website not updating on UI</a:t>
            </a:r>
            <a:endParaRPr/>
          </a:p>
          <a:p>
            <a:pPr indent="-340677" lvl="1" marL="914400" rtl="0" algn="l">
              <a:spcBef>
                <a:spcPts val="0"/>
              </a:spcBef>
              <a:spcAft>
                <a:spcPts val="0"/>
              </a:spcAft>
              <a:buSzPts val="1765"/>
              <a:buChar char="–"/>
            </a:pPr>
            <a:r>
              <a:rPr lang="en-US"/>
              <a:t>Possible solution: web socket</a:t>
            </a:r>
            <a:endParaRPr/>
          </a:p>
        </p:txBody>
      </p:sp>
      <p:sp>
        <p:nvSpPr>
          <p:cNvPr id="195" name="Google Shape;195;gd6cdf720cf_0_10"/>
          <p:cNvSpPr/>
          <p:nvPr/>
        </p:nvSpPr>
        <p:spPr>
          <a:xfrm>
            <a:off x="4019525" y="3724450"/>
            <a:ext cx="1198500" cy="655500"/>
          </a:xfrm>
          <a:prstGeom prst="rightArrow">
            <a:avLst>
              <a:gd fmla="val 50000" name="adj1"/>
              <a:gd fmla="val 50000" name="adj2"/>
            </a:avLst>
          </a:prstGeom>
          <a:noFill/>
          <a:ln cap="flat" cmpd="sng" w="9525">
            <a:solidFill>
              <a:srgbClr val="1429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6" name="Google Shape;196;gd6cdf720cf_0_10"/>
          <p:cNvPicPr preferRelativeResize="0"/>
          <p:nvPr/>
        </p:nvPicPr>
        <p:blipFill>
          <a:blip r:embed="rId3">
            <a:alphaModFix/>
          </a:blip>
          <a:stretch>
            <a:fillRect/>
          </a:stretch>
        </p:blipFill>
        <p:spPr>
          <a:xfrm>
            <a:off x="700600" y="2760125"/>
            <a:ext cx="2659875" cy="2918650"/>
          </a:xfrm>
          <a:prstGeom prst="rect">
            <a:avLst/>
          </a:prstGeom>
          <a:noFill/>
          <a:ln cap="flat" cmpd="sng" w="9525">
            <a:solidFill>
              <a:schemeClr val="dk2"/>
            </a:solidFill>
            <a:prstDash val="solid"/>
            <a:round/>
            <a:headEnd len="sm" w="sm" type="none"/>
            <a:tailEnd len="sm" w="sm" type="none"/>
          </a:ln>
        </p:spPr>
      </p:pic>
      <p:pic>
        <p:nvPicPr>
          <p:cNvPr id="197" name="Google Shape;197;gd6cdf720cf_0_10"/>
          <p:cNvPicPr preferRelativeResize="0"/>
          <p:nvPr/>
        </p:nvPicPr>
        <p:blipFill>
          <a:blip r:embed="rId4">
            <a:alphaModFix/>
          </a:blip>
          <a:stretch>
            <a:fillRect/>
          </a:stretch>
        </p:blipFill>
        <p:spPr>
          <a:xfrm>
            <a:off x="5877075" y="2776200"/>
            <a:ext cx="2659876" cy="2886502"/>
          </a:xfrm>
          <a:prstGeom prst="rect">
            <a:avLst/>
          </a:prstGeom>
          <a:noFill/>
          <a:ln cap="flat" cmpd="sng" w="9525">
            <a:solidFill>
              <a:srgbClr val="142958"/>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d6d5ff559d_2_24"/>
          <p:cNvSpPr txBox="1"/>
          <p:nvPr>
            <p:ph idx="1" type="body"/>
          </p:nvPr>
        </p:nvSpPr>
        <p:spPr>
          <a:xfrm>
            <a:off x="404091" y="874059"/>
            <a:ext cx="4248600" cy="655500"/>
          </a:xfrm>
          <a:prstGeom prst="rect">
            <a:avLst/>
          </a:prstGeom>
        </p:spPr>
        <p:txBody>
          <a:bodyPr anchorCtr="0" anchor="t" bIns="45700" lIns="91425" spcFirstLastPara="1" rIns="91425" wrap="square" tIns="45700">
            <a:noAutofit/>
          </a:bodyPr>
          <a:lstStyle/>
          <a:p>
            <a:pPr indent="0" lvl="0" marL="0" rtl="0" algn="l">
              <a:spcBef>
                <a:spcPts val="565"/>
              </a:spcBef>
              <a:spcAft>
                <a:spcPts val="0"/>
              </a:spcAft>
              <a:buNone/>
            </a:pPr>
            <a:r>
              <a:rPr lang="en-US"/>
              <a:t>Challenges</a:t>
            </a:r>
            <a:endParaRPr/>
          </a:p>
        </p:txBody>
      </p:sp>
      <p:sp>
        <p:nvSpPr>
          <p:cNvPr id="204" name="Google Shape;204;gd6d5ff559d_2_24"/>
          <p:cNvSpPr txBox="1"/>
          <p:nvPr>
            <p:ph idx="2" type="body"/>
          </p:nvPr>
        </p:nvSpPr>
        <p:spPr>
          <a:xfrm>
            <a:off x="404091" y="1692088"/>
            <a:ext cx="8405100" cy="4258200"/>
          </a:xfrm>
          <a:prstGeom prst="rect">
            <a:avLst/>
          </a:prstGeom>
        </p:spPr>
        <p:txBody>
          <a:bodyPr anchorCtr="0" anchor="t" bIns="45700" lIns="91425" spcFirstLastPara="1" rIns="91425" wrap="square" tIns="45700">
            <a:noAutofit/>
          </a:bodyPr>
          <a:lstStyle/>
          <a:p>
            <a:pPr indent="-363093" lvl="0" marL="457200" rtl="0" algn="l">
              <a:spcBef>
                <a:spcPts val="424"/>
              </a:spcBef>
              <a:spcAft>
                <a:spcPts val="0"/>
              </a:spcAft>
              <a:buSzPts val="2118"/>
              <a:buChar char="▪"/>
            </a:pPr>
            <a:r>
              <a:rPr lang="en-US"/>
              <a:t>Integrated Charging</a:t>
            </a:r>
            <a:endParaRPr/>
          </a:p>
          <a:p>
            <a:pPr indent="-340677" lvl="1" marL="914400" rtl="0" algn="l">
              <a:spcBef>
                <a:spcPts val="0"/>
              </a:spcBef>
              <a:spcAft>
                <a:spcPts val="0"/>
              </a:spcAft>
              <a:buSzPts val="1765"/>
              <a:buChar char="–"/>
            </a:pPr>
            <a:r>
              <a:rPr lang="en-US"/>
              <a:t>Solution: improvement on PCB design</a:t>
            </a:r>
            <a:endParaRPr/>
          </a:p>
          <a:p>
            <a:pPr indent="0" lvl="0" marL="0" rtl="0" algn="l">
              <a:spcBef>
                <a:spcPts val="424"/>
              </a:spcBef>
              <a:spcAft>
                <a:spcPts val="0"/>
              </a:spcAft>
              <a:buNone/>
            </a:pPr>
            <a:r>
              <a:t/>
            </a:r>
            <a:endParaRPr/>
          </a:p>
          <a:p>
            <a:pPr indent="0" lvl="0" marL="0" rtl="0" algn="l">
              <a:spcBef>
                <a:spcPts val="424"/>
              </a:spcBef>
              <a:spcAft>
                <a:spcPts val="0"/>
              </a:spcAft>
              <a:buNone/>
            </a:pPr>
            <a:r>
              <a:t/>
            </a:r>
            <a:endParaRPr/>
          </a:p>
          <a:p>
            <a:pPr indent="0" lvl="0" marL="0" rtl="0" algn="l">
              <a:spcBef>
                <a:spcPts val="424"/>
              </a:spcBef>
              <a:spcAft>
                <a:spcPts val="0"/>
              </a:spcAft>
              <a:buNone/>
            </a:pPr>
            <a:r>
              <a:t/>
            </a:r>
            <a:endParaRPr/>
          </a:p>
          <a:p>
            <a:pPr indent="0" lvl="0" marL="0" rtl="0" algn="l">
              <a:spcBef>
                <a:spcPts val="424"/>
              </a:spcBef>
              <a:spcAft>
                <a:spcPts val="0"/>
              </a:spcAft>
              <a:buNone/>
            </a:pPr>
            <a:r>
              <a:t/>
            </a:r>
            <a:endParaRPr/>
          </a:p>
        </p:txBody>
      </p:sp>
      <p:pic>
        <p:nvPicPr>
          <p:cNvPr id="205" name="Google Shape;205;gd6d5ff559d_2_24"/>
          <p:cNvPicPr preferRelativeResize="0"/>
          <p:nvPr/>
        </p:nvPicPr>
        <p:blipFill>
          <a:blip r:embed="rId3">
            <a:alphaModFix/>
          </a:blip>
          <a:stretch>
            <a:fillRect/>
          </a:stretch>
        </p:blipFill>
        <p:spPr>
          <a:xfrm>
            <a:off x="4798100" y="2766278"/>
            <a:ext cx="3473801" cy="2548772"/>
          </a:xfrm>
          <a:prstGeom prst="rect">
            <a:avLst/>
          </a:prstGeom>
          <a:noFill/>
          <a:ln>
            <a:noFill/>
          </a:ln>
        </p:spPr>
      </p:pic>
      <p:pic>
        <p:nvPicPr>
          <p:cNvPr id="206" name="Google Shape;206;gd6d5ff559d_2_24"/>
          <p:cNvPicPr preferRelativeResize="0"/>
          <p:nvPr/>
        </p:nvPicPr>
        <p:blipFill>
          <a:blip r:embed="rId4">
            <a:alphaModFix/>
          </a:blip>
          <a:stretch>
            <a:fillRect/>
          </a:stretch>
        </p:blipFill>
        <p:spPr>
          <a:xfrm>
            <a:off x="404099" y="2766275"/>
            <a:ext cx="3775562" cy="2666575"/>
          </a:xfrm>
          <a:prstGeom prst="rect">
            <a:avLst/>
          </a:prstGeom>
          <a:noFill/>
          <a:ln>
            <a:noFill/>
          </a:ln>
        </p:spPr>
      </p:pic>
      <p:sp>
        <p:nvSpPr>
          <p:cNvPr id="207" name="Google Shape;207;gd6d5ff559d_2_24"/>
          <p:cNvSpPr/>
          <p:nvPr/>
        </p:nvSpPr>
        <p:spPr>
          <a:xfrm>
            <a:off x="732175" y="2898200"/>
            <a:ext cx="3119400" cy="27768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d6d5ff559d_2_18"/>
          <p:cNvSpPr txBox="1"/>
          <p:nvPr>
            <p:ph idx="1" type="body"/>
          </p:nvPr>
        </p:nvSpPr>
        <p:spPr>
          <a:xfrm>
            <a:off x="404091" y="874059"/>
            <a:ext cx="4248600" cy="655500"/>
          </a:xfrm>
          <a:prstGeom prst="rect">
            <a:avLst/>
          </a:prstGeom>
        </p:spPr>
        <p:txBody>
          <a:bodyPr anchorCtr="0" anchor="t" bIns="45700" lIns="91425" spcFirstLastPara="1" rIns="91425" wrap="square" tIns="45700">
            <a:noAutofit/>
          </a:bodyPr>
          <a:lstStyle/>
          <a:p>
            <a:pPr indent="0" lvl="0" marL="0" rtl="0" algn="l">
              <a:spcBef>
                <a:spcPts val="565"/>
              </a:spcBef>
              <a:spcAft>
                <a:spcPts val="0"/>
              </a:spcAft>
              <a:buNone/>
            </a:pPr>
            <a:r>
              <a:rPr lang="en-US"/>
              <a:t>Challenges</a:t>
            </a:r>
            <a:endParaRPr/>
          </a:p>
        </p:txBody>
      </p:sp>
      <p:sp>
        <p:nvSpPr>
          <p:cNvPr id="214" name="Google Shape;214;gd6d5ff559d_2_18"/>
          <p:cNvSpPr txBox="1"/>
          <p:nvPr>
            <p:ph idx="2" type="body"/>
          </p:nvPr>
        </p:nvSpPr>
        <p:spPr>
          <a:xfrm>
            <a:off x="404091" y="1656788"/>
            <a:ext cx="8405100" cy="4258200"/>
          </a:xfrm>
          <a:prstGeom prst="rect">
            <a:avLst/>
          </a:prstGeom>
        </p:spPr>
        <p:txBody>
          <a:bodyPr anchorCtr="0" anchor="t" bIns="45700" lIns="91425" spcFirstLastPara="1" rIns="91425" wrap="square" tIns="45700">
            <a:noAutofit/>
          </a:bodyPr>
          <a:lstStyle/>
          <a:p>
            <a:pPr indent="-363093" lvl="0" marL="457200" rtl="0" algn="l">
              <a:spcBef>
                <a:spcPts val="424"/>
              </a:spcBef>
              <a:spcAft>
                <a:spcPts val="0"/>
              </a:spcAft>
              <a:buSzPts val="2118"/>
              <a:buChar char="▪"/>
            </a:pPr>
            <a:r>
              <a:rPr lang="en-US"/>
              <a:t>S-R latch circuit</a:t>
            </a:r>
            <a:endParaRPr/>
          </a:p>
          <a:p>
            <a:pPr indent="-340677" lvl="1" marL="914400" rtl="0" algn="l">
              <a:spcBef>
                <a:spcPts val="0"/>
              </a:spcBef>
              <a:spcAft>
                <a:spcPts val="0"/>
              </a:spcAft>
              <a:buSzPts val="1765"/>
              <a:buChar char="–"/>
            </a:pPr>
            <a:r>
              <a:rPr lang="en-US"/>
              <a:t>Circuitry error or chip error</a:t>
            </a:r>
            <a:endParaRPr/>
          </a:p>
          <a:p>
            <a:pPr indent="-340677" lvl="1" marL="914400" rtl="0" algn="l">
              <a:spcBef>
                <a:spcPts val="0"/>
              </a:spcBef>
              <a:spcAft>
                <a:spcPts val="0"/>
              </a:spcAft>
              <a:buSzPts val="1765"/>
              <a:buChar char="–"/>
            </a:pPr>
            <a:r>
              <a:rPr lang="en-US"/>
              <a:t>Potential timing issue with multiple chips</a:t>
            </a:r>
            <a:endParaRPr/>
          </a:p>
          <a:p>
            <a:pPr indent="-340677" lvl="1" marL="914400" rtl="0" algn="l">
              <a:spcBef>
                <a:spcPts val="0"/>
              </a:spcBef>
              <a:spcAft>
                <a:spcPts val="0"/>
              </a:spcAft>
              <a:buSzPts val="1765"/>
              <a:buChar char="–"/>
            </a:pPr>
            <a:r>
              <a:rPr lang="en-US"/>
              <a:t>Can be implemented in further work</a:t>
            </a:r>
            <a:endParaRPr/>
          </a:p>
        </p:txBody>
      </p:sp>
      <p:pic>
        <p:nvPicPr>
          <p:cNvPr id="215" name="Google Shape;215;gd6d5ff559d_2_18"/>
          <p:cNvPicPr preferRelativeResize="0"/>
          <p:nvPr/>
        </p:nvPicPr>
        <p:blipFill rotWithShape="1">
          <a:blip r:embed="rId3">
            <a:alphaModFix/>
          </a:blip>
          <a:srcRect b="21786" l="9933" r="15992" t="13622"/>
          <a:stretch/>
        </p:blipFill>
        <p:spPr>
          <a:xfrm>
            <a:off x="5821900" y="2365825"/>
            <a:ext cx="2289300" cy="3549174"/>
          </a:xfrm>
          <a:prstGeom prst="rect">
            <a:avLst/>
          </a:prstGeom>
          <a:noFill/>
          <a:ln>
            <a:noFill/>
          </a:ln>
        </p:spPr>
      </p:pic>
      <p:pic>
        <p:nvPicPr>
          <p:cNvPr id="216" name="Google Shape;216;gd6d5ff559d_2_18"/>
          <p:cNvPicPr preferRelativeResize="0"/>
          <p:nvPr/>
        </p:nvPicPr>
        <p:blipFill>
          <a:blip r:embed="rId4">
            <a:alphaModFix/>
          </a:blip>
          <a:stretch>
            <a:fillRect/>
          </a:stretch>
        </p:blipFill>
        <p:spPr>
          <a:xfrm>
            <a:off x="404100" y="3487289"/>
            <a:ext cx="2854150" cy="1963575"/>
          </a:xfrm>
          <a:prstGeom prst="rect">
            <a:avLst/>
          </a:prstGeom>
          <a:noFill/>
          <a:ln>
            <a:noFill/>
          </a:ln>
        </p:spPr>
      </p:pic>
      <p:sp>
        <p:nvSpPr>
          <p:cNvPr id="217" name="Google Shape;217;gd6d5ff559d_2_18"/>
          <p:cNvSpPr/>
          <p:nvPr/>
        </p:nvSpPr>
        <p:spPr>
          <a:xfrm>
            <a:off x="3343000" y="4141325"/>
            <a:ext cx="2367600" cy="655500"/>
          </a:xfrm>
          <a:prstGeom prst="rightArrow">
            <a:avLst>
              <a:gd fmla="val 50000" name="adj1"/>
              <a:gd fmla="val 50000" name="adj2"/>
            </a:avLst>
          </a:prstGeom>
          <a:solidFill>
            <a:srgbClr val="F16322"/>
          </a:solidFill>
          <a:ln cap="flat" cmpd="sng" w="9525">
            <a:solidFill>
              <a:srgbClr val="1429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7"/>
          <p:cNvSpPr txBox="1"/>
          <p:nvPr>
            <p:ph idx="1" type="body"/>
          </p:nvPr>
        </p:nvSpPr>
        <p:spPr>
          <a:xfrm>
            <a:off x="404100" y="874050"/>
            <a:ext cx="7818900" cy="65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5"/>
              </a:spcBef>
              <a:spcAft>
                <a:spcPts val="0"/>
              </a:spcAft>
              <a:buSzPts val="2824"/>
              <a:buNone/>
            </a:pPr>
            <a:r>
              <a:rPr lang="en-US" sz="3600"/>
              <a:t>Conclusions and Further Work</a:t>
            </a:r>
            <a:endParaRPr sz="3600"/>
          </a:p>
        </p:txBody>
      </p:sp>
      <p:sp>
        <p:nvSpPr>
          <p:cNvPr id="224" name="Google Shape;224;p7"/>
          <p:cNvSpPr txBox="1"/>
          <p:nvPr>
            <p:ph idx="2" type="body"/>
          </p:nvPr>
        </p:nvSpPr>
        <p:spPr>
          <a:xfrm>
            <a:off x="404091" y="1692088"/>
            <a:ext cx="8405100" cy="425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24"/>
              </a:spcBef>
              <a:spcAft>
                <a:spcPts val="0"/>
              </a:spcAft>
              <a:buSzPts val="2118"/>
              <a:buNone/>
            </a:pPr>
            <a:r>
              <a:rPr lang="en-US"/>
              <a:t>Continuation of this Project</a:t>
            </a:r>
            <a:endParaRPr/>
          </a:p>
          <a:p>
            <a:pPr indent="-363093" lvl="0" marL="457200" rtl="0" algn="l">
              <a:lnSpc>
                <a:spcPct val="100000"/>
              </a:lnSpc>
              <a:spcBef>
                <a:spcPts val="424"/>
              </a:spcBef>
              <a:spcAft>
                <a:spcPts val="0"/>
              </a:spcAft>
              <a:buSzPts val="2118"/>
              <a:buChar char="▪"/>
            </a:pPr>
            <a:r>
              <a:rPr lang="en-US"/>
              <a:t>3D printed box for more durable and cleaner UI</a:t>
            </a:r>
            <a:endParaRPr/>
          </a:p>
          <a:p>
            <a:pPr indent="-363093" lvl="0" marL="457200" rtl="0" algn="l">
              <a:lnSpc>
                <a:spcPct val="100000"/>
              </a:lnSpc>
              <a:spcBef>
                <a:spcPts val="424"/>
              </a:spcBef>
              <a:spcAft>
                <a:spcPts val="0"/>
              </a:spcAft>
              <a:buSzPts val="2118"/>
              <a:buChar char="▪"/>
            </a:pPr>
            <a:r>
              <a:rPr lang="en-US"/>
              <a:t>Customized user unit tests</a:t>
            </a:r>
            <a:endParaRPr/>
          </a:p>
          <a:p>
            <a:pPr indent="-363093" lvl="0" marL="457200" rtl="0" algn="l">
              <a:lnSpc>
                <a:spcPct val="100000"/>
              </a:lnSpc>
              <a:spcBef>
                <a:spcPts val="424"/>
              </a:spcBef>
              <a:spcAft>
                <a:spcPts val="0"/>
              </a:spcAft>
              <a:buSzPts val="2118"/>
              <a:buChar char="▪"/>
            </a:pPr>
            <a:r>
              <a:rPr lang="en-US"/>
              <a:t>Integrating with Shibboleth system</a:t>
            </a:r>
            <a:endParaRPr/>
          </a:p>
          <a:p>
            <a:pPr indent="0" lvl="0" marL="0" rtl="0" algn="l">
              <a:lnSpc>
                <a:spcPct val="100000"/>
              </a:lnSpc>
              <a:spcBef>
                <a:spcPts val="424"/>
              </a:spcBef>
              <a:spcAft>
                <a:spcPts val="0"/>
              </a:spcAft>
              <a:buSzPts val="2118"/>
              <a:buNone/>
            </a:pPr>
            <a:r>
              <a:t/>
            </a:r>
            <a:endParaRPr/>
          </a:p>
          <a:p>
            <a:pPr indent="0" lvl="0" marL="0" rtl="0" algn="l">
              <a:lnSpc>
                <a:spcPct val="100000"/>
              </a:lnSpc>
              <a:spcBef>
                <a:spcPts val="424"/>
              </a:spcBef>
              <a:spcAft>
                <a:spcPts val="0"/>
              </a:spcAft>
              <a:buSzPts val="2118"/>
              <a:buNone/>
            </a:pPr>
            <a:r>
              <a:rPr lang="en-US"/>
              <a:t>Larger Projects</a:t>
            </a:r>
            <a:endParaRPr/>
          </a:p>
          <a:p>
            <a:pPr indent="-363093" lvl="0" marL="457200" rtl="0" algn="l">
              <a:lnSpc>
                <a:spcPct val="100000"/>
              </a:lnSpc>
              <a:spcBef>
                <a:spcPts val="424"/>
              </a:spcBef>
              <a:spcAft>
                <a:spcPts val="0"/>
              </a:spcAft>
              <a:buSzPts val="2118"/>
              <a:buChar char="▪"/>
            </a:pPr>
            <a:r>
              <a:rPr lang="en-US"/>
              <a:t>Larger sized IC chips</a:t>
            </a:r>
            <a:endParaRPr/>
          </a:p>
          <a:p>
            <a:pPr indent="-363093" lvl="0" marL="457200" rtl="0" algn="l">
              <a:lnSpc>
                <a:spcPct val="100000"/>
              </a:lnSpc>
              <a:spcBef>
                <a:spcPts val="424"/>
              </a:spcBef>
              <a:spcAft>
                <a:spcPts val="0"/>
              </a:spcAft>
              <a:buSzPts val="2118"/>
              <a:buChar char="▪"/>
            </a:pPr>
            <a:r>
              <a:rPr lang="en-US"/>
              <a:t>Potential for circuit testing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d5e5702ac5_0_0"/>
          <p:cNvSpPr txBox="1"/>
          <p:nvPr>
            <p:ph idx="1" type="body"/>
          </p:nvPr>
        </p:nvSpPr>
        <p:spPr>
          <a:xfrm>
            <a:off x="2447691" y="2773509"/>
            <a:ext cx="4248600" cy="655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900"/>
              <a:buFont typeface="Arial"/>
              <a:buNone/>
            </a:pPr>
            <a:r>
              <a:rPr b="1" i="0" lang="en-US" sz="3900" u="none" cap="none" strike="noStrike">
                <a:solidFill>
                  <a:srgbClr val="000000"/>
                </a:solidFill>
                <a:latin typeface="Arial"/>
                <a:ea typeface="Arial"/>
                <a:cs typeface="Arial"/>
                <a:sym typeface="Arial"/>
              </a:rPr>
              <a:t>Questions?</a:t>
            </a:r>
            <a:endParaRPr b="1" i="0" sz="42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gd60997d94c_0_6"/>
          <p:cNvSpPr txBox="1"/>
          <p:nvPr>
            <p:ph idx="1" type="body"/>
          </p:nvPr>
        </p:nvSpPr>
        <p:spPr>
          <a:xfrm>
            <a:off x="404091" y="874059"/>
            <a:ext cx="4248600" cy="65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5"/>
              </a:spcBef>
              <a:spcAft>
                <a:spcPts val="0"/>
              </a:spcAft>
              <a:buSzPts val="2824"/>
              <a:buNone/>
            </a:pPr>
            <a:r>
              <a:rPr lang="en-US" sz="3600"/>
              <a:t>Objectives</a:t>
            </a:r>
            <a:endParaRPr sz="3600"/>
          </a:p>
        </p:txBody>
      </p:sp>
      <p:sp>
        <p:nvSpPr>
          <p:cNvPr id="54" name="Google Shape;54;gd60997d94c_0_6"/>
          <p:cNvSpPr txBox="1"/>
          <p:nvPr>
            <p:ph idx="2" type="body"/>
          </p:nvPr>
        </p:nvSpPr>
        <p:spPr>
          <a:xfrm>
            <a:off x="369441" y="1603288"/>
            <a:ext cx="8405100" cy="4258200"/>
          </a:xfrm>
          <a:prstGeom prst="rect">
            <a:avLst/>
          </a:prstGeom>
          <a:noFill/>
          <a:ln>
            <a:noFill/>
          </a:ln>
        </p:spPr>
        <p:txBody>
          <a:bodyPr anchorCtr="0" anchor="t" bIns="45700" lIns="91425" spcFirstLastPara="1" rIns="91425" wrap="square" tIns="45700">
            <a:noAutofit/>
          </a:bodyPr>
          <a:lstStyle/>
          <a:p>
            <a:pPr indent="-369443" lvl="0" marL="457200" rtl="0" algn="l">
              <a:lnSpc>
                <a:spcPct val="100000"/>
              </a:lnSpc>
              <a:spcBef>
                <a:spcPts val="424"/>
              </a:spcBef>
              <a:spcAft>
                <a:spcPts val="0"/>
              </a:spcAft>
              <a:buSzPts val="2218"/>
              <a:buChar char="▪"/>
            </a:pPr>
            <a:r>
              <a:rPr lang="en-US" sz="2218"/>
              <a:t>Our team designed a device that is:</a:t>
            </a:r>
            <a:endParaRPr sz="2218"/>
          </a:p>
          <a:p>
            <a:pPr indent="-340676" lvl="1" marL="914400" rtl="0" algn="l">
              <a:lnSpc>
                <a:spcPct val="100000"/>
              </a:lnSpc>
              <a:spcBef>
                <a:spcPts val="424"/>
              </a:spcBef>
              <a:spcAft>
                <a:spcPts val="0"/>
              </a:spcAft>
              <a:buSzPts val="1765"/>
              <a:buChar char="–"/>
            </a:pPr>
            <a:r>
              <a:rPr lang="en-US"/>
              <a:t>Battery powered and rechargeable</a:t>
            </a:r>
            <a:endParaRPr/>
          </a:p>
          <a:p>
            <a:pPr indent="-340676" lvl="1" marL="914400" rtl="0" algn="l">
              <a:lnSpc>
                <a:spcPct val="100000"/>
              </a:lnSpc>
              <a:spcBef>
                <a:spcPts val="424"/>
              </a:spcBef>
              <a:spcAft>
                <a:spcPts val="0"/>
              </a:spcAft>
              <a:buSzPts val="1765"/>
              <a:buChar char="–"/>
            </a:pPr>
            <a:r>
              <a:rPr lang="en-US"/>
              <a:t>Inclusive of all IC Chips used in ECE 385</a:t>
            </a:r>
            <a:endParaRPr/>
          </a:p>
          <a:p>
            <a:pPr indent="-340676" lvl="1" marL="914400" rtl="0" algn="l">
              <a:lnSpc>
                <a:spcPct val="100000"/>
              </a:lnSpc>
              <a:spcBef>
                <a:spcPts val="424"/>
              </a:spcBef>
              <a:spcAft>
                <a:spcPts val="0"/>
              </a:spcAft>
              <a:buSzPts val="1765"/>
              <a:buChar char="–"/>
            </a:pPr>
            <a:r>
              <a:rPr lang="en-US"/>
              <a:t>Simple to use with a user interface through a mobile device or computer</a:t>
            </a:r>
            <a:endParaRPr/>
          </a:p>
          <a:p>
            <a:pPr indent="0" lvl="0" marL="0" rtl="0" algn="l">
              <a:lnSpc>
                <a:spcPct val="100000"/>
              </a:lnSpc>
              <a:spcBef>
                <a:spcPts val="424"/>
              </a:spcBef>
              <a:spcAft>
                <a:spcPts val="0"/>
              </a:spcAft>
              <a:buSzPts val="2118"/>
              <a:buNone/>
            </a:pPr>
            <a:r>
              <a:t/>
            </a:r>
            <a:endParaRPr sz="1818"/>
          </a:p>
          <a:p>
            <a:pPr indent="0" lvl="0" marL="0" rtl="0" algn="l">
              <a:lnSpc>
                <a:spcPct val="100000"/>
              </a:lnSpc>
              <a:spcBef>
                <a:spcPts val="424"/>
              </a:spcBef>
              <a:spcAft>
                <a:spcPts val="0"/>
              </a:spcAft>
              <a:buSzPts val="2118"/>
              <a:buNone/>
            </a:pPr>
            <a:r>
              <a:t/>
            </a:r>
            <a:endParaRPr sz="1818"/>
          </a:p>
          <a:p>
            <a:pPr indent="0" lvl="0" marL="0" rtl="0" algn="l">
              <a:lnSpc>
                <a:spcPct val="100000"/>
              </a:lnSpc>
              <a:spcBef>
                <a:spcPts val="424"/>
              </a:spcBef>
              <a:spcAft>
                <a:spcPts val="0"/>
              </a:spcAft>
              <a:buSzPts val="2118"/>
              <a:buNone/>
            </a:pPr>
            <a:r>
              <a:t/>
            </a:r>
            <a:endParaRPr sz="1818"/>
          </a:p>
          <a:p>
            <a:pPr indent="0" lvl="0" marL="0" rtl="0" algn="ctr">
              <a:lnSpc>
                <a:spcPct val="100000"/>
              </a:lnSpc>
              <a:spcBef>
                <a:spcPts val="424"/>
              </a:spcBef>
              <a:spcAft>
                <a:spcPts val="0"/>
              </a:spcAft>
              <a:buSzPts val="2118"/>
              <a:buNone/>
            </a:pPr>
            <a:r>
              <a:t/>
            </a:r>
            <a:endParaRPr sz="1818"/>
          </a:p>
        </p:txBody>
      </p:sp>
      <p:pic>
        <p:nvPicPr>
          <p:cNvPr id="55" name="Google Shape;55;gd60997d94c_0_6"/>
          <p:cNvPicPr preferRelativeResize="0"/>
          <p:nvPr/>
        </p:nvPicPr>
        <p:blipFill rotWithShape="1">
          <a:blip r:embed="rId3">
            <a:alphaModFix/>
          </a:blip>
          <a:srcRect b="28893" l="16025" r="33894" t="14681"/>
          <a:stretch/>
        </p:blipFill>
        <p:spPr>
          <a:xfrm>
            <a:off x="2299288" y="3121275"/>
            <a:ext cx="4545423" cy="2880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7ad669f3f6_2_0"/>
          <p:cNvSpPr txBox="1"/>
          <p:nvPr>
            <p:ph idx="1" type="body"/>
          </p:nvPr>
        </p:nvSpPr>
        <p:spPr>
          <a:xfrm>
            <a:off x="404091" y="749259"/>
            <a:ext cx="4248600" cy="655500"/>
          </a:xfrm>
          <a:prstGeom prst="rect">
            <a:avLst/>
          </a:prstGeom>
        </p:spPr>
        <p:txBody>
          <a:bodyPr anchorCtr="0" anchor="t" bIns="45700" lIns="91425" spcFirstLastPara="1" rIns="91425" wrap="square" tIns="45700">
            <a:noAutofit/>
          </a:bodyPr>
          <a:lstStyle/>
          <a:p>
            <a:pPr indent="0" lvl="0" marL="0" rtl="0" algn="l">
              <a:spcBef>
                <a:spcPts val="565"/>
              </a:spcBef>
              <a:spcAft>
                <a:spcPts val="0"/>
              </a:spcAft>
              <a:buNone/>
            </a:pPr>
            <a:r>
              <a:rPr lang="en-US" sz="3600"/>
              <a:t>Project Demo</a:t>
            </a:r>
            <a:endParaRPr sz="3600"/>
          </a:p>
        </p:txBody>
      </p:sp>
      <p:pic>
        <p:nvPicPr>
          <p:cNvPr id="62" name="Google Shape;62;g7ad669f3f6_2_0" title="Project Working.mp4">
            <a:hlinkClick r:id="rId3"/>
          </p:cNvPr>
          <p:cNvPicPr preferRelativeResize="0"/>
          <p:nvPr/>
        </p:nvPicPr>
        <p:blipFill>
          <a:blip r:embed="rId4">
            <a:alphaModFix/>
          </a:blip>
          <a:stretch>
            <a:fillRect/>
          </a:stretch>
        </p:blipFill>
        <p:spPr>
          <a:xfrm>
            <a:off x="1463700" y="1404750"/>
            <a:ext cx="6216600" cy="4662450"/>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7ad669f3f6_1_20"/>
          <p:cNvSpPr txBox="1"/>
          <p:nvPr>
            <p:ph idx="1" type="body"/>
          </p:nvPr>
        </p:nvSpPr>
        <p:spPr>
          <a:xfrm>
            <a:off x="395280" y="768150"/>
            <a:ext cx="6618600" cy="655500"/>
          </a:xfrm>
          <a:prstGeom prst="rect">
            <a:avLst/>
          </a:prstGeom>
        </p:spPr>
        <p:txBody>
          <a:bodyPr anchorCtr="0" anchor="t" bIns="45700" lIns="91425" spcFirstLastPara="1" rIns="91425" wrap="square" tIns="45700">
            <a:noAutofit/>
          </a:bodyPr>
          <a:lstStyle/>
          <a:p>
            <a:pPr indent="0" lvl="0" marL="0" rtl="0" algn="l">
              <a:spcBef>
                <a:spcPts val="565"/>
              </a:spcBef>
              <a:spcAft>
                <a:spcPts val="0"/>
              </a:spcAft>
              <a:buNone/>
            </a:pPr>
            <a:r>
              <a:rPr lang="en-US" sz="3624"/>
              <a:t>Complete </a:t>
            </a:r>
            <a:r>
              <a:rPr lang="en-US" sz="3624"/>
              <a:t>Block Diagram</a:t>
            </a:r>
            <a:endParaRPr sz="3624"/>
          </a:p>
        </p:txBody>
      </p:sp>
      <p:pic>
        <p:nvPicPr>
          <p:cNvPr id="69" name="Google Shape;69;g7ad669f3f6_1_20"/>
          <p:cNvPicPr preferRelativeResize="0"/>
          <p:nvPr/>
        </p:nvPicPr>
        <p:blipFill>
          <a:blip r:embed="rId3">
            <a:alphaModFix/>
          </a:blip>
          <a:stretch>
            <a:fillRect/>
          </a:stretch>
        </p:blipFill>
        <p:spPr>
          <a:xfrm>
            <a:off x="213775" y="1522324"/>
            <a:ext cx="8716426" cy="4403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d6cdf720cf_0_2"/>
          <p:cNvSpPr txBox="1"/>
          <p:nvPr>
            <p:ph idx="1" type="body"/>
          </p:nvPr>
        </p:nvSpPr>
        <p:spPr>
          <a:xfrm>
            <a:off x="404091" y="752884"/>
            <a:ext cx="4248600" cy="655500"/>
          </a:xfrm>
          <a:prstGeom prst="rect">
            <a:avLst/>
          </a:prstGeom>
        </p:spPr>
        <p:txBody>
          <a:bodyPr anchorCtr="0" anchor="t" bIns="45700" lIns="91425" spcFirstLastPara="1" rIns="91425" wrap="square" tIns="45700">
            <a:noAutofit/>
          </a:bodyPr>
          <a:lstStyle/>
          <a:p>
            <a:pPr indent="0" lvl="0" marL="0" rtl="0" algn="l">
              <a:spcBef>
                <a:spcPts val="565"/>
              </a:spcBef>
              <a:spcAft>
                <a:spcPts val="0"/>
              </a:spcAft>
              <a:buNone/>
            </a:pPr>
            <a:r>
              <a:rPr lang="en-US" sz="3624"/>
              <a:t>Power Block Diagram</a:t>
            </a:r>
            <a:endParaRPr sz="3624"/>
          </a:p>
        </p:txBody>
      </p:sp>
      <p:pic>
        <p:nvPicPr>
          <p:cNvPr id="76" name="Google Shape;76;gd6cdf720cf_0_2"/>
          <p:cNvPicPr preferRelativeResize="0"/>
          <p:nvPr/>
        </p:nvPicPr>
        <p:blipFill>
          <a:blip r:embed="rId3">
            <a:alphaModFix/>
          </a:blip>
          <a:stretch>
            <a:fillRect/>
          </a:stretch>
        </p:blipFill>
        <p:spPr>
          <a:xfrm>
            <a:off x="1585900" y="1408375"/>
            <a:ext cx="5972175" cy="4648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7ad669f3f6_0_12"/>
          <p:cNvSpPr txBox="1"/>
          <p:nvPr>
            <p:ph idx="1" type="body"/>
          </p:nvPr>
        </p:nvSpPr>
        <p:spPr>
          <a:xfrm>
            <a:off x="404100" y="874050"/>
            <a:ext cx="8607000" cy="655500"/>
          </a:xfrm>
          <a:prstGeom prst="rect">
            <a:avLst/>
          </a:prstGeom>
        </p:spPr>
        <p:txBody>
          <a:bodyPr anchorCtr="0" anchor="t" bIns="45700" lIns="91425" spcFirstLastPara="1" rIns="91425" wrap="square" tIns="45700">
            <a:noAutofit/>
          </a:bodyPr>
          <a:lstStyle/>
          <a:p>
            <a:pPr indent="0" lvl="0" marL="0" rtl="0" algn="l">
              <a:spcBef>
                <a:spcPts val="565"/>
              </a:spcBef>
              <a:spcAft>
                <a:spcPts val="0"/>
              </a:spcAft>
              <a:buNone/>
            </a:pPr>
            <a:r>
              <a:rPr lang="en-US"/>
              <a:t>Power Supply – Design Choices for I/Os</a:t>
            </a:r>
            <a:endParaRPr/>
          </a:p>
        </p:txBody>
      </p:sp>
      <p:sp>
        <p:nvSpPr>
          <p:cNvPr id="83" name="Google Shape;83;g7ad669f3f6_0_12"/>
          <p:cNvSpPr txBox="1"/>
          <p:nvPr>
            <p:ph idx="2" type="body"/>
          </p:nvPr>
        </p:nvSpPr>
        <p:spPr>
          <a:xfrm>
            <a:off x="404091" y="1692088"/>
            <a:ext cx="8405100" cy="4258200"/>
          </a:xfrm>
          <a:prstGeom prst="rect">
            <a:avLst/>
          </a:prstGeom>
        </p:spPr>
        <p:txBody>
          <a:bodyPr anchorCtr="0" anchor="t" bIns="45700" lIns="91425" spcFirstLastPara="1" rIns="91425" wrap="square" tIns="45700">
            <a:noAutofit/>
          </a:bodyPr>
          <a:lstStyle/>
          <a:p>
            <a:pPr indent="-363093" lvl="0" marL="457200" rtl="0" algn="l">
              <a:lnSpc>
                <a:spcPct val="115000"/>
              </a:lnSpc>
              <a:spcBef>
                <a:spcPts val="424"/>
              </a:spcBef>
              <a:spcAft>
                <a:spcPts val="0"/>
              </a:spcAft>
              <a:buSzPts val="2118"/>
              <a:buChar char="▪"/>
            </a:pPr>
            <a:r>
              <a:rPr lang="en-US"/>
              <a:t>Power input: 3.7 V 2 Ah lithium polymer battery</a:t>
            </a:r>
            <a:endParaRPr/>
          </a:p>
          <a:p>
            <a:pPr indent="-340677" lvl="1" marL="914400" rtl="0" algn="l">
              <a:lnSpc>
                <a:spcPct val="115000"/>
              </a:lnSpc>
              <a:spcBef>
                <a:spcPts val="0"/>
              </a:spcBef>
              <a:spcAft>
                <a:spcPts val="0"/>
              </a:spcAft>
              <a:buSzPts val="1765"/>
              <a:buChar char="–"/>
            </a:pPr>
            <a:r>
              <a:rPr lang="en-US"/>
              <a:t>Compact (&lt;20 cm</a:t>
            </a:r>
            <a:r>
              <a:rPr baseline="30000" lang="en-US"/>
              <a:t>3</a:t>
            </a:r>
            <a:r>
              <a:rPr lang="en-US"/>
              <a:t>)</a:t>
            </a:r>
            <a:endParaRPr/>
          </a:p>
          <a:p>
            <a:pPr indent="-340677" lvl="1" marL="914400" rtl="0" algn="l">
              <a:lnSpc>
                <a:spcPct val="115000"/>
              </a:lnSpc>
              <a:spcBef>
                <a:spcPts val="0"/>
              </a:spcBef>
              <a:spcAft>
                <a:spcPts val="0"/>
              </a:spcAft>
              <a:buSzPts val="1765"/>
              <a:buChar char="–"/>
            </a:pPr>
            <a:r>
              <a:rPr lang="en-US"/>
              <a:t>Lightweight (~40 g)</a:t>
            </a:r>
            <a:endParaRPr/>
          </a:p>
          <a:p>
            <a:pPr indent="-340677" lvl="1" marL="914400" rtl="0" algn="l">
              <a:lnSpc>
                <a:spcPct val="115000"/>
              </a:lnSpc>
              <a:spcBef>
                <a:spcPts val="0"/>
              </a:spcBef>
              <a:spcAft>
                <a:spcPts val="0"/>
              </a:spcAft>
              <a:buSzPts val="1765"/>
              <a:buChar char="–"/>
            </a:pPr>
            <a:r>
              <a:rPr lang="en-US"/>
              <a:t>Rechargeable</a:t>
            </a:r>
            <a:endParaRPr/>
          </a:p>
          <a:p>
            <a:pPr indent="-363093" lvl="0" marL="457200" rtl="0" algn="l">
              <a:lnSpc>
                <a:spcPct val="115000"/>
              </a:lnSpc>
              <a:spcBef>
                <a:spcPts val="0"/>
              </a:spcBef>
              <a:spcAft>
                <a:spcPts val="0"/>
              </a:spcAft>
              <a:buSzPts val="2118"/>
              <a:buChar char="▪"/>
            </a:pPr>
            <a:r>
              <a:rPr lang="en-US"/>
              <a:t>Charging input: USB 3.0 type B cable</a:t>
            </a:r>
            <a:endParaRPr/>
          </a:p>
          <a:p>
            <a:pPr indent="-340677" lvl="1" marL="914400" rtl="0" algn="l">
              <a:lnSpc>
                <a:spcPct val="115000"/>
              </a:lnSpc>
              <a:spcBef>
                <a:spcPts val="0"/>
              </a:spcBef>
              <a:spcAft>
                <a:spcPts val="0"/>
              </a:spcAft>
              <a:buSzPts val="1765"/>
              <a:buChar char="–"/>
            </a:pPr>
            <a:r>
              <a:rPr lang="en-US"/>
              <a:t>5 V bus</a:t>
            </a:r>
            <a:endParaRPr/>
          </a:p>
          <a:p>
            <a:pPr indent="-340677" lvl="1" marL="914400" rtl="0" algn="l">
              <a:lnSpc>
                <a:spcPct val="115000"/>
              </a:lnSpc>
              <a:spcBef>
                <a:spcPts val="0"/>
              </a:spcBef>
              <a:spcAft>
                <a:spcPts val="0"/>
              </a:spcAft>
              <a:buSzPts val="1765"/>
              <a:buChar char="–"/>
            </a:pPr>
            <a:r>
              <a:rPr lang="en-US"/>
              <a:t>1.5 A maximum output</a:t>
            </a:r>
            <a:endParaRPr/>
          </a:p>
          <a:p>
            <a:pPr indent="-329438" lvl="2" marL="1371600" rtl="0" algn="l">
              <a:lnSpc>
                <a:spcPct val="115000"/>
              </a:lnSpc>
              <a:spcBef>
                <a:spcPts val="0"/>
              </a:spcBef>
              <a:spcAft>
                <a:spcPts val="0"/>
              </a:spcAft>
              <a:buSzPts val="1588"/>
              <a:buChar char="•"/>
            </a:pPr>
            <a:r>
              <a:rPr lang="en-US"/>
              <a:t>550 mA ensured by design</a:t>
            </a:r>
            <a:endParaRPr/>
          </a:p>
          <a:p>
            <a:pPr indent="-340677" lvl="1" marL="914400" rtl="0" algn="l">
              <a:lnSpc>
                <a:spcPct val="115000"/>
              </a:lnSpc>
              <a:spcBef>
                <a:spcPts val="0"/>
              </a:spcBef>
              <a:spcAft>
                <a:spcPts val="0"/>
              </a:spcAft>
              <a:buSzPts val="1765"/>
              <a:buChar char="–"/>
            </a:pPr>
            <a:r>
              <a:rPr lang="en-US"/>
              <a:t>Same cable can program FPGA board</a:t>
            </a:r>
            <a:endParaRPr/>
          </a:p>
          <a:p>
            <a:pPr indent="-363093" lvl="0" marL="457200" rtl="0" algn="l">
              <a:lnSpc>
                <a:spcPct val="115000"/>
              </a:lnSpc>
              <a:spcBef>
                <a:spcPts val="0"/>
              </a:spcBef>
              <a:spcAft>
                <a:spcPts val="0"/>
              </a:spcAft>
              <a:buSzPts val="2118"/>
              <a:buChar char="▪"/>
            </a:pPr>
            <a:r>
              <a:rPr lang="en-US"/>
              <a:t>Integrated charging &amp; power switches</a:t>
            </a:r>
            <a:endParaRPr/>
          </a:p>
          <a:p>
            <a:pPr indent="-340677" lvl="1" marL="914400" rtl="0" algn="l">
              <a:lnSpc>
                <a:spcPct val="115000"/>
              </a:lnSpc>
              <a:spcBef>
                <a:spcPts val="0"/>
              </a:spcBef>
              <a:spcAft>
                <a:spcPts val="0"/>
              </a:spcAft>
              <a:buSzPts val="1765"/>
              <a:buChar char="–"/>
            </a:pPr>
            <a:r>
              <a:rPr lang="en-US"/>
              <a:t>Orange and red LEDs, respectively, indicate status</a:t>
            </a:r>
            <a:endParaRPr/>
          </a:p>
          <a:p>
            <a:pPr indent="-340677" lvl="1" marL="914400" rtl="0" algn="l">
              <a:lnSpc>
                <a:spcPct val="115000"/>
              </a:lnSpc>
              <a:spcBef>
                <a:spcPts val="0"/>
              </a:spcBef>
              <a:spcAft>
                <a:spcPts val="0"/>
              </a:spcAft>
              <a:buSzPts val="1765"/>
              <a:buChar char="–"/>
            </a:pPr>
            <a:r>
              <a:rPr lang="en-US"/>
              <a:t>Allow the user more f</a:t>
            </a:r>
            <a:r>
              <a:rPr lang="en-US"/>
              <a:t>lexibility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d6cdf720cf_0_26"/>
          <p:cNvSpPr txBox="1"/>
          <p:nvPr>
            <p:ph idx="1" type="body"/>
          </p:nvPr>
        </p:nvSpPr>
        <p:spPr>
          <a:xfrm>
            <a:off x="404099" y="874050"/>
            <a:ext cx="8615400" cy="655500"/>
          </a:xfrm>
          <a:prstGeom prst="rect">
            <a:avLst/>
          </a:prstGeom>
        </p:spPr>
        <p:txBody>
          <a:bodyPr anchorCtr="0" anchor="t" bIns="45700" lIns="91425" spcFirstLastPara="1" rIns="91425" wrap="square" tIns="45700">
            <a:noAutofit/>
          </a:bodyPr>
          <a:lstStyle/>
          <a:p>
            <a:pPr indent="0" lvl="0" marL="0" rtl="0" algn="l">
              <a:spcBef>
                <a:spcPts val="565"/>
              </a:spcBef>
              <a:spcAft>
                <a:spcPts val="0"/>
              </a:spcAft>
              <a:buNone/>
            </a:pPr>
            <a:r>
              <a:rPr lang="en-US"/>
              <a:t>Power Supply – Design Choices For Voltage Regulators</a:t>
            </a:r>
            <a:endParaRPr/>
          </a:p>
        </p:txBody>
      </p:sp>
      <p:sp>
        <p:nvSpPr>
          <p:cNvPr id="90" name="Google Shape;90;gd6cdf720cf_0_26"/>
          <p:cNvSpPr txBox="1"/>
          <p:nvPr>
            <p:ph idx="2" type="body"/>
          </p:nvPr>
        </p:nvSpPr>
        <p:spPr>
          <a:xfrm>
            <a:off x="404091" y="1692088"/>
            <a:ext cx="8405100" cy="4258200"/>
          </a:xfrm>
          <a:prstGeom prst="rect">
            <a:avLst/>
          </a:prstGeom>
        </p:spPr>
        <p:txBody>
          <a:bodyPr anchorCtr="0" anchor="t" bIns="45700" lIns="91425" spcFirstLastPara="1" rIns="91425" wrap="square" tIns="45700">
            <a:noAutofit/>
          </a:bodyPr>
          <a:lstStyle/>
          <a:p>
            <a:pPr indent="-363093" lvl="0" marL="457200" rtl="0" algn="l">
              <a:lnSpc>
                <a:spcPct val="115000"/>
              </a:lnSpc>
              <a:spcBef>
                <a:spcPts val="424"/>
              </a:spcBef>
              <a:spcAft>
                <a:spcPts val="0"/>
              </a:spcAft>
              <a:buSzPts val="2118"/>
              <a:buChar char="▪"/>
            </a:pPr>
            <a:r>
              <a:rPr lang="en-US"/>
              <a:t>Low Dropout (LDO) Regulator</a:t>
            </a:r>
            <a:endParaRPr/>
          </a:p>
          <a:p>
            <a:pPr indent="-340677" lvl="1" marL="914400" rtl="0" algn="l">
              <a:lnSpc>
                <a:spcPct val="115000"/>
              </a:lnSpc>
              <a:spcBef>
                <a:spcPts val="0"/>
              </a:spcBef>
              <a:spcAft>
                <a:spcPts val="0"/>
              </a:spcAft>
              <a:buSzPts val="1765"/>
              <a:buChar char="–"/>
            </a:pPr>
            <a:r>
              <a:rPr lang="en-US"/>
              <a:t>Drops input voltage to 3.3 V</a:t>
            </a:r>
            <a:endParaRPr/>
          </a:p>
          <a:p>
            <a:pPr indent="-329438" lvl="2" marL="1371600" rtl="0" algn="l">
              <a:lnSpc>
                <a:spcPct val="115000"/>
              </a:lnSpc>
              <a:spcBef>
                <a:spcPts val="0"/>
              </a:spcBef>
              <a:spcAft>
                <a:spcPts val="0"/>
              </a:spcAft>
              <a:buSzPts val="1588"/>
              <a:buChar char="•"/>
            </a:pPr>
            <a:r>
              <a:rPr lang="en-US"/>
              <a:t>V</a:t>
            </a:r>
            <a:r>
              <a:rPr baseline="-25000" lang="en-US"/>
              <a:t>DO</a:t>
            </a:r>
            <a:r>
              <a:rPr lang="en-US"/>
              <a:t>= 200 mV at 20 ˚C when I</a:t>
            </a:r>
            <a:r>
              <a:rPr baseline="-25000" lang="en-US"/>
              <a:t>O</a:t>
            </a:r>
            <a:r>
              <a:rPr lang="en-US"/>
              <a:t>= 750 mA</a:t>
            </a:r>
            <a:endParaRPr/>
          </a:p>
          <a:p>
            <a:pPr indent="-340677" lvl="1" marL="914400" rtl="0" algn="l">
              <a:lnSpc>
                <a:spcPct val="115000"/>
              </a:lnSpc>
              <a:spcBef>
                <a:spcPts val="0"/>
              </a:spcBef>
              <a:spcAft>
                <a:spcPts val="0"/>
              </a:spcAft>
              <a:buSzPts val="1765"/>
              <a:buChar char="–"/>
            </a:pPr>
            <a:r>
              <a:rPr lang="en-US"/>
              <a:t>Great for batteries</a:t>
            </a:r>
            <a:endParaRPr/>
          </a:p>
          <a:p>
            <a:pPr indent="-340677" lvl="1" marL="914400" rtl="0" algn="l">
              <a:lnSpc>
                <a:spcPct val="115000"/>
              </a:lnSpc>
              <a:spcBef>
                <a:spcPts val="0"/>
              </a:spcBef>
              <a:spcAft>
                <a:spcPts val="0"/>
              </a:spcAft>
              <a:buSzPts val="1765"/>
              <a:buChar char="–"/>
            </a:pPr>
            <a:r>
              <a:rPr lang="en-US"/>
              <a:t>90% efficiency when </a:t>
            </a:r>
            <a:r>
              <a:rPr lang="en-US" sz="1588"/>
              <a:t>I</a:t>
            </a:r>
            <a:r>
              <a:rPr baseline="-25000" lang="en-US" sz="1588"/>
              <a:t>O</a:t>
            </a:r>
            <a:r>
              <a:rPr lang="en-US" sz="1588"/>
              <a:t>= 750 mA</a:t>
            </a:r>
            <a:endParaRPr/>
          </a:p>
          <a:p>
            <a:pPr indent="-340677" lvl="1" marL="914400" rtl="0" algn="l">
              <a:lnSpc>
                <a:spcPct val="115000"/>
              </a:lnSpc>
              <a:spcBef>
                <a:spcPts val="0"/>
              </a:spcBef>
              <a:spcAft>
                <a:spcPts val="0"/>
              </a:spcAft>
              <a:buSzPts val="1765"/>
              <a:buChar char="–"/>
            </a:pPr>
            <a:r>
              <a:rPr lang="en-US"/>
              <a:t> No EMI</a:t>
            </a:r>
            <a:endParaRPr/>
          </a:p>
          <a:p>
            <a:pPr indent="-363093" lvl="0" marL="457200" rtl="0" algn="l">
              <a:lnSpc>
                <a:spcPct val="115000"/>
              </a:lnSpc>
              <a:spcBef>
                <a:spcPts val="0"/>
              </a:spcBef>
              <a:spcAft>
                <a:spcPts val="0"/>
              </a:spcAft>
              <a:buSzPts val="2118"/>
              <a:buChar char="▪"/>
            </a:pPr>
            <a:r>
              <a:rPr lang="en-US"/>
              <a:t>DC-DC Step-up Converter</a:t>
            </a:r>
            <a:endParaRPr/>
          </a:p>
          <a:p>
            <a:pPr indent="-340677" lvl="1" marL="914400" rtl="0" algn="l">
              <a:lnSpc>
                <a:spcPct val="115000"/>
              </a:lnSpc>
              <a:spcBef>
                <a:spcPts val="0"/>
              </a:spcBef>
              <a:spcAft>
                <a:spcPts val="0"/>
              </a:spcAft>
              <a:buSzPts val="1765"/>
              <a:buChar char="–"/>
            </a:pPr>
            <a:r>
              <a:rPr lang="en-US"/>
              <a:t>Takes 3.3 V input to 5 V</a:t>
            </a:r>
            <a:endParaRPr/>
          </a:p>
          <a:p>
            <a:pPr indent="-340677" lvl="1" marL="914400" rtl="0" algn="l">
              <a:lnSpc>
                <a:spcPct val="115000"/>
              </a:lnSpc>
              <a:spcBef>
                <a:spcPts val="0"/>
              </a:spcBef>
              <a:spcAft>
                <a:spcPts val="0"/>
              </a:spcAft>
              <a:buSzPts val="1765"/>
              <a:buChar char="–"/>
            </a:pPr>
            <a:r>
              <a:rPr lang="en-US"/>
              <a:t>~94% efficiency when </a:t>
            </a:r>
            <a:r>
              <a:rPr lang="en-US" sz="1588"/>
              <a:t>I</a:t>
            </a:r>
            <a:r>
              <a:rPr baseline="-25000" lang="en-US" sz="1588"/>
              <a:t>O</a:t>
            </a:r>
            <a:r>
              <a:rPr lang="en-US" sz="1588"/>
              <a:t>= 20 mA</a:t>
            </a:r>
            <a:endParaRPr/>
          </a:p>
        </p:txBody>
      </p:sp>
      <p:pic>
        <p:nvPicPr>
          <p:cNvPr id="91" name="Google Shape;91;gd6cdf720cf_0_26"/>
          <p:cNvPicPr preferRelativeResize="0"/>
          <p:nvPr/>
        </p:nvPicPr>
        <p:blipFill>
          <a:blip r:embed="rId3">
            <a:alphaModFix/>
          </a:blip>
          <a:stretch>
            <a:fillRect/>
          </a:stretch>
        </p:blipFill>
        <p:spPr>
          <a:xfrm>
            <a:off x="4683407" y="3208950"/>
            <a:ext cx="4460593" cy="2741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4"/>
          <p:cNvSpPr txBox="1"/>
          <p:nvPr>
            <p:ph idx="1" type="body"/>
          </p:nvPr>
        </p:nvSpPr>
        <p:spPr>
          <a:xfrm>
            <a:off x="404102" y="645450"/>
            <a:ext cx="5417700" cy="556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5"/>
              </a:spcBef>
              <a:spcAft>
                <a:spcPts val="0"/>
              </a:spcAft>
              <a:buSzPts val="2824"/>
              <a:buNone/>
            </a:pPr>
            <a:r>
              <a:rPr lang="en-US" sz="3600"/>
              <a:t>Control Unit Block Diagram</a:t>
            </a:r>
            <a:endParaRPr sz="3600"/>
          </a:p>
        </p:txBody>
      </p:sp>
      <p:pic>
        <p:nvPicPr>
          <p:cNvPr id="98" name="Google Shape;98;p4"/>
          <p:cNvPicPr preferRelativeResize="0"/>
          <p:nvPr/>
        </p:nvPicPr>
        <p:blipFill rotWithShape="1">
          <a:blip r:embed="rId3">
            <a:alphaModFix/>
          </a:blip>
          <a:srcRect b="0" l="0" r="0" t="0"/>
          <a:stretch/>
        </p:blipFill>
        <p:spPr>
          <a:xfrm>
            <a:off x="808950" y="1436850"/>
            <a:ext cx="7549200" cy="44966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over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econdary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