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5143500" cx="9144000"/>
  <p:notesSz cx="6858000" cy="9144000"/>
  <p:embeddedFontLst>
    <p:embeddedFont>
      <p:font typeface="Playfair Display"/>
      <p:regular r:id="rId41"/>
      <p:bold r:id="rId42"/>
      <p:italic r:id="rId43"/>
      <p:boldItalic r:id="rId44"/>
    </p:embeddedFont>
    <p:embeddedFont>
      <p:font typeface="Montserrat"/>
      <p:regular r:id="rId45"/>
      <p:bold r:id="rId46"/>
      <p:italic r:id="rId47"/>
      <p:boldItalic r:id="rId48"/>
    </p:embeddedFont>
    <p:embeddedFont>
      <p:font typeface="Oswald"/>
      <p:regular r:id="rId49"/>
      <p:bold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font" Target="fonts/PlayfairDisplay-bold.fntdata"/><Relationship Id="rId41" Type="http://schemas.openxmlformats.org/officeDocument/2006/relationships/font" Target="fonts/PlayfairDisplay-regular.fntdata"/><Relationship Id="rId44" Type="http://schemas.openxmlformats.org/officeDocument/2006/relationships/font" Target="fonts/PlayfairDisplay-boldItalic.fntdata"/><Relationship Id="rId43" Type="http://schemas.openxmlformats.org/officeDocument/2006/relationships/font" Target="fonts/PlayfairDisplay-italic.fntdata"/><Relationship Id="rId46" Type="http://schemas.openxmlformats.org/officeDocument/2006/relationships/font" Target="fonts/Montserrat-bold.fntdata"/><Relationship Id="rId45" Type="http://schemas.openxmlformats.org/officeDocument/2006/relationships/font" Target="fonts/Montserrat-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Montserrat-boldItalic.fntdata"/><Relationship Id="rId47" Type="http://schemas.openxmlformats.org/officeDocument/2006/relationships/font" Target="fonts/Montserrat-italic.fntdata"/><Relationship Id="rId49" Type="http://schemas.openxmlformats.org/officeDocument/2006/relationships/font" Target="fonts/Oswald-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0" Type="http://schemas.openxmlformats.org/officeDocument/2006/relationships/font" Target="fonts/Oswald-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d6b075e92c_0_7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d6b075e92c_0_7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d6b075e92c_0_5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d6b075e92c_0_5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d6b075e92c_0_6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d6b075e92c_0_6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d6b075e92c_0_7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d6b075e92c_0_7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d6b075e92c_0_6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d6b075e92c_0_6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d6b075e92c_0_7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d6b075e92c_0_7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d6b075e92c_0_5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d6b075e92c_0_5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d6b075e92c_0_5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d6b075e92c_0_5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d6b075e92c_0_5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d6b075e92c_0_5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d6b075e92c_0_6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d6b075e92c_0_6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d6b075e92c_0_5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d6b075e92c_0_5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d6b075e92c_0_7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d6b075e92c_0_7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d6b075e92c_0_6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d6b075e92c_0_6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d6b075e92c_0_7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d6b075e92c_0_7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d6b075e92c_0_6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d6b075e92c_0_6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d6b075e92c_0_7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d6b075e92c_0_7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d6b075e92c_0_6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d6b075e92c_0_6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d6b075e92c_0_7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d6b075e92c_0_7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d6b075e92c_0_6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d6b075e92c_0_6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d6b075e92c_0_6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d6b075e92c_0_6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d6b075e92c_0_7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d6b075e92c_0_7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d6b075e92c_0_5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d6b075e92c_0_5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d6b075e92c_0_5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d6b075e92c_0_5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d6b075e92c_0_6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d6b075e92c_0_6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d6b075e92c_0_7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d6b075e92c_0_7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d6b075e92c_0_8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d6b075e92c_0_8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d6b075e92c_0_8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d6b075e92c_0_8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d6b075e92c_0_6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d6b075e92c_0_6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d6b075e92c_0_5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d6b075e92c_0_5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d6b075e92c_0_5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d6b075e92c_0_5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d6b075e92c_0_5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d6b075e92c_0_5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d6b075e92c_0_5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d6b075e92c_0_5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d6b075e92c_0_7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d6b075e92c_0_7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d6b075e92c_0_6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d6b075e92c_0_6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4286250" y="0"/>
            <a:ext cx="723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4358475" y="0"/>
            <a:ext cx="38532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44250" y="1403850"/>
            <a:ext cx="8455500" cy="2146800"/>
          </a:xfrm>
          <a:prstGeom prst="rect">
            <a:avLst/>
          </a:prstGeom>
          <a:solidFill>
            <a:srgbClr val="FFFFFF"/>
          </a:solidFill>
        </p:spPr>
        <p:txBody>
          <a:bodyPr anchorCtr="0" anchor="ctr" bIns="91425" lIns="91425" spcFirstLastPara="1" rIns="91425" wrap="square" tIns="91425">
            <a:normAutofit/>
          </a:bodyPr>
          <a:lstStyle>
            <a:lvl1pPr lvl="0" algn="ctr">
              <a:spcBef>
                <a:spcPts val="0"/>
              </a:spcBef>
              <a:spcAft>
                <a:spcPts val="0"/>
              </a:spcAft>
              <a:buSzPts val="6800"/>
              <a:buFont typeface="Playfair Display"/>
              <a:buNone/>
              <a:defRPr b="1" sz="6800">
                <a:latin typeface="Playfair Display"/>
                <a:ea typeface="Playfair Display"/>
                <a:cs typeface="Playfair Display"/>
                <a:sym typeface="Playfair Display"/>
              </a:defRPr>
            </a:lvl1pPr>
            <a:lvl2pPr lvl="1" algn="ctr">
              <a:spcBef>
                <a:spcPts val="0"/>
              </a:spcBef>
              <a:spcAft>
                <a:spcPts val="0"/>
              </a:spcAft>
              <a:buSzPts val="6800"/>
              <a:buFont typeface="Playfair Display"/>
              <a:buNone/>
              <a:defRPr b="1" sz="6800">
                <a:latin typeface="Playfair Display"/>
                <a:ea typeface="Playfair Display"/>
                <a:cs typeface="Playfair Display"/>
                <a:sym typeface="Playfair Display"/>
              </a:defRPr>
            </a:lvl2pPr>
            <a:lvl3pPr lvl="2" algn="ctr">
              <a:spcBef>
                <a:spcPts val="0"/>
              </a:spcBef>
              <a:spcAft>
                <a:spcPts val="0"/>
              </a:spcAft>
              <a:buSzPts val="6800"/>
              <a:buFont typeface="Playfair Display"/>
              <a:buNone/>
              <a:defRPr b="1" sz="6800">
                <a:latin typeface="Playfair Display"/>
                <a:ea typeface="Playfair Display"/>
                <a:cs typeface="Playfair Display"/>
                <a:sym typeface="Playfair Display"/>
              </a:defRPr>
            </a:lvl3pPr>
            <a:lvl4pPr lvl="3" algn="ctr">
              <a:spcBef>
                <a:spcPts val="0"/>
              </a:spcBef>
              <a:spcAft>
                <a:spcPts val="0"/>
              </a:spcAft>
              <a:buSzPts val="6800"/>
              <a:buFont typeface="Playfair Display"/>
              <a:buNone/>
              <a:defRPr b="1" sz="6800">
                <a:latin typeface="Playfair Display"/>
                <a:ea typeface="Playfair Display"/>
                <a:cs typeface="Playfair Display"/>
                <a:sym typeface="Playfair Display"/>
              </a:defRPr>
            </a:lvl4pPr>
            <a:lvl5pPr lvl="4" algn="ctr">
              <a:spcBef>
                <a:spcPts val="0"/>
              </a:spcBef>
              <a:spcAft>
                <a:spcPts val="0"/>
              </a:spcAft>
              <a:buSzPts val="6800"/>
              <a:buFont typeface="Playfair Display"/>
              <a:buNone/>
              <a:defRPr b="1" sz="6800">
                <a:latin typeface="Playfair Display"/>
                <a:ea typeface="Playfair Display"/>
                <a:cs typeface="Playfair Display"/>
                <a:sym typeface="Playfair Display"/>
              </a:defRPr>
            </a:lvl5pPr>
            <a:lvl6pPr lvl="5" algn="ctr">
              <a:spcBef>
                <a:spcPts val="0"/>
              </a:spcBef>
              <a:spcAft>
                <a:spcPts val="0"/>
              </a:spcAft>
              <a:buSzPts val="6800"/>
              <a:buFont typeface="Playfair Display"/>
              <a:buNone/>
              <a:defRPr b="1" sz="6800">
                <a:latin typeface="Playfair Display"/>
                <a:ea typeface="Playfair Display"/>
                <a:cs typeface="Playfair Display"/>
                <a:sym typeface="Playfair Display"/>
              </a:defRPr>
            </a:lvl6pPr>
            <a:lvl7pPr lvl="6" algn="ctr">
              <a:spcBef>
                <a:spcPts val="0"/>
              </a:spcBef>
              <a:spcAft>
                <a:spcPts val="0"/>
              </a:spcAft>
              <a:buSzPts val="6800"/>
              <a:buFont typeface="Playfair Display"/>
              <a:buNone/>
              <a:defRPr b="1" sz="6800">
                <a:latin typeface="Playfair Display"/>
                <a:ea typeface="Playfair Display"/>
                <a:cs typeface="Playfair Display"/>
                <a:sym typeface="Playfair Display"/>
              </a:defRPr>
            </a:lvl7pPr>
            <a:lvl8pPr lvl="7" algn="ctr">
              <a:spcBef>
                <a:spcPts val="0"/>
              </a:spcBef>
              <a:spcAft>
                <a:spcPts val="0"/>
              </a:spcAft>
              <a:buSzPts val="6800"/>
              <a:buFont typeface="Playfair Display"/>
              <a:buNone/>
              <a:defRPr b="1" sz="6800">
                <a:latin typeface="Playfair Display"/>
                <a:ea typeface="Playfair Display"/>
                <a:cs typeface="Playfair Display"/>
                <a:sym typeface="Playfair Display"/>
              </a:defRPr>
            </a:lvl8pPr>
            <a:lvl9pPr lvl="8" algn="ctr">
              <a:spcBef>
                <a:spcPts val="0"/>
              </a:spcBef>
              <a:spcAft>
                <a:spcPts val="0"/>
              </a:spcAft>
              <a:buSzPts val="6800"/>
              <a:buFont typeface="Playfair Display"/>
              <a:buNone/>
              <a:defRPr b="1" sz="6800">
                <a:latin typeface="Playfair Display"/>
                <a:ea typeface="Playfair Display"/>
                <a:cs typeface="Playfair Display"/>
                <a:sym typeface="Playfair Display"/>
              </a:defRPr>
            </a:lvl9pPr>
          </a:lstStyle>
          <a:p/>
        </p:txBody>
      </p:sp>
      <p:sp>
        <p:nvSpPr>
          <p:cNvPr id="13" name="Google Shape;13;p2"/>
          <p:cNvSpPr txBox="1"/>
          <p:nvPr>
            <p:ph idx="1" type="subTitle"/>
          </p:nvPr>
        </p:nvSpPr>
        <p:spPr>
          <a:xfrm>
            <a:off x="344250" y="3550650"/>
            <a:ext cx="4910100" cy="577800"/>
          </a:xfrm>
          <a:prstGeom prst="rect">
            <a:avLst/>
          </a:prstGeom>
          <a:solidFill>
            <a:schemeClr val="dk2"/>
          </a:solidFill>
        </p:spPr>
        <p:txBody>
          <a:bodyPr anchorCtr="0" anchor="ctr" bIns="91425" lIns="91425" spcFirstLastPara="1" rIns="91425" wrap="square" tIns="91425">
            <a:normAutofit/>
          </a:bodyPr>
          <a:lstStyle>
            <a:lvl1pPr lv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9pPr>
          </a:lstStyle>
          <a:p/>
        </p:txBody>
      </p:sp>
      <p:sp>
        <p:nvSpPr>
          <p:cNvPr id="14" name="Google Shape;14;p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txBox="1"/>
          <p:nvPr>
            <p:ph hasCustomPrompt="1" type="title"/>
          </p:nvPr>
        </p:nvSpPr>
        <p:spPr>
          <a:xfrm>
            <a:off x="311700" y="999925"/>
            <a:ext cx="8520600" cy="2146200"/>
          </a:xfrm>
          <a:prstGeom prst="rect">
            <a:avLst/>
          </a:prstGeom>
        </p:spPr>
        <p:txBody>
          <a:bodyPr anchorCtr="0" anchor="b" bIns="91425" lIns="91425" spcFirstLastPara="1" rIns="91425" wrap="square" tIns="91425">
            <a:normAutofit/>
          </a:bodyPr>
          <a:lstStyle>
            <a:lvl1pPr lvl="0" algn="ctr">
              <a:spcBef>
                <a:spcPts val="0"/>
              </a:spcBef>
              <a:spcAft>
                <a:spcPts val="0"/>
              </a:spcAft>
              <a:buSzPts val="14000"/>
              <a:buFont typeface="Montserrat"/>
              <a:buNone/>
              <a:defRPr sz="14000">
                <a:latin typeface="Montserrat"/>
                <a:ea typeface="Montserrat"/>
                <a:cs typeface="Montserrat"/>
                <a:sym typeface="Montserrat"/>
              </a:defRPr>
            </a:lvl1pPr>
            <a:lvl2pPr lvl="1" algn="ctr">
              <a:spcBef>
                <a:spcPts val="0"/>
              </a:spcBef>
              <a:spcAft>
                <a:spcPts val="0"/>
              </a:spcAft>
              <a:buSzPts val="14000"/>
              <a:buFont typeface="Montserrat"/>
              <a:buNone/>
              <a:defRPr sz="14000">
                <a:latin typeface="Montserrat"/>
                <a:ea typeface="Montserrat"/>
                <a:cs typeface="Montserrat"/>
                <a:sym typeface="Montserrat"/>
              </a:defRPr>
            </a:lvl2pPr>
            <a:lvl3pPr lvl="2" algn="ctr">
              <a:spcBef>
                <a:spcPts val="0"/>
              </a:spcBef>
              <a:spcAft>
                <a:spcPts val="0"/>
              </a:spcAft>
              <a:buSzPts val="14000"/>
              <a:buFont typeface="Montserrat"/>
              <a:buNone/>
              <a:defRPr sz="14000">
                <a:latin typeface="Montserrat"/>
                <a:ea typeface="Montserrat"/>
                <a:cs typeface="Montserrat"/>
                <a:sym typeface="Montserrat"/>
              </a:defRPr>
            </a:lvl3pPr>
            <a:lvl4pPr lvl="3" algn="ctr">
              <a:spcBef>
                <a:spcPts val="0"/>
              </a:spcBef>
              <a:spcAft>
                <a:spcPts val="0"/>
              </a:spcAft>
              <a:buSzPts val="14000"/>
              <a:buFont typeface="Montserrat"/>
              <a:buNone/>
              <a:defRPr sz="14000">
                <a:latin typeface="Montserrat"/>
                <a:ea typeface="Montserrat"/>
                <a:cs typeface="Montserrat"/>
                <a:sym typeface="Montserrat"/>
              </a:defRPr>
            </a:lvl4pPr>
            <a:lvl5pPr lvl="4" algn="ctr">
              <a:spcBef>
                <a:spcPts val="0"/>
              </a:spcBef>
              <a:spcAft>
                <a:spcPts val="0"/>
              </a:spcAft>
              <a:buSzPts val="14000"/>
              <a:buFont typeface="Montserrat"/>
              <a:buNone/>
              <a:defRPr sz="14000">
                <a:latin typeface="Montserrat"/>
                <a:ea typeface="Montserrat"/>
                <a:cs typeface="Montserrat"/>
                <a:sym typeface="Montserrat"/>
              </a:defRPr>
            </a:lvl5pPr>
            <a:lvl6pPr lvl="5" algn="ctr">
              <a:spcBef>
                <a:spcPts val="0"/>
              </a:spcBef>
              <a:spcAft>
                <a:spcPts val="0"/>
              </a:spcAft>
              <a:buSzPts val="14000"/>
              <a:buFont typeface="Montserrat"/>
              <a:buNone/>
              <a:defRPr sz="14000">
                <a:latin typeface="Montserrat"/>
                <a:ea typeface="Montserrat"/>
                <a:cs typeface="Montserrat"/>
                <a:sym typeface="Montserrat"/>
              </a:defRPr>
            </a:lvl6pPr>
            <a:lvl7pPr lvl="6" algn="ctr">
              <a:spcBef>
                <a:spcPts val="0"/>
              </a:spcBef>
              <a:spcAft>
                <a:spcPts val="0"/>
              </a:spcAft>
              <a:buSzPts val="14000"/>
              <a:buFont typeface="Montserrat"/>
              <a:buNone/>
              <a:defRPr sz="14000">
                <a:latin typeface="Montserrat"/>
                <a:ea typeface="Montserrat"/>
                <a:cs typeface="Montserrat"/>
                <a:sym typeface="Montserrat"/>
              </a:defRPr>
            </a:lvl7pPr>
            <a:lvl8pPr lvl="7" algn="ctr">
              <a:spcBef>
                <a:spcPts val="0"/>
              </a:spcBef>
              <a:spcAft>
                <a:spcPts val="0"/>
              </a:spcAft>
              <a:buSzPts val="14000"/>
              <a:buFont typeface="Montserrat"/>
              <a:buNone/>
              <a:defRPr sz="14000">
                <a:latin typeface="Montserrat"/>
                <a:ea typeface="Montserrat"/>
                <a:cs typeface="Montserrat"/>
                <a:sym typeface="Montserrat"/>
              </a:defRPr>
            </a:lvl8pPr>
            <a:lvl9pPr lvl="8"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0" name="Google Shape;50;p11"/>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highlight>
                  <a:schemeClr val="dk1"/>
                </a:highlight>
              </a:defRPr>
            </a:lvl1pPr>
            <a:lvl2pPr indent="-317500" lvl="1" marL="914400" algn="ctr">
              <a:spcBef>
                <a:spcPts val="0"/>
              </a:spcBef>
              <a:spcAft>
                <a:spcPts val="0"/>
              </a:spcAft>
              <a:buSzPts val="1400"/>
              <a:buChar char="○"/>
              <a:defRPr>
                <a:highlight>
                  <a:schemeClr val="dk1"/>
                </a:highlight>
              </a:defRPr>
            </a:lvl2pPr>
            <a:lvl3pPr indent="-317500" lvl="2" marL="1371600" algn="ctr">
              <a:spcBef>
                <a:spcPts val="0"/>
              </a:spcBef>
              <a:spcAft>
                <a:spcPts val="0"/>
              </a:spcAft>
              <a:buSzPts val="1400"/>
              <a:buChar char="■"/>
              <a:defRPr>
                <a:highlight>
                  <a:schemeClr val="dk1"/>
                </a:highlight>
              </a:defRPr>
            </a:lvl3pPr>
            <a:lvl4pPr indent="-317500" lvl="3" marL="1828800" algn="ctr">
              <a:spcBef>
                <a:spcPts val="0"/>
              </a:spcBef>
              <a:spcAft>
                <a:spcPts val="0"/>
              </a:spcAft>
              <a:buSzPts val="1400"/>
              <a:buChar char="●"/>
              <a:defRPr>
                <a:highlight>
                  <a:schemeClr val="dk1"/>
                </a:highlight>
              </a:defRPr>
            </a:lvl4pPr>
            <a:lvl5pPr indent="-317500" lvl="4" marL="2286000" algn="ctr">
              <a:spcBef>
                <a:spcPts val="0"/>
              </a:spcBef>
              <a:spcAft>
                <a:spcPts val="0"/>
              </a:spcAft>
              <a:buSzPts val="1400"/>
              <a:buChar char="○"/>
              <a:defRPr>
                <a:highlight>
                  <a:schemeClr val="dk1"/>
                </a:highlight>
              </a:defRPr>
            </a:lvl5pPr>
            <a:lvl6pPr indent="-317500" lvl="5" marL="2743200" algn="ctr">
              <a:spcBef>
                <a:spcPts val="0"/>
              </a:spcBef>
              <a:spcAft>
                <a:spcPts val="0"/>
              </a:spcAft>
              <a:buSzPts val="1400"/>
              <a:buChar char="■"/>
              <a:defRPr>
                <a:highlight>
                  <a:schemeClr val="dk1"/>
                </a:highlight>
              </a:defRPr>
            </a:lvl6pPr>
            <a:lvl7pPr indent="-317500" lvl="6" marL="3200400" algn="ctr">
              <a:spcBef>
                <a:spcPts val="0"/>
              </a:spcBef>
              <a:spcAft>
                <a:spcPts val="0"/>
              </a:spcAft>
              <a:buSzPts val="1400"/>
              <a:buChar char="●"/>
              <a:defRPr>
                <a:highlight>
                  <a:schemeClr val="dk1"/>
                </a:highlight>
              </a:defRPr>
            </a:lvl7pPr>
            <a:lvl8pPr indent="-317500" lvl="7" marL="3657600" algn="ctr">
              <a:spcBef>
                <a:spcPts val="0"/>
              </a:spcBef>
              <a:spcAft>
                <a:spcPts val="0"/>
              </a:spcAft>
              <a:buSzPts val="1400"/>
              <a:buChar char="○"/>
              <a:defRPr>
                <a:highlight>
                  <a:schemeClr val="dk1"/>
                </a:highlight>
              </a:defRPr>
            </a:lvl8pPr>
            <a:lvl9pPr indent="-317500" lvl="8" marL="4114800" algn="ctr">
              <a:spcBef>
                <a:spcPts val="0"/>
              </a:spcBef>
              <a:spcAft>
                <a:spcPts val="0"/>
              </a:spcAft>
              <a:buSzPts val="1400"/>
              <a:buChar char="■"/>
              <a:defRPr>
                <a:highlight>
                  <a:schemeClr val="dk1"/>
                </a:highlight>
              </a:defRPr>
            </a:lvl9pPr>
          </a:lstStyle>
          <a:p/>
        </p:txBody>
      </p:sp>
      <p:sp>
        <p:nvSpPr>
          <p:cNvPr id="51" name="Google Shape;51;p1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4"/>
        </a:solidFill>
      </p:bgPr>
    </p:bg>
    <p:spTree>
      <p:nvGrpSpPr>
        <p:cNvPr id="15" name="Shape 15"/>
        <p:cNvGrpSpPr/>
        <p:nvPr/>
      </p:nvGrpSpPr>
      <p:grpSpPr>
        <a:xfrm>
          <a:off x="0" y="0"/>
          <a:ext cx="0" cy="0"/>
          <a:chOff x="0" y="0"/>
          <a:chExt cx="0" cy="0"/>
        </a:xfrm>
      </p:grpSpPr>
      <p:sp>
        <p:nvSpPr>
          <p:cNvPr id="16" name="Google Shape;16;p3"/>
          <p:cNvSpPr/>
          <p:nvPr/>
        </p:nvSpPr>
        <p:spPr>
          <a:xfrm rot="5400000">
            <a:off x="4550700" y="-498600"/>
            <a:ext cx="42600" cy="8455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txBox="1"/>
          <p:nvPr>
            <p:ph type="title"/>
          </p:nvPr>
        </p:nvSpPr>
        <p:spPr>
          <a:xfrm>
            <a:off x="344250" y="1403850"/>
            <a:ext cx="8455500" cy="2146800"/>
          </a:xfrm>
          <a:prstGeom prst="rect">
            <a:avLst/>
          </a:prstGeom>
          <a:solidFill>
            <a:srgbClr val="FFFFFF"/>
          </a:solidFill>
        </p:spPr>
        <p:txBody>
          <a:bodyPr anchorCtr="0" anchor="ctr" bIns="91425" lIns="91425" spcFirstLastPara="1" rIns="91425" wrap="square" tIns="91425">
            <a:normAutofit/>
          </a:bodyPr>
          <a:lstStyle>
            <a:lvl1pPr lvl="0" algn="ctr">
              <a:spcBef>
                <a:spcPts val="0"/>
              </a:spcBef>
              <a:spcAft>
                <a:spcPts val="0"/>
              </a:spcAft>
              <a:buSzPts val="4800"/>
              <a:buFont typeface="Playfair Display"/>
              <a:buNone/>
              <a:defRPr b="1" sz="4800">
                <a:latin typeface="Playfair Display"/>
                <a:ea typeface="Playfair Display"/>
                <a:cs typeface="Playfair Display"/>
                <a:sym typeface="Playfair Display"/>
              </a:defRPr>
            </a:lvl1pPr>
            <a:lvl2pPr lvl="1" algn="ctr">
              <a:spcBef>
                <a:spcPts val="0"/>
              </a:spcBef>
              <a:spcAft>
                <a:spcPts val="0"/>
              </a:spcAft>
              <a:buSzPts val="4800"/>
              <a:buFont typeface="Playfair Display"/>
              <a:buNone/>
              <a:defRPr b="1" sz="4800">
                <a:latin typeface="Playfair Display"/>
                <a:ea typeface="Playfair Display"/>
                <a:cs typeface="Playfair Display"/>
                <a:sym typeface="Playfair Display"/>
              </a:defRPr>
            </a:lvl2pPr>
            <a:lvl3pPr lvl="2" algn="ctr">
              <a:spcBef>
                <a:spcPts val="0"/>
              </a:spcBef>
              <a:spcAft>
                <a:spcPts val="0"/>
              </a:spcAft>
              <a:buSzPts val="4800"/>
              <a:buFont typeface="Playfair Display"/>
              <a:buNone/>
              <a:defRPr b="1" sz="4800">
                <a:latin typeface="Playfair Display"/>
                <a:ea typeface="Playfair Display"/>
                <a:cs typeface="Playfair Display"/>
                <a:sym typeface="Playfair Display"/>
              </a:defRPr>
            </a:lvl3pPr>
            <a:lvl4pPr lvl="3" algn="ctr">
              <a:spcBef>
                <a:spcPts val="0"/>
              </a:spcBef>
              <a:spcAft>
                <a:spcPts val="0"/>
              </a:spcAft>
              <a:buSzPts val="4800"/>
              <a:buFont typeface="Playfair Display"/>
              <a:buNone/>
              <a:defRPr b="1" sz="4800">
                <a:latin typeface="Playfair Display"/>
                <a:ea typeface="Playfair Display"/>
                <a:cs typeface="Playfair Display"/>
                <a:sym typeface="Playfair Display"/>
              </a:defRPr>
            </a:lvl4pPr>
            <a:lvl5pPr lvl="4" algn="ctr">
              <a:spcBef>
                <a:spcPts val="0"/>
              </a:spcBef>
              <a:spcAft>
                <a:spcPts val="0"/>
              </a:spcAft>
              <a:buSzPts val="4800"/>
              <a:buFont typeface="Playfair Display"/>
              <a:buNone/>
              <a:defRPr b="1" sz="4800">
                <a:latin typeface="Playfair Display"/>
                <a:ea typeface="Playfair Display"/>
                <a:cs typeface="Playfair Display"/>
                <a:sym typeface="Playfair Display"/>
              </a:defRPr>
            </a:lvl5pPr>
            <a:lvl6pPr lvl="5" algn="ctr">
              <a:spcBef>
                <a:spcPts val="0"/>
              </a:spcBef>
              <a:spcAft>
                <a:spcPts val="0"/>
              </a:spcAft>
              <a:buSzPts val="4800"/>
              <a:buFont typeface="Playfair Display"/>
              <a:buNone/>
              <a:defRPr b="1" sz="4800">
                <a:latin typeface="Playfair Display"/>
                <a:ea typeface="Playfair Display"/>
                <a:cs typeface="Playfair Display"/>
                <a:sym typeface="Playfair Display"/>
              </a:defRPr>
            </a:lvl6pPr>
            <a:lvl7pPr lvl="6" algn="ctr">
              <a:spcBef>
                <a:spcPts val="0"/>
              </a:spcBef>
              <a:spcAft>
                <a:spcPts val="0"/>
              </a:spcAft>
              <a:buSzPts val="4800"/>
              <a:buFont typeface="Playfair Display"/>
              <a:buNone/>
              <a:defRPr b="1" sz="4800">
                <a:latin typeface="Playfair Display"/>
                <a:ea typeface="Playfair Display"/>
                <a:cs typeface="Playfair Display"/>
                <a:sym typeface="Playfair Display"/>
              </a:defRPr>
            </a:lvl7pPr>
            <a:lvl8pPr lvl="7" algn="ctr">
              <a:spcBef>
                <a:spcPts val="0"/>
              </a:spcBef>
              <a:spcAft>
                <a:spcPts val="0"/>
              </a:spcAft>
              <a:buSzPts val="4800"/>
              <a:buFont typeface="Playfair Display"/>
              <a:buNone/>
              <a:defRPr b="1" sz="4800">
                <a:latin typeface="Playfair Display"/>
                <a:ea typeface="Playfair Display"/>
                <a:cs typeface="Playfair Display"/>
                <a:sym typeface="Playfair Display"/>
              </a:defRPr>
            </a:lvl8pPr>
            <a:lvl9pPr lvl="8" algn="ctr">
              <a:spcBef>
                <a:spcPts val="0"/>
              </a:spcBef>
              <a:spcAft>
                <a:spcPts val="0"/>
              </a:spcAft>
              <a:buSzPts val="4800"/>
              <a:buFont typeface="Playfair Display"/>
              <a:buNone/>
              <a:defRPr b="1" sz="4800">
                <a:latin typeface="Playfair Display"/>
                <a:ea typeface="Playfair Display"/>
                <a:cs typeface="Playfair Display"/>
                <a:sym typeface="Playfair Display"/>
              </a:defRPr>
            </a:lvl9pPr>
          </a:lstStyle>
          <a:p/>
        </p:txBody>
      </p:sp>
      <p:sp>
        <p:nvSpPr>
          <p:cNvPr id="18" name="Google Shape;18;p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1" name="Google Shape;21;p4"/>
          <p:cNvSpPr txBox="1"/>
          <p:nvPr>
            <p:ph idx="1" type="body"/>
          </p:nvPr>
        </p:nvSpPr>
        <p:spPr>
          <a:xfrm>
            <a:off x="311700" y="1234075"/>
            <a:ext cx="8520600" cy="33348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2" name="Google Shape;22;p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5" name="Google Shape;25;p5"/>
          <p:cNvSpPr txBox="1"/>
          <p:nvPr>
            <p:ph idx="1" type="body"/>
          </p:nvPr>
        </p:nvSpPr>
        <p:spPr>
          <a:xfrm>
            <a:off x="311700" y="1234050"/>
            <a:ext cx="3999900" cy="33348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2" type="body"/>
          </p:nvPr>
        </p:nvSpPr>
        <p:spPr>
          <a:xfrm>
            <a:off x="4832400" y="1234050"/>
            <a:ext cx="3999900" cy="33348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0" name="Google Shape;30;p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p:txBody>
      </p:sp>
      <p:sp>
        <p:nvSpPr>
          <p:cNvPr id="37" name="Google Shape;37;p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9"/>
          <p:cNvSpPr txBox="1"/>
          <p:nvPr>
            <p:ph type="title"/>
          </p:nvPr>
        </p:nvSpPr>
        <p:spPr>
          <a:xfrm>
            <a:off x="265500" y="1081675"/>
            <a:ext cx="4045200" cy="17862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highlight>
                  <a:schemeClr val="lt1"/>
                </a:highlight>
              </a:defRPr>
            </a:lvl1pPr>
            <a:lvl2pPr indent="-317500" lvl="1" marL="914400">
              <a:spcBef>
                <a:spcPts val="0"/>
              </a:spcBef>
              <a:spcAft>
                <a:spcPts val="0"/>
              </a:spcAft>
              <a:buSzPts val="1400"/>
              <a:buChar char="○"/>
              <a:defRPr>
                <a:highlight>
                  <a:schemeClr val="lt1"/>
                </a:highlight>
              </a:defRPr>
            </a:lvl2pPr>
            <a:lvl3pPr indent="-317500" lvl="2" marL="1371600">
              <a:spcBef>
                <a:spcPts val="0"/>
              </a:spcBef>
              <a:spcAft>
                <a:spcPts val="0"/>
              </a:spcAft>
              <a:buSzPts val="1400"/>
              <a:buChar char="■"/>
              <a:defRPr>
                <a:highlight>
                  <a:schemeClr val="lt1"/>
                </a:highlight>
              </a:defRPr>
            </a:lvl3pPr>
            <a:lvl4pPr indent="-317500" lvl="3" marL="1828800">
              <a:spcBef>
                <a:spcPts val="0"/>
              </a:spcBef>
              <a:spcAft>
                <a:spcPts val="0"/>
              </a:spcAft>
              <a:buSzPts val="1400"/>
              <a:buChar char="●"/>
              <a:defRPr>
                <a:highlight>
                  <a:schemeClr val="lt1"/>
                </a:highlight>
              </a:defRPr>
            </a:lvl4pPr>
            <a:lvl5pPr indent="-317500" lvl="4" marL="2286000">
              <a:spcBef>
                <a:spcPts val="0"/>
              </a:spcBef>
              <a:spcAft>
                <a:spcPts val="0"/>
              </a:spcAft>
              <a:buSzPts val="1400"/>
              <a:buChar char="○"/>
              <a:defRPr>
                <a:highlight>
                  <a:schemeClr val="lt1"/>
                </a:highlight>
              </a:defRPr>
            </a:lvl5pPr>
            <a:lvl6pPr indent="-317500" lvl="5" marL="2743200">
              <a:spcBef>
                <a:spcPts val="0"/>
              </a:spcBef>
              <a:spcAft>
                <a:spcPts val="0"/>
              </a:spcAft>
              <a:buSzPts val="1400"/>
              <a:buChar char="■"/>
              <a:defRPr>
                <a:highlight>
                  <a:schemeClr val="lt1"/>
                </a:highlight>
              </a:defRPr>
            </a:lvl6pPr>
            <a:lvl7pPr indent="-317500" lvl="6" marL="3200400">
              <a:spcBef>
                <a:spcPts val="0"/>
              </a:spcBef>
              <a:spcAft>
                <a:spcPts val="0"/>
              </a:spcAft>
              <a:buSzPts val="1400"/>
              <a:buChar char="●"/>
              <a:defRPr>
                <a:highlight>
                  <a:schemeClr val="lt1"/>
                </a:highlight>
              </a:defRPr>
            </a:lvl7pPr>
            <a:lvl8pPr indent="-317500" lvl="7" marL="3657600">
              <a:spcBef>
                <a:spcPts val="0"/>
              </a:spcBef>
              <a:spcAft>
                <a:spcPts val="0"/>
              </a:spcAft>
              <a:buSzPts val="1400"/>
              <a:buChar char="○"/>
              <a:defRPr>
                <a:highlight>
                  <a:schemeClr val="lt1"/>
                </a:highlight>
              </a:defRPr>
            </a:lvl8pPr>
            <a:lvl9pPr indent="-317500" lvl="8" marL="4114800">
              <a:spcBef>
                <a:spcPts val="0"/>
              </a:spcBef>
              <a:spcAft>
                <a:spcPts val="0"/>
              </a:spcAft>
              <a:buSzPts val="1400"/>
              <a:buChar char="■"/>
              <a:defRPr>
                <a:highlight>
                  <a:schemeClr val="lt1"/>
                </a:highlight>
              </a:defRPr>
            </a:lvl9pPr>
          </a:lstStyle>
          <a:p/>
        </p:txBody>
      </p:sp>
      <p:sp>
        <p:nvSpPr>
          <p:cNvPr id="44" name="Google Shape;44;p9"/>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highlight>
                  <a:schemeClr val="dk1"/>
                </a:highlight>
              </a:defRPr>
            </a:lvl1pPr>
          </a:lstStyle>
          <a:p/>
        </p:txBody>
      </p:sp>
      <p:sp>
        <p:nvSpPr>
          <p:cNvPr id="47" name="Google Shape;47;p10"/>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op">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p:txBody>
      </p:sp>
      <p:sp>
        <p:nvSpPr>
          <p:cNvPr id="7" name="Google Shape;7;p1"/>
          <p:cNvSpPr txBox="1"/>
          <p:nvPr>
            <p:ph idx="1" type="body"/>
          </p:nvPr>
        </p:nvSpPr>
        <p:spPr>
          <a:xfrm>
            <a:off x="311700" y="1234075"/>
            <a:ext cx="8520600" cy="33348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indent="-317500" lvl="1" marL="9144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indent="-317500" lvl="2" marL="13716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indent="-317500" lvl="3" marL="18288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indent="-317500" lvl="4" marL="22860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indent="-317500" lvl="5" marL="27432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indent="-317500" lvl="6" marL="32004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indent="-317500" lvl="7" marL="36576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indent="-317500" lvl="8" marL="41148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Playfair Display"/>
                <a:ea typeface="Playfair Display"/>
                <a:cs typeface="Playfair Display"/>
                <a:sym typeface="Playfair Display"/>
              </a:defRPr>
            </a:lvl1pPr>
            <a:lvl2pPr lvl="1" algn="r">
              <a:buNone/>
              <a:defRPr sz="1000">
                <a:solidFill>
                  <a:schemeClr val="dk2"/>
                </a:solidFill>
                <a:latin typeface="Playfair Display"/>
                <a:ea typeface="Playfair Display"/>
                <a:cs typeface="Playfair Display"/>
                <a:sym typeface="Playfair Display"/>
              </a:defRPr>
            </a:lvl2pPr>
            <a:lvl3pPr lvl="2" algn="r">
              <a:buNone/>
              <a:defRPr sz="1000">
                <a:solidFill>
                  <a:schemeClr val="dk2"/>
                </a:solidFill>
                <a:latin typeface="Playfair Display"/>
                <a:ea typeface="Playfair Display"/>
                <a:cs typeface="Playfair Display"/>
                <a:sym typeface="Playfair Display"/>
              </a:defRPr>
            </a:lvl3pPr>
            <a:lvl4pPr lvl="3" algn="r">
              <a:buNone/>
              <a:defRPr sz="1000">
                <a:solidFill>
                  <a:schemeClr val="dk2"/>
                </a:solidFill>
                <a:latin typeface="Playfair Display"/>
                <a:ea typeface="Playfair Display"/>
                <a:cs typeface="Playfair Display"/>
                <a:sym typeface="Playfair Display"/>
              </a:defRPr>
            </a:lvl4pPr>
            <a:lvl5pPr lvl="4" algn="r">
              <a:buNone/>
              <a:defRPr sz="1000">
                <a:solidFill>
                  <a:schemeClr val="dk2"/>
                </a:solidFill>
                <a:latin typeface="Playfair Display"/>
                <a:ea typeface="Playfair Display"/>
                <a:cs typeface="Playfair Display"/>
                <a:sym typeface="Playfair Display"/>
              </a:defRPr>
            </a:lvl5pPr>
            <a:lvl6pPr lvl="5" algn="r">
              <a:buNone/>
              <a:defRPr sz="1000">
                <a:solidFill>
                  <a:schemeClr val="dk2"/>
                </a:solidFill>
                <a:latin typeface="Playfair Display"/>
                <a:ea typeface="Playfair Display"/>
                <a:cs typeface="Playfair Display"/>
                <a:sym typeface="Playfair Display"/>
              </a:defRPr>
            </a:lvl6pPr>
            <a:lvl7pPr lvl="6" algn="r">
              <a:buNone/>
              <a:defRPr sz="1000">
                <a:solidFill>
                  <a:schemeClr val="dk2"/>
                </a:solidFill>
                <a:latin typeface="Playfair Display"/>
                <a:ea typeface="Playfair Display"/>
                <a:cs typeface="Playfair Display"/>
                <a:sym typeface="Playfair Display"/>
              </a:defRPr>
            </a:lvl7pPr>
            <a:lvl8pPr lvl="7" algn="r">
              <a:buNone/>
              <a:defRPr sz="1000">
                <a:solidFill>
                  <a:schemeClr val="dk2"/>
                </a:solidFill>
                <a:latin typeface="Playfair Display"/>
                <a:ea typeface="Playfair Display"/>
                <a:cs typeface="Playfair Display"/>
                <a:sym typeface="Playfair Display"/>
              </a:defRPr>
            </a:lvl8pPr>
            <a:lvl9pPr lvl="8" algn="r">
              <a:buNone/>
              <a:defRPr sz="1000">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3.png"/><Relationship Id="rId6"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7.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8.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2.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2.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19.png"/><Relationship Id="rId7" Type="http://schemas.openxmlformats.org/officeDocument/2006/relationships/image" Target="../media/image28.png"/><Relationship Id="rId8"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13"/>
          <p:cNvSpPr txBox="1"/>
          <p:nvPr>
            <p:ph type="ctrTitle"/>
          </p:nvPr>
        </p:nvSpPr>
        <p:spPr>
          <a:xfrm>
            <a:off x="344250" y="1403850"/>
            <a:ext cx="8455500" cy="2146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Autonomous Sailboat</a:t>
            </a:r>
            <a:endParaRPr/>
          </a:p>
        </p:txBody>
      </p:sp>
      <p:sp>
        <p:nvSpPr>
          <p:cNvPr id="59" name="Google Shape;59;p13"/>
          <p:cNvSpPr txBox="1"/>
          <p:nvPr>
            <p:ph idx="1" type="subTitle"/>
          </p:nvPr>
        </p:nvSpPr>
        <p:spPr>
          <a:xfrm>
            <a:off x="344250" y="3550650"/>
            <a:ext cx="7371300" cy="1074600"/>
          </a:xfrm>
          <a:prstGeom prst="rect">
            <a:avLst/>
          </a:prstGeom>
        </p:spPr>
        <p:txBody>
          <a:bodyPr anchorCtr="0" anchor="ctr" bIns="91425" lIns="91425" spcFirstLastPara="1" rIns="91425" wrap="square" tIns="91425">
            <a:normAutofit fontScale="55000" lnSpcReduction="20000"/>
          </a:bodyPr>
          <a:lstStyle/>
          <a:p>
            <a:pPr indent="0" lvl="0" marL="0" rtl="0" algn="l">
              <a:spcBef>
                <a:spcPts val="0"/>
              </a:spcBef>
              <a:spcAft>
                <a:spcPts val="0"/>
              </a:spcAft>
              <a:buNone/>
            </a:pPr>
            <a:r>
              <a:rPr lang="en"/>
              <a:t>Group 43</a:t>
            </a:r>
            <a:endParaRPr/>
          </a:p>
          <a:p>
            <a:pPr indent="0" lvl="0" marL="0" rtl="0" algn="l">
              <a:spcBef>
                <a:spcPts val="0"/>
              </a:spcBef>
              <a:spcAft>
                <a:spcPts val="0"/>
              </a:spcAft>
              <a:buNone/>
            </a:pPr>
            <a:r>
              <a:rPr lang="en"/>
              <a:t>Franklin Liu</a:t>
            </a:r>
            <a:endParaRPr/>
          </a:p>
          <a:p>
            <a:pPr indent="0" lvl="0" marL="0" rtl="0" algn="l">
              <a:spcBef>
                <a:spcPts val="0"/>
              </a:spcBef>
              <a:spcAft>
                <a:spcPts val="0"/>
              </a:spcAft>
              <a:buNone/>
            </a:pPr>
            <a:r>
              <a:rPr lang="en"/>
              <a:t>Megan Shapland</a:t>
            </a:r>
            <a:endParaRPr/>
          </a:p>
          <a:p>
            <a:pPr indent="0" lvl="0" marL="0" rtl="0" algn="l">
              <a:spcBef>
                <a:spcPts val="0"/>
              </a:spcBef>
              <a:spcAft>
                <a:spcPts val="0"/>
              </a:spcAft>
              <a:buNone/>
            </a:pPr>
            <a:r>
              <a:rPr lang="en"/>
              <a:t>Haoyu Wang</a:t>
            </a:r>
            <a:endParaRPr/>
          </a:p>
          <a:p>
            <a:pPr indent="0" lvl="0" marL="0" rtl="0" algn="l">
              <a:spcBef>
                <a:spcPts val="0"/>
              </a:spcBef>
              <a:spcAft>
                <a:spcPts val="0"/>
              </a:spcAft>
              <a:buNone/>
            </a:pPr>
            <a:r>
              <a:rPr lang="en"/>
              <a:t>Date: 5/4/21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2"/>
              </a:buClr>
              <a:buSzPct val="36666"/>
              <a:buFont typeface="Arial"/>
              <a:buNone/>
            </a:pPr>
            <a:r>
              <a:rPr lang="en"/>
              <a:t>5 and 3.3 Voltage power regulator Testing Results</a:t>
            </a:r>
            <a:endParaRPr/>
          </a:p>
        </p:txBody>
      </p:sp>
      <p:sp>
        <p:nvSpPr>
          <p:cNvPr id="116" name="Google Shape;116;p22"/>
          <p:cNvSpPr txBox="1"/>
          <p:nvPr>
            <p:ph idx="1" type="body"/>
          </p:nvPr>
        </p:nvSpPr>
        <p:spPr>
          <a:xfrm>
            <a:off x="311700" y="1234075"/>
            <a:ext cx="8520600" cy="3334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multimeter readings match requirements</a:t>
            </a:r>
            <a:endParaRPr/>
          </a:p>
          <a:p>
            <a:pPr indent="-342900" lvl="0" marL="457200" rtl="0" algn="l">
              <a:spcBef>
                <a:spcPts val="0"/>
              </a:spcBef>
              <a:spcAft>
                <a:spcPts val="0"/>
              </a:spcAft>
              <a:buSzPts val="1800"/>
              <a:buChar char="●"/>
            </a:pPr>
            <a:r>
              <a:rPr lang="en"/>
              <a:t>No chance of overloading circuits</a:t>
            </a:r>
            <a:endParaRPr/>
          </a:p>
        </p:txBody>
      </p:sp>
      <p:pic>
        <p:nvPicPr>
          <p:cNvPr id="117" name="Google Shape;117;p22"/>
          <p:cNvPicPr preferRelativeResize="0"/>
          <p:nvPr/>
        </p:nvPicPr>
        <p:blipFill rotWithShape="1">
          <a:blip r:embed="rId3">
            <a:alphaModFix/>
          </a:blip>
          <a:srcRect b="51656" l="8288" r="3629" t="8856"/>
          <a:stretch/>
        </p:blipFill>
        <p:spPr>
          <a:xfrm>
            <a:off x="472425" y="3377575"/>
            <a:ext cx="1992300" cy="1296600"/>
          </a:xfrm>
          <a:prstGeom prst="roundRect">
            <a:avLst>
              <a:gd fmla="val 16667" name="adj"/>
            </a:avLst>
          </a:prstGeom>
          <a:noFill/>
          <a:ln>
            <a:noFill/>
          </a:ln>
        </p:spPr>
      </p:pic>
      <p:sp>
        <p:nvSpPr>
          <p:cNvPr id="118" name="Google Shape;118;p22"/>
          <p:cNvSpPr txBox="1"/>
          <p:nvPr/>
        </p:nvSpPr>
        <p:spPr>
          <a:xfrm>
            <a:off x="2464725" y="3610225"/>
            <a:ext cx="16179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layfair Display"/>
                <a:ea typeface="Playfair Display"/>
                <a:cs typeface="Playfair Display"/>
                <a:sym typeface="Playfair Display"/>
              </a:rPr>
              <a:t>Multimeter Reading of 3.3V Power Supply</a:t>
            </a:r>
            <a:endParaRPr>
              <a:latin typeface="Playfair Display"/>
              <a:ea typeface="Playfair Display"/>
              <a:cs typeface="Playfair Display"/>
              <a:sym typeface="Playfair Display"/>
            </a:endParaRPr>
          </a:p>
        </p:txBody>
      </p:sp>
      <p:pic>
        <p:nvPicPr>
          <p:cNvPr id="119" name="Google Shape;119;p22"/>
          <p:cNvPicPr preferRelativeResize="0"/>
          <p:nvPr/>
        </p:nvPicPr>
        <p:blipFill rotWithShape="1">
          <a:blip r:embed="rId4">
            <a:alphaModFix/>
          </a:blip>
          <a:srcRect b="52832" l="10596" r="11027" t="4158"/>
          <a:stretch/>
        </p:blipFill>
        <p:spPr>
          <a:xfrm>
            <a:off x="6913350" y="3511775"/>
            <a:ext cx="1770300" cy="1296600"/>
          </a:xfrm>
          <a:prstGeom prst="roundRect">
            <a:avLst>
              <a:gd fmla="val 16667" name="adj"/>
            </a:avLst>
          </a:prstGeom>
          <a:noFill/>
          <a:ln>
            <a:noFill/>
          </a:ln>
        </p:spPr>
      </p:pic>
      <p:sp>
        <p:nvSpPr>
          <p:cNvPr id="120" name="Google Shape;120;p22"/>
          <p:cNvSpPr txBox="1"/>
          <p:nvPr/>
        </p:nvSpPr>
        <p:spPr>
          <a:xfrm>
            <a:off x="5488925" y="3693800"/>
            <a:ext cx="13263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layfair Display"/>
                <a:ea typeface="Playfair Display"/>
                <a:cs typeface="Playfair Display"/>
                <a:sym typeface="Playfair Display"/>
              </a:rPr>
              <a:t>Multimeter Reading of 5V Power Supply</a:t>
            </a:r>
            <a:endParaRPr>
              <a:latin typeface="Playfair Display"/>
              <a:ea typeface="Playfair Display"/>
              <a:cs typeface="Playfair Display"/>
              <a:sym typeface="Playfair Display"/>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Sensor Subsystem</a:t>
            </a:r>
            <a:endParaRPr/>
          </a:p>
        </p:txBody>
      </p:sp>
      <p:sp>
        <p:nvSpPr>
          <p:cNvPr id="126" name="Google Shape;126;p23"/>
          <p:cNvSpPr txBox="1"/>
          <p:nvPr>
            <p:ph idx="1" type="body"/>
          </p:nvPr>
        </p:nvSpPr>
        <p:spPr>
          <a:xfrm>
            <a:off x="311700" y="1147425"/>
            <a:ext cx="8520600" cy="3334800"/>
          </a:xfrm>
          <a:prstGeom prst="rect">
            <a:avLst/>
          </a:prstGeom>
        </p:spPr>
        <p:txBody>
          <a:bodyPr anchorCtr="0" anchor="t" bIns="91425" lIns="91425" spcFirstLastPara="1" rIns="91425" wrap="square" tIns="91425">
            <a:normAutofit/>
          </a:bodyPr>
          <a:lstStyle/>
          <a:p>
            <a:pPr indent="-368300" lvl="0" marL="457200" rtl="0" algn="l">
              <a:spcBef>
                <a:spcPts val="0"/>
              </a:spcBef>
              <a:spcAft>
                <a:spcPts val="0"/>
              </a:spcAft>
              <a:buSzPts val="2200"/>
              <a:buChar char="●"/>
            </a:pPr>
            <a:r>
              <a:rPr lang="en"/>
              <a:t>Responsible for collecting all the data of the boat’s heading and the wind’s direction</a:t>
            </a:r>
            <a:endParaRPr/>
          </a:p>
          <a:p>
            <a:pPr indent="-342900" lvl="0" marL="457200" rtl="0" algn="l">
              <a:spcBef>
                <a:spcPts val="0"/>
              </a:spcBef>
              <a:spcAft>
                <a:spcPts val="0"/>
              </a:spcAft>
              <a:buSzPts val="1800"/>
              <a:buChar char="●"/>
            </a:pPr>
            <a:r>
              <a:rPr lang="en"/>
              <a:t>Data is then given to the processor for interpretation</a:t>
            </a:r>
            <a:endParaRPr/>
          </a:p>
        </p:txBody>
      </p:sp>
      <p:pic>
        <p:nvPicPr>
          <p:cNvPr id="127" name="Google Shape;127;p23"/>
          <p:cNvPicPr preferRelativeResize="0"/>
          <p:nvPr/>
        </p:nvPicPr>
        <p:blipFill>
          <a:blip r:embed="rId3">
            <a:alphaModFix/>
          </a:blip>
          <a:stretch>
            <a:fillRect/>
          </a:stretch>
        </p:blipFill>
        <p:spPr>
          <a:xfrm>
            <a:off x="788813" y="2865325"/>
            <a:ext cx="2466975" cy="1847850"/>
          </a:xfrm>
          <a:prstGeom prst="rect">
            <a:avLst/>
          </a:prstGeom>
          <a:noFill/>
          <a:ln>
            <a:noFill/>
          </a:ln>
        </p:spPr>
      </p:pic>
      <p:pic>
        <p:nvPicPr>
          <p:cNvPr id="128" name="Google Shape;128;p23"/>
          <p:cNvPicPr preferRelativeResize="0"/>
          <p:nvPr/>
        </p:nvPicPr>
        <p:blipFill>
          <a:blip r:embed="rId4">
            <a:alphaModFix/>
          </a:blip>
          <a:stretch>
            <a:fillRect/>
          </a:stretch>
        </p:blipFill>
        <p:spPr>
          <a:xfrm>
            <a:off x="6458388" y="2508388"/>
            <a:ext cx="2143125" cy="21431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LSM303DLHC -Compass</a:t>
            </a:r>
            <a:endParaRPr/>
          </a:p>
        </p:txBody>
      </p:sp>
      <p:sp>
        <p:nvSpPr>
          <p:cNvPr id="134" name="Google Shape;134;p24"/>
          <p:cNvSpPr txBox="1"/>
          <p:nvPr>
            <p:ph idx="1" type="body"/>
          </p:nvPr>
        </p:nvSpPr>
        <p:spPr>
          <a:xfrm>
            <a:off x="311700" y="1234075"/>
            <a:ext cx="8520600" cy="3334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Requirement:</a:t>
            </a:r>
            <a:endParaRPr/>
          </a:p>
          <a:p>
            <a:pPr indent="-317500" lvl="1" marL="914400" rtl="0" algn="l">
              <a:spcBef>
                <a:spcPts val="0"/>
              </a:spcBef>
              <a:spcAft>
                <a:spcPts val="0"/>
              </a:spcAft>
              <a:buSzPts val="1400"/>
              <a:buChar char="○"/>
            </a:pPr>
            <a:r>
              <a:rPr lang="en"/>
              <a:t>Compass must calculate the boat’s heading relative to true north within 1-3 degrees with no more than 5 seconds latency</a:t>
            </a:r>
            <a:endParaRPr/>
          </a:p>
          <a:p>
            <a:pPr indent="-342900" lvl="0" marL="457200" rtl="0" algn="l">
              <a:spcBef>
                <a:spcPts val="0"/>
              </a:spcBef>
              <a:spcAft>
                <a:spcPts val="0"/>
              </a:spcAft>
              <a:buSzPts val="1800"/>
              <a:buChar char="●"/>
            </a:pPr>
            <a:r>
              <a:rPr lang="en"/>
              <a:t>Testing</a:t>
            </a:r>
            <a:endParaRPr/>
          </a:p>
          <a:p>
            <a:pPr indent="-317500" lvl="1" marL="914400" rtl="0" algn="l">
              <a:spcBef>
                <a:spcPts val="0"/>
              </a:spcBef>
              <a:spcAft>
                <a:spcPts val="0"/>
              </a:spcAft>
              <a:buSzPts val="1400"/>
              <a:buChar char="○"/>
            </a:pPr>
            <a:r>
              <a:rPr lang="en"/>
              <a:t>1) </a:t>
            </a:r>
            <a:r>
              <a:rPr lang="en"/>
              <a:t>Connect the compass device to the microcontroller and computer to view the direction information.</a:t>
            </a:r>
            <a:endParaRPr/>
          </a:p>
          <a:p>
            <a:pPr indent="-317500" lvl="1" marL="914400" rtl="0" algn="l">
              <a:spcBef>
                <a:spcPts val="0"/>
              </a:spcBef>
              <a:spcAft>
                <a:spcPts val="0"/>
              </a:spcAft>
              <a:buSzPts val="1400"/>
              <a:buChar char="○"/>
            </a:pPr>
            <a:r>
              <a:rPr lang="en"/>
              <a:t>2) Point the compass in four directions (North, South, East, West).</a:t>
            </a:r>
            <a:endParaRPr/>
          </a:p>
          <a:p>
            <a:pPr indent="-317500" lvl="1" marL="914400" rtl="0" algn="l">
              <a:spcBef>
                <a:spcPts val="0"/>
              </a:spcBef>
              <a:spcAft>
                <a:spcPts val="0"/>
              </a:spcAft>
              <a:buSzPts val="1400"/>
              <a:buChar char="○"/>
            </a:pPr>
            <a:r>
              <a:rPr lang="en"/>
              <a:t>3) Compare the recorded directions outputted by the compass with the actual directions and check if it is within 2 degrees. The compass should also be able to display the direction within 5 seconds.</a:t>
            </a:r>
            <a:endParaRPr/>
          </a:p>
          <a:p>
            <a:pPr indent="-317500" lvl="1" marL="914400" rtl="0" algn="l">
              <a:spcBef>
                <a:spcPts val="0"/>
              </a:spcBef>
              <a:spcAft>
                <a:spcPts val="0"/>
              </a:spcAft>
              <a:buSzPts val="1400"/>
              <a:buChar char="○"/>
            </a:pPr>
            <a:r>
              <a:rPr lang="en"/>
              <a:t>4) record the signal outputs using a multimeter</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Compass Testing Results</a:t>
            </a:r>
            <a:endParaRPr/>
          </a:p>
        </p:txBody>
      </p:sp>
      <p:sp>
        <p:nvSpPr>
          <p:cNvPr id="140" name="Google Shape;140;p25"/>
          <p:cNvSpPr txBox="1"/>
          <p:nvPr>
            <p:ph idx="1" type="body"/>
          </p:nvPr>
        </p:nvSpPr>
        <p:spPr>
          <a:xfrm>
            <a:off x="311700" y="1234075"/>
            <a:ext cx="8520600" cy="13377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I2C signals match expected</a:t>
            </a:r>
            <a:endParaRPr/>
          </a:p>
          <a:p>
            <a:pPr indent="-342900" lvl="0" marL="457200" rtl="0" algn="l">
              <a:spcBef>
                <a:spcPts val="0"/>
              </a:spcBef>
              <a:spcAft>
                <a:spcPts val="0"/>
              </a:spcAft>
              <a:buSzPts val="1800"/>
              <a:buChar char="●"/>
            </a:pPr>
            <a:r>
              <a:rPr lang="en"/>
              <a:t>Can be converted back from I2C into angle </a:t>
            </a:r>
            <a:endParaRPr/>
          </a:p>
        </p:txBody>
      </p:sp>
      <p:pic>
        <p:nvPicPr>
          <p:cNvPr id="141" name="Google Shape;141;p25"/>
          <p:cNvPicPr preferRelativeResize="0"/>
          <p:nvPr/>
        </p:nvPicPr>
        <p:blipFill rotWithShape="1">
          <a:blip r:embed="rId3">
            <a:alphaModFix/>
          </a:blip>
          <a:srcRect b="48073" l="73759" r="0" t="0"/>
          <a:stretch/>
        </p:blipFill>
        <p:spPr>
          <a:xfrm>
            <a:off x="193825" y="2411000"/>
            <a:ext cx="4259927" cy="2374949"/>
          </a:xfrm>
          <a:prstGeom prst="rect">
            <a:avLst/>
          </a:prstGeom>
          <a:noFill/>
          <a:ln>
            <a:noFill/>
          </a:ln>
        </p:spPr>
      </p:pic>
      <p:sp>
        <p:nvSpPr>
          <p:cNvPr id="142" name="Google Shape;142;p25"/>
          <p:cNvSpPr txBox="1"/>
          <p:nvPr/>
        </p:nvSpPr>
        <p:spPr>
          <a:xfrm>
            <a:off x="4607725" y="2432450"/>
            <a:ext cx="3718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layfair Display"/>
                <a:ea typeface="Playfair Display"/>
                <a:cs typeface="Playfair Display"/>
                <a:sym typeface="Playfair Display"/>
              </a:rPr>
              <a:t>Graph of SCA Pin during the compass </a:t>
            </a:r>
            <a:r>
              <a:rPr lang="en">
                <a:latin typeface="Playfair Display"/>
                <a:ea typeface="Playfair Display"/>
                <a:cs typeface="Playfair Display"/>
                <a:sym typeface="Playfair Display"/>
              </a:rPr>
              <a:t>transferring</a:t>
            </a:r>
            <a:r>
              <a:rPr lang="en">
                <a:latin typeface="Playfair Display"/>
                <a:ea typeface="Playfair Display"/>
                <a:cs typeface="Playfair Display"/>
                <a:sym typeface="Playfair Display"/>
              </a:rPr>
              <a:t> heading data to Arduino controller</a:t>
            </a:r>
            <a:endParaRPr>
              <a:latin typeface="Playfair Display"/>
              <a:ea typeface="Playfair Display"/>
              <a:cs typeface="Playfair Display"/>
              <a:sym typeface="Playfair Display"/>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MA3 Magnetic Encoder-Anemometer</a:t>
            </a:r>
            <a:endParaRPr/>
          </a:p>
        </p:txBody>
      </p:sp>
      <p:sp>
        <p:nvSpPr>
          <p:cNvPr id="148" name="Google Shape;148;p26"/>
          <p:cNvSpPr txBox="1"/>
          <p:nvPr>
            <p:ph idx="1" type="body"/>
          </p:nvPr>
        </p:nvSpPr>
        <p:spPr>
          <a:xfrm>
            <a:off x="311700" y="1234075"/>
            <a:ext cx="8520600" cy="3334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Requirement:</a:t>
            </a:r>
            <a:endParaRPr/>
          </a:p>
          <a:p>
            <a:pPr indent="-317500" lvl="1" marL="914400" rtl="0" algn="l">
              <a:spcBef>
                <a:spcPts val="0"/>
              </a:spcBef>
              <a:spcAft>
                <a:spcPts val="0"/>
              </a:spcAft>
              <a:buSzPts val="1400"/>
              <a:buChar char="○"/>
            </a:pPr>
            <a:r>
              <a:rPr lang="en"/>
              <a:t>Anemometer must calculate the wind’s heading relative to true north within 1-3 degrees with no more than 5 seconds latency.</a:t>
            </a:r>
            <a:endParaRPr/>
          </a:p>
          <a:p>
            <a:pPr indent="-342900" lvl="0" marL="457200" rtl="0" algn="l">
              <a:spcBef>
                <a:spcPts val="0"/>
              </a:spcBef>
              <a:spcAft>
                <a:spcPts val="0"/>
              </a:spcAft>
              <a:buSzPts val="1800"/>
              <a:buChar char="●"/>
            </a:pPr>
            <a:r>
              <a:rPr lang="en"/>
              <a:t>Testing</a:t>
            </a:r>
            <a:endParaRPr/>
          </a:p>
          <a:p>
            <a:pPr indent="-317500" lvl="1" marL="914400" rtl="0" algn="l">
              <a:spcBef>
                <a:spcPts val="0"/>
              </a:spcBef>
              <a:spcAft>
                <a:spcPts val="0"/>
              </a:spcAft>
              <a:buSzPts val="1400"/>
              <a:buChar char="○"/>
            </a:pPr>
            <a:r>
              <a:rPr lang="en"/>
              <a:t>1) </a:t>
            </a:r>
            <a:r>
              <a:rPr lang="en"/>
              <a:t>Connect an anemometer device to the microcontroller and computer in order to view the direction information.</a:t>
            </a:r>
            <a:endParaRPr/>
          </a:p>
          <a:p>
            <a:pPr indent="-317500" lvl="1" marL="914400" rtl="0" algn="l">
              <a:spcBef>
                <a:spcPts val="0"/>
              </a:spcBef>
              <a:spcAft>
                <a:spcPts val="0"/>
              </a:spcAft>
              <a:buSzPts val="1400"/>
              <a:buChar char="○"/>
            </a:pPr>
            <a:r>
              <a:rPr lang="en"/>
              <a:t>2) Move the anemometer from four directions  (North, South, East, West).</a:t>
            </a:r>
            <a:endParaRPr/>
          </a:p>
          <a:p>
            <a:pPr indent="-317500" lvl="1" marL="914400" rtl="0" algn="l">
              <a:spcBef>
                <a:spcPts val="0"/>
              </a:spcBef>
              <a:spcAft>
                <a:spcPts val="0"/>
              </a:spcAft>
              <a:buSzPts val="1400"/>
              <a:buChar char="○"/>
            </a:pPr>
            <a:r>
              <a:rPr lang="en"/>
              <a:t>3) Compare the directions outputted by the anemometer with the direction the fan is pointed at and check if it is within 1-3 degrees. The anemometer should also be able to display the wind direction within 5 seconds.</a:t>
            </a:r>
            <a:endParaRPr/>
          </a:p>
          <a:p>
            <a:pPr indent="-317500" lvl="1" marL="914400" rtl="0" algn="l">
              <a:spcBef>
                <a:spcPts val="0"/>
              </a:spcBef>
              <a:spcAft>
                <a:spcPts val="0"/>
              </a:spcAft>
              <a:buSzPts val="1400"/>
              <a:buChar char="○"/>
            </a:pPr>
            <a:r>
              <a:rPr lang="en"/>
              <a:t>4) record the signal outputs using a multimeter</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Anemometer Testing Results</a:t>
            </a:r>
            <a:endParaRPr/>
          </a:p>
        </p:txBody>
      </p:sp>
      <p:sp>
        <p:nvSpPr>
          <p:cNvPr id="154" name="Google Shape;154;p27"/>
          <p:cNvSpPr txBox="1"/>
          <p:nvPr>
            <p:ph idx="1" type="body"/>
          </p:nvPr>
        </p:nvSpPr>
        <p:spPr>
          <a:xfrm>
            <a:off x="311700" y="1234075"/>
            <a:ext cx="4523100" cy="945000"/>
          </a:xfrm>
          <a:prstGeom prst="rect">
            <a:avLst/>
          </a:prstGeom>
        </p:spPr>
        <p:txBody>
          <a:bodyPr anchorCtr="0" anchor="t" bIns="91425" lIns="91425" spcFirstLastPara="1" rIns="91425" wrap="square" tIns="91425">
            <a:normAutofit fontScale="70000" lnSpcReduction="20000"/>
          </a:bodyPr>
          <a:lstStyle/>
          <a:p>
            <a:pPr indent="-308610" lvl="0" marL="457200" rtl="0" algn="l">
              <a:spcBef>
                <a:spcPts val="0"/>
              </a:spcBef>
              <a:spcAft>
                <a:spcPts val="0"/>
              </a:spcAft>
              <a:buSzPct val="100000"/>
              <a:buChar char="●"/>
            </a:pPr>
            <a:r>
              <a:rPr lang="en"/>
              <a:t>Changing the angle of the anemometer changes the voltage</a:t>
            </a:r>
            <a:endParaRPr/>
          </a:p>
          <a:p>
            <a:pPr indent="-308610" lvl="0" marL="457200" rtl="0" algn="l">
              <a:spcBef>
                <a:spcPts val="0"/>
              </a:spcBef>
              <a:spcAft>
                <a:spcPts val="0"/>
              </a:spcAft>
              <a:buSzPct val="100000"/>
              <a:buChar char="●"/>
            </a:pPr>
            <a:r>
              <a:rPr lang="en"/>
              <a:t>Voltages can be transformed back into equivalent angles</a:t>
            </a:r>
            <a:endParaRPr/>
          </a:p>
        </p:txBody>
      </p:sp>
      <p:pic>
        <p:nvPicPr>
          <p:cNvPr id="155" name="Google Shape;155;p27"/>
          <p:cNvPicPr preferRelativeResize="0"/>
          <p:nvPr/>
        </p:nvPicPr>
        <p:blipFill rotWithShape="1">
          <a:blip r:embed="rId3">
            <a:alphaModFix/>
          </a:blip>
          <a:srcRect b="37634" l="0" r="7011" t="9992"/>
          <a:stretch/>
        </p:blipFill>
        <p:spPr>
          <a:xfrm>
            <a:off x="568850" y="3510749"/>
            <a:ext cx="1888200" cy="1419600"/>
          </a:xfrm>
          <a:prstGeom prst="roundRect">
            <a:avLst>
              <a:gd fmla="val 16667" name="adj"/>
            </a:avLst>
          </a:prstGeom>
          <a:noFill/>
          <a:ln>
            <a:noFill/>
          </a:ln>
        </p:spPr>
      </p:pic>
      <p:pic>
        <p:nvPicPr>
          <p:cNvPr id="156" name="Google Shape;156;p27"/>
          <p:cNvPicPr preferRelativeResize="0"/>
          <p:nvPr/>
        </p:nvPicPr>
        <p:blipFill rotWithShape="1">
          <a:blip r:embed="rId4">
            <a:alphaModFix/>
          </a:blip>
          <a:srcRect b="47689" l="0" r="0" t="4910"/>
          <a:stretch/>
        </p:blipFill>
        <p:spPr>
          <a:xfrm>
            <a:off x="6193625" y="3510750"/>
            <a:ext cx="2245500" cy="1420500"/>
          </a:xfrm>
          <a:prstGeom prst="roundRect">
            <a:avLst>
              <a:gd fmla="val 16667" name="adj"/>
            </a:avLst>
          </a:prstGeom>
          <a:noFill/>
          <a:ln>
            <a:noFill/>
          </a:ln>
        </p:spPr>
      </p:pic>
      <p:pic>
        <p:nvPicPr>
          <p:cNvPr id="157" name="Google Shape;157;p27"/>
          <p:cNvPicPr preferRelativeResize="0"/>
          <p:nvPr/>
        </p:nvPicPr>
        <p:blipFill rotWithShape="1">
          <a:blip r:embed="rId5">
            <a:alphaModFix/>
          </a:blip>
          <a:srcRect b="50044" l="0" r="0" t="0"/>
          <a:stretch/>
        </p:blipFill>
        <p:spPr>
          <a:xfrm>
            <a:off x="3446213" y="3510747"/>
            <a:ext cx="2129700" cy="1419600"/>
          </a:xfrm>
          <a:prstGeom prst="roundRect">
            <a:avLst>
              <a:gd fmla="val 16667" name="adj"/>
            </a:avLst>
          </a:prstGeom>
          <a:noFill/>
          <a:ln>
            <a:noFill/>
          </a:ln>
        </p:spPr>
      </p:pic>
      <p:sp>
        <p:nvSpPr>
          <p:cNvPr id="158" name="Google Shape;158;p27"/>
          <p:cNvSpPr txBox="1"/>
          <p:nvPr/>
        </p:nvSpPr>
        <p:spPr>
          <a:xfrm>
            <a:off x="471822" y="2679450"/>
            <a:ext cx="22455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layfair Display"/>
                <a:ea typeface="Playfair Display"/>
                <a:cs typeface="Playfair Display"/>
                <a:sym typeface="Playfair Display"/>
              </a:rPr>
              <a:t>Multimeter Reading of anemometer around zero degrees. (103.5mV)</a:t>
            </a:r>
            <a:endParaRPr>
              <a:latin typeface="Playfair Display"/>
              <a:ea typeface="Playfair Display"/>
              <a:cs typeface="Playfair Display"/>
              <a:sym typeface="Playfair Display"/>
            </a:endParaRPr>
          </a:p>
        </p:txBody>
      </p:sp>
      <p:sp>
        <p:nvSpPr>
          <p:cNvPr id="159" name="Google Shape;159;p27"/>
          <p:cNvSpPr txBox="1"/>
          <p:nvPr/>
        </p:nvSpPr>
        <p:spPr>
          <a:xfrm>
            <a:off x="3449247" y="2679450"/>
            <a:ext cx="22455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layfair Display"/>
                <a:ea typeface="Playfair Display"/>
                <a:cs typeface="Playfair Display"/>
                <a:sym typeface="Playfair Display"/>
              </a:rPr>
              <a:t>Multimeter Reading of anemometer around 45 degrees. (0.554 V)</a:t>
            </a:r>
            <a:endParaRPr>
              <a:latin typeface="Playfair Display"/>
              <a:ea typeface="Playfair Display"/>
              <a:cs typeface="Playfair Display"/>
              <a:sym typeface="Playfair Display"/>
            </a:endParaRPr>
          </a:p>
        </p:txBody>
      </p:sp>
      <p:sp>
        <p:nvSpPr>
          <p:cNvPr id="160" name="Google Shape;160;p27"/>
          <p:cNvSpPr txBox="1"/>
          <p:nvPr/>
        </p:nvSpPr>
        <p:spPr>
          <a:xfrm>
            <a:off x="6251524" y="2679450"/>
            <a:ext cx="21297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layfair Display"/>
                <a:ea typeface="Playfair Display"/>
                <a:cs typeface="Playfair Display"/>
                <a:sym typeface="Playfair Display"/>
              </a:rPr>
              <a:t>Multimeter Reading of anemometer around 270 degrees. (3.912 V)</a:t>
            </a:r>
            <a:endParaRPr>
              <a:latin typeface="Playfair Display"/>
              <a:ea typeface="Playfair Display"/>
              <a:cs typeface="Playfair Display"/>
              <a:sym typeface="Playfair Display"/>
            </a:endParaRPr>
          </a:p>
        </p:txBody>
      </p:sp>
      <p:pic>
        <p:nvPicPr>
          <p:cNvPr id="161" name="Google Shape;161;p27"/>
          <p:cNvPicPr preferRelativeResize="0"/>
          <p:nvPr/>
        </p:nvPicPr>
        <p:blipFill rotWithShape="1">
          <a:blip r:embed="rId6">
            <a:alphaModFix/>
          </a:blip>
          <a:srcRect b="-3030" l="0" r="0" t="3030"/>
          <a:stretch/>
        </p:blipFill>
        <p:spPr>
          <a:xfrm>
            <a:off x="5453650" y="123823"/>
            <a:ext cx="3584301" cy="264235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Schematic</a:t>
            </a:r>
            <a:endParaRPr/>
          </a:p>
        </p:txBody>
      </p:sp>
      <p:pic>
        <p:nvPicPr>
          <p:cNvPr id="167" name="Google Shape;167;p28"/>
          <p:cNvPicPr preferRelativeResize="0"/>
          <p:nvPr/>
        </p:nvPicPr>
        <p:blipFill>
          <a:blip r:embed="rId3">
            <a:alphaModFix/>
          </a:blip>
          <a:stretch>
            <a:fillRect/>
          </a:stretch>
        </p:blipFill>
        <p:spPr>
          <a:xfrm>
            <a:off x="3090300" y="887825"/>
            <a:ext cx="4765593" cy="38209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Boat Control Subsystem</a:t>
            </a:r>
            <a:endParaRPr/>
          </a:p>
        </p:txBody>
      </p:sp>
      <p:sp>
        <p:nvSpPr>
          <p:cNvPr id="173" name="Google Shape;173;p29"/>
          <p:cNvSpPr txBox="1"/>
          <p:nvPr>
            <p:ph idx="1" type="body"/>
          </p:nvPr>
        </p:nvSpPr>
        <p:spPr>
          <a:xfrm>
            <a:off x="311700" y="1234075"/>
            <a:ext cx="8520600" cy="3334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Processor accepts data from the Sensor subsystem, and calculates the angles the sails and rudders need to be at to sail to the destination</a:t>
            </a:r>
            <a:endParaRPr/>
          </a:p>
          <a:p>
            <a:pPr indent="-342900" lvl="0" marL="457200" rtl="0" algn="l">
              <a:spcBef>
                <a:spcPts val="0"/>
              </a:spcBef>
              <a:spcAft>
                <a:spcPts val="0"/>
              </a:spcAft>
              <a:buSzPts val="1800"/>
              <a:buChar char="●"/>
            </a:pPr>
            <a:r>
              <a:rPr lang="en"/>
              <a:t>sends instructions to the Steering Subsystem</a:t>
            </a:r>
            <a:endParaRPr/>
          </a:p>
        </p:txBody>
      </p:sp>
      <p:pic>
        <p:nvPicPr>
          <p:cNvPr id="174" name="Google Shape;174;p29"/>
          <p:cNvPicPr preferRelativeResize="0"/>
          <p:nvPr/>
        </p:nvPicPr>
        <p:blipFill>
          <a:blip r:embed="rId3">
            <a:alphaModFix/>
          </a:blip>
          <a:stretch>
            <a:fillRect/>
          </a:stretch>
        </p:blipFill>
        <p:spPr>
          <a:xfrm>
            <a:off x="5893430" y="1958955"/>
            <a:ext cx="2979175" cy="29791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Flow chart</a:t>
            </a:r>
            <a:endParaRPr/>
          </a:p>
        </p:txBody>
      </p:sp>
      <p:pic>
        <p:nvPicPr>
          <p:cNvPr id="180" name="Google Shape;180;p30"/>
          <p:cNvPicPr preferRelativeResize="0"/>
          <p:nvPr/>
        </p:nvPicPr>
        <p:blipFill>
          <a:blip r:embed="rId3">
            <a:alphaModFix/>
          </a:blip>
          <a:stretch>
            <a:fillRect/>
          </a:stretch>
        </p:blipFill>
        <p:spPr>
          <a:xfrm>
            <a:off x="3060500" y="0"/>
            <a:ext cx="4927498" cy="48760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Arduino Uno</a:t>
            </a:r>
            <a:endParaRPr/>
          </a:p>
        </p:txBody>
      </p:sp>
      <p:sp>
        <p:nvSpPr>
          <p:cNvPr id="186" name="Google Shape;186;p31"/>
          <p:cNvSpPr txBox="1"/>
          <p:nvPr>
            <p:ph idx="1" type="body"/>
          </p:nvPr>
        </p:nvSpPr>
        <p:spPr>
          <a:xfrm>
            <a:off x="311700" y="1234075"/>
            <a:ext cx="8520600" cy="3334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Requirement:</a:t>
            </a:r>
            <a:endParaRPr/>
          </a:p>
          <a:p>
            <a:pPr indent="-317500" lvl="1" marL="914400" rtl="0" algn="l">
              <a:spcBef>
                <a:spcPts val="0"/>
              </a:spcBef>
              <a:spcAft>
                <a:spcPts val="0"/>
              </a:spcAft>
              <a:buSzPts val="1400"/>
              <a:buChar char="○"/>
            </a:pPr>
            <a:r>
              <a:rPr lang="en"/>
              <a:t>Microcontroller should be able to receive data from the compass and anemometer.</a:t>
            </a:r>
            <a:endParaRPr/>
          </a:p>
          <a:p>
            <a:pPr indent="-342900" lvl="0" marL="457200" rtl="0" algn="l">
              <a:spcBef>
                <a:spcPts val="0"/>
              </a:spcBef>
              <a:spcAft>
                <a:spcPts val="0"/>
              </a:spcAft>
              <a:buSzPts val="1800"/>
              <a:buChar char="●"/>
            </a:pPr>
            <a:r>
              <a:rPr lang="en"/>
              <a:t>Verification:</a:t>
            </a:r>
            <a:endParaRPr/>
          </a:p>
          <a:p>
            <a:pPr indent="-317500" lvl="1" marL="914400" rtl="0" algn="l">
              <a:spcBef>
                <a:spcPts val="0"/>
              </a:spcBef>
              <a:spcAft>
                <a:spcPts val="0"/>
              </a:spcAft>
              <a:buSzPts val="1400"/>
              <a:buChar char="○"/>
            </a:pPr>
            <a:r>
              <a:rPr lang="en"/>
              <a:t>1) Use a compass to view the boat’s heading.</a:t>
            </a:r>
            <a:endParaRPr/>
          </a:p>
          <a:p>
            <a:pPr indent="-317500" lvl="1" marL="914400" rtl="0" algn="l">
              <a:spcBef>
                <a:spcPts val="0"/>
              </a:spcBef>
              <a:spcAft>
                <a:spcPts val="0"/>
              </a:spcAft>
              <a:buSzPts val="1400"/>
              <a:buChar char="○"/>
            </a:pPr>
            <a:r>
              <a:rPr lang="en"/>
              <a:t>2) Change the boat’s heading. If the output changes, the microcontroller receives data from the compass.</a:t>
            </a:r>
            <a:endParaRPr/>
          </a:p>
          <a:p>
            <a:pPr indent="-317500" lvl="1" marL="914400" rtl="0" algn="l">
              <a:spcBef>
                <a:spcPts val="0"/>
              </a:spcBef>
              <a:spcAft>
                <a:spcPts val="0"/>
              </a:spcAft>
              <a:buSzPts val="1400"/>
              <a:buChar char="○"/>
            </a:pPr>
            <a:r>
              <a:rPr lang="en"/>
              <a:t>3) Use a fan to produce wind.</a:t>
            </a:r>
            <a:endParaRPr/>
          </a:p>
          <a:p>
            <a:pPr indent="-317500" lvl="1" marL="914400" rtl="0" algn="l">
              <a:spcBef>
                <a:spcPts val="0"/>
              </a:spcBef>
              <a:spcAft>
                <a:spcPts val="0"/>
              </a:spcAft>
              <a:buSzPts val="1400"/>
              <a:buChar char="○"/>
            </a:pPr>
            <a:r>
              <a:rPr lang="en"/>
              <a:t>4) Use anemometer to view the wind direction.</a:t>
            </a:r>
            <a:endParaRPr/>
          </a:p>
          <a:p>
            <a:pPr indent="-317500" lvl="1" marL="914400" rtl="0" algn="l">
              <a:spcBef>
                <a:spcPts val="0"/>
              </a:spcBef>
              <a:spcAft>
                <a:spcPts val="0"/>
              </a:spcAft>
              <a:buSzPts val="1400"/>
              <a:buChar char="○"/>
            </a:pPr>
            <a:r>
              <a:rPr lang="en"/>
              <a:t>5) Move the fan to change wind direction. If the output changes, the microcontroller receives data from the anemometer.</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Introduction</a:t>
            </a:r>
            <a:endParaRPr/>
          </a:p>
        </p:txBody>
      </p:sp>
      <p:sp>
        <p:nvSpPr>
          <p:cNvPr id="65" name="Google Shape;65;p14"/>
          <p:cNvSpPr txBox="1"/>
          <p:nvPr>
            <p:ph idx="1" type="body"/>
          </p:nvPr>
        </p:nvSpPr>
        <p:spPr>
          <a:xfrm>
            <a:off x="311700" y="1234075"/>
            <a:ext cx="8520600" cy="3334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There is a large barrier to entry in learning how to operate a sailboat.</a:t>
            </a:r>
            <a:endParaRPr/>
          </a:p>
          <a:p>
            <a:pPr indent="-317500" lvl="1" marL="914400" rtl="0" algn="l">
              <a:spcBef>
                <a:spcPts val="0"/>
              </a:spcBef>
              <a:spcAft>
                <a:spcPts val="0"/>
              </a:spcAft>
              <a:buSzPts val="1400"/>
              <a:buChar char="○"/>
            </a:pPr>
            <a:r>
              <a:rPr lang="en"/>
              <a:t>Using a sailboat is very complex and people often have to spend many weeks or even months just learning the basics</a:t>
            </a:r>
            <a:endParaRPr/>
          </a:p>
          <a:p>
            <a:pPr indent="-342900" lvl="0" marL="457200" rtl="0" algn="l">
              <a:spcBef>
                <a:spcPts val="0"/>
              </a:spcBef>
              <a:spcAft>
                <a:spcPts val="0"/>
              </a:spcAft>
              <a:buSzPts val="1800"/>
              <a:buChar char="●"/>
            </a:pPr>
            <a:r>
              <a:rPr lang="en"/>
              <a:t>What if we were to develop an autonomous sailboat that would be able to sail itself?</a:t>
            </a:r>
            <a:endParaRPr/>
          </a:p>
          <a:p>
            <a:pPr indent="-317500" lvl="1" marL="914400" rtl="0" algn="l">
              <a:spcBef>
                <a:spcPts val="0"/>
              </a:spcBef>
              <a:spcAft>
                <a:spcPts val="0"/>
              </a:spcAft>
              <a:buSzPts val="1400"/>
              <a:buChar char="○"/>
            </a:pPr>
            <a:r>
              <a:rPr lang="en"/>
              <a:t>would not require significant training unlike a normal sailboat</a:t>
            </a:r>
            <a:endParaRPr/>
          </a:p>
          <a:p>
            <a:pPr indent="-317500" lvl="1" marL="914400" rtl="0" algn="l">
              <a:spcBef>
                <a:spcPts val="0"/>
              </a:spcBef>
              <a:spcAft>
                <a:spcPts val="0"/>
              </a:spcAft>
              <a:buSzPts val="1400"/>
              <a:buChar char="○"/>
            </a:pPr>
            <a:r>
              <a:rPr lang="en"/>
              <a:t>greatly reduced possibility of accidents that are caused by user error</a:t>
            </a:r>
            <a:endParaRPr/>
          </a:p>
        </p:txBody>
      </p:sp>
      <p:pic>
        <p:nvPicPr>
          <p:cNvPr id="66" name="Google Shape;66;p14"/>
          <p:cNvPicPr preferRelativeResize="0"/>
          <p:nvPr/>
        </p:nvPicPr>
        <p:blipFill>
          <a:blip r:embed="rId3">
            <a:alphaModFix/>
          </a:blip>
          <a:stretch>
            <a:fillRect/>
          </a:stretch>
        </p:blipFill>
        <p:spPr>
          <a:xfrm>
            <a:off x="2691475" y="3255251"/>
            <a:ext cx="3190198" cy="18085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p32"/>
          <p:cNvPicPr preferRelativeResize="0"/>
          <p:nvPr/>
        </p:nvPicPr>
        <p:blipFill rotWithShape="1">
          <a:blip r:embed="rId3">
            <a:alphaModFix/>
          </a:blip>
          <a:srcRect b="56506" l="0" r="77792" t="0"/>
          <a:stretch/>
        </p:blipFill>
        <p:spPr>
          <a:xfrm>
            <a:off x="140500" y="1611199"/>
            <a:ext cx="3148027" cy="3467999"/>
          </a:xfrm>
          <a:prstGeom prst="rect">
            <a:avLst/>
          </a:prstGeom>
          <a:noFill/>
          <a:ln>
            <a:noFill/>
          </a:ln>
        </p:spPr>
      </p:pic>
      <p:sp>
        <p:nvSpPr>
          <p:cNvPr id="192" name="Google Shape;192;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2"/>
              </a:buClr>
              <a:buSzPct val="36666"/>
              <a:buFont typeface="Arial"/>
              <a:buNone/>
            </a:pPr>
            <a:r>
              <a:rPr lang="en"/>
              <a:t>Arduino Uno Testing Results - Data Reception</a:t>
            </a:r>
            <a:endParaRPr/>
          </a:p>
        </p:txBody>
      </p:sp>
      <p:sp>
        <p:nvSpPr>
          <p:cNvPr id="193" name="Google Shape;193;p32"/>
          <p:cNvSpPr txBox="1"/>
          <p:nvPr>
            <p:ph idx="1" type="body"/>
          </p:nvPr>
        </p:nvSpPr>
        <p:spPr>
          <a:xfrm>
            <a:off x="236700" y="1159075"/>
            <a:ext cx="8520600" cy="3334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 Arduino successfully interpolate data from compass and annemeter</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cxnSp>
        <p:nvCxnSpPr>
          <p:cNvPr id="194" name="Google Shape;194;p32"/>
          <p:cNvCxnSpPr/>
          <p:nvPr/>
        </p:nvCxnSpPr>
        <p:spPr>
          <a:xfrm flipH="1">
            <a:off x="3075350" y="3214700"/>
            <a:ext cx="1869900" cy="503700"/>
          </a:xfrm>
          <a:prstGeom prst="straightConnector1">
            <a:avLst/>
          </a:prstGeom>
          <a:noFill/>
          <a:ln cap="flat" cmpd="sng" w="9525">
            <a:solidFill>
              <a:schemeClr val="dk2"/>
            </a:solidFill>
            <a:prstDash val="solid"/>
            <a:round/>
            <a:headEnd len="med" w="med" type="none"/>
            <a:tailEnd len="med" w="med" type="triangle"/>
          </a:ln>
        </p:spPr>
      </p:cxnSp>
      <p:cxnSp>
        <p:nvCxnSpPr>
          <p:cNvPr id="195" name="Google Shape;195;p32"/>
          <p:cNvCxnSpPr/>
          <p:nvPr/>
        </p:nvCxnSpPr>
        <p:spPr>
          <a:xfrm rot="10800000">
            <a:off x="3129050" y="3128900"/>
            <a:ext cx="1778700" cy="85800"/>
          </a:xfrm>
          <a:prstGeom prst="straightConnector1">
            <a:avLst/>
          </a:prstGeom>
          <a:noFill/>
          <a:ln cap="flat" cmpd="sng" w="9525">
            <a:solidFill>
              <a:schemeClr val="dk2"/>
            </a:solidFill>
            <a:prstDash val="solid"/>
            <a:round/>
            <a:headEnd len="med" w="med" type="none"/>
            <a:tailEnd len="med" w="med" type="triangle"/>
          </a:ln>
        </p:spPr>
      </p:cxnSp>
      <p:cxnSp>
        <p:nvCxnSpPr>
          <p:cNvPr id="196" name="Google Shape;196;p32"/>
          <p:cNvCxnSpPr/>
          <p:nvPr/>
        </p:nvCxnSpPr>
        <p:spPr>
          <a:xfrm flipH="1">
            <a:off x="2121650" y="4361250"/>
            <a:ext cx="2749800" cy="300000"/>
          </a:xfrm>
          <a:prstGeom prst="straightConnector1">
            <a:avLst/>
          </a:prstGeom>
          <a:noFill/>
          <a:ln cap="flat" cmpd="sng" w="9525">
            <a:solidFill>
              <a:schemeClr val="dk2"/>
            </a:solidFill>
            <a:prstDash val="solid"/>
            <a:round/>
            <a:headEnd len="med" w="med" type="none"/>
            <a:tailEnd len="med" w="med" type="triangle"/>
          </a:ln>
        </p:spPr>
      </p:cxnSp>
      <p:cxnSp>
        <p:nvCxnSpPr>
          <p:cNvPr id="197" name="Google Shape;197;p32"/>
          <p:cNvCxnSpPr/>
          <p:nvPr/>
        </p:nvCxnSpPr>
        <p:spPr>
          <a:xfrm rot="10800000">
            <a:off x="2186000" y="4050450"/>
            <a:ext cx="2627700" cy="310800"/>
          </a:xfrm>
          <a:prstGeom prst="straightConnector1">
            <a:avLst/>
          </a:prstGeom>
          <a:noFill/>
          <a:ln cap="flat" cmpd="sng" w="9525">
            <a:solidFill>
              <a:schemeClr val="dk2"/>
            </a:solidFill>
            <a:prstDash val="solid"/>
            <a:round/>
            <a:headEnd len="med" w="med" type="none"/>
            <a:tailEnd len="med" w="med" type="triangle"/>
          </a:ln>
        </p:spPr>
      </p:cxnSp>
      <p:sp>
        <p:nvSpPr>
          <p:cNvPr id="198" name="Google Shape;198;p32"/>
          <p:cNvSpPr txBox="1"/>
          <p:nvPr/>
        </p:nvSpPr>
        <p:spPr>
          <a:xfrm>
            <a:off x="4950625" y="2998550"/>
            <a:ext cx="29724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layfair Display"/>
                <a:ea typeface="Playfair Display"/>
                <a:cs typeface="Playfair Display"/>
                <a:sym typeface="Playfair Display"/>
              </a:rPr>
              <a:t>Read change in wind direction</a:t>
            </a:r>
            <a:endParaRPr>
              <a:latin typeface="Playfair Display"/>
              <a:ea typeface="Playfair Display"/>
              <a:cs typeface="Playfair Display"/>
              <a:sym typeface="Playfair Display"/>
            </a:endParaRPr>
          </a:p>
          <a:p>
            <a:pPr indent="0" lvl="0" marL="0" rtl="0" algn="l">
              <a:spcBef>
                <a:spcPts val="0"/>
              </a:spcBef>
              <a:spcAft>
                <a:spcPts val="0"/>
              </a:spcAft>
              <a:buNone/>
            </a:pPr>
            <a:r>
              <a:t/>
            </a:r>
            <a:endParaRPr>
              <a:latin typeface="Playfair Display"/>
              <a:ea typeface="Playfair Display"/>
              <a:cs typeface="Playfair Display"/>
              <a:sym typeface="Playfair Display"/>
            </a:endParaRPr>
          </a:p>
          <a:p>
            <a:pPr indent="0" lvl="0" marL="0" rtl="0" algn="l">
              <a:spcBef>
                <a:spcPts val="0"/>
              </a:spcBef>
              <a:spcAft>
                <a:spcPts val="0"/>
              </a:spcAft>
              <a:buNone/>
            </a:pPr>
            <a:r>
              <a:t/>
            </a:r>
            <a:endParaRPr>
              <a:latin typeface="Playfair Display"/>
              <a:ea typeface="Playfair Display"/>
              <a:cs typeface="Playfair Display"/>
              <a:sym typeface="Playfair Display"/>
            </a:endParaRPr>
          </a:p>
          <a:p>
            <a:pPr indent="0" lvl="0" marL="0" rtl="0" algn="l">
              <a:spcBef>
                <a:spcPts val="0"/>
              </a:spcBef>
              <a:spcAft>
                <a:spcPts val="0"/>
              </a:spcAft>
              <a:buNone/>
            </a:pPr>
            <a:r>
              <a:t/>
            </a:r>
            <a:endParaRPr>
              <a:latin typeface="Playfair Display"/>
              <a:ea typeface="Playfair Display"/>
              <a:cs typeface="Playfair Display"/>
              <a:sym typeface="Playfair Display"/>
            </a:endParaRPr>
          </a:p>
          <a:p>
            <a:pPr indent="0" lvl="0" marL="0" rtl="0" algn="l">
              <a:spcBef>
                <a:spcPts val="0"/>
              </a:spcBef>
              <a:spcAft>
                <a:spcPts val="0"/>
              </a:spcAft>
              <a:buNone/>
            </a:pPr>
            <a:r>
              <a:t/>
            </a:r>
            <a:endParaRPr>
              <a:latin typeface="Playfair Display"/>
              <a:ea typeface="Playfair Display"/>
              <a:cs typeface="Playfair Display"/>
              <a:sym typeface="Playfair Display"/>
            </a:endParaRPr>
          </a:p>
          <a:p>
            <a:pPr indent="0" lvl="0" marL="0" rtl="0" algn="l">
              <a:spcBef>
                <a:spcPts val="0"/>
              </a:spcBef>
              <a:spcAft>
                <a:spcPts val="0"/>
              </a:spcAft>
              <a:buNone/>
            </a:pPr>
            <a:r>
              <a:t/>
            </a:r>
            <a:endParaRPr>
              <a:latin typeface="Playfair Display"/>
              <a:ea typeface="Playfair Display"/>
              <a:cs typeface="Playfair Display"/>
              <a:sym typeface="Playfair Display"/>
            </a:endParaRPr>
          </a:p>
          <a:p>
            <a:pPr indent="0" lvl="0" marL="0" rtl="0" algn="l">
              <a:spcBef>
                <a:spcPts val="0"/>
              </a:spcBef>
              <a:spcAft>
                <a:spcPts val="0"/>
              </a:spcAft>
              <a:buNone/>
            </a:pPr>
            <a:r>
              <a:rPr lang="en">
                <a:latin typeface="Playfair Display"/>
                <a:ea typeface="Playfair Display"/>
                <a:cs typeface="Playfair Display"/>
                <a:sym typeface="Playfair Display"/>
              </a:rPr>
              <a:t>Read Change in Heading </a:t>
            </a:r>
            <a:endParaRPr>
              <a:latin typeface="Playfair Display"/>
              <a:ea typeface="Playfair Display"/>
              <a:cs typeface="Playfair Display"/>
              <a:sym typeface="Playfair Display"/>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Arduino Uno</a:t>
            </a:r>
            <a:endParaRPr/>
          </a:p>
        </p:txBody>
      </p:sp>
      <p:sp>
        <p:nvSpPr>
          <p:cNvPr id="204" name="Google Shape;204;p33"/>
          <p:cNvSpPr txBox="1"/>
          <p:nvPr>
            <p:ph idx="1" type="body"/>
          </p:nvPr>
        </p:nvSpPr>
        <p:spPr>
          <a:xfrm>
            <a:off x="311700" y="1234075"/>
            <a:ext cx="8520600" cy="3334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Requirement:</a:t>
            </a:r>
            <a:endParaRPr/>
          </a:p>
          <a:p>
            <a:pPr indent="-317500" lvl="1" marL="914400" rtl="0" algn="l">
              <a:spcBef>
                <a:spcPts val="0"/>
              </a:spcBef>
              <a:spcAft>
                <a:spcPts val="0"/>
              </a:spcAft>
              <a:buSzPts val="1400"/>
              <a:buChar char="○"/>
            </a:pPr>
            <a:r>
              <a:rPr lang="en"/>
              <a:t>Processor must be able to calculate boat heading and wind direction with relative errors within 1-5% in magnitude with no more than 5 seconds latency.</a:t>
            </a:r>
            <a:endParaRPr/>
          </a:p>
          <a:p>
            <a:pPr indent="-342900" lvl="0" marL="457200" rtl="0" algn="l">
              <a:spcBef>
                <a:spcPts val="0"/>
              </a:spcBef>
              <a:spcAft>
                <a:spcPts val="0"/>
              </a:spcAft>
              <a:buSzPts val="1800"/>
              <a:buChar char="●"/>
            </a:pPr>
            <a:r>
              <a:rPr lang="en"/>
              <a:t>Verification:</a:t>
            </a:r>
            <a:endParaRPr/>
          </a:p>
          <a:p>
            <a:pPr indent="-317500" lvl="1" marL="914400" rtl="0" algn="l">
              <a:spcBef>
                <a:spcPts val="0"/>
              </a:spcBef>
              <a:spcAft>
                <a:spcPts val="0"/>
              </a:spcAft>
              <a:buSzPts val="1400"/>
              <a:buChar char="○"/>
            </a:pPr>
            <a:r>
              <a:rPr lang="en"/>
              <a:t>1) Use a compass to view the boat’s heading.</a:t>
            </a:r>
            <a:endParaRPr/>
          </a:p>
          <a:p>
            <a:pPr indent="-317500" lvl="1" marL="914400" rtl="0" algn="l">
              <a:spcBef>
                <a:spcPts val="0"/>
              </a:spcBef>
              <a:spcAft>
                <a:spcPts val="0"/>
              </a:spcAft>
              <a:buSzPts val="1400"/>
              <a:buChar char="○"/>
            </a:pPr>
            <a:r>
              <a:rPr lang="en"/>
              <a:t>2) Use anemometer  to view the wind direction.</a:t>
            </a:r>
            <a:endParaRPr/>
          </a:p>
          <a:p>
            <a:pPr indent="-317500" lvl="1" marL="914400" rtl="0" algn="l">
              <a:spcBef>
                <a:spcPts val="0"/>
              </a:spcBef>
              <a:spcAft>
                <a:spcPts val="0"/>
              </a:spcAft>
              <a:buSzPts val="1400"/>
              <a:buChar char="○"/>
            </a:pPr>
            <a:r>
              <a:rPr lang="en"/>
              <a:t>3) Compare the recorded boat’s direction and the wind direction outputted by compass and anemometer with the actual heading of the boat and wind direction and check if the relative error is within 1-5% in magnitude. The recorded information should be displayed within 5 seconds.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2"/>
              </a:buClr>
              <a:buSzPct val="36666"/>
              <a:buFont typeface="Arial"/>
              <a:buNone/>
            </a:pPr>
            <a:r>
              <a:rPr lang="en"/>
              <a:t>Arduino Uno Testing Results - Heading Calculation</a:t>
            </a:r>
            <a:endParaRPr/>
          </a:p>
        </p:txBody>
      </p:sp>
      <p:pic>
        <p:nvPicPr>
          <p:cNvPr id="210" name="Google Shape;210;p34"/>
          <p:cNvPicPr preferRelativeResize="0"/>
          <p:nvPr/>
        </p:nvPicPr>
        <p:blipFill rotWithShape="1">
          <a:blip r:embed="rId3">
            <a:alphaModFix/>
          </a:blip>
          <a:srcRect b="56506" l="0" r="77792" t="0"/>
          <a:stretch/>
        </p:blipFill>
        <p:spPr>
          <a:xfrm>
            <a:off x="248825" y="1298299"/>
            <a:ext cx="3148027" cy="3467999"/>
          </a:xfrm>
          <a:prstGeom prst="rect">
            <a:avLst/>
          </a:prstGeom>
          <a:noFill/>
          <a:ln>
            <a:noFill/>
          </a:ln>
        </p:spPr>
      </p:pic>
      <p:pic>
        <p:nvPicPr>
          <p:cNvPr id="211" name="Google Shape;211;p34"/>
          <p:cNvPicPr preferRelativeResize="0"/>
          <p:nvPr/>
        </p:nvPicPr>
        <p:blipFill rotWithShape="1">
          <a:blip r:embed="rId3">
            <a:alphaModFix/>
          </a:blip>
          <a:srcRect b="7783" l="0" r="77792" t="42736"/>
          <a:stretch/>
        </p:blipFill>
        <p:spPr>
          <a:xfrm>
            <a:off x="4355275" y="1210225"/>
            <a:ext cx="2907624" cy="36441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Arduino Uno</a:t>
            </a:r>
            <a:endParaRPr/>
          </a:p>
        </p:txBody>
      </p:sp>
      <p:sp>
        <p:nvSpPr>
          <p:cNvPr id="217" name="Google Shape;217;p35"/>
          <p:cNvSpPr txBox="1"/>
          <p:nvPr>
            <p:ph idx="1" type="body"/>
          </p:nvPr>
        </p:nvSpPr>
        <p:spPr>
          <a:xfrm>
            <a:off x="311700" y="1234075"/>
            <a:ext cx="8520600" cy="3334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Requirement:</a:t>
            </a:r>
            <a:endParaRPr/>
          </a:p>
          <a:p>
            <a:pPr indent="-317500" lvl="1" marL="914400" rtl="0" algn="l">
              <a:spcBef>
                <a:spcPts val="0"/>
              </a:spcBef>
              <a:spcAft>
                <a:spcPts val="0"/>
              </a:spcAft>
              <a:buSzPts val="1400"/>
              <a:buChar char="○"/>
            </a:pPr>
            <a:r>
              <a:rPr lang="en"/>
              <a:t>Processor must be able to tell which way to move the boat and what instructions to give the servos based on information from sensors.</a:t>
            </a:r>
            <a:endParaRPr/>
          </a:p>
          <a:p>
            <a:pPr indent="-342900" lvl="0" marL="457200" rtl="0" algn="l">
              <a:spcBef>
                <a:spcPts val="0"/>
              </a:spcBef>
              <a:spcAft>
                <a:spcPts val="0"/>
              </a:spcAft>
              <a:buSzPts val="1800"/>
              <a:buChar char="●"/>
            </a:pPr>
            <a:r>
              <a:rPr lang="en"/>
              <a:t>Verification:</a:t>
            </a:r>
            <a:endParaRPr/>
          </a:p>
          <a:p>
            <a:pPr indent="-317500" lvl="1" marL="914400" rtl="0" algn="l">
              <a:spcBef>
                <a:spcPts val="0"/>
              </a:spcBef>
              <a:spcAft>
                <a:spcPts val="0"/>
              </a:spcAft>
              <a:buSzPts val="1400"/>
              <a:buChar char="○"/>
            </a:pPr>
            <a:r>
              <a:rPr lang="en"/>
              <a:t>1) </a:t>
            </a:r>
            <a:r>
              <a:rPr lang="en"/>
              <a:t>Connect the servos to the microcontroller.</a:t>
            </a:r>
            <a:endParaRPr/>
          </a:p>
          <a:p>
            <a:pPr indent="-317500" lvl="1" marL="914400" rtl="0" algn="l">
              <a:spcBef>
                <a:spcPts val="0"/>
              </a:spcBef>
              <a:spcAft>
                <a:spcPts val="0"/>
              </a:spcAft>
              <a:buSzPts val="1400"/>
              <a:buChar char="○"/>
            </a:pPr>
            <a:r>
              <a:rPr lang="en"/>
              <a:t>2) </a:t>
            </a:r>
            <a:r>
              <a:rPr lang="en"/>
              <a:t>Record the correct information collected from the sensors and use them as input.</a:t>
            </a:r>
            <a:endParaRPr/>
          </a:p>
          <a:p>
            <a:pPr indent="-317500" lvl="1" marL="914400" rtl="0" algn="l">
              <a:spcBef>
                <a:spcPts val="0"/>
              </a:spcBef>
              <a:spcAft>
                <a:spcPts val="0"/>
              </a:spcAft>
              <a:buSzPts val="1400"/>
              <a:buChar char="○"/>
            </a:pPr>
            <a:r>
              <a:rPr lang="en"/>
              <a:t>3) Observe how the sail/rudder servos move in response to signals from the sensors</a:t>
            </a:r>
            <a:endParaRPr/>
          </a:p>
          <a:p>
            <a:pPr indent="-317500" lvl="1" marL="914400" rtl="0" algn="l">
              <a:spcBef>
                <a:spcPts val="0"/>
              </a:spcBef>
              <a:spcAft>
                <a:spcPts val="0"/>
              </a:spcAft>
              <a:buSzPts val="1400"/>
              <a:buChar char="○"/>
            </a:pPr>
            <a:r>
              <a:rPr lang="en"/>
              <a:t>4) Record signals to servos using multimeter.</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2"/>
              </a:buClr>
              <a:buSzPct val="36666"/>
              <a:buFont typeface="Arial"/>
              <a:buNone/>
            </a:pPr>
            <a:r>
              <a:rPr lang="en"/>
              <a:t>Arduino Uno Testing Results - Servo Transmission</a:t>
            </a:r>
            <a:endParaRPr/>
          </a:p>
        </p:txBody>
      </p:sp>
      <p:sp>
        <p:nvSpPr>
          <p:cNvPr id="223" name="Google Shape;223;p36"/>
          <p:cNvSpPr txBox="1"/>
          <p:nvPr>
            <p:ph idx="1" type="body"/>
          </p:nvPr>
        </p:nvSpPr>
        <p:spPr>
          <a:xfrm>
            <a:off x="311700" y="1234075"/>
            <a:ext cx="8520600" cy="11655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Recordings of multimeter readings from servos</a:t>
            </a:r>
            <a:endParaRPr/>
          </a:p>
          <a:p>
            <a:pPr indent="-342900" lvl="0" marL="457200" rtl="0" algn="l">
              <a:spcBef>
                <a:spcPts val="0"/>
              </a:spcBef>
              <a:spcAft>
                <a:spcPts val="0"/>
              </a:spcAft>
              <a:buSzPts val="1800"/>
              <a:buChar char="●"/>
            </a:pPr>
            <a:r>
              <a:rPr lang="en"/>
              <a:t>Different PWM signals result in different servo movements</a:t>
            </a:r>
            <a:endParaRPr/>
          </a:p>
        </p:txBody>
      </p:sp>
      <p:pic>
        <p:nvPicPr>
          <p:cNvPr id="224" name="Google Shape;224;p36"/>
          <p:cNvPicPr preferRelativeResize="0"/>
          <p:nvPr/>
        </p:nvPicPr>
        <p:blipFill rotWithShape="1">
          <a:blip r:embed="rId3">
            <a:alphaModFix/>
          </a:blip>
          <a:srcRect b="45266" l="41690" r="0" t="2341"/>
          <a:stretch/>
        </p:blipFill>
        <p:spPr>
          <a:xfrm>
            <a:off x="311700" y="2571750"/>
            <a:ext cx="5195294" cy="2422124"/>
          </a:xfrm>
          <a:prstGeom prst="rect">
            <a:avLst/>
          </a:prstGeom>
          <a:noFill/>
          <a:ln>
            <a:noFill/>
          </a:ln>
        </p:spPr>
      </p:pic>
      <p:sp>
        <p:nvSpPr>
          <p:cNvPr id="225" name="Google Shape;225;p36"/>
          <p:cNvSpPr txBox="1"/>
          <p:nvPr/>
        </p:nvSpPr>
        <p:spPr>
          <a:xfrm>
            <a:off x="6865632" y="1234075"/>
            <a:ext cx="23727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layfair Display"/>
                <a:ea typeface="Playfair Display"/>
                <a:cs typeface="Playfair Display"/>
                <a:sym typeface="Playfair Display"/>
              </a:rPr>
              <a:t>A graph and a multimeter reading of a pwm signal sent to the sail servo.</a:t>
            </a:r>
            <a:endParaRPr>
              <a:latin typeface="Playfair Display"/>
              <a:ea typeface="Playfair Display"/>
              <a:cs typeface="Playfair Display"/>
              <a:sym typeface="Playfair Display"/>
            </a:endParaRPr>
          </a:p>
          <a:p>
            <a:pPr indent="0" lvl="0" marL="0" rtl="0" algn="l">
              <a:spcBef>
                <a:spcPts val="0"/>
              </a:spcBef>
              <a:spcAft>
                <a:spcPts val="0"/>
              </a:spcAft>
              <a:buNone/>
            </a:pPr>
            <a:r>
              <a:rPr lang="en">
                <a:latin typeface="Playfair Display"/>
                <a:ea typeface="Playfair Display"/>
                <a:cs typeface="Playfair Display"/>
                <a:sym typeface="Playfair Display"/>
              </a:rPr>
              <a:t>2.7% Duty Cycle</a:t>
            </a:r>
            <a:endParaRPr>
              <a:latin typeface="Playfair Display"/>
              <a:ea typeface="Playfair Display"/>
              <a:cs typeface="Playfair Display"/>
              <a:sym typeface="Playfair Display"/>
            </a:endParaRPr>
          </a:p>
        </p:txBody>
      </p:sp>
      <p:pic>
        <p:nvPicPr>
          <p:cNvPr id="226" name="Google Shape;226;p36"/>
          <p:cNvPicPr preferRelativeResize="0"/>
          <p:nvPr/>
        </p:nvPicPr>
        <p:blipFill>
          <a:blip r:embed="rId4">
            <a:alphaModFix/>
          </a:blip>
          <a:stretch>
            <a:fillRect/>
          </a:stretch>
        </p:blipFill>
        <p:spPr>
          <a:xfrm>
            <a:off x="6462974" y="2637476"/>
            <a:ext cx="1717993" cy="229067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7"/>
          <p:cNvSpPr txBox="1"/>
          <p:nvPr>
            <p:ph type="title"/>
          </p:nvPr>
        </p:nvSpPr>
        <p:spPr>
          <a:xfrm>
            <a:off x="3470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FS-iA6B 6 channel receiver</a:t>
            </a:r>
            <a:endParaRPr/>
          </a:p>
        </p:txBody>
      </p:sp>
      <p:sp>
        <p:nvSpPr>
          <p:cNvPr id="232" name="Google Shape;232;p37"/>
          <p:cNvSpPr txBox="1"/>
          <p:nvPr>
            <p:ph idx="1" type="body"/>
          </p:nvPr>
        </p:nvSpPr>
        <p:spPr>
          <a:xfrm>
            <a:off x="311700" y="1234075"/>
            <a:ext cx="8520600" cy="3334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Requirement:</a:t>
            </a:r>
            <a:endParaRPr/>
          </a:p>
          <a:p>
            <a:pPr indent="-317500" lvl="1" marL="914400" rtl="0" algn="l">
              <a:spcBef>
                <a:spcPts val="0"/>
              </a:spcBef>
              <a:spcAft>
                <a:spcPts val="0"/>
              </a:spcAft>
              <a:buSzPts val="1400"/>
              <a:buChar char="○"/>
            </a:pPr>
            <a:r>
              <a:rPr lang="en"/>
              <a:t>Must be able to receive user input commands from the controller and send them to the servos with latency no more than 0.1 seconds \</a:t>
            </a:r>
            <a:endParaRPr/>
          </a:p>
          <a:p>
            <a:pPr indent="-342900" lvl="0" marL="457200" rtl="0" algn="l">
              <a:spcBef>
                <a:spcPts val="0"/>
              </a:spcBef>
              <a:spcAft>
                <a:spcPts val="0"/>
              </a:spcAft>
              <a:buSzPts val="1800"/>
              <a:buChar char="●"/>
            </a:pPr>
            <a:r>
              <a:rPr lang="en"/>
              <a:t>Verification:</a:t>
            </a:r>
            <a:endParaRPr/>
          </a:p>
          <a:p>
            <a:pPr indent="-317500" lvl="1" marL="914400" rtl="0" algn="l">
              <a:spcBef>
                <a:spcPts val="0"/>
              </a:spcBef>
              <a:spcAft>
                <a:spcPts val="0"/>
              </a:spcAft>
              <a:buSzPts val="1400"/>
              <a:buChar char="○"/>
            </a:pPr>
            <a:r>
              <a:rPr lang="en"/>
              <a:t>1) Connect receiver to boat motor subsystem</a:t>
            </a:r>
            <a:endParaRPr/>
          </a:p>
          <a:p>
            <a:pPr indent="-317500" lvl="1" marL="914400" rtl="0" algn="l">
              <a:spcBef>
                <a:spcPts val="0"/>
              </a:spcBef>
              <a:spcAft>
                <a:spcPts val="0"/>
              </a:spcAft>
              <a:buSzPts val="1400"/>
              <a:buChar char="○"/>
            </a:pPr>
            <a:r>
              <a:rPr lang="en"/>
              <a:t>2) input commands into the controller from 100 meters away</a:t>
            </a:r>
            <a:endParaRPr/>
          </a:p>
          <a:p>
            <a:pPr indent="-317500" lvl="1" marL="914400" rtl="0" algn="l">
              <a:spcBef>
                <a:spcPts val="0"/>
              </a:spcBef>
              <a:spcAft>
                <a:spcPts val="0"/>
              </a:spcAft>
              <a:buSzPts val="1400"/>
              <a:buChar char="○"/>
            </a:pPr>
            <a:r>
              <a:rPr lang="en"/>
              <a:t>3) Observe how the sail/rudder servos move in response to signals from the user input</a:t>
            </a:r>
            <a:endParaRPr/>
          </a:p>
          <a:p>
            <a:pPr indent="-317500" lvl="1" marL="914400" rtl="0" algn="l">
              <a:spcBef>
                <a:spcPts val="0"/>
              </a:spcBef>
              <a:spcAft>
                <a:spcPts val="0"/>
              </a:spcAft>
              <a:buSzPts val="1400"/>
              <a:buChar char="○"/>
            </a:pPr>
            <a:r>
              <a:rPr lang="en"/>
              <a:t>4) Record signals using multimeter.</a:t>
            </a:r>
            <a:endParaRPr/>
          </a:p>
          <a:p>
            <a:pPr indent="0" lvl="0" marL="0" rtl="0" algn="l">
              <a:spcBef>
                <a:spcPts val="1200"/>
              </a:spcBef>
              <a:spcAft>
                <a:spcPts val="120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Receiver</a:t>
            </a:r>
            <a:r>
              <a:rPr lang="en"/>
              <a:t> Testing Results</a:t>
            </a:r>
            <a:endParaRPr/>
          </a:p>
        </p:txBody>
      </p:sp>
      <p:sp>
        <p:nvSpPr>
          <p:cNvPr id="238" name="Google Shape;238;p38"/>
          <p:cNvSpPr txBox="1"/>
          <p:nvPr>
            <p:ph idx="1" type="body"/>
          </p:nvPr>
        </p:nvSpPr>
        <p:spPr>
          <a:xfrm>
            <a:off x="311700" y="1234075"/>
            <a:ext cx="8520600" cy="11127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Multimeter readings match angle from user input</a:t>
            </a:r>
            <a:endParaRPr/>
          </a:p>
          <a:p>
            <a:pPr indent="-342900" lvl="0" marL="457200" rtl="0" algn="l">
              <a:spcBef>
                <a:spcPts val="0"/>
              </a:spcBef>
              <a:spcAft>
                <a:spcPts val="0"/>
              </a:spcAft>
              <a:buSzPts val="1800"/>
              <a:buChar char="●"/>
            </a:pPr>
            <a:r>
              <a:rPr lang="en"/>
              <a:t>Sail/rudder movement also match</a:t>
            </a:r>
            <a:endParaRPr/>
          </a:p>
        </p:txBody>
      </p:sp>
      <p:pic>
        <p:nvPicPr>
          <p:cNvPr id="239" name="Google Shape;239;p38"/>
          <p:cNvPicPr preferRelativeResize="0"/>
          <p:nvPr/>
        </p:nvPicPr>
        <p:blipFill rotWithShape="1">
          <a:blip r:embed="rId3">
            <a:alphaModFix/>
          </a:blip>
          <a:srcRect b="45416" l="65145" r="0" t="2084"/>
          <a:stretch/>
        </p:blipFill>
        <p:spPr>
          <a:xfrm>
            <a:off x="258125" y="2137750"/>
            <a:ext cx="3187075" cy="2700351"/>
          </a:xfrm>
          <a:prstGeom prst="rect">
            <a:avLst/>
          </a:prstGeom>
          <a:noFill/>
          <a:ln>
            <a:noFill/>
          </a:ln>
        </p:spPr>
      </p:pic>
      <p:pic>
        <p:nvPicPr>
          <p:cNvPr id="240" name="Google Shape;240;p38"/>
          <p:cNvPicPr preferRelativeResize="0"/>
          <p:nvPr/>
        </p:nvPicPr>
        <p:blipFill rotWithShape="1">
          <a:blip r:embed="rId4">
            <a:alphaModFix/>
          </a:blip>
          <a:srcRect b="0" l="0" r="0" t="12747"/>
          <a:stretch/>
        </p:blipFill>
        <p:spPr>
          <a:xfrm>
            <a:off x="6646350" y="2279949"/>
            <a:ext cx="2132375" cy="2437176"/>
          </a:xfrm>
          <a:prstGeom prst="rect">
            <a:avLst/>
          </a:prstGeom>
          <a:noFill/>
          <a:ln>
            <a:noFill/>
          </a:ln>
        </p:spPr>
      </p:pic>
      <p:sp>
        <p:nvSpPr>
          <p:cNvPr id="241" name="Google Shape;241;p38"/>
          <p:cNvSpPr txBox="1"/>
          <p:nvPr/>
        </p:nvSpPr>
        <p:spPr>
          <a:xfrm>
            <a:off x="3779195" y="2571750"/>
            <a:ext cx="23727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layfair Display"/>
                <a:ea typeface="Playfair Display"/>
                <a:cs typeface="Playfair Display"/>
                <a:sym typeface="Playfair Display"/>
              </a:rPr>
              <a:t>A graph and a multimeter reading of a pwm signal sent by the remote control.</a:t>
            </a:r>
            <a:endParaRPr>
              <a:latin typeface="Playfair Display"/>
              <a:ea typeface="Playfair Display"/>
              <a:cs typeface="Playfair Display"/>
              <a:sym typeface="Playfair Display"/>
            </a:endParaRPr>
          </a:p>
          <a:p>
            <a:pPr indent="0" lvl="0" marL="0" rtl="0" algn="l">
              <a:spcBef>
                <a:spcPts val="0"/>
              </a:spcBef>
              <a:spcAft>
                <a:spcPts val="0"/>
              </a:spcAft>
              <a:buNone/>
            </a:pPr>
            <a:r>
              <a:rPr lang="en">
                <a:latin typeface="Playfair Display"/>
                <a:ea typeface="Playfair Display"/>
                <a:cs typeface="Playfair Display"/>
                <a:sym typeface="Playfair Display"/>
              </a:rPr>
              <a:t>7.4% Duty Cycle</a:t>
            </a:r>
            <a:endParaRPr>
              <a:latin typeface="Playfair Display"/>
              <a:ea typeface="Playfair Display"/>
              <a:cs typeface="Playfair Display"/>
              <a:sym typeface="Playfair Display"/>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2"/>
              </a:buClr>
              <a:buSzPct val="36666"/>
              <a:buFont typeface="Arial"/>
              <a:buNone/>
            </a:pPr>
            <a:r>
              <a:rPr lang="en"/>
              <a:t>Motor Subsystem</a:t>
            </a:r>
            <a:endParaRPr/>
          </a:p>
        </p:txBody>
      </p:sp>
      <p:sp>
        <p:nvSpPr>
          <p:cNvPr id="247" name="Google Shape;247;p39"/>
          <p:cNvSpPr txBox="1"/>
          <p:nvPr>
            <p:ph idx="1" type="body"/>
          </p:nvPr>
        </p:nvSpPr>
        <p:spPr>
          <a:xfrm>
            <a:off x="311700" y="1180500"/>
            <a:ext cx="8520600" cy="3334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C</a:t>
            </a:r>
            <a:r>
              <a:rPr lang="en"/>
              <a:t>ontains two servos for steering the boat: sail and rudder</a:t>
            </a:r>
            <a:endParaRPr/>
          </a:p>
          <a:p>
            <a:pPr indent="-342900" lvl="0" marL="457200" rtl="0" algn="l">
              <a:spcBef>
                <a:spcPts val="0"/>
              </a:spcBef>
              <a:spcAft>
                <a:spcPts val="0"/>
              </a:spcAft>
              <a:buSzPts val="1800"/>
              <a:buChar char="●"/>
            </a:pPr>
            <a:r>
              <a:rPr lang="en"/>
              <a:t>receives instructions from the processor subsystem</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248" name="Google Shape;248;p39"/>
          <p:cNvPicPr preferRelativeResize="0"/>
          <p:nvPr/>
        </p:nvPicPr>
        <p:blipFill rotWithShape="1">
          <a:blip r:embed="rId3">
            <a:alphaModFix/>
          </a:blip>
          <a:srcRect b="43749" l="6826" r="13237" t="17916"/>
          <a:stretch/>
        </p:blipFill>
        <p:spPr>
          <a:xfrm>
            <a:off x="1285875" y="2668200"/>
            <a:ext cx="2314575" cy="1971675"/>
          </a:xfrm>
          <a:prstGeom prst="rect">
            <a:avLst/>
          </a:prstGeom>
          <a:noFill/>
          <a:ln>
            <a:noFill/>
          </a:ln>
        </p:spPr>
      </p:pic>
      <p:pic>
        <p:nvPicPr>
          <p:cNvPr id="249" name="Google Shape;249;p39"/>
          <p:cNvPicPr preferRelativeResize="0"/>
          <p:nvPr/>
        </p:nvPicPr>
        <p:blipFill rotWithShape="1">
          <a:blip r:embed="rId4">
            <a:alphaModFix/>
          </a:blip>
          <a:srcRect b="34214" l="0" r="7028" t="25159"/>
          <a:stretch/>
        </p:blipFill>
        <p:spPr>
          <a:xfrm>
            <a:off x="5293225" y="2701525"/>
            <a:ext cx="2540140" cy="1971675"/>
          </a:xfrm>
          <a:prstGeom prst="rect">
            <a:avLst/>
          </a:prstGeom>
          <a:noFill/>
          <a:ln>
            <a:noFill/>
          </a:ln>
        </p:spPr>
      </p:pic>
      <p:sp>
        <p:nvSpPr>
          <p:cNvPr id="250" name="Google Shape;250;p39"/>
          <p:cNvSpPr txBox="1"/>
          <p:nvPr/>
        </p:nvSpPr>
        <p:spPr>
          <a:xfrm>
            <a:off x="1639463" y="2268000"/>
            <a:ext cx="1607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layfair Display"/>
                <a:ea typeface="Playfair Display"/>
                <a:cs typeface="Playfair Display"/>
                <a:sym typeface="Playfair Display"/>
              </a:rPr>
              <a:t>Rudder Servo</a:t>
            </a:r>
            <a:endParaRPr>
              <a:latin typeface="Playfair Display"/>
              <a:ea typeface="Playfair Display"/>
              <a:cs typeface="Playfair Display"/>
              <a:sym typeface="Playfair Display"/>
            </a:endParaRPr>
          </a:p>
        </p:txBody>
      </p:sp>
      <p:sp>
        <p:nvSpPr>
          <p:cNvPr id="251" name="Google Shape;251;p39"/>
          <p:cNvSpPr txBox="1"/>
          <p:nvPr/>
        </p:nvSpPr>
        <p:spPr>
          <a:xfrm>
            <a:off x="6077745" y="2301325"/>
            <a:ext cx="971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layfair Display"/>
                <a:ea typeface="Playfair Display"/>
                <a:cs typeface="Playfair Display"/>
                <a:sym typeface="Playfair Display"/>
              </a:rPr>
              <a:t>Sail </a:t>
            </a:r>
            <a:r>
              <a:rPr lang="en">
                <a:latin typeface="Playfair Display"/>
                <a:ea typeface="Playfair Display"/>
                <a:cs typeface="Playfair Display"/>
                <a:sym typeface="Playfair Display"/>
              </a:rPr>
              <a:t>Servo</a:t>
            </a:r>
            <a:endParaRPr>
              <a:latin typeface="Playfair Display"/>
              <a:ea typeface="Playfair Display"/>
              <a:cs typeface="Playfair Display"/>
              <a:sym typeface="Playfair Display"/>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Motor Subsystem</a:t>
            </a:r>
            <a:endParaRPr/>
          </a:p>
        </p:txBody>
      </p:sp>
      <p:sp>
        <p:nvSpPr>
          <p:cNvPr id="257" name="Google Shape;257;p40"/>
          <p:cNvSpPr txBox="1"/>
          <p:nvPr>
            <p:ph idx="1" type="body"/>
          </p:nvPr>
        </p:nvSpPr>
        <p:spPr>
          <a:xfrm>
            <a:off x="311700" y="1234075"/>
            <a:ext cx="8520600" cy="3334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Requirement:</a:t>
            </a:r>
            <a:endParaRPr/>
          </a:p>
          <a:p>
            <a:pPr indent="-317500" lvl="1" marL="914400" rtl="0" algn="l">
              <a:spcBef>
                <a:spcPts val="0"/>
              </a:spcBef>
              <a:spcAft>
                <a:spcPts val="0"/>
              </a:spcAft>
              <a:buSzPts val="1400"/>
              <a:buChar char="○"/>
            </a:pPr>
            <a:r>
              <a:rPr lang="en"/>
              <a:t>Servos must be able to turn to angles needed to perform sailing maneuvers within 1-5 degrees.</a:t>
            </a:r>
            <a:endParaRPr/>
          </a:p>
          <a:p>
            <a:pPr indent="-342900" lvl="0" marL="457200" rtl="0" algn="l">
              <a:spcBef>
                <a:spcPts val="0"/>
              </a:spcBef>
              <a:spcAft>
                <a:spcPts val="0"/>
              </a:spcAft>
              <a:buSzPts val="1800"/>
              <a:buChar char="●"/>
            </a:pPr>
            <a:r>
              <a:rPr lang="en"/>
              <a:t>Verification:</a:t>
            </a:r>
            <a:endParaRPr/>
          </a:p>
          <a:p>
            <a:pPr indent="-317500" lvl="1" marL="914400" rtl="0" algn="l">
              <a:spcBef>
                <a:spcPts val="0"/>
              </a:spcBef>
              <a:spcAft>
                <a:spcPts val="0"/>
              </a:spcAft>
              <a:buSzPts val="1400"/>
              <a:buChar char="○"/>
            </a:pPr>
            <a:r>
              <a:rPr lang="en"/>
              <a:t>1) </a:t>
            </a:r>
            <a:r>
              <a:rPr lang="en"/>
              <a:t>Measure the angle of the sails relative to the angle inputted into the controller and see if it is within 1-5 degrees.</a:t>
            </a:r>
            <a:endParaRPr/>
          </a:p>
          <a:p>
            <a:pPr indent="-317500" lvl="1" marL="914400" rtl="0" algn="l">
              <a:spcBef>
                <a:spcPts val="0"/>
              </a:spcBef>
              <a:spcAft>
                <a:spcPts val="0"/>
              </a:spcAft>
              <a:buSzPts val="1400"/>
              <a:buChar char="○"/>
            </a:pPr>
            <a:r>
              <a:rPr lang="en"/>
              <a:t>2) </a:t>
            </a:r>
            <a:r>
              <a:rPr lang="en"/>
              <a:t>Repeat step 1 from four directions (North, South, East, West).</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2"/>
              </a:buClr>
              <a:buSzPct val="36666"/>
              <a:buFont typeface="Arial"/>
              <a:buNone/>
            </a:pPr>
            <a:r>
              <a:rPr lang="en"/>
              <a:t>Motor Subsystem Testing Results-Movement Angle Accuracy</a:t>
            </a:r>
            <a:endParaRPr/>
          </a:p>
        </p:txBody>
      </p:sp>
      <p:sp>
        <p:nvSpPr>
          <p:cNvPr id="263" name="Google Shape;263;p41"/>
          <p:cNvSpPr txBox="1"/>
          <p:nvPr>
            <p:ph idx="1" type="body"/>
          </p:nvPr>
        </p:nvSpPr>
        <p:spPr>
          <a:xfrm>
            <a:off x="363975" y="1017725"/>
            <a:ext cx="8520600" cy="3334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The angles the servos moved matched out inputs.</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264" name="Google Shape;264;p41"/>
          <p:cNvPicPr preferRelativeResize="0"/>
          <p:nvPr/>
        </p:nvPicPr>
        <p:blipFill rotWithShape="1">
          <a:blip r:embed="rId3">
            <a:alphaModFix/>
          </a:blip>
          <a:srcRect b="43749" l="6826" r="13237" t="17916"/>
          <a:stretch/>
        </p:blipFill>
        <p:spPr>
          <a:xfrm>
            <a:off x="235863" y="1654375"/>
            <a:ext cx="1190145" cy="1013824"/>
          </a:xfrm>
          <a:prstGeom prst="rect">
            <a:avLst/>
          </a:prstGeom>
          <a:noFill/>
          <a:ln>
            <a:noFill/>
          </a:ln>
        </p:spPr>
      </p:pic>
      <p:pic>
        <p:nvPicPr>
          <p:cNvPr id="265" name="Google Shape;265;p41"/>
          <p:cNvPicPr preferRelativeResize="0"/>
          <p:nvPr/>
        </p:nvPicPr>
        <p:blipFill rotWithShape="1">
          <a:blip r:embed="rId4">
            <a:alphaModFix/>
          </a:blip>
          <a:srcRect b="34214" l="0" r="7028" t="25159"/>
          <a:stretch/>
        </p:blipFill>
        <p:spPr>
          <a:xfrm>
            <a:off x="7526175" y="3799900"/>
            <a:ext cx="1306125" cy="1013824"/>
          </a:xfrm>
          <a:prstGeom prst="rect">
            <a:avLst/>
          </a:prstGeom>
          <a:noFill/>
          <a:ln>
            <a:noFill/>
          </a:ln>
        </p:spPr>
      </p:pic>
      <p:pic>
        <p:nvPicPr>
          <p:cNvPr id="266" name="Google Shape;266;p41"/>
          <p:cNvPicPr preferRelativeResize="0"/>
          <p:nvPr/>
        </p:nvPicPr>
        <p:blipFill rotWithShape="1">
          <a:blip r:embed="rId5">
            <a:alphaModFix/>
          </a:blip>
          <a:srcRect b="31712" l="0" r="0" t="26411"/>
          <a:stretch/>
        </p:blipFill>
        <p:spPr>
          <a:xfrm>
            <a:off x="177875" y="3992216"/>
            <a:ext cx="1306125" cy="971536"/>
          </a:xfrm>
          <a:prstGeom prst="rect">
            <a:avLst/>
          </a:prstGeom>
          <a:noFill/>
          <a:ln>
            <a:noFill/>
          </a:ln>
        </p:spPr>
      </p:pic>
      <p:pic>
        <p:nvPicPr>
          <p:cNvPr id="267" name="Google Shape;267;p41"/>
          <p:cNvPicPr preferRelativeResize="0"/>
          <p:nvPr/>
        </p:nvPicPr>
        <p:blipFill rotWithShape="1">
          <a:blip r:embed="rId6">
            <a:alphaModFix/>
          </a:blip>
          <a:srcRect b="31589" l="0" r="0" t="30564"/>
          <a:stretch/>
        </p:blipFill>
        <p:spPr>
          <a:xfrm>
            <a:off x="7473900" y="2571750"/>
            <a:ext cx="1410671" cy="884625"/>
          </a:xfrm>
          <a:prstGeom prst="rect">
            <a:avLst/>
          </a:prstGeom>
          <a:noFill/>
          <a:ln>
            <a:noFill/>
          </a:ln>
        </p:spPr>
      </p:pic>
      <p:pic>
        <p:nvPicPr>
          <p:cNvPr id="268" name="Google Shape;268;p41"/>
          <p:cNvPicPr preferRelativeResize="0"/>
          <p:nvPr/>
        </p:nvPicPr>
        <p:blipFill rotWithShape="1">
          <a:blip r:embed="rId7">
            <a:alphaModFix/>
          </a:blip>
          <a:srcRect b="41807" l="10403" r="6636" t="21942"/>
          <a:stretch/>
        </p:blipFill>
        <p:spPr>
          <a:xfrm>
            <a:off x="235875" y="2823300"/>
            <a:ext cx="1306125" cy="1013824"/>
          </a:xfrm>
          <a:prstGeom prst="rect">
            <a:avLst/>
          </a:prstGeom>
          <a:noFill/>
          <a:ln>
            <a:noFill/>
          </a:ln>
        </p:spPr>
      </p:pic>
      <p:pic>
        <p:nvPicPr>
          <p:cNvPr id="269" name="Google Shape;269;p41"/>
          <p:cNvPicPr preferRelativeResize="0"/>
          <p:nvPr/>
        </p:nvPicPr>
        <p:blipFill rotWithShape="1">
          <a:blip r:embed="rId8">
            <a:alphaModFix/>
          </a:blip>
          <a:srcRect b="39391" l="0" r="0" t="25235"/>
          <a:stretch/>
        </p:blipFill>
        <p:spPr>
          <a:xfrm>
            <a:off x="7404500" y="1372649"/>
            <a:ext cx="1480075" cy="930024"/>
          </a:xfrm>
          <a:prstGeom prst="rect">
            <a:avLst/>
          </a:prstGeom>
          <a:noFill/>
          <a:ln>
            <a:noFill/>
          </a:ln>
        </p:spPr>
      </p:pic>
      <p:sp>
        <p:nvSpPr>
          <p:cNvPr id="270" name="Google Shape;270;p41"/>
          <p:cNvSpPr txBox="1"/>
          <p:nvPr/>
        </p:nvSpPr>
        <p:spPr>
          <a:xfrm>
            <a:off x="1644250" y="1832375"/>
            <a:ext cx="109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layfair Display"/>
                <a:ea typeface="Playfair Display"/>
                <a:cs typeface="Playfair Display"/>
                <a:sym typeface="Playfair Display"/>
              </a:rPr>
              <a:t>45 degrees</a:t>
            </a:r>
            <a:endParaRPr>
              <a:latin typeface="Playfair Display"/>
              <a:ea typeface="Playfair Display"/>
              <a:cs typeface="Playfair Display"/>
              <a:sym typeface="Playfair Display"/>
            </a:endParaRPr>
          </a:p>
        </p:txBody>
      </p:sp>
      <p:sp>
        <p:nvSpPr>
          <p:cNvPr id="271" name="Google Shape;271;p41"/>
          <p:cNvSpPr txBox="1"/>
          <p:nvPr/>
        </p:nvSpPr>
        <p:spPr>
          <a:xfrm>
            <a:off x="1644250" y="3047225"/>
            <a:ext cx="109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layfair Display"/>
                <a:ea typeface="Playfair Display"/>
                <a:cs typeface="Playfair Display"/>
                <a:sym typeface="Playfair Display"/>
              </a:rPr>
              <a:t>90</a:t>
            </a:r>
            <a:r>
              <a:rPr lang="en">
                <a:latin typeface="Playfair Display"/>
                <a:ea typeface="Playfair Display"/>
                <a:cs typeface="Playfair Display"/>
                <a:sym typeface="Playfair Display"/>
              </a:rPr>
              <a:t> degrees</a:t>
            </a:r>
            <a:endParaRPr>
              <a:latin typeface="Playfair Display"/>
              <a:ea typeface="Playfair Display"/>
              <a:cs typeface="Playfair Display"/>
              <a:sym typeface="Playfair Display"/>
            </a:endParaRPr>
          </a:p>
        </p:txBody>
      </p:sp>
      <p:sp>
        <p:nvSpPr>
          <p:cNvPr id="272" name="Google Shape;272;p41"/>
          <p:cNvSpPr txBox="1"/>
          <p:nvPr/>
        </p:nvSpPr>
        <p:spPr>
          <a:xfrm>
            <a:off x="1644250" y="4262075"/>
            <a:ext cx="109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layfair Display"/>
                <a:ea typeface="Playfair Display"/>
                <a:cs typeface="Playfair Display"/>
                <a:sym typeface="Playfair Display"/>
              </a:rPr>
              <a:t>135 </a:t>
            </a:r>
            <a:r>
              <a:rPr lang="en">
                <a:latin typeface="Playfair Display"/>
                <a:ea typeface="Playfair Display"/>
                <a:cs typeface="Playfair Display"/>
                <a:sym typeface="Playfair Display"/>
              </a:rPr>
              <a:t>degrees</a:t>
            </a:r>
            <a:endParaRPr>
              <a:latin typeface="Playfair Display"/>
              <a:ea typeface="Playfair Display"/>
              <a:cs typeface="Playfair Display"/>
              <a:sym typeface="Playfair Display"/>
            </a:endParaRPr>
          </a:p>
        </p:txBody>
      </p:sp>
      <p:sp>
        <p:nvSpPr>
          <p:cNvPr id="273" name="Google Shape;273;p41"/>
          <p:cNvSpPr txBox="1"/>
          <p:nvPr/>
        </p:nvSpPr>
        <p:spPr>
          <a:xfrm>
            <a:off x="6061475" y="1637563"/>
            <a:ext cx="109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layfair Display"/>
                <a:ea typeface="Playfair Display"/>
                <a:cs typeface="Playfair Display"/>
                <a:sym typeface="Playfair Display"/>
              </a:rPr>
              <a:t>90 </a:t>
            </a:r>
            <a:r>
              <a:rPr lang="en">
                <a:latin typeface="Playfair Display"/>
                <a:ea typeface="Playfair Display"/>
                <a:cs typeface="Playfair Display"/>
                <a:sym typeface="Playfair Display"/>
              </a:rPr>
              <a:t>degrees</a:t>
            </a:r>
            <a:endParaRPr>
              <a:latin typeface="Playfair Display"/>
              <a:ea typeface="Playfair Display"/>
              <a:cs typeface="Playfair Display"/>
              <a:sym typeface="Playfair Display"/>
            </a:endParaRPr>
          </a:p>
        </p:txBody>
      </p:sp>
      <p:sp>
        <p:nvSpPr>
          <p:cNvPr id="274" name="Google Shape;274;p41"/>
          <p:cNvSpPr txBox="1"/>
          <p:nvPr/>
        </p:nvSpPr>
        <p:spPr>
          <a:xfrm>
            <a:off x="6213875" y="2813950"/>
            <a:ext cx="109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layfair Display"/>
                <a:ea typeface="Playfair Display"/>
                <a:cs typeface="Playfair Display"/>
                <a:sym typeface="Playfair Display"/>
              </a:rPr>
              <a:t>135</a:t>
            </a:r>
            <a:r>
              <a:rPr lang="en">
                <a:latin typeface="Playfair Display"/>
                <a:ea typeface="Playfair Display"/>
                <a:cs typeface="Playfair Display"/>
                <a:sym typeface="Playfair Display"/>
              </a:rPr>
              <a:t> degrees</a:t>
            </a:r>
            <a:endParaRPr>
              <a:latin typeface="Playfair Display"/>
              <a:ea typeface="Playfair Display"/>
              <a:cs typeface="Playfair Display"/>
              <a:sym typeface="Playfair Display"/>
            </a:endParaRPr>
          </a:p>
        </p:txBody>
      </p:sp>
      <p:sp>
        <p:nvSpPr>
          <p:cNvPr id="275" name="Google Shape;275;p41"/>
          <p:cNvSpPr txBox="1"/>
          <p:nvPr/>
        </p:nvSpPr>
        <p:spPr>
          <a:xfrm>
            <a:off x="6259125" y="4106713"/>
            <a:ext cx="1092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layfair Display"/>
                <a:ea typeface="Playfair Display"/>
                <a:cs typeface="Playfair Display"/>
                <a:sym typeface="Playfair Display"/>
              </a:rPr>
              <a:t>160</a:t>
            </a:r>
            <a:r>
              <a:rPr lang="en">
                <a:latin typeface="Playfair Display"/>
                <a:ea typeface="Playfair Display"/>
                <a:cs typeface="Playfair Display"/>
                <a:sym typeface="Playfair Display"/>
              </a:rPr>
              <a:t> degrees</a:t>
            </a:r>
            <a:endParaRPr>
              <a:latin typeface="Playfair Display"/>
              <a:ea typeface="Playfair Display"/>
              <a:cs typeface="Playfair Display"/>
              <a:sym typeface="Playfair Display"/>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Features</a:t>
            </a:r>
            <a:endParaRPr/>
          </a:p>
        </p:txBody>
      </p:sp>
      <p:sp>
        <p:nvSpPr>
          <p:cNvPr id="72" name="Google Shape;72;p15"/>
          <p:cNvSpPr txBox="1"/>
          <p:nvPr>
            <p:ph idx="1" type="body"/>
          </p:nvPr>
        </p:nvSpPr>
        <p:spPr>
          <a:xfrm>
            <a:off x="311700" y="1234075"/>
            <a:ext cx="8520600" cy="3334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en"/>
              <a:t>The boat control system must be able to record rudder and sail servo settings as well as sensor and heading data during both modes of operation at one second intervals for up to an hour of operation</a:t>
            </a:r>
            <a:endParaRPr/>
          </a:p>
          <a:p>
            <a:pPr indent="-342900" lvl="0" marL="457200" rtl="0" algn="l">
              <a:spcBef>
                <a:spcPts val="0"/>
              </a:spcBef>
              <a:spcAft>
                <a:spcPts val="0"/>
              </a:spcAft>
              <a:buSzPts val="1800"/>
              <a:buAutoNum type="arabicPeriod"/>
            </a:pPr>
            <a:r>
              <a:rPr lang="en"/>
              <a:t>The boat must have two modes of operation:  autonomous and user remote controll, and the user must be able to switch between these modes while the boat is sailing.</a:t>
            </a:r>
            <a:endParaRPr/>
          </a:p>
          <a:p>
            <a:pPr indent="-342900" lvl="0" marL="457200" rtl="0" algn="l">
              <a:spcBef>
                <a:spcPts val="0"/>
              </a:spcBef>
              <a:spcAft>
                <a:spcPts val="0"/>
              </a:spcAft>
              <a:buSzPts val="1800"/>
              <a:buAutoNum type="arabicPeriod"/>
            </a:pPr>
            <a:r>
              <a:rPr lang="en"/>
              <a:t>The boat autonomous control system must be able to autonomously sail the boat on a steady course on a heading ranging from 60 to 160 degrees relative to the wind direction by controlling the rudder and sail settings  after the user has prepared the boat to sail in that direction</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User Control Subsystem</a:t>
            </a:r>
            <a:endParaRPr/>
          </a:p>
        </p:txBody>
      </p:sp>
      <p:sp>
        <p:nvSpPr>
          <p:cNvPr id="281" name="Google Shape;281;p42"/>
          <p:cNvSpPr txBox="1"/>
          <p:nvPr>
            <p:ph idx="1" type="body"/>
          </p:nvPr>
        </p:nvSpPr>
        <p:spPr>
          <a:xfrm>
            <a:off x="258125" y="1244775"/>
            <a:ext cx="8520600" cy="3334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Subsystem must be able to transmit commands from the user to the </a:t>
            </a:r>
            <a:r>
              <a:rPr lang="en"/>
              <a:t>receiver</a:t>
            </a:r>
            <a:r>
              <a:rPr lang="en"/>
              <a:t> on the boat</a:t>
            </a:r>
            <a:endParaRPr/>
          </a:p>
        </p:txBody>
      </p:sp>
      <p:pic>
        <p:nvPicPr>
          <p:cNvPr id="282" name="Google Shape;282;p42"/>
          <p:cNvPicPr preferRelativeResize="0"/>
          <p:nvPr/>
        </p:nvPicPr>
        <p:blipFill>
          <a:blip r:embed="rId3">
            <a:alphaModFix/>
          </a:blip>
          <a:stretch>
            <a:fillRect/>
          </a:stretch>
        </p:blipFill>
        <p:spPr>
          <a:xfrm>
            <a:off x="2988888" y="1800825"/>
            <a:ext cx="3166225" cy="31662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FlySky FS-i6 6 channel transmitter</a:t>
            </a:r>
            <a:endParaRPr/>
          </a:p>
        </p:txBody>
      </p:sp>
      <p:sp>
        <p:nvSpPr>
          <p:cNvPr id="288" name="Google Shape;288;p43"/>
          <p:cNvSpPr txBox="1"/>
          <p:nvPr>
            <p:ph idx="1" type="body"/>
          </p:nvPr>
        </p:nvSpPr>
        <p:spPr>
          <a:xfrm>
            <a:off x="311700" y="1234075"/>
            <a:ext cx="8520600" cy="3334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Requirement:</a:t>
            </a:r>
            <a:endParaRPr/>
          </a:p>
          <a:p>
            <a:pPr indent="-317500" lvl="1" marL="914400" rtl="0" algn="l">
              <a:spcBef>
                <a:spcPts val="0"/>
              </a:spcBef>
              <a:spcAft>
                <a:spcPts val="0"/>
              </a:spcAft>
              <a:buSzPts val="1400"/>
              <a:buChar char="○"/>
            </a:pPr>
            <a:r>
              <a:rPr lang="en"/>
              <a:t>must be able to transmit user input commands to the boat from 100 meters away</a:t>
            </a:r>
            <a:endParaRPr/>
          </a:p>
          <a:p>
            <a:pPr indent="-342900" lvl="0" marL="457200" rtl="0" algn="l">
              <a:spcBef>
                <a:spcPts val="0"/>
              </a:spcBef>
              <a:spcAft>
                <a:spcPts val="0"/>
              </a:spcAft>
              <a:buSzPts val="1800"/>
              <a:buChar char="●"/>
            </a:pPr>
            <a:r>
              <a:rPr lang="en"/>
              <a:t>Verification:</a:t>
            </a:r>
            <a:endParaRPr/>
          </a:p>
          <a:p>
            <a:pPr indent="-317500" lvl="1" marL="914400" rtl="0" algn="l">
              <a:spcBef>
                <a:spcPts val="0"/>
              </a:spcBef>
              <a:spcAft>
                <a:spcPts val="0"/>
              </a:spcAft>
              <a:buSzPts val="1400"/>
              <a:buChar char="○"/>
            </a:pPr>
            <a:r>
              <a:rPr lang="en"/>
              <a:t>1) Switch boat from autonomous to user control</a:t>
            </a:r>
            <a:endParaRPr/>
          </a:p>
          <a:p>
            <a:pPr indent="-317500" lvl="1" marL="914400" rtl="0" algn="l">
              <a:spcBef>
                <a:spcPts val="0"/>
              </a:spcBef>
              <a:spcAft>
                <a:spcPts val="0"/>
              </a:spcAft>
              <a:buSzPts val="1400"/>
              <a:buChar char="○"/>
            </a:pPr>
            <a:r>
              <a:rPr lang="en"/>
              <a:t>2) Move 100 meters away from the boat</a:t>
            </a:r>
            <a:endParaRPr/>
          </a:p>
          <a:p>
            <a:pPr indent="-317500" lvl="1" marL="914400" rtl="0" algn="l">
              <a:spcBef>
                <a:spcPts val="0"/>
              </a:spcBef>
              <a:spcAft>
                <a:spcPts val="0"/>
              </a:spcAft>
              <a:buSzPts val="1400"/>
              <a:buChar char="○"/>
            </a:pPr>
            <a:r>
              <a:rPr lang="en"/>
              <a:t>3) input commands into the controller </a:t>
            </a:r>
            <a:endParaRPr/>
          </a:p>
          <a:p>
            <a:pPr indent="-317500" lvl="1" marL="914400" rtl="0" algn="l">
              <a:spcBef>
                <a:spcPts val="0"/>
              </a:spcBef>
              <a:spcAft>
                <a:spcPts val="0"/>
              </a:spcAft>
              <a:buSzPts val="1400"/>
              <a:buChar char="○"/>
            </a:pPr>
            <a:r>
              <a:rPr lang="en"/>
              <a:t>4) observe how the boat responds to the inputs and see if the match up with the user commands</a:t>
            </a:r>
            <a:endParaRPr/>
          </a:p>
        </p:txBody>
      </p:sp>
      <p:pic>
        <p:nvPicPr>
          <p:cNvPr id="289" name="Google Shape;289;p43"/>
          <p:cNvPicPr preferRelativeResize="0"/>
          <p:nvPr/>
        </p:nvPicPr>
        <p:blipFill rotWithShape="1">
          <a:blip r:embed="rId3">
            <a:alphaModFix/>
          </a:blip>
          <a:srcRect b="20002" l="9257" r="3246" t="16456"/>
          <a:stretch/>
        </p:blipFill>
        <p:spPr>
          <a:xfrm>
            <a:off x="6534575" y="3369749"/>
            <a:ext cx="1748575" cy="169307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a:t>
            </a:r>
            <a:r>
              <a:rPr lang="en"/>
              <a:t>ransmitter Testing Results</a:t>
            </a:r>
            <a:endParaRPr/>
          </a:p>
        </p:txBody>
      </p:sp>
      <p:sp>
        <p:nvSpPr>
          <p:cNvPr id="295" name="Google Shape;295;p44"/>
          <p:cNvSpPr txBox="1"/>
          <p:nvPr>
            <p:ph idx="1" type="body"/>
          </p:nvPr>
        </p:nvSpPr>
        <p:spPr>
          <a:xfrm>
            <a:off x="311700" y="1234075"/>
            <a:ext cx="8520600" cy="3334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Transmission</a:t>
            </a:r>
            <a:r>
              <a:rPr lang="en"/>
              <a:t> of user commands to boat succeeded from 100 meters away</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296" name="Google Shape;296;p44"/>
          <p:cNvPicPr preferRelativeResize="0"/>
          <p:nvPr/>
        </p:nvPicPr>
        <p:blipFill>
          <a:blip r:embed="rId3">
            <a:alphaModFix/>
          </a:blip>
          <a:stretch>
            <a:fillRect/>
          </a:stretch>
        </p:blipFill>
        <p:spPr>
          <a:xfrm>
            <a:off x="1896850" y="1892525"/>
            <a:ext cx="4995024" cy="30657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Failed Verifcation</a:t>
            </a:r>
            <a:endParaRPr/>
          </a:p>
        </p:txBody>
      </p:sp>
      <p:sp>
        <p:nvSpPr>
          <p:cNvPr id="302" name="Google Shape;302;p45"/>
          <p:cNvSpPr txBox="1"/>
          <p:nvPr>
            <p:ph idx="1" type="body"/>
          </p:nvPr>
        </p:nvSpPr>
        <p:spPr>
          <a:xfrm>
            <a:off x="311700" y="1234075"/>
            <a:ext cx="8520600" cy="3334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One initial problem we had with this project was moving the sail servos</a:t>
            </a:r>
            <a:endParaRPr/>
          </a:p>
          <a:p>
            <a:pPr indent="-342900" lvl="0" marL="457200" rtl="0" algn="l">
              <a:spcBef>
                <a:spcPts val="0"/>
              </a:spcBef>
              <a:spcAft>
                <a:spcPts val="0"/>
              </a:spcAft>
              <a:buSzPts val="1800"/>
              <a:buChar char="●"/>
            </a:pPr>
            <a:r>
              <a:rPr lang="en"/>
              <a:t>Could move the rudder but not the sail</a:t>
            </a:r>
            <a:endParaRPr/>
          </a:p>
          <a:p>
            <a:pPr indent="-342900" lvl="0" marL="457200" rtl="0" algn="l">
              <a:spcBef>
                <a:spcPts val="0"/>
              </a:spcBef>
              <a:spcAft>
                <a:spcPts val="0"/>
              </a:spcAft>
              <a:buSzPts val="1800"/>
              <a:buChar char="●"/>
            </a:pPr>
            <a:r>
              <a:rPr lang="en"/>
              <a:t>We could see from multimeter that Arduino was outputting the correct signal </a:t>
            </a:r>
            <a:endParaRPr/>
          </a:p>
          <a:p>
            <a:pPr indent="-317500" lvl="1" marL="914400" rtl="0" algn="l">
              <a:spcBef>
                <a:spcPts val="0"/>
              </a:spcBef>
              <a:spcAft>
                <a:spcPts val="0"/>
              </a:spcAft>
              <a:buSzPts val="1400"/>
              <a:buChar char="○"/>
            </a:pPr>
            <a:r>
              <a:rPr lang="en"/>
              <a:t>...but the sail servo did not get the signal</a:t>
            </a:r>
            <a:endParaRPr/>
          </a:p>
        </p:txBody>
      </p:sp>
      <p:pic>
        <p:nvPicPr>
          <p:cNvPr id="303" name="Google Shape;303;p45"/>
          <p:cNvPicPr preferRelativeResize="0"/>
          <p:nvPr/>
        </p:nvPicPr>
        <p:blipFill>
          <a:blip r:embed="rId3">
            <a:alphaModFix/>
          </a:blip>
          <a:stretch>
            <a:fillRect/>
          </a:stretch>
        </p:blipFill>
        <p:spPr>
          <a:xfrm>
            <a:off x="4934200" y="2629100"/>
            <a:ext cx="3363775" cy="20339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46"/>
          <p:cNvSpPr txBox="1"/>
          <p:nvPr>
            <p:ph type="title"/>
          </p:nvPr>
        </p:nvSpPr>
        <p:spPr>
          <a:xfrm>
            <a:off x="311700" y="4715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Solution to Failed Verification</a:t>
            </a:r>
            <a:endParaRPr/>
          </a:p>
        </p:txBody>
      </p:sp>
      <p:sp>
        <p:nvSpPr>
          <p:cNvPr id="309" name="Google Shape;309;p46"/>
          <p:cNvSpPr txBox="1"/>
          <p:nvPr>
            <p:ph idx="1" type="body"/>
          </p:nvPr>
        </p:nvSpPr>
        <p:spPr>
          <a:xfrm>
            <a:off x="311700" y="1234075"/>
            <a:ext cx="8520600" cy="3334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The problem was we were routing the signal through the antenna</a:t>
            </a:r>
            <a:endParaRPr/>
          </a:p>
          <a:p>
            <a:pPr indent="-317500" lvl="1" marL="914400" rtl="0" algn="l">
              <a:spcBef>
                <a:spcPts val="0"/>
              </a:spcBef>
              <a:spcAft>
                <a:spcPts val="0"/>
              </a:spcAft>
              <a:buSzPts val="1400"/>
              <a:buChar char="○"/>
            </a:pPr>
            <a:r>
              <a:rPr lang="en"/>
              <a:t>Signals were mixed because antenna sends out own signal</a:t>
            </a:r>
            <a:endParaRPr/>
          </a:p>
        </p:txBody>
      </p:sp>
      <p:pic>
        <p:nvPicPr>
          <p:cNvPr id="310" name="Google Shape;310;p46"/>
          <p:cNvPicPr preferRelativeResize="0"/>
          <p:nvPr/>
        </p:nvPicPr>
        <p:blipFill rotWithShape="1">
          <a:blip r:embed="rId3">
            <a:alphaModFix/>
          </a:blip>
          <a:srcRect b="19937" l="0" r="12640" t="7430"/>
          <a:stretch/>
        </p:blipFill>
        <p:spPr>
          <a:xfrm flipH="1" rot="5400000">
            <a:off x="6510862" y="2597412"/>
            <a:ext cx="2076600" cy="23038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Future Development</a:t>
            </a:r>
            <a:endParaRPr/>
          </a:p>
        </p:txBody>
      </p:sp>
      <p:sp>
        <p:nvSpPr>
          <p:cNvPr id="316" name="Google Shape;316;p47"/>
          <p:cNvSpPr txBox="1"/>
          <p:nvPr>
            <p:ph idx="1" type="body"/>
          </p:nvPr>
        </p:nvSpPr>
        <p:spPr>
          <a:xfrm>
            <a:off x="311700" y="1234075"/>
            <a:ext cx="8520600" cy="36522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
              <a:t>In order to switch between user and autonomous mode we used a relay that had to be flipped by hand. In the future we will want to have the ability to switch between user and autonomous control built into the transmitter</a:t>
            </a:r>
            <a:endParaRPr/>
          </a:p>
          <a:p>
            <a:pPr indent="-342900" lvl="0" marL="457200" rtl="0" algn="l">
              <a:spcBef>
                <a:spcPts val="0"/>
              </a:spcBef>
              <a:spcAft>
                <a:spcPts val="0"/>
              </a:spcAft>
              <a:buSzPts val="1800"/>
              <a:buChar char="●"/>
            </a:pPr>
            <a:r>
              <a:rPr lang="en"/>
              <a:t>We were unable to test the boat out on water. We would like to do that in the future and take waterproof measures</a:t>
            </a:r>
            <a:endParaRPr/>
          </a:p>
          <a:p>
            <a:pPr indent="-342900" lvl="0" marL="457200" rtl="0" algn="l">
              <a:spcBef>
                <a:spcPts val="0"/>
              </a:spcBef>
              <a:spcAft>
                <a:spcPts val="0"/>
              </a:spcAft>
              <a:buSzPts val="1800"/>
              <a:buChar char="●"/>
            </a:pPr>
            <a:r>
              <a:rPr lang="en"/>
              <a:t>The current data storage on the Arduino Uno is limited we would like to add more data storage to the Arduino with a separate data storage system</a:t>
            </a:r>
            <a:endParaRPr/>
          </a:p>
          <a:p>
            <a:pPr indent="-342900" lvl="0" marL="457200" rtl="0" algn="l">
              <a:spcBef>
                <a:spcPts val="0"/>
              </a:spcBef>
              <a:spcAft>
                <a:spcPts val="0"/>
              </a:spcAft>
              <a:buSzPts val="1800"/>
              <a:buChar char="●"/>
            </a:pPr>
            <a:r>
              <a:rPr lang="en"/>
              <a:t>We had a problem with servos over rotating and putting too much stress on the sails. We want to program in hard stops and better calibration to keep this from happening.</a:t>
            </a:r>
            <a:endParaRPr/>
          </a:p>
          <a:p>
            <a:pPr indent="0" lvl="0" marL="0" rtl="0" algn="l">
              <a:spcBef>
                <a:spcPts val="1200"/>
              </a:spcBef>
              <a:spcAft>
                <a:spcPts val="12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System Overview</a:t>
            </a:r>
            <a:endParaRPr/>
          </a:p>
        </p:txBody>
      </p:sp>
      <p:sp>
        <p:nvSpPr>
          <p:cNvPr id="78" name="Google Shape;78;p16"/>
          <p:cNvSpPr txBox="1"/>
          <p:nvPr>
            <p:ph idx="1" type="body"/>
          </p:nvPr>
        </p:nvSpPr>
        <p:spPr>
          <a:xfrm>
            <a:off x="311700" y="1234075"/>
            <a:ext cx="8520600" cy="33348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
              <a:t>Hardware</a:t>
            </a:r>
            <a:endParaRPr/>
          </a:p>
          <a:p>
            <a:pPr indent="-317500" lvl="1" marL="914400" rtl="0" algn="l">
              <a:spcBef>
                <a:spcPts val="0"/>
              </a:spcBef>
              <a:spcAft>
                <a:spcPts val="0"/>
              </a:spcAft>
              <a:buSzPts val="1400"/>
              <a:buChar char="○"/>
            </a:pPr>
            <a:r>
              <a:rPr lang="en"/>
              <a:t>Arduino Uno</a:t>
            </a:r>
            <a:endParaRPr/>
          </a:p>
          <a:p>
            <a:pPr indent="-317500" lvl="1" marL="914400" rtl="0" algn="l">
              <a:spcBef>
                <a:spcPts val="0"/>
              </a:spcBef>
              <a:spcAft>
                <a:spcPts val="0"/>
              </a:spcAft>
              <a:buSzPts val="1400"/>
              <a:buChar char="○"/>
            </a:pPr>
            <a:r>
              <a:rPr lang="en"/>
              <a:t>MA3-Anemometer</a:t>
            </a:r>
            <a:endParaRPr/>
          </a:p>
          <a:p>
            <a:pPr indent="-317500" lvl="1" marL="914400" rtl="0" algn="l">
              <a:spcBef>
                <a:spcPts val="0"/>
              </a:spcBef>
              <a:spcAft>
                <a:spcPts val="0"/>
              </a:spcAft>
              <a:buSzPts val="1400"/>
              <a:buChar char="○"/>
            </a:pPr>
            <a:r>
              <a:rPr lang="en"/>
              <a:t>LSM303DLHC -Compass</a:t>
            </a:r>
            <a:endParaRPr/>
          </a:p>
          <a:p>
            <a:pPr indent="-317500" lvl="1" marL="914400" rtl="0" algn="l">
              <a:spcBef>
                <a:spcPts val="0"/>
              </a:spcBef>
              <a:spcAft>
                <a:spcPts val="0"/>
              </a:spcAft>
              <a:buSzPts val="1400"/>
              <a:buChar char="○"/>
            </a:pPr>
            <a:r>
              <a:rPr lang="en"/>
              <a:t>Rudder Servo</a:t>
            </a:r>
            <a:endParaRPr/>
          </a:p>
          <a:p>
            <a:pPr indent="-317500" lvl="1" marL="914400" rtl="0" algn="l">
              <a:spcBef>
                <a:spcPts val="0"/>
              </a:spcBef>
              <a:spcAft>
                <a:spcPts val="0"/>
              </a:spcAft>
              <a:buSzPts val="1400"/>
              <a:buChar char="○"/>
            </a:pPr>
            <a:r>
              <a:rPr lang="en"/>
              <a:t>Sail Servo</a:t>
            </a:r>
            <a:endParaRPr/>
          </a:p>
          <a:p>
            <a:pPr indent="-317500" lvl="1" marL="914400" rtl="0" algn="l">
              <a:spcBef>
                <a:spcPts val="0"/>
              </a:spcBef>
              <a:spcAft>
                <a:spcPts val="0"/>
              </a:spcAft>
              <a:buSzPts val="1400"/>
              <a:buChar char="○"/>
            </a:pPr>
            <a:r>
              <a:rPr lang="en"/>
              <a:t>FlySky FS-i6 6 channel transmitter</a:t>
            </a:r>
            <a:endParaRPr/>
          </a:p>
          <a:p>
            <a:pPr indent="-317500" lvl="1" marL="914400" rtl="0" algn="l">
              <a:spcBef>
                <a:spcPts val="0"/>
              </a:spcBef>
              <a:spcAft>
                <a:spcPts val="0"/>
              </a:spcAft>
              <a:buSzPts val="1400"/>
              <a:buChar char="○"/>
            </a:pPr>
            <a:r>
              <a:rPr lang="en"/>
              <a:t>FS-iA6B 6 channel receiver</a:t>
            </a:r>
            <a:endParaRPr/>
          </a:p>
          <a:p>
            <a:pPr indent="-317500" lvl="1" marL="914400" rtl="0" algn="l">
              <a:spcBef>
                <a:spcPts val="0"/>
              </a:spcBef>
              <a:spcAft>
                <a:spcPts val="0"/>
              </a:spcAft>
              <a:buSzPts val="1400"/>
              <a:buChar char="○"/>
            </a:pPr>
            <a:r>
              <a:rPr lang="en"/>
              <a:t>4AA batteries</a:t>
            </a:r>
            <a:endParaRPr/>
          </a:p>
          <a:p>
            <a:pPr indent="-317500" lvl="1" marL="914400" rtl="0" algn="l">
              <a:spcBef>
                <a:spcPts val="0"/>
              </a:spcBef>
              <a:spcAft>
                <a:spcPts val="0"/>
              </a:spcAft>
              <a:buSzPts val="1400"/>
              <a:buChar char="○"/>
            </a:pPr>
            <a:r>
              <a:rPr lang="en"/>
              <a:t>Voltage Regulator</a:t>
            </a:r>
            <a:endParaRPr/>
          </a:p>
          <a:p>
            <a:pPr indent="-342900" lvl="0" marL="457200" rtl="0" algn="l">
              <a:spcBef>
                <a:spcPts val="0"/>
              </a:spcBef>
              <a:spcAft>
                <a:spcPts val="0"/>
              </a:spcAft>
              <a:buSzPts val="1800"/>
              <a:buChar char="●"/>
            </a:pPr>
            <a:r>
              <a:rPr lang="en"/>
              <a:t>Software</a:t>
            </a:r>
            <a:endParaRPr/>
          </a:p>
          <a:p>
            <a:pPr indent="-317500" lvl="1" marL="914400" rtl="0" algn="l">
              <a:spcBef>
                <a:spcPts val="0"/>
              </a:spcBef>
              <a:spcAft>
                <a:spcPts val="0"/>
              </a:spcAft>
              <a:buSzPts val="1400"/>
              <a:buChar char="○"/>
            </a:pPr>
            <a:r>
              <a:rPr lang="en"/>
              <a:t>Arduino program that interprets data from sensors and user then controls the rudder and sails</a:t>
            </a:r>
            <a:endParaRPr/>
          </a:p>
        </p:txBody>
      </p:sp>
      <p:pic>
        <p:nvPicPr>
          <p:cNvPr id="79" name="Google Shape;79;p16"/>
          <p:cNvPicPr preferRelativeResize="0"/>
          <p:nvPr/>
        </p:nvPicPr>
        <p:blipFill>
          <a:blip r:embed="rId3">
            <a:alphaModFix/>
          </a:blip>
          <a:stretch>
            <a:fillRect/>
          </a:stretch>
        </p:blipFill>
        <p:spPr>
          <a:xfrm>
            <a:off x="4572000" y="327150"/>
            <a:ext cx="3963600" cy="2974200"/>
          </a:xfrm>
          <a:prstGeom prst="roundRect">
            <a:avLst>
              <a:gd fmla="val 16667" name="adj"/>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System Overview-Block Diagram</a:t>
            </a:r>
            <a:endParaRPr/>
          </a:p>
        </p:txBody>
      </p:sp>
      <p:pic>
        <p:nvPicPr>
          <p:cNvPr id="85" name="Google Shape;85;p17"/>
          <p:cNvPicPr preferRelativeResize="0"/>
          <p:nvPr/>
        </p:nvPicPr>
        <p:blipFill>
          <a:blip r:embed="rId3">
            <a:alphaModFix/>
          </a:blip>
          <a:stretch>
            <a:fillRect/>
          </a:stretch>
        </p:blipFill>
        <p:spPr>
          <a:xfrm>
            <a:off x="1722400" y="1454400"/>
            <a:ext cx="5423576" cy="3216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Power Subsystem</a:t>
            </a:r>
            <a:endParaRPr/>
          </a:p>
        </p:txBody>
      </p:sp>
      <p:sp>
        <p:nvSpPr>
          <p:cNvPr id="91" name="Google Shape;91;p18"/>
          <p:cNvSpPr txBox="1"/>
          <p:nvPr>
            <p:ph idx="1" type="body"/>
          </p:nvPr>
        </p:nvSpPr>
        <p:spPr>
          <a:xfrm>
            <a:off x="311700" y="1234075"/>
            <a:ext cx="8520600" cy="3334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B</a:t>
            </a:r>
            <a:r>
              <a:rPr lang="en"/>
              <a:t>oat power source subsystem is required to power up all other subsystems by providing other  subsystems with appropriate voltage inputs.</a:t>
            </a:r>
            <a:endParaRPr/>
          </a:p>
          <a:p>
            <a:pPr indent="-342900" lvl="0" marL="457200" rtl="0" algn="l">
              <a:spcBef>
                <a:spcPts val="0"/>
              </a:spcBef>
              <a:spcAft>
                <a:spcPts val="0"/>
              </a:spcAft>
              <a:buSzPts val="1800"/>
              <a:buChar char="●"/>
            </a:pPr>
            <a:r>
              <a:rPr lang="en"/>
              <a:t>The battery voltage will need to be regulated to the appropriate power for the subsystems to operate.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4AA Battery</a:t>
            </a:r>
            <a:endParaRPr/>
          </a:p>
        </p:txBody>
      </p:sp>
      <p:sp>
        <p:nvSpPr>
          <p:cNvPr id="97" name="Google Shape;97;p19"/>
          <p:cNvSpPr txBox="1"/>
          <p:nvPr>
            <p:ph idx="1" type="body"/>
          </p:nvPr>
        </p:nvSpPr>
        <p:spPr>
          <a:xfrm>
            <a:off x="311700" y="1234075"/>
            <a:ext cx="8520600" cy="3334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Requirement:</a:t>
            </a:r>
            <a:endParaRPr/>
          </a:p>
          <a:p>
            <a:pPr indent="-317500" lvl="1" marL="914400" rtl="0" algn="l">
              <a:spcBef>
                <a:spcPts val="0"/>
              </a:spcBef>
              <a:spcAft>
                <a:spcPts val="0"/>
              </a:spcAft>
              <a:buSzPts val="1400"/>
              <a:buChar char="○"/>
            </a:pPr>
            <a:r>
              <a:rPr lang="en"/>
              <a:t>Provides about 6 volts ± 2% of electricity</a:t>
            </a:r>
            <a:endParaRPr/>
          </a:p>
          <a:p>
            <a:pPr indent="-317500" lvl="1" marL="914400" rtl="0" algn="l">
              <a:spcBef>
                <a:spcPts val="0"/>
              </a:spcBef>
              <a:spcAft>
                <a:spcPts val="0"/>
              </a:spcAft>
              <a:buSzPts val="1400"/>
              <a:buChar char="○"/>
            </a:pPr>
            <a:r>
              <a:rPr lang="en"/>
              <a:t>Capable of providing </a:t>
            </a:r>
            <a:r>
              <a:rPr lang="en"/>
              <a:t>10mA for at least 6 hours.</a:t>
            </a:r>
            <a:endParaRPr/>
          </a:p>
          <a:p>
            <a:pPr indent="-317500" lvl="1" marL="914400" rtl="0" algn="l">
              <a:spcBef>
                <a:spcPts val="0"/>
              </a:spcBef>
              <a:spcAft>
                <a:spcPts val="0"/>
              </a:spcAft>
              <a:buSzPts val="1400"/>
              <a:buChar char="○"/>
            </a:pPr>
            <a:r>
              <a:rPr lang="en"/>
              <a:t>Insulated from water using </a:t>
            </a:r>
            <a:r>
              <a:rPr lang="en"/>
              <a:t>plastic</a:t>
            </a:r>
            <a:r>
              <a:rPr lang="en"/>
              <a:t> covering</a:t>
            </a:r>
            <a:endParaRPr/>
          </a:p>
          <a:p>
            <a:pPr indent="-342900" lvl="0" marL="457200" rtl="0" algn="l">
              <a:spcBef>
                <a:spcPts val="0"/>
              </a:spcBef>
              <a:spcAft>
                <a:spcPts val="0"/>
              </a:spcAft>
              <a:buSzPts val="1800"/>
              <a:buChar char="●"/>
            </a:pPr>
            <a:r>
              <a:rPr lang="en"/>
              <a:t>Verification:</a:t>
            </a:r>
            <a:endParaRPr/>
          </a:p>
          <a:p>
            <a:pPr indent="-317500" lvl="1" marL="914400" rtl="0" algn="l">
              <a:spcBef>
                <a:spcPts val="0"/>
              </a:spcBef>
              <a:spcAft>
                <a:spcPts val="0"/>
              </a:spcAft>
              <a:buSzPts val="1400"/>
              <a:buChar char="○"/>
            </a:pPr>
            <a:r>
              <a:rPr lang="en"/>
              <a:t>1) </a:t>
            </a:r>
            <a:r>
              <a:rPr lang="en"/>
              <a:t>Use a multimeter to check whether the voltage of each one of 4 AA batteries is around 1.5V.</a:t>
            </a:r>
            <a:endParaRPr/>
          </a:p>
          <a:p>
            <a:pPr indent="-317500" lvl="1" marL="914400" rtl="0" algn="l">
              <a:spcBef>
                <a:spcPts val="0"/>
              </a:spcBef>
              <a:spcAft>
                <a:spcPts val="0"/>
              </a:spcAft>
              <a:buSzPts val="1400"/>
              <a:buChar char="○"/>
            </a:pPr>
            <a:r>
              <a:rPr lang="en"/>
              <a:t>2) Use a multimeter to check whether the whole battery pack can supply voltage 6V ± 2% and the current should be around 10mA.</a:t>
            </a:r>
            <a:endParaRPr/>
          </a:p>
          <a:p>
            <a:pPr indent="-317500" lvl="1" marL="914400" rtl="0" algn="l">
              <a:spcBef>
                <a:spcPts val="0"/>
              </a:spcBef>
              <a:spcAft>
                <a:spcPts val="0"/>
              </a:spcAft>
              <a:buSzPts val="1400"/>
              <a:buChar char="○"/>
            </a:pPr>
            <a:r>
              <a:rPr lang="en"/>
              <a:t>3) After the battery pack works for 6 hours, measure the voltage to check whether the whole battery pack can supply voltage 6V ± 2% with around 10mA.</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2"/>
              </a:buClr>
              <a:buSzPct val="36666"/>
              <a:buFont typeface="Arial"/>
              <a:buNone/>
            </a:pPr>
            <a:r>
              <a:rPr lang="en"/>
              <a:t>4AA Battery Testing Results</a:t>
            </a:r>
            <a:endParaRPr/>
          </a:p>
        </p:txBody>
      </p:sp>
      <p:sp>
        <p:nvSpPr>
          <p:cNvPr id="103" name="Google Shape;103;p20"/>
          <p:cNvSpPr txBox="1"/>
          <p:nvPr>
            <p:ph idx="1" type="body"/>
          </p:nvPr>
        </p:nvSpPr>
        <p:spPr>
          <a:xfrm>
            <a:off x="311700" y="1234075"/>
            <a:ext cx="8520600" cy="3334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Multimeter readings match requirements</a:t>
            </a:r>
            <a:endParaRPr/>
          </a:p>
          <a:p>
            <a:pPr indent="-342900" lvl="0" marL="457200" rtl="0" algn="l">
              <a:spcBef>
                <a:spcPts val="0"/>
              </a:spcBef>
              <a:spcAft>
                <a:spcPts val="0"/>
              </a:spcAft>
              <a:buSzPts val="1800"/>
              <a:buChar char="●"/>
            </a:pPr>
            <a:r>
              <a:rPr lang="en"/>
              <a:t>Power is sufficient</a:t>
            </a:r>
            <a:endParaRPr/>
          </a:p>
          <a:p>
            <a:pPr indent="0" lvl="0" marL="0" rtl="0" algn="l">
              <a:spcBef>
                <a:spcPts val="1200"/>
              </a:spcBef>
              <a:spcAft>
                <a:spcPts val="1200"/>
              </a:spcAft>
              <a:buNone/>
            </a:pPr>
            <a:r>
              <a:t/>
            </a:r>
            <a:endParaRPr/>
          </a:p>
        </p:txBody>
      </p:sp>
      <p:pic>
        <p:nvPicPr>
          <p:cNvPr id="104" name="Google Shape;104;p20"/>
          <p:cNvPicPr preferRelativeResize="0"/>
          <p:nvPr/>
        </p:nvPicPr>
        <p:blipFill rotWithShape="1">
          <a:blip r:embed="rId3">
            <a:alphaModFix/>
          </a:blip>
          <a:srcRect b="57706" l="7570" r="0" t="7501"/>
          <a:stretch/>
        </p:blipFill>
        <p:spPr>
          <a:xfrm>
            <a:off x="450075" y="2411025"/>
            <a:ext cx="2676525" cy="17895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5 and 3.3 Voltage power regulator </a:t>
            </a:r>
            <a:endParaRPr/>
          </a:p>
        </p:txBody>
      </p:sp>
      <p:sp>
        <p:nvSpPr>
          <p:cNvPr id="110" name="Google Shape;110;p21"/>
          <p:cNvSpPr txBox="1"/>
          <p:nvPr>
            <p:ph idx="1" type="body"/>
          </p:nvPr>
        </p:nvSpPr>
        <p:spPr>
          <a:xfrm>
            <a:off x="311700" y="1234075"/>
            <a:ext cx="8520600" cy="3334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Requirement:</a:t>
            </a:r>
            <a:endParaRPr/>
          </a:p>
          <a:p>
            <a:pPr indent="-317500" lvl="1" marL="914400" rtl="0" algn="l">
              <a:spcBef>
                <a:spcPts val="0"/>
              </a:spcBef>
              <a:spcAft>
                <a:spcPts val="0"/>
              </a:spcAft>
              <a:buSzPts val="1400"/>
              <a:buChar char="○"/>
            </a:pPr>
            <a:r>
              <a:rPr lang="en"/>
              <a:t>Voltage must be regulated to 3.3V for the connection to the control subsystem and 5V </a:t>
            </a:r>
            <a:r>
              <a:rPr lang="en"/>
              <a:t>for the connection to the other subsystems</a:t>
            </a:r>
            <a:endParaRPr/>
          </a:p>
          <a:p>
            <a:pPr indent="-317500" lvl="1" marL="914400" rtl="0" algn="l">
              <a:spcBef>
                <a:spcPts val="0"/>
              </a:spcBef>
              <a:spcAft>
                <a:spcPts val="0"/>
              </a:spcAft>
              <a:buSzPts val="1400"/>
              <a:buChar char="○"/>
            </a:pPr>
            <a:r>
              <a:rPr lang="en"/>
              <a:t>0.5mA ± 2% as required for the control subsystem</a:t>
            </a:r>
            <a:endParaRPr/>
          </a:p>
          <a:p>
            <a:pPr indent="-317500" lvl="1" marL="914400" rtl="0" algn="l">
              <a:spcBef>
                <a:spcPts val="0"/>
              </a:spcBef>
              <a:spcAft>
                <a:spcPts val="0"/>
              </a:spcAft>
              <a:buSzPts val="1400"/>
              <a:buChar char="○"/>
            </a:pPr>
            <a:r>
              <a:rPr lang="en"/>
              <a:t>0.5mA ± 2% as required for the other subsystem</a:t>
            </a:r>
            <a:endParaRPr/>
          </a:p>
          <a:p>
            <a:pPr indent="-342900" lvl="0" marL="457200" rtl="0" algn="l">
              <a:spcBef>
                <a:spcPts val="0"/>
              </a:spcBef>
              <a:spcAft>
                <a:spcPts val="0"/>
              </a:spcAft>
              <a:buSzPts val="1800"/>
              <a:buChar char="●"/>
            </a:pPr>
            <a:r>
              <a:rPr lang="en"/>
              <a:t>Verification:</a:t>
            </a:r>
            <a:endParaRPr/>
          </a:p>
          <a:p>
            <a:pPr indent="-317500" lvl="1" marL="914400" rtl="0" algn="l">
              <a:spcBef>
                <a:spcPts val="0"/>
              </a:spcBef>
              <a:spcAft>
                <a:spcPts val="0"/>
              </a:spcAft>
              <a:buSzPts val="1400"/>
              <a:buChar char="○"/>
            </a:pPr>
            <a:r>
              <a:rPr lang="en"/>
              <a:t>1) Use the multimeter to connect the positive and negative side of each of the voltage regulator. </a:t>
            </a:r>
            <a:endParaRPr/>
          </a:p>
          <a:p>
            <a:pPr indent="-317500" lvl="1" marL="914400" rtl="0" algn="l">
              <a:spcBef>
                <a:spcPts val="0"/>
              </a:spcBef>
              <a:spcAft>
                <a:spcPts val="0"/>
              </a:spcAft>
              <a:buSzPts val="1400"/>
              <a:buChar char="○"/>
            </a:pPr>
            <a:r>
              <a:rPr lang="en"/>
              <a:t>2) The display should output around 3.3V for t</a:t>
            </a:r>
            <a:r>
              <a:rPr lang="en"/>
              <a:t>he connection to the control subsystem and 5V for the connection to the other subsystems</a:t>
            </a:r>
            <a:endParaRPr/>
          </a:p>
          <a:p>
            <a:pPr indent="-317500" lvl="1" marL="914400" rtl="0" algn="l">
              <a:spcBef>
                <a:spcPts val="0"/>
              </a:spcBef>
              <a:spcAft>
                <a:spcPts val="0"/>
              </a:spcAft>
              <a:buSzPts val="1400"/>
              <a:buChar char="○"/>
            </a:pPr>
            <a:r>
              <a:rPr lang="en"/>
              <a:t>3) Use the multimeter to check whether the current is 0.5mA ± 2% for all subsystems</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1AFD1"/>
      </a:accent4>
      <a:accent5>
        <a:srgbClr val="0F9D58"/>
      </a:accent5>
      <a:accent6>
        <a:srgbClr val="9C27B0"/>
      </a:accent6>
      <a:hlink>
        <a:srgbClr val="0F9D58"/>
      </a:hlink>
      <a:folHlink>
        <a:srgbClr val="0F9D5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