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4b290978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54b290978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52ad145879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52ad145879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2ad145879_0_1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52ad145879_0_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2dcbe8f7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52dcbe8f7e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52dcbe8f7e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52dcbe8f7e_0_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2dcbe8f7e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52dcbe8f7e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2dcbe8f7e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352dcbe8f7e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4c3799326_2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g354c3799326_2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4c3799326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54c3799326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2ad145879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g352ad145879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2ad145879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352ad145879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4b290978f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354b290978f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52ad145879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352ad145879_0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52ad145879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352ad145879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52ad145879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52ad145879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52ad145879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352ad145879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52dcbe8f7e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352dcbe8f7e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2ad14587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52ad14587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2ad145879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352ad145879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2ad145879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352ad145879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2ad145879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52ad14587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2dcbe8f7e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352dcbe8f7e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2dcbe8f7e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52dcbe8f7e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2dcbe8f7e_0_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52dcbe8f7e_0_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6" name="Google Shape;5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/>
        </p:nvSpPr>
        <p:spPr>
          <a:xfrm>
            <a:off x="1134035" y="2553964"/>
            <a:ext cx="99240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chemeClr val="lt1"/>
                </a:solidFill>
              </a:rPr>
              <a:t>PokerBuddy</a:t>
            </a:r>
            <a:endParaRPr b="0" i="0" sz="4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Austin Abraham, Vishal Ramvelu, Lorenzo Dumitrescu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DATE: 05</a:t>
            </a:r>
            <a:r>
              <a:rPr lang="en-US" sz="1800">
                <a:solidFill>
                  <a:schemeClr val="lt1"/>
                </a:solidFill>
              </a:rPr>
              <a:t> - 05 - 2025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1007" y="1004743"/>
            <a:ext cx="2909982" cy="754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1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Physical Design Goal 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Replicate all actions in logical way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Easy display access for all players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Aesthetic </a:t>
            </a:r>
            <a:r>
              <a:rPr lang="en-US" sz="2200">
                <a:solidFill>
                  <a:schemeClr val="dk1"/>
                </a:solidFill>
              </a:rPr>
              <a:t>appearance</a:t>
            </a: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84B36"/>
              </a:solidFill>
            </a:endParaRPr>
          </a:p>
        </p:txBody>
      </p:sp>
      <p:sp>
        <p:nvSpPr>
          <p:cNvPr id="206" name="Google Shape;206;p2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Initial Design</a:t>
            </a:r>
            <a:r>
              <a:rPr lang="en-US" sz="2400">
                <a:solidFill>
                  <a:schemeClr val="lt1"/>
                </a:solidFill>
              </a:rPr>
              <a:t>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10" name="Google Shape;210;p2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11" name="Google Shape;211;p2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12" name="Google Shape;212;p2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3" name="Google Shape;213;p2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21"/>
          <p:cNvPicPr preferRelativeResize="0"/>
          <p:nvPr/>
        </p:nvPicPr>
        <p:blipFill rotWithShape="1">
          <a:blip r:embed="rId4">
            <a:alphaModFix/>
          </a:blip>
          <a:srcRect b="0" l="0" r="0" t="33324"/>
          <a:stretch/>
        </p:blipFill>
        <p:spPr>
          <a:xfrm>
            <a:off x="449800" y="2136287"/>
            <a:ext cx="4319550" cy="312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Final Physical Design 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10 buttons with LED light turn indicator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Slanted display on both sides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Removable bottom layer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3D printing process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E84B36"/>
              </a:solidFill>
            </a:endParaRPr>
          </a:p>
        </p:txBody>
      </p:sp>
      <p:sp>
        <p:nvSpPr>
          <p:cNvPr id="221" name="Google Shape;221;p2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Visual Aid  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25" name="Google Shape;225;p2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26" name="Google Shape;226;p2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27" name="Google Shape;227;p2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8" name="Google Shape;228;p2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9" name="Google Shape;229;p22"/>
          <p:cNvPicPr preferRelativeResize="0"/>
          <p:nvPr/>
        </p:nvPicPr>
        <p:blipFill rotWithShape="1">
          <a:blip r:embed="rId4">
            <a:alphaModFix/>
          </a:blip>
          <a:srcRect b="0" l="0" r="0" t="40582"/>
          <a:stretch/>
        </p:blipFill>
        <p:spPr>
          <a:xfrm>
            <a:off x="223575" y="2230363"/>
            <a:ext cx="4771990" cy="27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3"/>
          <p:cNvSpPr/>
          <p:nvPr/>
        </p:nvSpPr>
        <p:spPr>
          <a:xfrm>
            <a:off x="431192" y="1263718"/>
            <a:ext cx="4356600" cy="48261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3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3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Block Diagram Set-up 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Microcontroller and Processing subsystem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Power Subsystem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Sensor Subsystem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Display Subsystem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ESP-NOW connection between two devices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237" name="Google Shape;237;p23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3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Block Diagram and </a:t>
            </a:r>
            <a:r>
              <a:rPr lang="en-US" sz="2400">
                <a:solidFill>
                  <a:schemeClr val="lt1"/>
                </a:solidFill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41" name="Google Shape;241;p2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42" name="Google Shape;242;p2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43" name="Google Shape;243;p2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44" name="Google Shape;244;p2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5" name="Google Shape;24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200" y="1263725"/>
            <a:ext cx="4356600" cy="50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24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Microcontroller and Processing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ESP32-S3-WROOM-1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Tracks bets, pot size, balances, and turn order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Sensor Input → Displays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Communicates wirelessly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252" name="Google Shape;252;p2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57" name="Google Shape;257;p2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58" name="Google Shape;258;p2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9" name="Google Shape;259;p2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0" name="Google Shape;2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488" y="1053288"/>
            <a:ext cx="4068175" cy="51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Power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9V battery and LM1117DT-3.3 regulator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Provides stable 3.3V output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Ensures reliable operation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266" name="Google Shape;266;p2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70" name="Google Shape;270;p2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71" name="Google Shape;271;p2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72" name="Google Shape;272;p2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3" name="Google Shape;273;p2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4" name="Google Shape;2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025" y="2406763"/>
            <a:ext cx="4701499" cy="20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Sensor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Cherry MX buttons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Detects action gestures and betting inputs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Must maintain ≥98% input accuracy for valid game state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280" name="Google Shape;280;p2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84" name="Google Shape;284;p2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85" name="Google Shape;285;p2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286" name="Google Shape;286;p2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7" name="Google Shape;287;p2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8" name="Google Shape;288;p26"/>
          <p:cNvPicPr preferRelativeResize="0"/>
          <p:nvPr/>
        </p:nvPicPr>
        <p:blipFill rotWithShape="1">
          <a:blip r:embed="rId4">
            <a:alphaModFix/>
          </a:blip>
          <a:srcRect b="0" l="2296" r="0" t="0"/>
          <a:stretch/>
        </p:blipFill>
        <p:spPr>
          <a:xfrm>
            <a:off x="236525" y="1177250"/>
            <a:ext cx="4716400" cy="483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Display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Uses 0.96" OLED (128x64) and turn indicator LED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Displays pot, balances, and turn status in real time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Remains readable in indoor lighting</a:t>
            </a:r>
            <a:endParaRPr sz="22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</a:endParaRPr>
          </a:p>
        </p:txBody>
      </p:sp>
      <p:sp>
        <p:nvSpPr>
          <p:cNvPr id="294" name="Google Shape;294;p2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Subsystems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298" name="Google Shape;298;p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299" name="Google Shape;299;p2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00" name="Google Shape;300;p2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1" name="Google Shape;301;p2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2" name="Google Shape;30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700" y="1336695"/>
            <a:ext cx="4827038" cy="4593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6379237" y="1184554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ESP32 Code Process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GameData Struct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Logic Functions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Buttons + Turn indicators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09" name="Google Shape;309;p28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Code 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11" name="Google Shape;31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13" name="Google Shape;313;p2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14" name="Google Shape;314;p2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15" name="Google Shape;315;p2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16" name="Google Shape;316;p2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7" name="Google Shape;31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00" y="937363"/>
            <a:ext cx="5680225" cy="22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00" y="3541775"/>
            <a:ext cx="6333926" cy="18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1425" y="3983900"/>
            <a:ext cx="4695476" cy="234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6379237" y="1184554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ESP32 Code Process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Sending Information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Processing Actions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Passing Turn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26" name="Google Shape;326;p29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9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Code 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28" name="Google Shape;3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30" name="Google Shape;330;p2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31" name="Google Shape;331;p2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32" name="Google Shape;332;p2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33" name="Google Shape;333;p2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4" name="Google Shape;3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25" y="3493225"/>
            <a:ext cx="3182376" cy="24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886" y="935863"/>
            <a:ext cx="5591140" cy="2489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8800" y="3493225"/>
            <a:ext cx="2881525" cy="241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4250" y="4709600"/>
            <a:ext cx="3475326" cy="159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8100" y="3957050"/>
            <a:ext cx="4906874" cy="66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/>
          <p:nvPr/>
        </p:nvSpPr>
        <p:spPr>
          <a:xfrm>
            <a:off x="1295400" y="2948490"/>
            <a:ext cx="960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5264B"/>
                </a:solidFill>
              </a:rPr>
              <a:t>Our Product</a:t>
            </a:r>
            <a:endParaRPr b="1" sz="4500">
              <a:solidFill>
                <a:srgbClr val="15264B"/>
              </a:solidFill>
            </a:endParaRPr>
          </a:p>
        </p:txBody>
      </p:sp>
      <p:grpSp>
        <p:nvGrpSpPr>
          <p:cNvPr id="344" name="Google Shape;344;p30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345" name="Google Shape;345;p30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46" name="Google Shape;346;p30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47" name="Google Shape;34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49" name="Google Shape;349;p3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50" name="Google Shape;350;p3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51" name="Google Shape;351;p3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2" name="Google Shape;352;p3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15264B"/>
                </a:solidFill>
              </a:rPr>
              <a:t>Introduction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91" name="Google Shape;91;p13"/>
            <p:cNvCxnSpPr/>
            <p:nvPr/>
          </p:nvCxnSpPr>
          <p:spPr>
            <a:xfrm>
              <a:off x="4426226" y="2676939"/>
              <a:ext cx="3379304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2" name="Google Shape;92;p13"/>
            <p:cNvCxnSpPr/>
            <p:nvPr/>
          </p:nvCxnSpPr>
          <p:spPr>
            <a:xfrm flipH="1" rot="10800000">
              <a:off x="3943790" y="2676939"/>
              <a:ext cx="482436" cy="322845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8" cy="38981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</p:grpSpPr>
        <p:cxnSp>
          <p:nvCxnSpPr>
            <p:cNvPr id="97" name="Google Shape;97;p13"/>
            <p:cNvCxnSpPr/>
            <p:nvPr/>
          </p:nvCxnSpPr>
          <p:spPr>
            <a:xfrm rot="10800000">
              <a:off x="4028111" y="6639606"/>
              <a:ext cx="5169964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8" name="Google Shape;98;p13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31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1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Project</a:t>
            </a:r>
            <a:r>
              <a:rPr lang="en-US" sz="2400">
                <a:solidFill>
                  <a:schemeClr val="lt1"/>
                </a:solidFill>
              </a:rPr>
              <a:t> Build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62" name="Google Shape;362;p3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63" name="Google Shape;363;p31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64" name="Google Shape;364;p31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65" name="Google Shape;365;p31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6" name="Google Shape;366;p31"/>
          <p:cNvPicPr preferRelativeResize="0"/>
          <p:nvPr/>
        </p:nvPicPr>
        <p:blipFill rotWithShape="1">
          <a:blip r:embed="rId4">
            <a:alphaModFix/>
          </a:blip>
          <a:srcRect b="36892" l="0" r="0" t="9233"/>
          <a:stretch/>
        </p:blipFill>
        <p:spPr>
          <a:xfrm>
            <a:off x="3772775" y="1281075"/>
            <a:ext cx="4485424" cy="429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/>
          <p:cNvPicPr preferRelativeResize="0"/>
          <p:nvPr/>
        </p:nvPicPr>
        <p:blipFill rotWithShape="1">
          <a:blip r:embed="rId5">
            <a:alphaModFix/>
          </a:blip>
          <a:srcRect b="17128" l="0" r="0" t="32773"/>
          <a:stretch/>
        </p:blipFill>
        <p:spPr>
          <a:xfrm>
            <a:off x="554875" y="1184463"/>
            <a:ext cx="2653975" cy="23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/>
          <p:cNvPicPr preferRelativeResize="0"/>
          <p:nvPr/>
        </p:nvPicPr>
        <p:blipFill rotWithShape="1">
          <a:blip r:embed="rId6">
            <a:alphaModFix/>
          </a:blip>
          <a:srcRect b="12666" l="8380" r="13585" t="30989"/>
          <a:stretch/>
        </p:blipFill>
        <p:spPr>
          <a:xfrm>
            <a:off x="922162" y="3864362"/>
            <a:ext cx="1919425" cy="246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/>
          <p:cNvPicPr preferRelativeResize="0"/>
          <p:nvPr/>
        </p:nvPicPr>
        <p:blipFill rotWithShape="1">
          <a:blip r:embed="rId7">
            <a:alphaModFix/>
          </a:blip>
          <a:srcRect b="18534" l="16599" r="11478" t="18828"/>
          <a:stretch/>
        </p:blipFill>
        <p:spPr>
          <a:xfrm>
            <a:off x="8822125" y="1281075"/>
            <a:ext cx="2774350" cy="429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6027037" y="1223142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Analysis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Action Recognition Process ( &gt; 98%)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Mathematical game logic 100% correct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Button Press Accuracy (100%)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Game state intact for 4hr+ time periods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376" name="Google Shape;376;p32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32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Quantitative</a:t>
            </a:r>
            <a:r>
              <a:rPr lang="en-US" sz="2400">
                <a:solidFill>
                  <a:schemeClr val="lt1"/>
                </a:solidFill>
              </a:rPr>
              <a:t> Results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78" name="Google Shape;3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80" name="Google Shape;380;p32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81" name="Google Shape;381;p32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82" name="Google Shape;382;p32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83" name="Google Shape;383;p32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4" name="Google Shape;384;p32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175" y="1205276"/>
            <a:ext cx="4153224" cy="25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 title="Chart"/>
          <p:cNvPicPr preferRelativeResize="0"/>
          <p:nvPr/>
        </p:nvPicPr>
        <p:blipFill rotWithShape="1">
          <a:blip r:embed="rId5">
            <a:alphaModFix/>
          </a:blip>
          <a:srcRect b="5078" l="0" r="0" t="0"/>
          <a:stretch/>
        </p:blipFill>
        <p:spPr>
          <a:xfrm>
            <a:off x="733000" y="3773350"/>
            <a:ext cx="4375575" cy="25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3"/>
          <p:cNvSpPr txBox="1"/>
          <p:nvPr/>
        </p:nvSpPr>
        <p:spPr>
          <a:xfrm>
            <a:off x="1295400" y="2948490"/>
            <a:ext cx="96012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15264B"/>
                </a:solidFill>
              </a:rPr>
              <a:t>Reflection</a:t>
            </a:r>
            <a:endParaRPr b="1" sz="4500">
              <a:solidFill>
                <a:srgbClr val="15264B"/>
              </a:solidFill>
            </a:endParaRPr>
          </a:p>
        </p:txBody>
      </p:sp>
      <p:grpSp>
        <p:nvGrpSpPr>
          <p:cNvPr id="391" name="Google Shape;391;p33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392" name="Google Shape;392;p33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93" name="Google Shape;393;p33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394" name="Google Shape;39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396" name="Google Shape;396;p3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397" name="Google Shape;397;p33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398" name="Google Shape;398;p33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99" name="Google Shape;399;p33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4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4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CAD + PCB + Integration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Final </a:t>
            </a:r>
            <a:r>
              <a:rPr lang="en-US" sz="2200">
                <a:solidFill>
                  <a:schemeClr val="dk1"/>
                </a:solidFill>
              </a:rPr>
              <a:t>physical </a:t>
            </a:r>
            <a:r>
              <a:rPr lang="en-US" sz="2200">
                <a:solidFill>
                  <a:schemeClr val="dk1"/>
                </a:solidFill>
              </a:rPr>
              <a:t>design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PCB soldering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Emulating poker logic in code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Integrating different parts into 1 product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</p:txBody>
      </p:sp>
      <p:sp>
        <p:nvSpPr>
          <p:cNvPr id="406" name="Google Shape;406;p3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Our Successes and Challenges (and failures)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08" name="Google Shape;4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10" name="Google Shape;410;p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11" name="Google Shape;411;p3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12" name="Google Shape;412;p3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13" name="Google Shape;413;p3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34"/>
          <p:cNvPicPr preferRelativeResize="0"/>
          <p:nvPr/>
        </p:nvPicPr>
        <p:blipFill rotWithShape="1">
          <a:blip r:embed="rId4">
            <a:alphaModFix/>
          </a:blip>
          <a:srcRect b="0" l="16694" r="28099" t="0"/>
          <a:stretch/>
        </p:blipFill>
        <p:spPr>
          <a:xfrm rot="5400000">
            <a:off x="632401" y="1730237"/>
            <a:ext cx="3954324" cy="402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 txBox="1"/>
          <p:nvPr/>
        </p:nvSpPr>
        <p:spPr>
          <a:xfrm>
            <a:off x="4390125" y="973600"/>
            <a:ext cx="3837600" cy="44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What we learned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PCB construction 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Hardware - (soldering, testing components)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Software - (programming ESP32, microcontrollers)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21" name="Google Shape;421;p35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5"/>
          <p:cNvSpPr txBox="1"/>
          <p:nvPr/>
        </p:nvSpPr>
        <p:spPr>
          <a:xfrm>
            <a:off x="376810" y="204076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Conclusion 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23" name="Google Shape;42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25" name="Google Shape;425;p3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26" name="Google Shape;426;p3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27" name="Google Shape;427;p3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28" name="Google Shape;428;p3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9" name="Google Shape;42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50" y="2251835"/>
            <a:ext cx="4026624" cy="288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5"/>
          <p:cNvSpPr txBox="1"/>
          <p:nvPr/>
        </p:nvSpPr>
        <p:spPr>
          <a:xfrm>
            <a:off x="8713650" y="911125"/>
            <a:ext cx="3000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Changes?</a:t>
            </a:r>
            <a:endParaRPr b="1" sz="30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Use larger displays</a:t>
            </a:r>
            <a:br>
              <a:rPr lang="en-US" sz="2200">
                <a:solidFill>
                  <a:schemeClr val="dk1"/>
                </a:solidFill>
              </a:rPr>
            </a:b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Use an accelerometer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6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Future plans</a:t>
            </a:r>
            <a:endParaRPr b="1" sz="3000">
              <a:solidFill>
                <a:srgbClr val="E84B3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E84B36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Create multiple (3 or more) </a:t>
            </a:r>
            <a:r>
              <a:rPr lang="en-US" sz="2200">
                <a:solidFill>
                  <a:schemeClr val="dk1"/>
                </a:solidFill>
              </a:rPr>
              <a:t>connected</a:t>
            </a:r>
            <a:r>
              <a:rPr lang="en-US" sz="2200">
                <a:solidFill>
                  <a:schemeClr val="dk1"/>
                </a:solidFill>
              </a:rPr>
              <a:t> devices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Tailor to more use cases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Additional features (RFID)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37" name="Google Shape;437;p3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How can we continue our project?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439" name="Google Shape;43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41" name="Google Shape;441;p3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43" name="Google Shape;443;p3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4" name="Google Shape;444;p3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5" name="Google Shape;4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75" y="2091226"/>
            <a:ext cx="4606449" cy="34548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7"/>
          <p:cNvSpPr txBox="1"/>
          <p:nvPr/>
        </p:nvSpPr>
        <p:spPr>
          <a:xfrm>
            <a:off x="1985568" y="3049665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6000">
                <a:solidFill>
                  <a:schemeClr val="lt1"/>
                </a:solidFill>
              </a:rPr>
              <a:t>Questions?</a:t>
            </a:r>
            <a:endParaRPr b="1" sz="6000">
              <a:solidFill>
                <a:schemeClr val="lt1"/>
              </a:solidFill>
            </a:endParaRPr>
          </a:p>
        </p:txBody>
      </p:sp>
      <p:grpSp>
        <p:nvGrpSpPr>
          <p:cNvPr id="451" name="Google Shape;451;p37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452" name="Google Shape;452;p37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3" name="Google Shape;453;p37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rgbClr val="E84B36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54" name="Google Shape;45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456" name="Google Shape;456;p3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457" name="Google Shape;457;p3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458" name="Google Shape;458;p3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9" name="Google Shape;459;p3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9350" y="2791508"/>
            <a:ext cx="5414193" cy="127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/>
          <p:nvPr/>
        </p:nvSpPr>
        <p:spPr>
          <a:xfrm>
            <a:off x="6732375" y="1354700"/>
            <a:ext cx="36735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Austin Abraham</a:t>
            </a:r>
            <a:endParaRPr b="1" i="0" sz="26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Computer Engineer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Vishal Ramvelu</a:t>
            </a:r>
            <a:endParaRPr b="1" sz="2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Computer Engineer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rgbClr val="E84B36"/>
                </a:solidFill>
              </a:rPr>
              <a:t>Lorenzo Dumitrescu</a:t>
            </a:r>
            <a:endParaRPr b="1" sz="2600">
              <a:solidFill>
                <a:srgbClr val="E84B3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Computer Engineer</a:t>
            </a:r>
            <a:endParaRPr b="1" sz="2600">
              <a:solidFill>
                <a:srgbClr val="E84B36"/>
              </a:solidFill>
            </a:endParaRPr>
          </a:p>
        </p:txBody>
      </p:sp>
      <p:sp>
        <p:nvSpPr>
          <p:cNvPr id="104" name="Google Shape;104;p14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Team Members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09" name="Google Shape;109;p14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10" name="Google Shape;110;p14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11" name="Google Shape;111;p14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2" name="Google Shape;11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1027" y="1252752"/>
            <a:ext cx="1502300" cy="15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1025" y="4435075"/>
            <a:ext cx="1502300" cy="15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1025" y="2853050"/>
            <a:ext cx="1502300" cy="150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15264B"/>
                </a:solidFill>
              </a:rPr>
              <a:t>What is the Objective?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15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121" name="Google Shape;121;p15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2" name="Google Shape;122;p15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23" name="Google Shape;12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26" name="Google Shape;126;p15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27" name="Google Shape;127;p15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8" name="Google Shape;128;p15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5135112" y="1285804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Inefficiencies in Traditional Poker Games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Manual chips slow gameplay and cause errors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Hard to track bets, pots, and balances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Turn confusion leads to disputes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Chips can be lost or mismanaged</a:t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35" name="Google Shape;135;p16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The Problem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39" name="Google Shape;139;p1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40" name="Google Shape;140;p16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41" name="Google Shape;141;p16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2" name="Google Shape;142;p16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863" y="1750287"/>
            <a:ext cx="3357424" cy="335742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A Tactile, Tech-Powered Poker Experience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Tactile chip buttons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Displays for balance, pot, and turn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Local game logic — no central hub needed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Wireless syncing for bets and turns</a:t>
            </a:r>
            <a:br>
              <a:rPr lang="en-US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Battery-powered</a:t>
            </a:r>
            <a:r>
              <a:rPr lang="en-US" sz="2200"/>
              <a:t> for portability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50" name="Google Shape;150;p17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The Solution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54" name="Google Shape;154;p1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55" name="Google Shape;155;p17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56" name="Google Shape;156;p17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7" name="Google Shape;157;p17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25" y="2036913"/>
            <a:ext cx="4300301" cy="27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/>
        </p:nvSpPr>
        <p:spPr>
          <a:xfrm>
            <a:off x="2653000" y="1992475"/>
            <a:ext cx="6858000" cy="30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The system accurately tracks all aspects of the game.</a:t>
            </a:r>
            <a:br>
              <a:rPr lang="en-US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User actions are always recognized and processed correctly.</a:t>
            </a:r>
            <a:br>
              <a:rPr lang="en-US" sz="2400">
                <a:solidFill>
                  <a:schemeClr val="lt1"/>
                </a:solidFill>
              </a:rPr>
            </a:br>
            <a:endParaRPr sz="2400">
              <a:solidFill>
                <a:schemeClr val="lt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Devices communicate reliably for smooth gameplay.</a:t>
            </a:r>
            <a:endParaRPr sz="24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64" name="Google Shape;16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66" name="Google Shape;166;p1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67" name="Google Shape;167;p18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68" name="Google Shape;168;p18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9" name="Google Shape;169;p18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18"/>
          <p:cNvSpPr txBox="1"/>
          <p:nvPr/>
        </p:nvSpPr>
        <p:spPr>
          <a:xfrm>
            <a:off x="1069600" y="545275"/>
            <a:ext cx="10024800" cy="14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rgbClr val="E84B36"/>
                </a:solidFill>
              </a:rPr>
              <a:t>High Level Requirements</a:t>
            </a:r>
            <a:endParaRPr b="1" sz="3500">
              <a:solidFill>
                <a:srgbClr val="E84B3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/>
        </p:nvSpPr>
        <p:spPr>
          <a:xfrm>
            <a:off x="1295400" y="2948490"/>
            <a:ext cx="960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15264B"/>
                </a:solidFill>
              </a:rPr>
              <a:t>Poker Overview</a:t>
            </a:r>
            <a:endParaRPr b="1" sz="4500">
              <a:solidFill>
                <a:srgbClr val="15264B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1526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" name="Google Shape;176;p19"/>
          <p:cNvGrpSpPr/>
          <p:nvPr/>
        </p:nvGrpSpPr>
        <p:grpSpPr>
          <a:xfrm>
            <a:off x="3943790" y="2676939"/>
            <a:ext cx="3861636" cy="322845"/>
            <a:chOff x="3943790" y="2676939"/>
            <a:chExt cx="3861636" cy="322845"/>
          </a:xfrm>
        </p:grpSpPr>
        <p:cxnSp>
          <p:nvCxnSpPr>
            <p:cNvPr id="177" name="Google Shape;177;p19"/>
            <p:cNvCxnSpPr/>
            <p:nvPr/>
          </p:nvCxnSpPr>
          <p:spPr>
            <a:xfrm>
              <a:off x="4426226" y="2676939"/>
              <a:ext cx="33792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p19"/>
            <p:cNvCxnSpPr/>
            <p:nvPr/>
          </p:nvCxnSpPr>
          <p:spPr>
            <a:xfrm flipH="1" rot="10800000">
              <a:off x="3943790" y="2676984"/>
              <a:ext cx="482400" cy="3228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79" name="Google Shape;17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81" name="Google Shape;181;p1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82" name="Google Shape;182;p19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83" name="Google Shape;183;p19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4" name="Google Shape;184;p19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"/>
          <p:cNvSpPr txBox="1"/>
          <p:nvPr/>
        </p:nvSpPr>
        <p:spPr>
          <a:xfrm>
            <a:off x="1469276" y="3493224"/>
            <a:ext cx="228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IMAGE / GRAPHIC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5131837" y="1334279"/>
            <a:ext cx="6422400" cy="48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E84B36"/>
                </a:solidFill>
              </a:rPr>
              <a:t>The Rules of Poker</a:t>
            </a:r>
            <a:endParaRPr b="1" i="0" sz="3000" u="none" cap="none" strike="noStrike">
              <a:solidFill>
                <a:srgbClr val="E84B3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Dealt 2 cards with 5 community cards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Make best 5-card hand possible</a:t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The game has four betting rounds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On your turn, you can fold, check, call, or raise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Buy-in + chip denominations</a:t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91" name="Google Shape;191;p20"/>
          <p:cNvSpPr/>
          <p:nvPr/>
        </p:nvSpPr>
        <p:spPr>
          <a:xfrm flipH="1" rot="10800000">
            <a:off x="0" y="20"/>
            <a:ext cx="12192000" cy="8682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376810" y="204051"/>
            <a:ext cx="1091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A Quick Look at Poker</a:t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57509" y="233819"/>
            <a:ext cx="271309" cy="38981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/>
          </a:p>
        </p:txBody>
      </p:sp>
      <p:sp>
        <p:nvSpPr>
          <p:cNvPr id="195" name="Google Shape;195;p2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ELECTRICAL &amp; COMPUTER ENGINEERING</a:t>
            </a:r>
            <a:endParaRPr/>
          </a:p>
        </p:txBody>
      </p:sp>
      <p:grpSp>
        <p:nvGrpSpPr>
          <p:cNvPr id="196" name="Google Shape;196;p20"/>
          <p:cNvGrpSpPr/>
          <p:nvPr/>
        </p:nvGrpSpPr>
        <p:grpSpPr>
          <a:xfrm>
            <a:off x="4061425" y="6601537"/>
            <a:ext cx="5238715" cy="70500"/>
            <a:chOff x="4028175" y="6601537"/>
            <a:chExt cx="5238715" cy="70500"/>
          </a:xfrm>
        </p:grpSpPr>
        <p:cxnSp>
          <p:nvCxnSpPr>
            <p:cNvPr id="197" name="Google Shape;197;p20"/>
            <p:cNvCxnSpPr/>
            <p:nvPr/>
          </p:nvCxnSpPr>
          <p:spPr>
            <a:xfrm rot="10800000">
              <a:off x="4028175" y="6639606"/>
              <a:ext cx="5169900" cy="0"/>
            </a:xfrm>
            <a:prstGeom prst="straightConnector1">
              <a:avLst/>
            </a:prstGeom>
            <a:noFill/>
            <a:ln cap="flat" cmpd="sng" w="952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8" name="Google Shape;198;p20"/>
            <p:cNvSpPr/>
            <p:nvPr/>
          </p:nvSpPr>
          <p:spPr>
            <a:xfrm>
              <a:off x="9196390" y="6601537"/>
              <a:ext cx="70500" cy="70500"/>
            </a:xfrm>
            <a:prstGeom prst="ellipse">
              <a:avLst/>
            </a:prstGeom>
            <a:solidFill>
              <a:srgbClr val="1329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" name="Google Shape;19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188" y="2517774"/>
            <a:ext cx="3716778" cy="2357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