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023100" cy="93091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Montserrat" pitchFamily="2" charset="77"/>
      <p:regular r:id="rId41"/>
      <p:bold r:id="rId42"/>
      <p:italic r:id="rId43"/>
      <p:boldItalic r:id="rId44"/>
    </p:embeddedFont>
    <p:embeddedFont>
      <p:font typeface="Montserrat ExtraBold" panose="020F0502020204030204" pitchFamily="34" charset="0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8sg9lDneVlvcHbyKNFC5EepAV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55225C-2B3F-4AE9-97FC-8E42DBD9922E}">
  <a:tblStyle styleId="{0C55225C-2B3F-4AE9-97FC-8E42DBD992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0"/>
    <p:restoredTop sz="94279"/>
  </p:normalViewPr>
  <p:slideViewPr>
    <p:cSldViewPr snapToGrid="0">
      <p:cViewPr varScale="1">
        <p:scale>
          <a:sx n="97" d="100"/>
          <a:sy n="97" d="100"/>
        </p:scale>
        <p:origin x="6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c7dccfa4_1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d0c7dccf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2310" y="1163638"/>
            <a:ext cx="56184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0c7dccfa4_2_2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2d0c7dccfa4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0c7dccfa4_1_50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d0c7dccfa4_1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0c7dccfa4_1_5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d0c7dccfa4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0c7dccfa4_1_8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2d0c7dccfa4_1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0c7dccfa4_2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d0c7dccfa4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0c7dccfa4_3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d0c7dccfa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d0c7dccfa4_1_3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2d0c7dccfa4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0c7dccfa4_1_3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d0c7dccfa4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0c7dccfa4_1_39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2d0c7dccfa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0c7dccfa4_1_46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2d0c7dccfa4_1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0c7dccfa4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2d0c7dccfa4_1_22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g2d0c7dccfa4_1_22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0c7dccfa4_1_47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2d0c7dccfa4_1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0c7dccfa4_1_4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d0c7dccfa4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d0c7dccfa4_1_4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2d0c7dccfa4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0c7dccfa4_2_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2d0c7dccfa4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0c7dccfa4_2_28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g2d0c7dccfa4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0c7dccfa4_4_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2d0c7dccfa4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0c7dccfa4_1_86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d0c7dccfa4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2310" y="1163638"/>
            <a:ext cx="56184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0c7dccfa4_4_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2d0c7dccfa4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2310" y="1163638"/>
            <a:ext cx="56184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d0c7dccfa4_4_2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2d0c7dccfa4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2310" y="1163638"/>
            <a:ext cx="56184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d0c7dccfa4_2_27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2d0c7dccfa4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0c7dccfa4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d0c7dccfa4_1_8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2d0c7dccfa4_1_84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d0c7dccfa4_2_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g2d0c7dccfa4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0c7dccfa4_2_1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2d0c7dccfa4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0c7dccfa4_1_28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d0c7dccfa4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0c7dccfa4_1_29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0c7dccfa4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0c7dccfa4_2_19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d0c7dccfa4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0c7dccfa4_2_20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d0c7dccfa4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0c7dccfa4_1_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d0c7dccfa4_1_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d0c7dccfa4_1_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B4284"/>
            </a:gs>
            <a:gs pos="100000">
              <a:srgbClr val="13294B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d0c7dccfa4_1_0" descr="A large building with a fountain in front of 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d0c7dccfa4_1_0"/>
          <p:cNvSpPr/>
          <p:nvPr/>
        </p:nvSpPr>
        <p:spPr>
          <a:xfrm rot="10800000"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d0c7dccfa4_1_0"/>
          <p:cNvSpPr txBox="1"/>
          <p:nvPr/>
        </p:nvSpPr>
        <p:spPr>
          <a:xfrm>
            <a:off x="896750" y="1474625"/>
            <a:ext cx="1042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Smart Glasses for the Blind</a:t>
            </a:r>
            <a:endParaRPr sz="1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g2d0c7dccfa4_1_0"/>
          <p:cNvSpPr txBox="1"/>
          <p:nvPr/>
        </p:nvSpPr>
        <p:spPr>
          <a:xfrm>
            <a:off x="1441525" y="3801075"/>
            <a:ext cx="9309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Team 38</a:t>
            </a:r>
            <a:endParaRPr sz="2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Ahmed Nahas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Abdul Maaieh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Siraj Khogeer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 Jonathan Schuh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 Sanjana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64" name="Google Shape;64;g2d0c7dccfa4_1_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d0c7dccfa4_1_0"/>
          <p:cNvSpPr/>
          <p:nvPr/>
        </p:nvSpPr>
        <p:spPr>
          <a:xfrm>
            <a:off x="5520230" y="268312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2d0c7dccfa4_1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67" name="Google Shape;67;g2d0c7dccfa4_1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68" name="Google Shape;68;g2d0c7dccfa4_1_0"/>
          <p:cNvSpPr txBox="1"/>
          <p:nvPr/>
        </p:nvSpPr>
        <p:spPr>
          <a:xfrm>
            <a:off x="5439058" y="2865234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\ _____\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 |__/\__|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2d0c7dccfa4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d0c7dccfa4_2_21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d0c7dccfa4_2_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d0c7dccfa4_2_217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PCB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g2d0c7dccfa4_2_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g2d0c7dccfa4_2_217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190" name="Google Shape;190;g2d0c7dccfa4_2_217"/>
          <p:cNvPicPr preferRelativeResize="0"/>
          <p:nvPr/>
        </p:nvPicPr>
        <p:blipFill rotWithShape="1">
          <a:blip r:embed="rId6">
            <a:alphaModFix/>
          </a:blip>
          <a:srcRect l="29711" t="21768" r="16918" b="32575"/>
          <a:stretch/>
        </p:blipFill>
        <p:spPr>
          <a:xfrm rot="-5400000">
            <a:off x="7264187" y="1860414"/>
            <a:ext cx="3261349" cy="495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d0c7dccfa4_2_217"/>
          <p:cNvPicPr preferRelativeResize="0"/>
          <p:nvPr/>
        </p:nvPicPr>
        <p:blipFill rotWithShape="1">
          <a:blip r:embed="rId7">
            <a:alphaModFix/>
          </a:blip>
          <a:srcRect l="10591" t="5508" r="4540"/>
          <a:stretch/>
        </p:blipFill>
        <p:spPr>
          <a:xfrm>
            <a:off x="480475" y="2400450"/>
            <a:ext cx="5199777" cy="387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d0c7dccfa4_2_2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3" name="Google Shape;193;g2d0c7dccfa4_2_217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d0c7dccfa4_1_50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d0c7dccfa4_1_5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d0c7dccfa4_1_504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PCB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g2d0c7dccfa4_1_5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2d0c7dccfa4_1_504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03" name="Google Shape;203;g2d0c7dccfa4_1_504"/>
          <p:cNvPicPr preferRelativeResize="0"/>
          <p:nvPr/>
        </p:nvPicPr>
        <p:blipFill rotWithShape="1">
          <a:blip r:embed="rId6">
            <a:alphaModFix/>
          </a:blip>
          <a:srcRect l="10591" t="5508" r="4540"/>
          <a:stretch/>
        </p:blipFill>
        <p:spPr>
          <a:xfrm>
            <a:off x="480475" y="2400450"/>
            <a:ext cx="5199777" cy="387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d0c7dccfa4_1_504"/>
          <p:cNvPicPr preferRelativeResize="0"/>
          <p:nvPr/>
        </p:nvPicPr>
        <p:blipFill rotWithShape="1">
          <a:blip r:embed="rId7">
            <a:alphaModFix/>
          </a:blip>
          <a:srcRect l="5916" t="3567" r="6294" b="4723"/>
          <a:stretch/>
        </p:blipFill>
        <p:spPr>
          <a:xfrm>
            <a:off x="6414900" y="2178544"/>
            <a:ext cx="5199774" cy="39779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d0c7dccfa4_1_5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g2d0c7dccfa4_1_504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2d0c7dccfa4_1_51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d0c7dccfa4_1_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d0c7dccfa4_1_514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PCB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g2d0c7dccfa4_1_5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2d0c7dccfa4_1_514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16" name="Google Shape;216;g2d0c7dccfa4_1_514"/>
          <p:cNvPicPr preferRelativeResize="0"/>
          <p:nvPr/>
        </p:nvPicPr>
        <p:blipFill rotWithShape="1">
          <a:blip r:embed="rId6">
            <a:alphaModFix/>
          </a:blip>
          <a:srcRect l="10591" t="5508" r="4540"/>
          <a:stretch/>
        </p:blipFill>
        <p:spPr>
          <a:xfrm>
            <a:off x="480475" y="2400450"/>
            <a:ext cx="5199777" cy="387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d0c7dccfa4_1_5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4373" y="2178550"/>
            <a:ext cx="5128446" cy="403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d0c7dccfa4_1_5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9" name="Google Shape;219;g2d0c7dccfa4_1_514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0c7dccfa4_1_837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d0c7dccfa4_1_83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d0c7dccfa4_1_837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Power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g2d0c7dccfa4_1_8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d0c7dccfa4_1_837"/>
          <p:cNvSpPr txBox="1"/>
          <p:nvPr/>
        </p:nvSpPr>
        <p:spPr>
          <a:xfrm>
            <a:off x="151425" y="2157700"/>
            <a:ext cx="6087600" cy="4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Regulate 4.2V Li-Ion battery to 3.3V to supply rest of subsystems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circuit and battery protections including: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■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Short circuit protection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■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Reverse polarity protection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■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Undervoltage/Overdischarge protection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Contain Li-Ion battery in enclosure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g2d0c7dccfa4_1_837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d0c7dccfa4_1_837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d0c7dccfa4_1_8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1325" y="2608124"/>
            <a:ext cx="5209424" cy="25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d0c7dccfa4_1_8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3" name="Google Shape;233;g2d0c7dccfa4_1_837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0c7dccfa4_2_61"/>
          <p:cNvSpPr/>
          <p:nvPr/>
        </p:nvSpPr>
        <p:spPr>
          <a:xfrm>
            <a:off x="-13225" y="843650"/>
            <a:ext cx="68415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d0c7dccfa4_2_6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d0c7dccfa4_2_61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d0c7dccfa4_2_61"/>
          <p:cNvPicPr preferRelativeResize="0"/>
          <p:nvPr/>
        </p:nvPicPr>
        <p:blipFill rotWithShape="1">
          <a:blip r:embed="rId4">
            <a:alphaModFix/>
          </a:blip>
          <a:srcRect l="37650" r="26129" b="-15754"/>
          <a:stretch/>
        </p:blipFill>
        <p:spPr>
          <a:xfrm>
            <a:off x="5355025" y="-2"/>
            <a:ext cx="4335352" cy="1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d0c7dccfa4_2_61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Power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g2d0c7dccfa4_2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4" name="Google Shape;244;g2d0c7dccfa4_2_61"/>
          <p:cNvGraphicFramePr/>
          <p:nvPr/>
        </p:nvGraphicFramePr>
        <p:xfrm>
          <a:off x="7134375" y="204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{0C55225C-2B3F-4AE9-97FC-8E42DBD9922E}</a:tableStyleId>
              </a:tblPr>
              <a:tblGrid>
                <a:gridCol w="213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Regulator 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 Voltage [V]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Sensing Regulator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3.28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MCU Regulator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3.29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" name="Google Shape;245;g2d0c7dccfa4_2_61"/>
          <p:cNvGraphicFramePr/>
          <p:nvPr/>
        </p:nvGraphicFramePr>
        <p:xfrm>
          <a:off x="7134350" y="457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{0C55225C-2B3F-4AE9-97FC-8E42DBD9922E}</a:tableStyleId>
              </a:tblPr>
              <a:tblGrid>
                <a:gridCol w="21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Undervoltage Trip Voltage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3.53 V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Idle Current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384 mA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Shorted Current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1mA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" name="Google Shape;246;g2d0c7dccfa4_2_61"/>
          <p:cNvSpPr txBox="1"/>
          <p:nvPr/>
        </p:nvSpPr>
        <p:spPr>
          <a:xfrm>
            <a:off x="8006375" y="1605400"/>
            <a:ext cx="3308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Regulator Data (Vin = 4.1V) </a:t>
            </a:r>
            <a:endParaRPr sz="17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2d0c7dccfa4_2_61"/>
          <p:cNvSpPr txBox="1"/>
          <p:nvPr/>
        </p:nvSpPr>
        <p:spPr>
          <a:xfrm>
            <a:off x="8666150" y="4169775"/>
            <a:ext cx="15501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Data</a:t>
            </a:r>
            <a:endParaRPr sz="17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g2d0c7dccfa4_2_61"/>
          <p:cNvSpPr txBox="1"/>
          <p:nvPr/>
        </p:nvSpPr>
        <p:spPr>
          <a:xfrm>
            <a:off x="149625" y="2162750"/>
            <a:ext cx="6379800" cy="4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Power is regulated and supplied safely to circuit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Up-to 4 Hours of battery life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R&amp;Vs: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✔	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Regulate 4.2V Li-Ion battery to 3.3V +/- 5% at 1A max while ensuring under-voltage protection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✔	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that short circuit of battery is stopped to ensure safety of user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✔	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that reverse polarity connection is stopped to ensure safety of circuit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g2d0c7dccfa4_2_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0" name="Google Shape;250;g2d0c7dccfa4_2_61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d0c7dccfa4_3_12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d0c7dccfa4_3_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d0c7dccfa4_3_12"/>
          <p:cNvPicPr preferRelativeResize="0"/>
          <p:nvPr/>
        </p:nvPicPr>
        <p:blipFill rotWithShape="1">
          <a:blip r:embed="rId4">
            <a:alphaModFix/>
          </a:blip>
          <a:srcRect l="34240" t="32958" b="28814"/>
          <a:stretch/>
        </p:blipFill>
        <p:spPr>
          <a:xfrm>
            <a:off x="6818250" y="2488938"/>
            <a:ext cx="5373751" cy="21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d0c7dccfa4_3_12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Audio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g2d0c7dccfa4_3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d0c7dccfa4_3_12"/>
          <p:cNvSpPr txBox="1"/>
          <p:nvPr/>
        </p:nvSpPr>
        <p:spPr>
          <a:xfrm>
            <a:off x="151425" y="2157700"/>
            <a:ext cx="60876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Convert digital audio from MCU to analog audio to play through AUX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Have 2 distinct stereo channels for spatial awareness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Operate at a safe voltage and volume level, with minimal noise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g2d0c7dccfa4_3_12"/>
          <p:cNvPicPr preferRelativeResize="0"/>
          <p:nvPr/>
        </p:nvPicPr>
        <p:blipFill rotWithShape="1">
          <a:blip r:embed="rId6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d0c7dccfa4_3_12"/>
          <p:cNvPicPr preferRelativeResize="0"/>
          <p:nvPr/>
        </p:nvPicPr>
        <p:blipFill rotWithShape="1">
          <a:blip r:embed="rId6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d0c7dccfa4_3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4" name="Google Shape;264;g2d0c7dccfa4_3_12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0c7dccfa4_1_316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2d0c7dccfa4_1_3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d0c7dccfa4_1_316"/>
          <p:cNvSpPr txBox="1"/>
          <p:nvPr/>
        </p:nvSpPr>
        <p:spPr>
          <a:xfrm>
            <a:off x="152400" y="2154500"/>
            <a:ext cx="63798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Successfully plays stereo audio through earphones.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Voltages kept below 0.3Vrms (Consumer Level)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is usable, with unwanted noise at low volumes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R&amp;Vs: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Convert 16-bit audio from ESP32 to analog out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	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Play audio from AUX port at normal and safe levels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	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is clear, left and right audio is distinct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g2d0c7dccfa4_1_316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Audio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g2d0c7dccfa4_1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d0c7dccfa4_1_3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5800" y="1925887"/>
            <a:ext cx="5298750" cy="40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d0c7dccfa4_1_316"/>
          <p:cNvSpPr txBox="1"/>
          <p:nvPr/>
        </p:nvSpPr>
        <p:spPr>
          <a:xfrm>
            <a:off x="7598625" y="1265500"/>
            <a:ext cx="383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DAC Input vs Output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g2d0c7dccfa4_1_316"/>
          <p:cNvPicPr preferRelativeResize="0"/>
          <p:nvPr/>
        </p:nvPicPr>
        <p:blipFill rotWithShape="1">
          <a:blip r:embed="rId6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d0c7dccfa4_1_316"/>
          <p:cNvPicPr preferRelativeResize="0"/>
          <p:nvPr/>
        </p:nvPicPr>
        <p:blipFill rotWithShape="1">
          <a:blip r:embed="rId6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d0c7dccfa4_1_3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9" name="Google Shape;279;g2d0c7dccfa4_1_316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0c7dccfa4_1_388"/>
          <p:cNvSpPr/>
          <p:nvPr/>
        </p:nvSpPr>
        <p:spPr>
          <a:xfrm>
            <a:off x="-13229" y="843663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d0c7dccfa4_1_38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d0c7dccfa4_1_388"/>
          <p:cNvSpPr txBox="1"/>
          <p:nvPr/>
        </p:nvSpPr>
        <p:spPr>
          <a:xfrm>
            <a:off x="264875" y="1980750"/>
            <a:ext cx="6087600" cy="51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 b="1">
              <a:solidFill>
                <a:srgbClr val="CC412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Collect depth map of obstacles ahead of the user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Operate at 15 Hz to achieve near </a:t>
            </a:r>
            <a:r>
              <a:rPr lang="en-US" sz="17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real-time spatial detection</a:t>
            </a:r>
            <a:endParaRPr sz="17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 b="1">
              <a:solidFill>
                <a:srgbClr val="CC412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[Object Recognition]</a:t>
            </a:r>
            <a:endParaRPr sz="1700" b="1">
              <a:solidFill>
                <a:srgbClr val="CC412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Collect image of scene in front of user upon request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 the required</a:t>
            </a:r>
            <a:r>
              <a:rPr lang="en-US" sz="17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640x480</a:t>
            </a:r>
            <a:r>
              <a:rPr lang="en-US" sz="17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pixel images to control for ML processing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7" name="Google Shape;287;g2d0c7dccfa4_1_388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d0c7dccfa4_1_388"/>
          <p:cNvPicPr preferRelativeResize="0"/>
          <p:nvPr/>
        </p:nvPicPr>
        <p:blipFill rotWithShape="1">
          <a:blip r:embed="rId4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d0c7dccfa4_1_388"/>
          <p:cNvPicPr preferRelativeResize="0"/>
          <p:nvPr/>
        </p:nvPicPr>
        <p:blipFill rotWithShape="1">
          <a:blip r:embed="rId5">
            <a:alphaModFix/>
          </a:blip>
          <a:srcRect l="2841" r="3067"/>
          <a:stretch/>
        </p:blipFill>
        <p:spPr>
          <a:xfrm>
            <a:off x="6964275" y="2094500"/>
            <a:ext cx="4876927" cy="364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d0c7dccfa4_1_388"/>
          <p:cNvSpPr txBox="1"/>
          <p:nvPr/>
        </p:nvSpPr>
        <p:spPr>
          <a:xfrm>
            <a:off x="618300" y="1269100"/>
            <a:ext cx="52107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Sensing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g2d0c7dccfa4_1_3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d0c7dccfa4_1_3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3" name="Google Shape;293;g2d0c7dccfa4_1_388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0c7dccfa4_1_399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2d0c7dccfa4_1_39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d0c7dccfa4_1_399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Sensing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g2d0c7dccfa4_1_3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d0c7dccfa4_1_399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d0c7dccfa4_1_399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d0c7dccfa4_1_399"/>
          <p:cNvPicPr preferRelativeResize="0"/>
          <p:nvPr/>
        </p:nvPicPr>
        <p:blipFill rotWithShape="1">
          <a:blip r:embed="rId6">
            <a:alphaModFix/>
          </a:blip>
          <a:srcRect l="6951" r="16653"/>
          <a:stretch/>
        </p:blipFill>
        <p:spPr>
          <a:xfrm>
            <a:off x="7727775" y="4673475"/>
            <a:ext cx="3186375" cy="205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d0c7dccfa4_1_3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4626" y="1192900"/>
            <a:ext cx="2732685" cy="31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d0c7dccfa4_1_399"/>
          <p:cNvSpPr txBox="1"/>
          <p:nvPr/>
        </p:nvSpPr>
        <p:spPr>
          <a:xfrm>
            <a:off x="264875" y="2002100"/>
            <a:ext cx="6389100" cy="4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Imager captures depth data successfully at 15Hz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■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Range limited to 2.5 meters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Camera captures image and send it to MCU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■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Changed from 1920x1080 to 640x480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R&amp;Vs: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The Tof sensor successfully maps the surroundings   into a 8x8 array and sends it to the ESP32.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SPI camera takes a 640x480 image when the button is pressed, sends the data to the ESP within 2s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g2d0c7dccfa4_1_3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8" name="Google Shape;308;g2d0c7dccfa4_1_399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0c7dccfa4_1_466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d0c7dccfa4_1_46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d0c7dccfa4_1_466"/>
          <p:cNvSpPr txBox="1"/>
          <p:nvPr/>
        </p:nvSpPr>
        <p:spPr>
          <a:xfrm>
            <a:off x="569825" y="1454125"/>
            <a:ext cx="54777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Control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g2d0c7dccfa4_1_4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331" y="1998637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d0c7dccfa4_1_466"/>
          <p:cNvSpPr txBox="1"/>
          <p:nvPr/>
        </p:nvSpPr>
        <p:spPr>
          <a:xfrm>
            <a:off x="264875" y="2566500"/>
            <a:ext cx="6087600" cy="30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Receives 8x8 array from ToF imager and delivers it to the webapp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Receives 640x480 JPEG image from camera subsystem and delivers it to the webapp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Receives 16 bit stereo audio from webapp and delivers it to the Audio subsystem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g2d0c7dccfa4_1_466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d0c7dccfa4_1_466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d0c7dccfa4_1_4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7621" y="1678111"/>
            <a:ext cx="5256630" cy="434548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d0c7dccfa4_1_4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2" name="Google Shape;322;g2d0c7dccfa4_1_466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0c7dccfa4_1_226"/>
          <p:cNvSpPr txBox="1"/>
          <p:nvPr/>
        </p:nvSpPr>
        <p:spPr>
          <a:xfrm>
            <a:off x="14736858" y="557658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0c7dccfa4_1_226"/>
          <p:cNvSpPr txBox="1"/>
          <p:nvPr/>
        </p:nvSpPr>
        <p:spPr>
          <a:xfrm>
            <a:off x="1374976" y="3015175"/>
            <a:ext cx="1117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4000" b="1">
                <a:solidFill>
                  <a:srgbClr val="13294B"/>
                </a:solidFill>
              </a:rPr>
              <a:t>We’ve left the blind behind…</a:t>
            </a:r>
            <a:endParaRPr sz="3200" b="0" i="1" u="none" strike="noStrike" cap="none">
              <a:solidFill>
                <a:srgbClr val="FF5F0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Google Shape;77;g2d0c7dccfa4_1_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d0c7dccfa4_1_226"/>
          <p:cNvSpPr txBox="1"/>
          <p:nvPr/>
        </p:nvSpPr>
        <p:spPr>
          <a:xfrm>
            <a:off x="6473700" y="3543725"/>
            <a:ext cx="3908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3294B"/>
                </a:solidFill>
              </a:rPr>
              <a:t> </a:t>
            </a:r>
            <a:r>
              <a:rPr lang="en-US" sz="3200" i="1">
                <a:solidFill>
                  <a:srgbClr val="FF5F05"/>
                </a:solidFill>
                <a:latin typeface="Georgia"/>
                <a:ea typeface="Georgia"/>
                <a:cs typeface="Georgia"/>
                <a:sym typeface="Georgia"/>
              </a:rPr>
              <a:t>… with nothing but       </a:t>
            </a:r>
            <a:endParaRPr sz="3200" i="1">
              <a:solidFill>
                <a:srgbClr val="FF5F0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FF5F05"/>
                </a:solidFill>
                <a:latin typeface="Georgia"/>
                <a:ea typeface="Georgia"/>
                <a:cs typeface="Georgia"/>
                <a:sym typeface="Georgia"/>
              </a:rPr>
              <a:t>a white cane?</a:t>
            </a:r>
            <a:endParaRPr/>
          </a:p>
        </p:txBody>
      </p:sp>
      <p:sp>
        <p:nvSpPr>
          <p:cNvPr id="79" name="Google Shape;79;g2d0c7dccfa4_1_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0c7dccfa4_1_476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d0c7dccfa4_1_47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d0c7dccfa4_1_476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Control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0" name="Google Shape;330;g2d0c7dccfa4_1_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d0c7dccfa4_1_476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d0c7dccfa4_1_476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d0c7dccfa4_1_4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5271" y="1894273"/>
            <a:ext cx="5256629" cy="425013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d0c7dccfa4_1_476"/>
          <p:cNvSpPr txBox="1"/>
          <p:nvPr/>
        </p:nvSpPr>
        <p:spPr>
          <a:xfrm>
            <a:off x="256625" y="2078300"/>
            <a:ext cx="6175500" cy="4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handles each subsystem in separate threads for performance and synchronization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R&amp;Vs: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receives data from ToF sensor and sends it to the APP within 1s.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receives capture signal, captures image, and sends it to web-app all within 2 seconds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receives 16-bit stereo audio from web-app, sends data to 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Subsystem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playing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g2d0c7dccfa4_1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6" name="Google Shape;336;g2d0c7dccfa4_1_476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0c7dccfa4_1_422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d0c7dccfa4_1_42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d0c7dccfa4_1_422"/>
          <p:cNvSpPr txBox="1"/>
          <p:nvPr/>
        </p:nvSpPr>
        <p:spPr>
          <a:xfrm>
            <a:off x="542100" y="1269100"/>
            <a:ext cx="60876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User Interface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2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g2d0c7dccfa4_1_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d0c7dccfa4_1_422"/>
          <p:cNvSpPr txBox="1"/>
          <p:nvPr/>
        </p:nvSpPr>
        <p:spPr>
          <a:xfrm>
            <a:off x="151425" y="2157700"/>
            <a:ext cx="6087600" cy="4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Translates the live depth map array into ambisonic spatial stereo audio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Sends audio back to 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 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minimal latency to achieve near real-time stereo audio feedback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b="1">
              <a:solidFill>
                <a:srgbClr val="CC412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[Object Recognition]</a:t>
            </a:r>
            <a:endParaRPr sz="17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button is pressed prompts the ML algorithm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Communicates identified objects back to the user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g2d0c7dccfa4_1_422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d0c7dccfa4_1_422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d0c7dccfa4_1_4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3575" y="2288100"/>
            <a:ext cx="4117951" cy="31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d0c7dccfa4_1_4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0" name="Google Shape;350;g2d0c7dccfa4_1_422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d0c7dccfa4_1_433"/>
          <p:cNvSpPr/>
          <p:nvPr/>
        </p:nvSpPr>
        <p:spPr>
          <a:xfrm>
            <a:off x="-13229" y="843650"/>
            <a:ext cx="66438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2d0c7dccfa4_1_43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d0c7dccfa4_1_433"/>
          <p:cNvSpPr txBox="1"/>
          <p:nvPr/>
        </p:nvSpPr>
        <p:spPr>
          <a:xfrm>
            <a:off x="152400" y="2154500"/>
            <a:ext cx="6279900" cy="5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1425" bIns="91425" anchor="t" anchorCtr="0">
            <a:spAutoFit/>
          </a:bodyPr>
          <a:lstStyle/>
          <a:p>
            <a:pPr marL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❏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Successfully constructs spatial audio from depth map, and successfully identifies upto 800 objects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R&amp;Vs: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400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Connects to 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through WIFI, receives packets at &lt;2 seconds of latency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4000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Sends back audio data to the 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MCU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be outputted by the </a:t>
            </a:r>
            <a:r>
              <a:rPr lang="en-US" sz="1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Subsystem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&lt;50ms of latency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EB720"/>
                </a:solidFill>
                <a:latin typeface="Montserrat"/>
                <a:ea typeface="Montserrat"/>
                <a:cs typeface="Montserrat"/>
                <a:sym typeface="Montserrat"/>
              </a:rPr>
              <a:t> ✔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Once button is pressed, sends capture signal and prompts the ML algorithm. Communicates identified objects (1m away) back to the user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8" name="Google Shape;358;g2d0c7dccfa4_1_4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d0c7dccfa4_1_433"/>
          <p:cNvPicPr preferRelativeResize="0"/>
          <p:nvPr/>
        </p:nvPicPr>
        <p:blipFill rotWithShape="1">
          <a:blip r:embed="rId5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d0c7dccfa4_1_433"/>
          <p:cNvPicPr preferRelativeResize="0"/>
          <p:nvPr/>
        </p:nvPicPr>
        <p:blipFill rotWithShape="1">
          <a:blip r:embed="rId5">
            <a:alphaModFix/>
          </a:blip>
          <a:srcRect l="37650" r="26129" b="-15754"/>
          <a:stretch/>
        </p:blipFill>
        <p:spPr>
          <a:xfrm>
            <a:off x="5142575" y="-19452"/>
            <a:ext cx="4335352" cy="1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d0c7dccfa4_1_433"/>
          <p:cNvSpPr txBox="1"/>
          <p:nvPr/>
        </p:nvSpPr>
        <p:spPr>
          <a:xfrm>
            <a:off x="542100" y="1269100"/>
            <a:ext cx="60876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User Interface Subsystem </a:t>
            </a:r>
            <a:r>
              <a:rPr lang="en-US" sz="2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22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g2d0c7dccfa4_1_4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5271" y="2318473"/>
            <a:ext cx="5256627" cy="293342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d0c7dccfa4_1_4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64" name="Google Shape;364;g2d0c7dccfa4_1_433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0c7dccfa4_2_81"/>
          <p:cNvSpPr/>
          <p:nvPr/>
        </p:nvSpPr>
        <p:spPr>
          <a:xfrm>
            <a:off x="6096000" y="872400"/>
            <a:ext cx="60960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2d0c7dccfa4_2_8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d0c7dccfa4_2_81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d0c7dccfa4_2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d0c7dccfa4_2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d0c7dccfa4_2_81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Successes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2d0c7dccfa4_2_81"/>
          <p:cNvSpPr txBox="1"/>
          <p:nvPr/>
        </p:nvSpPr>
        <p:spPr>
          <a:xfrm>
            <a:off x="458250" y="1980750"/>
            <a:ext cx="5259600" cy="4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✔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Correctly identifies obstacles ahead of the user and alerts them in the correct direction.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✔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Correctly identifies more than 600 objects and relays their direction to the user.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✔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PCB works standalone with the battery and sensors reporting directly to it.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✔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were able to navigate down the hall with no assistance.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g2d0c7dccfa4_2_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78" name="Google Shape;378;g2d0c7dccfa4_2_81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E57E5564-A0C0-426D-D7D4-602C4D6D5B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4056954"/>
                  </p:ext>
                </p:extLst>
              </p:nvPr>
            </p:nvGraphicFramePr>
            <p:xfrm>
              <a:off x="7207051" y="2273557"/>
              <a:ext cx="4158260" cy="321208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158260" cy="3212083"/>
                    </a:xfrm>
                    <a:prstGeom prst="rect">
                      <a:avLst/>
                    </a:prstGeom>
                  </am3d:spPr>
                  <am3d:camera>
                    <am3d:pos x="0" y="0" z="600310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9178" d="1000000"/>
                    <am3d:preTrans dx="-74267209" dy="33258029" dz="-2114404"/>
                    <am3d:scale>
                      <am3d:sx n="1000000" d="1000000"/>
                      <am3d:sy n="1000000" d="1000000"/>
                      <am3d:sz n="1000000" d="1000000"/>
                    </am3d:scale>
                    <am3d:rot ax="-235425" ay="876758" az="-59484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E57E5564-A0C0-426D-D7D4-602C4D6D5B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7051" y="2273557"/>
                <a:ext cx="4158260" cy="32120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0c7dccfa4_2_282"/>
          <p:cNvSpPr/>
          <p:nvPr/>
        </p:nvSpPr>
        <p:spPr>
          <a:xfrm>
            <a:off x="6096000" y="872400"/>
            <a:ext cx="60960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2d0c7dccfa4_2_28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d0c7dccfa4_2_282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d0c7dccfa4_2_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d0c7dccfa4_2_282"/>
          <p:cNvSpPr txBox="1"/>
          <p:nvPr/>
        </p:nvSpPr>
        <p:spPr>
          <a:xfrm>
            <a:off x="357700" y="2442875"/>
            <a:ext cx="5575200" cy="4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Changed circuit from binary DAC to active filter and PDM signal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Issues: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Operates at high frequencies &gt; 2MHz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RF interference due to Wifi antenna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Resulted in usable but noisy audio at low volumes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g2d0c7dccfa4_2_282"/>
          <p:cNvSpPr txBox="1"/>
          <p:nvPr/>
        </p:nvSpPr>
        <p:spPr>
          <a:xfrm>
            <a:off x="647650" y="1227750"/>
            <a:ext cx="531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Challenges: </a:t>
            </a:r>
            <a:endParaRPr sz="24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1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On-board Audio</a:t>
            </a:r>
            <a:endParaRPr sz="24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g2d0c7dccfa4_2_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2081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2d0c7dccfa4_2_2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92" name="Google Shape;392;g2d0c7dccfa4_2_282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8F8782DD-8461-C817-BB32-616D64CE0A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2169285"/>
                  </p:ext>
                </p:extLst>
              </p:nvPr>
            </p:nvGraphicFramePr>
            <p:xfrm>
              <a:off x="6850508" y="2189413"/>
              <a:ext cx="4250859" cy="3185972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250859" cy="3185972"/>
                    </a:xfrm>
                    <a:prstGeom prst="rect">
                      <a:avLst/>
                    </a:prstGeom>
                  </am3d:spPr>
                  <am3d:camera>
                    <am3d:pos x="0" y="0" z="600310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9178" d="1000000"/>
                    <am3d:preTrans dx="-74267209" dy="33258029" dz="-2114404"/>
                    <am3d:scale>
                      <am3d:sx n="1000000" d="1000000"/>
                      <am3d:sy n="1000000" d="1000000"/>
                      <am3d:sz n="1000000" d="1000000"/>
                    </am3d:scale>
                    <am3d:rot ax="-539247" ay="-900563" az="14072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8F8782DD-8461-C817-BB32-616D64CE0A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0508" y="2189413"/>
                <a:ext cx="4250859" cy="31859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0c7dccfa4_4_31"/>
          <p:cNvSpPr/>
          <p:nvPr/>
        </p:nvSpPr>
        <p:spPr>
          <a:xfrm>
            <a:off x="6096000" y="872400"/>
            <a:ext cx="60960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2d0c7dccfa4_4_3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d0c7dccfa4_4_31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d0c7dccfa4_4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2081412"/>
            <a:ext cx="533396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d0c7dccfa4_4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d0c7dccfa4_4_31"/>
          <p:cNvSpPr txBox="1"/>
          <p:nvPr/>
        </p:nvSpPr>
        <p:spPr>
          <a:xfrm>
            <a:off x="647650" y="1227750"/>
            <a:ext cx="531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Challenges: </a:t>
            </a:r>
            <a:endParaRPr sz="24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1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Data Latency &amp; Synchronization</a:t>
            </a:r>
            <a:endParaRPr sz="24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g2d0c7dccfa4_4_31"/>
          <p:cNvSpPr txBox="1"/>
          <p:nvPr/>
        </p:nvSpPr>
        <p:spPr>
          <a:xfrm>
            <a:off x="361450" y="2362625"/>
            <a:ext cx="5599800" cy="49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amounts of bi-directional data: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Images, Depth, Commands, Audio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Synchronization and latency issues due to limited bandwidth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Minimized effect using multithreading and multiple WiFi sockets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g2d0c7dccfa4_4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06" name="Google Shape;406;g2d0c7dccfa4_4_31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CB026FCE-FF47-CED9-E00B-645CD1C9EA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9009605"/>
                  </p:ext>
                </p:extLst>
              </p:nvPr>
            </p:nvGraphicFramePr>
            <p:xfrm>
              <a:off x="6860664" y="2053915"/>
              <a:ext cx="4230546" cy="3456967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230546" cy="3456967"/>
                    </a:xfrm>
                    <a:prstGeom prst="rect">
                      <a:avLst/>
                    </a:prstGeom>
                  </am3d:spPr>
                  <am3d:camera>
                    <am3d:pos x="0" y="0" z="600310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9178" d="1000000"/>
                    <am3d:preTrans dx="-74267209" dy="33258029" dz="-2114404"/>
                    <am3d:scale>
                      <am3d:sx n="1000000" d="1000000"/>
                      <am3d:sy n="1000000" d="1000000"/>
                      <am3d:sz n="1000000" d="1000000"/>
                    </am3d:scale>
                    <am3d:rot ax="407436" ay="1495354" az="17234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CB026FCE-FF47-CED9-E00B-645CD1C9E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0664" y="2053915"/>
                <a:ext cx="4230546" cy="34569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2d0c7dccfa4_1_868" descr="A large building with a fountain in front of 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d0c7dccfa4_1_868"/>
          <p:cNvSpPr/>
          <p:nvPr/>
        </p:nvSpPr>
        <p:spPr>
          <a:xfrm rot="10800000"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d0c7dccfa4_1_868"/>
          <p:cNvSpPr txBox="1"/>
          <p:nvPr/>
        </p:nvSpPr>
        <p:spPr>
          <a:xfrm>
            <a:off x="1630199" y="2343925"/>
            <a:ext cx="893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Learning Outcomes?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414" name="Google Shape;414;g2d0c7dccfa4_1_86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d0c7dccfa4_1_868"/>
          <p:cNvSpPr/>
          <p:nvPr/>
        </p:nvSpPr>
        <p:spPr>
          <a:xfrm>
            <a:off x="5520380" y="351987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d0c7dccfa4_1_86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17" name="Google Shape;417;g2d0c7dccfa4_1_86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18" name="Google Shape;418;g2d0c7dccfa4_1_868"/>
          <p:cNvSpPr txBox="1"/>
          <p:nvPr/>
        </p:nvSpPr>
        <p:spPr>
          <a:xfrm>
            <a:off x="5424233" y="3791934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\ _____\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 |__/\__|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g2d0c7dccfa4_1_8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2d0c7dccfa4_4_6" descr="A large building with a fountain in front of 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2d0c7dccfa4_4_6"/>
          <p:cNvSpPr/>
          <p:nvPr/>
        </p:nvSpPr>
        <p:spPr>
          <a:xfrm rot="10800000"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d0c7dccfa4_4_6"/>
          <p:cNvSpPr txBox="1"/>
          <p:nvPr/>
        </p:nvSpPr>
        <p:spPr>
          <a:xfrm>
            <a:off x="2206956" y="2343915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Next Steps </a:t>
            </a:r>
            <a:r>
              <a:rPr lang="en-US" sz="6000">
                <a:solidFill>
                  <a:schemeClr val="lt1"/>
                </a:solidFill>
              </a:rPr>
              <a:t>➟</a:t>
            </a:r>
            <a:r>
              <a:rPr lang="en-US" sz="6000" b="1">
                <a:solidFill>
                  <a:schemeClr val="lt1"/>
                </a:solidFill>
              </a:rPr>
              <a:t>  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427" name="Google Shape;427;g2d0c7dccfa4_4_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d0c7dccfa4_4_6"/>
          <p:cNvSpPr/>
          <p:nvPr/>
        </p:nvSpPr>
        <p:spPr>
          <a:xfrm>
            <a:off x="5520380" y="351987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d0c7dccfa4_4_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30" name="Google Shape;430;g2d0c7dccfa4_4_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31" name="Google Shape;431;g2d0c7dccfa4_4_6"/>
          <p:cNvSpPr txBox="1"/>
          <p:nvPr/>
        </p:nvSpPr>
        <p:spPr>
          <a:xfrm>
            <a:off x="5424233" y="3791934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\ _____\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 |__/\__|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g2d0c7dccfa4_4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g2d0c7dccfa4_4_20" descr="A large building with a fountain in front of 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2d0c7dccfa4_4_20"/>
          <p:cNvSpPr/>
          <p:nvPr/>
        </p:nvSpPr>
        <p:spPr>
          <a:xfrm rot="10800000"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2d0c7dccfa4_4_20"/>
          <p:cNvSpPr txBox="1"/>
          <p:nvPr/>
        </p:nvSpPr>
        <p:spPr>
          <a:xfrm>
            <a:off x="2206956" y="2343915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Thank you!</a:t>
            </a:r>
            <a:endParaRPr sz="14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440" name="Google Shape;440;g2d0c7dccfa4_4_2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d0c7dccfa4_4_20"/>
          <p:cNvSpPr/>
          <p:nvPr/>
        </p:nvSpPr>
        <p:spPr>
          <a:xfrm>
            <a:off x="5520380" y="351987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2d0c7dccfa4_4_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43" name="Google Shape;443;g2d0c7dccfa4_4_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44" name="Google Shape;444;g2d0c7dccfa4_4_20"/>
          <p:cNvSpPr txBox="1"/>
          <p:nvPr/>
        </p:nvSpPr>
        <p:spPr>
          <a:xfrm>
            <a:off x="5424233" y="3791934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\ _____\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</a:rPr>
              <a:t>  |__/\__|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g2d0c7dccfa4_4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d0c7dccfa4_2_271"/>
          <p:cNvSpPr/>
          <p:nvPr/>
        </p:nvSpPr>
        <p:spPr>
          <a:xfrm>
            <a:off x="-13222" y="843650"/>
            <a:ext cx="121920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g2d0c7dccfa4_2_27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d0c7dccfa4_2_271"/>
          <p:cNvSpPr txBox="1"/>
          <p:nvPr/>
        </p:nvSpPr>
        <p:spPr>
          <a:xfrm>
            <a:off x="618300" y="1925900"/>
            <a:ext cx="113508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Changed design from using a binary DAC, to a active filter and a PDM signal.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Changed due to space and resource constraints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Problems: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Operated at high frequencies &gt; 2MHz, not all ICs supported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Issue with audio noise due RF interference from WiFi antenna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Needed a new PCB design to fix issue, time constraints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Resulted in usable but noisy audio at low volumes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3" name="Google Shape;453;g2d0c7dccfa4_2_271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d0c7dccfa4_2_271"/>
          <p:cNvSpPr txBox="1"/>
          <p:nvPr/>
        </p:nvSpPr>
        <p:spPr>
          <a:xfrm>
            <a:off x="618300" y="1269100"/>
            <a:ext cx="48594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Challenges: On-Board Audio</a:t>
            </a:r>
            <a:endParaRPr sz="2400" i="1" u="none" strike="noStrike" cap="none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5" name="Google Shape;455;g2d0c7dccfa4_2_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2d0c7dccfa4_2_2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0c7dccfa4_1_84"/>
          <p:cNvSpPr txBox="1"/>
          <p:nvPr/>
        </p:nvSpPr>
        <p:spPr>
          <a:xfrm>
            <a:off x="14736858" y="557658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d0c7dccfa4_1_84"/>
          <p:cNvSpPr txBox="1"/>
          <p:nvPr/>
        </p:nvSpPr>
        <p:spPr>
          <a:xfrm>
            <a:off x="944751" y="1360000"/>
            <a:ext cx="1117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4000" b="1">
                <a:solidFill>
                  <a:srgbClr val="13294B"/>
                </a:solidFill>
              </a:rPr>
              <a:t>Does it really matter?</a:t>
            </a:r>
            <a:endParaRPr sz="3200" b="0" i="1" u="none" strike="noStrike" cap="none">
              <a:solidFill>
                <a:srgbClr val="FF5F0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g2d0c7dccfa4_1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d0c7dccfa4_1_84"/>
          <p:cNvSpPr txBox="1"/>
          <p:nvPr/>
        </p:nvSpPr>
        <p:spPr>
          <a:xfrm>
            <a:off x="1381624" y="5362787"/>
            <a:ext cx="5181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06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600" b="1" i="0" u="none" strike="noStrike" cap="none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6600" b="1">
                <a:solidFill>
                  <a:srgbClr val="FF5F05"/>
                </a:solidFill>
              </a:rPr>
              <a:t>51.4 </a:t>
            </a:r>
            <a:r>
              <a:rPr lang="en-US" sz="6500" b="1">
                <a:solidFill>
                  <a:srgbClr val="FF5F05"/>
                </a:solidFill>
              </a:rPr>
              <a:t>Billion</a:t>
            </a:r>
            <a:endParaRPr sz="6500" b="0" i="0" u="none" strike="noStrike" cap="none">
              <a:solidFill>
                <a:srgbClr val="FF5F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d0c7dccfa4_1_84"/>
          <p:cNvSpPr txBox="1"/>
          <p:nvPr/>
        </p:nvSpPr>
        <p:spPr>
          <a:xfrm>
            <a:off x="6566325" y="5605775"/>
            <a:ext cx="6213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200" b="1">
                <a:solidFill>
                  <a:srgbClr val="FF552E"/>
                </a:solidFill>
              </a:rPr>
              <a:t>in lost economic revenue in the US</a:t>
            </a:r>
            <a:r>
              <a:rPr lang="en-US" sz="2200">
                <a:solidFill>
                  <a:srgbClr val="FF552E"/>
                </a:solidFill>
              </a:rPr>
              <a:t> </a:t>
            </a:r>
            <a:endParaRPr sz="2200" i="1" u="none" strike="noStrike" cap="none">
              <a:solidFill>
                <a:srgbClr val="FF552E"/>
              </a:solidFill>
            </a:endParaRPr>
          </a:p>
        </p:txBody>
      </p:sp>
      <p:sp>
        <p:nvSpPr>
          <p:cNvPr id="90" name="Google Shape;90;g2d0c7dccfa4_1_84"/>
          <p:cNvSpPr txBox="1"/>
          <p:nvPr/>
        </p:nvSpPr>
        <p:spPr>
          <a:xfrm>
            <a:off x="1395438" y="3110200"/>
            <a:ext cx="3052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06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400" b="1">
                <a:solidFill>
                  <a:srgbClr val="13294B"/>
                </a:solidFill>
              </a:rPr>
              <a:t>36 </a:t>
            </a:r>
            <a:r>
              <a:rPr lang="en-US" sz="4000" b="1">
                <a:solidFill>
                  <a:srgbClr val="13294B"/>
                </a:solidFill>
              </a:rPr>
              <a:t>million</a:t>
            </a:r>
            <a:r>
              <a:rPr lang="en-US" sz="6400" b="1">
                <a:solidFill>
                  <a:srgbClr val="13294B"/>
                </a:solidFill>
              </a:rPr>
              <a:t> </a:t>
            </a:r>
            <a:endParaRPr sz="6400" b="0" i="0" u="none" strike="noStrike" cap="none">
              <a:solidFill>
                <a:srgbClr val="FF5F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d0c7dccfa4_1_84"/>
          <p:cNvSpPr txBox="1"/>
          <p:nvPr/>
        </p:nvSpPr>
        <p:spPr>
          <a:xfrm>
            <a:off x="969450" y="3847225"/>
            <a:ext cx="4056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2300" b="1">
                <a:solidFill>
                  <a:srgbClr val="13294B"/>
                </a:solidFill>
              </a:rPr>
              <a:t>blind individuals globally</a:t>
            </a:r>
            <a:endParaRPr sz="2300"/>
          </a:p>
        </p:txBody>
      </p:sp>
      <p:sp>
        <p:nvSpPr>
          <p:cNvPr id="92" name="Google Shape;92;g2d0c7dccfa4_1_84"/>
          <p:cNvSpPr txBox="1"/>
          <p:nvPr/>
        </p:nvSpPr>
        <p:spPr>
          <a:xfrm>
            <a:off x="5222663" y="3105550"/>
            <a:ext cx="63735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606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500" b="1">
                <a:solidFill>
                  <a:srgbClr val="13294B"/>
                </a:solidFill>
              </a:rPr>
              <a:t>55%</a:t>
            </a:r>
            <a:r>
              <a:rPr lang="en-US" sz="5500" b="1">
                <a:solidFill>
                  <a:srgbClr val="13294B"/>
                </a:solidFill>
              </a:rPr>
              <a:t> </a:t>
            </a:r>
            <a:r>
              <a:rPr lang="en-US" sz="3300" b="1">
                <a:solidFill>
                  <a:srgbClr val="13294B"/>
                </a:solidFill>
              </a:rPr>
              <a:t>expected growth</a:t>
            </a:r>
            <a:endParaRPr sz="3300" b="1">
              <a:solidFill>
                <a:srgbClr val="13294B"/>
              </a:solidFill>
            </a:endParaRPr>
          </a:p>
        </p:txBody>
      </p:sp>
      <p:pic>
        <p:nvPicPr>
          <p:cNvPr id="93" name="Google Shape;93;g2d0c7dccfa4_1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056377" y="3478314"/>
            <a:ext cx="725478" cy="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d0c7dccfa4_1_84"/>
          <p:cNvSpPr txBox="1"/>
          <p:nvPr/>
        </p:nvSpPr>
        <p:spPr>
          <a:xfrm>
            <a:off x="6041363" y="3827275"/>
            <a:ext cx="563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3294B"/>
                </a:solidFill>
              </a:rPr>
              <a:t>of visual impairment in the next 30 years</a:t>
            </a:r>
            <a:endParaRPr sz="2100" b="1">
              <a:solidFill>
                <a:srgbClr val="13294B"/>
              </a:solidFill>
            </a:endParaRPr>
          </a:p>
        </p:txBody>
      </p:sp>
      <p:sp>
        <p:nvSpPr>
          <p:cNvPr id="95" name="Google Shape;95;g2d0c7dccfa4_1_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d0c7dccfa4_2_96"/>
          <p:cNvSpPr/>
          <p:nvPr/>
        </p:nvSpPr>
        <p:spPr>
          <a:xfrm>
            <a:off x="-13222" y="843650"/>
            <a:ext cx="12192000" cy="601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g2d0c7dccfa4_2_9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d0c7dccfa4_2_96"/>
          <p:cNvSpPr txBox="1"/>
          <p:nvPr/>
        </p:nvSpPr>
        <p:spPr>
          <a:xfrm>
            <a:off x="618300" y="1925900"/>
            <a:ext cx="11350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amounts of bi-directional data: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Camera, ToF Imager, Asynchronous user input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Spatial Audio, Machine Learning Algorithms outputs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Synchronization and latency issues on MCU and Web-App due to limited bandwidth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Minimized effect using multithreading and multiple WiFi sockets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g2d0c7dccfa4_2_96"/>
          <p:cNvPicPr preferRelativeResize="0"/>
          <p:nvPr/>
        </p:nvPicPr>
        <p:blipFill rotWithShape="1">
          <a:blip r:embed="rId4">
            <a:alphaModFix/>
          </a:blip>
          <a:srcRect b="18220"/>
          <a:stretch/>
        </p:blipFill>
        <p:spPr>
          <a:xfrm>
            <a:off x="0" y="0"/>
            <a:ext cx="12192002" cy="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2d0c7dccfa4_2_96"/>
          <p:cNvSpPr txBox="1"/>
          <p:nvPr/>
        </p:nvSpPr>
        <p:spPr>
          <a:xfrm>
            <a:off x="618300" y="1269100"/>
            <a:ext cx="10815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24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Challenges: Data Latency &amp; Synchronization</a:t>
            </a:r>
            <a:endParaRPr sz="24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6" name="Google Shape;466;g2d0c7dccfa4_2_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656" y="1700412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2d0c7dccfa4_2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d0c7dccfa4_2_1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d0c7dccfa4_2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d0c7dccfa4_2_127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g2d0c7dccfa4_2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g2d0c7dccfa4_2_127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05" name="Google Shape;105;g2d0c7dccfa4_2_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6" name="Google Shape;106;g2d0c7dccfa4_2_127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Our Solution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794137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527818" y="2430738"/>
            <a:ext cx="3318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5F0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4300">
              <a:solidFill>
                <a:srgbClr val="FF5F0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4525359" y="3501149"/>
            <a:ext cx="33183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329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Object Recognition</a:t>
            </a:r>
            <a:endParaRPr sz="2200">
              <a:solidFill>
                <a:srgbClr val="1329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4525350" y="4408950"/>
            <a:ext cx="33930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Uses ML models to classify object captured using the camera</a:t>
            </a:r>
            <a:endParaRPr sz="2000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8522900" y="3501150"/>
            <a:ext cx="3485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329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Standalone, Modular</a:t>
            </a:r>
            <a:endParaRPr sz="2200">
              <a:solidFill>
                <a:srgbClr val="1329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8522903" y="4408942"/>
            <a:ext cx="33183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Portable, wearable glasses. Modular and scalable software.</a:t>
            </a:r>
            <a:endParaRPr sz="2000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527825" y="3501149"/>
            <a:ext cx="33183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1329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Spatial Awareness</a:t>
            </a:r>
            <a:endParaRPr sz="2200">
              <a:solidFill>
                <a:srgbClr val="1329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527825" y="4408942"/>
            <a:ext cx="33183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Allows the user to perceives surroundings through sound</a:t>
            </a:r>
            <a:endParaRPr sz="2000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4525351" y="2430738"/>
            <a:ext cx="3318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5F0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4300">
              <a:solidFill>
                <a:srgbClr val="FF5F0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8522885" y="2430738"/>
            <a:ext cx="3318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5F0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4300">
              <a:solidFill>
                <a:srgbClr val="FF5F0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25" name="Google Shape;125;p13"/>
          <p:cNvCxnSpPr/>
          <p:nvPr/>
        </p:nvCxnSpPr>
        <p:spPr>
          <a:xfrm>
            <a:off x="1868181" y="353521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5F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26" name="Google Shape;126;p13"/>
          <p:cNvCxnSpPr/>
          <p:nvPr/>
        </p:nvCxnSpPr>
        <p:spPr>
          <a:xfrm>
            <a:off x="5865715" y="353521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5F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27" name="Google Shape;127;p13"/>
          <p:cNvCxnSpPr/>
          <p:nvPr/>
        </p:nvCxnSpPr>
        <p:spPr>
          <a:xfrm>
            <a:off x="9863249" y="353521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5F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d0c7dccfa4_1_28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d0c7dccfa4_1_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0c7dccfa4_1_280"/>
          <p:cNvSpPr txBox="1"/>
          <p:nvPr/>
        </p:nvSpPr>
        <p:spPr>
          <a:xfrm>
            <a:off x="294925" y="1891525"/>
            <a:ext cx="4367700" cy="4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Differentiate between obstacles  </a:t>
            </a:r>
            <a:r>
              <a:rPr lang="en-US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0.5 m vs 2 m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away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Stereo audio output allows differentiating between obstacles </a:t>
            </a:r>
            <a:r>
              <a:rPr lang="en-US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40° to the left and right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Correctly </a:t>
            </a: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identifies objects up to 1 meter ahead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 and informs the user when prompted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[Object Recognition]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g2d0c7dccfa4_1_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025" y="1066800"/>
            <a:ext cx="134868" cy="56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d0c7dccfa4_1_2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175" y="1474228"/>
            <a:ext cx="7081950" cy="47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d0c7dccfa4_1_280"/>
          <p:cNvSpPr txBox="1"/>
          <p:nvPr/>
        </p:nvSpPr>
        <p:spPr>
          <a:xfrm>
            <a:off x="680600" y="1170925"/>
            <a:ext cx="42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3000" b="1">
                <a:solidFill>
                  <a:srgbClr val="13294B"/>
                </a:solidFill>
              </a:rPr>
              <a:t>Solution Design</a:t>
            </a:r>
            <a:endParaRPr sz="3000" b="0" i="1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d0c7dccfa4_1_2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06" y="1853425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d0c7dccfa4_1_2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2" name="Google Shape;142;g2d0c7dccfa4_1_280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d0c7dccfa4_1_29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d0c7dccfa4_1_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d0c7dccfa4_1_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025" y="1066800"/>
            <a:ext cx="134868" cy="56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d0c7dccfa4_1_299"/>
          <p:cNvPicPr preferRelativeResize="0"/>
          <p:nvPr/>
        </p:nvPicPr>
        <p:blipFill rotWithShape="1">
          <a:blip r:embed="rId6">
            <a:alphaModFix/>
          </a:blip>
          <a:srcRect l="1646" t="3286" r="3188" b="3080"/>
          <a:stretch/>
        </p:blipFill>
        <p:spPr>
          <a:xfrm>
            <a:off x="5129400" y="1637550"/>
            <a:ext cx="6711799" cy="445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0c7dccfa4_1_299"/>
          <p:cNvSpPr txBox="1"/>
          <p:nvPr/>
        </p:nvSpPr>
        <p:spPr>
          <a:xfrm>
            <a:off x="294925" y="1891525"/>
            <a:ext cx="4367700" cy="4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Differentiate between obstacles  </a:t>
            </a:r>
            <a:r>
              <a:rPr lang="en-US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0.5 m vs 2 m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away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Stereo audio output allows differentiating between obstacles </a:t>
            </a:r>
            <a:r>
              <a:rPr lang="en-US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40° to the left and right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[Spatial Awareness]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Correctly </a:t>
            </a: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identifies objects up to 1 meter ahead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 and informs the user when prompted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[Object Recognition]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2d0c7dccfa4_1_299"/>
          <p:cNvSpPr txBox="1"/>
          <p:nvPr/>
        </p:nvSpPr>
        <p:spPr>
          <a:xfrm>
            <a:off x="680600" y="1170925"/>
            <a:ext cx="42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3000" b="1">
                <a:solidFill>
                  <a:srgbClr val="13294B"/>
                </a:solidFill>
              </a:rPr>
              <a:t>Solution Design</a:t>
            </a:r>
            <a:endParaRPr sz="3000" b="0" i="1" u="none" strike="noStrike" cap="non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d0c7dccfa4_1_2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06" y="1853425"/>
            <a:ext cx="533396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d0c7dccfa4_1_2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5" name="Google Shape;155;g2d0c7dccfa4_1_299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d0c7dccfa4_2_19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d0c7dccfa4_2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312526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0c7dccfa4_2_197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Solution Design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g2d0c7dccfa4_2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g2d0c7dccfa4_2_197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65" name="Google Shape;165;g2d0c7dccfa4_2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6" name="Google Shape;166;g2d0c7dccfa4_2_197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g2d0c7dccfa4_2_197"/>
          <p:cNvPicPr preferRelativeResize="0"/>
          <p:nvPr/>
        </p:nvPicPr>
        <p:blipFill rotWithShape="1">
          <a:blip r:embed="rId6">
            <a:alphaModFix/>
          </a:blip>
          <a:srcRect t="9231"/>
          <a:stretch/>
        </p:blipFill>
        <p:spPr>
          <a:xfrm>
            <a:off x="600400" y="2531325"/>
            <a:ext cx="6057902" cy="357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8" name="Google Shape;168;g2d0c7dccfa4_2_197"/>
          <p:cNvPicPr preferRelativeResize="0"/>
          <p:nvPr/>
        </p:nvPicPr>
        <p:blipFill rotWithShape="1">
          <a:blip r:embed="rId7">
            <a:alphaModFix/>
          </a:blip>
          <a:srcRect t="23145" b="13338"/>
          <a:stretch/>
        </p:blipFill>
        <p:spPr>
          <a:xfrm>
            <a:off x="8025950" y="2621625"/>
            <a:ext cx="2402131" cy="339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d0c7dccfa4_2_20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294" y="206380"/>
            <a:ext cx="277906" cy="4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d0c7dccfa4_2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0"/>
            <a:ext cx="12192002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d0c7dccfa4_2_207"/>
          <p:cNvSpPr txBox="1"/>
          <p:nvPr/>
        </p:nvSpPr>
        <p:spPr>
          <a:xfrm>
            <a:off x="1212599" y="1301525"/>
            <a:ext cx="976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rPr>
              <a:t>Solution Demo </a:t>
            </a:r>
            <a:endParaRPr sz="30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g2d0c7dccfa4_2_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306" y="1870337"/>
            <a:ext cx="533396" cy="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g2d0c7dccfa4_2_207"/>
          <p:cNvCxnSpPr/>
          <p:nvPr/>
        </p:nvCxnSpPr>
        <p:spPr>
          <a:xfrm>
            <a:off x="5777099" y="1888262"/>
            <a:ext cx="637800" cy="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78" name="Google Shape;178;g2d0c7dccfa4_2_2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9" name="Google Shape;179;g2d0c7dccfa4_2_207"/>
          <p:cNvSpPr txBox="1"/>
          <p:nvPr/>
        </p:nvSpPr>
        <p:spPr>
          <a:xfrm>
            <a:off x="11229308" y="6174482"/>
            <a:ext cx="13437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/_____\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294B"/>
                </a:solidFill>
              </a:rPr>
              <a:t>  |__/\__|</a:t>
            </a:r>
            <a:endParaRPr b="1">
              <a:solidFill>
                <a:srgbClr val="132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1329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Microsoft Macintosh PowerPoint</Application>
  <PresentationFormat>Widescreen</PresentationFormat>
  <Paragraphs>302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Montserrat</vt:lpstr>
      <vt:lpstr>Montserrat ExtraBold</vt:lpstr>
      <vt:lpstr>Arial</vt:lpstr>
      <vt:lpstr>Georgia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Nielsen, Joshua</dc:creator>
  <cp:lastModifiedBy>Nahas, Ahmed</cp:lastModifiedBy>
  <cp:revision>2</cp:revision>
  <dcterms:created xsi:type="dcterms:W3CDTF">2016-05-11T16:11:15Z</dcterms:created>
  <dcterms:modified xsi:type="dcterms:W3CDTF">2024-05-02T21:08:12Z</dcterms:modified>
</cp:coreProperties>
</file>