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Lst>
  <p:notesMasterIdLst>
    <p:notesMasterId r:id="rId32"/>
  </p:notesMasterIdLst>
  <p:sldIdLst>
    <p:sldId id="283" r:id="rId2"/>
    <p:sldId id="277" r:id="rId3"/>
    <p:sldId id="297" r:id="rId4"/>
    <p:sldId id="279" r:id="rId5"/>
    <p:sldId id="263" r:id="rId6"/>
    <p:sldId id="308" r:id="rId7"/>
    <p:sldId id="309" r:id="rId8"/>
    <p:sldId id="305" r:id="rId9"/>
    <p:sldId id="296" r:id="rId10"/>
    <p:sldId id="313" r:id="rId11"/>
    <p:sldId id="314" r:id="rId12"/>
    <p:sldId id="311" r:id="rId13"/>
    <p:sldId id="301" r:id="rId14"/>
    <p:sldId id="316" r:id="rId15"/>
    <p:sldId id="317" r:id="rId16"/>
    <p:sldId id="315" r:id="rId17"/>
    <p:sldId id="300" r:id="rId18"/>
    <p:sldId id="318" r:id="rId19"/>
    <p:sldId id="319" r:id="rId20"/>
    <p:sldId id="302" r:id="rId21"/>
    <p:sldId id="320" r:id="rId22"/>
    <p:sldId id="321" r:id="rId23"/>
    <p:sldId id="322" r:id="rId24"/>
    <p:sldId id="304" r:id="rId25"/>
    <p:sldId id="293" r:id="rId26"/>
    <p:sldId id="303" r:id="rId27"/>
    <p:sldId id="323" r:id="rId28"/>
    <p:sldId id="324" r:id="rId29"/>
    <p:sldId id="298" r:id="rId30"/>
    <p:sldId id="285" r:id="rId3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35" roundtripDataSignature="AMtx7mhSaRiTD9uDhGJ3nUfwohnl+c0Rsw=="/>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3091A"/>
    <a:srgbClr val="13294B"/>
    <a:srgbClr val="1B4284"/>
    <a:srgbClr val="15264B"/>
    <a:srgbClr val="E84B36"/>
    <a:srgbClr val="FA5738"/>
    <a:srgbClr val="FF552E"/>
    <a:srgbClr val="0E2248"/>
    <a:srgbClr val="0E2E5A"/>
    <a:srgbClr val="0B1A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96"/>
    <p:restoredTop sz="94694"/>
  </p:normalViewPr>
  <p:slideViewPr>
    <p:cSldViewPr snapToGrid="0" snapToObjects="1">
      <p:cViewPr varScale="1">
        <p:scale>
          <a:sx n="121" d="100"/>
          <a:sy n="121" d="100"/>
        </p:scale>
        <p:origin x="79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customschemas.google.com/relationships/presentationmetadata" Target="meta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extLst>
      <p:ext uri="{BB962C8B-B14F-4D97-AF65-F5344CB8AC3E}">
        <p14:creationId xmlns:p14="http://schemas.microsoft.com/office/powerpoint/2010/main" val="3778369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a:extLst>
            <a:ext uri="{FF2B5EF4-FFF2-40B4-BE49-F238E27FC236}">
              <a16:creationId xmlns:a16="http://schemas.microsoft.com/office/drawing/2014/main" id="{0E04C48D-3BCB-DEC9-4AED-86F5DCFA795A}"/>
            </a:ext>
          </a:extLst>
        </p:cNvPr>
        <p:cNvGrpSpPr/>
        <p:nvPr/>
      </p:nvGrpSpPr>
      <p:grpSpPr>
        <a:xfrm>
          <a:off x="0" y="0"/>
          <a:ext cx="0" cy="0"/>
          <a:chOff x="0" y="0"/>
          <a:chExt cx="0" cy="0"/>
        </a:xfrm>
      </p:grpSpPr>
      <p:sp>
        <p:nvSpPr>
          <p:cNvPr id="142" name="Google Shape;142;p7:notes">
            <a:extLst>
              <a:ext uri="{FF2B5EF4-FFF2-40B4-BE49-F238E27FC236}">
                <a16:creationId xmlns:a16="http://schemas.microsoft.com/office/drawing/2014/main" id="{D30A3049-8517-3C12-0A68-A5EDACBF898E}"/>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7:notes">
            <a:extLst>
              <a:ext uri="{FF2B5EF4-FFF2-40B4-BE49-F238E27FC236}">
                <a16:creationId xmlns:a16="http://schemas.microsoft.com/office/drawing/2014/main" id="{99D11D9E-515C-90B9-82FF-67BA5C3B0E2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extLst>
      <p:ext uri="{BB962C8B-B14F-4D97-AF65-F5344CB8AC3E}">
        <p14:creationId xmlns:p14="http://schemas.microsoft.com/office/powerpoint/2010/main" val="4008391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a:extLst>
            <a:ext uri="{FF2B5EF4-FFF2-40B4-BE49-F238E27FC236}">
              <a16:creationId xmlns:a16="http://schemas.microsoft.com/office/drawing/2014/main" id="{451D272F-53A2-F9B9-5727-20840E641437}"/>
            </a:ext>
          </a:extLst>
        </p:cNvPr>
        <p:cNvGrpSpPr/>
        <p:nvPr/>
      </p:nvGrpSpPr>
      <p:grpSpPr>
        <a:xfrm>
          <a:off x="0" y="0"/>
          <a:ext cx="0" cy="0"/>
          <a:chOff x="0" y="0"/>
          <a:chExt cx="0" cy="0"/>
        </a:xfrm>
      </p:grpSpPr>
      <p:sp>
        <p:nvSpPr>
          <p:cNvPr id="142" name="Google Shape;142;p7:notes">
            <a:extLst>
              <a:ext uri="{FF2B5EF4-FFF2-40B4-BE49-F238E27FC236}">
                <a16:creationId xmlns:a16="http://schemas.microsoft.com/office/drawing/2014/main" id="{4C3CFEA0-A824-FF53-2CF0-71A9C1ED8CCC}"/>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7:notes">
            <a:extLst>
              <a:ext uri="{FF2B5EF4-FFF2-40B4-BE49-F238E27FC236}">
                <a16:creationId xmlns:a16="http://schemas.microsoft.com/office/drawing/2014/main" id="{F19FF648-E2AA-4F16-B3D3-7934199851A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extLst>
      <p:ext uri="{BB962C8B-B14F-4D97-AF65-F5344CB8AC3E}">
        <p14:creationId xmlns:p14="http://schemas.microsoft.com/office/powerpoint/2010/main" val="34549390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a:extLst>
            <a:ext uri="{FF2B5EF4-FFF2-40B4-BE49-F238E27FC236}">
              <a16:creationId xmlns:a16="http://schemas.microsoft.com/office/drawing/2014/main" id="{53FF2E37-553F-24A0-23C7-0A0B6EA32642}"/>
            </a:ext>
          </a:extLst>
        </p:cNvPr>
        <p:cNvGrpSpPr/>
        <p:nvPr/>
      </p:nvGrpSpPr>
      <p:grpSpPr>
        <a:xfrm>
          <a:off x="0" y="0"/>
          <a:ext cx="0" cy="0"/>
          <a:chOff x="0" y="0"/>
          <a:chExt cx="0" cy="0"/>
        </a:xfrm>
      </p:grpSpPr>
      <p:sp>
        <p:nvSpPr>
          <p:cNvPr id="142" name="Google Shape;142;p7:notes">
            <a:extLst>
              <a:ext uri="{FF2B5EF4-FFF2-40B4-BE49-F238E27FC236}">
                <a16:creationId xmlns:a16="http://schemas.microsoft.com/office/drawing/2014/main" id="{289E2481-5D41-BABF-E483-FFBC360741AB}"/>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7:notes">
            <a:extLst>
              <a:ext uri="{FF2B5EF4-FFF2-40B4-BE49-F238E27FC236}">
                <a16:creationId xmlns:a16="http://schemas.microsoft.com/office/drawing/2014/main" id="{F308E2EA-CD49-292C-EAEA-5A09B8807E1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extLst>
      <p:ext uri="{BB962C8B-B14F-4D97-AF65-F5344CB8AC3E}">
        <p14:creationId xmlns:p14="http://schemas.microsoft.com/office/powerpoint/2010/main" val="40307793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E8241336-DE3A-16EB-1262-5F5C6519B8EE}"/>
            </a:ext>
          </a:extLst>
        </p:cNvPr>
        <p:cNvGrpSpPr/>
        <p:nvPr/>
      </p:nvGrpSpPr>
      <p:grpSpPr>
        <a:xfrm>
          <a:off x="0" y="0"/>
          <a:ext cx="0" cy="0"/>
          <a:chOff x="0" y="0"/>
          <a:chExt cx="0" cy="0"/>
        </a:xfrm>
      </p:grpSpPr>
      <p:sp>
        <p:nvSpPr>
          <p:cNvPr id="154" name="Google Shape;154;p8:notes">
            <a:extLst>
              <a:ext uri="{FF2B5EF4-FFF2-40B4-BE49-F238E27FC236}">
                <a16:creationId xmlns:a16="http://schemas.microsoft.com/office/drawing/2014/main" id="{A0C87975-ECF4-57C9-D901-E30C07F2A04F}"/>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p8:notes">
            <a:extLst>
              <a:ext uri="{FF2B5EF4-FFF2-40B4-BE49-F238E27FC236}">
                <a16:creationId xmlns:a16="http://schemas.microsoft.com/office/drawing/2014/main" id="{83A07EAA-C163-E830-DDF9-56F2050D209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extLst>
      <p:ext uri="{BB962C8B-B14F-4D97-AF65-F5344CB8AC3E}">
        <p14:creationId xmlns:p14="http://schemas.microsoft.com/office/powerpoint/2010/main" val="32839441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a:extLst>
            <a:ext uri="{FF2B5EF4-FFF2-40B4-BE49-F238E27FC236}">
              <a16:creationId xmlns:a16="http://schemas.microsoft.com/office/drawing/2014/main" id="{F7B5C94B-617D-A4F2-3862-37C9B5C72117}"/>
            </a:ext>
          </a:extLst>
        </p:cNvPr>
        <p:cNvGrpSpPr/>
        <p:nvPr/>
      </p:nvGrpSpPr>
      <p:grpSpPr>
        <a:xfrm>
          <a:off x="0" y="0"/>
          <a:ext cx="0" cy="0"/>
          <a:chOff x="0" y="0"/>
          <a:chExt cx="0" cy="0"/>
        </a:xfrm>
      </p:grpSpPr>
      <p:sp>
        <p:nvSpPr>
          <p:cNvPr id="142" name="Google Shape;142;p7:notes">
            <a:extLst>
              <a:ext uri="{FF2B5EF4-FFF2-40B4-BE49-F238E27FC236}">
                <a16:creationId xmlns:a16="http://schemas.microsoft.com/office/drawing/2014/main" id="{2EFDDA51-BFDD-2F0F-9175-E98C4DFF7F78}"/>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7:notes">
            <a:extLst>
              <a:ext uri="{FF2B5EF4-FFF2-40B4-BE49-F238E27FC236}">
                <a16:creationId xmlns:a16="http://schemas.microsoft.com/office/drawing/2014/main" id="{7AB55BF1-3DAD-6088-87D6-636316FEE1D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extLst>
      <p:ext uri="{BB962C8B-B14F-4D97-AF65-F5344CB8AC3E}">
        <p14:creationId xmlns:p14="http://schemas.microsoft.com/office/powerpoint/2010/main" val="42635352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a:extLst>
            <a:ext uri="{FF2B5EF4-FFF2-40B4-BE49-F238E27FC236}">
              <a16:creationId xmlns:a16="http://schemas.microsoft.com/office/drawing/2014/main" id="{23E5EAA4-7AE5-F041-66B5-2E40DBFCD3CD}"/>
            </a:ext>
          </a:extLst>
        </p:cNvPr>
        <p:cNvGrpSpPr/>
        <p:nvPr/>
      </p:nvGrpSpPr>
      <p:grpSpPr>
        <a:xfrm>
          <a:off x="0" y="0"/>
          <a:ext cx="0" cy="0"/>
          <a:chOff x="0" y="0"/>
          <a:chExt cx="0" cy="0"/>
        </a:xfrm>
      </p:grpSpPr>
      <p:sp>
        <p:nvSpPr>
          <p:cNvPr id="142" name="Google Shape;142;p7:notes">
            <a:extLst>
              <a:ext uri="{FF2B5EF4-FFF2-40B4-BE49-F238E27FC236}">
                <a16:creationId xmlns:a16="http://schemas.microsoft.com/office/drawing/2014/main" id="{0F503D0F-C341-C9E8-B607-6E198506A000}"/>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7:notes">
            <a:extLst>
              <a:ext uri="{FF2B5EF4-FFF2-40B4-BE49-F238E27FC236}">
                <a16:creationId xmlns:a16="http://schemas.microsoft.com/office/drawing/2014/main" id="{40B811CD-2091-9BDE-1B29-33905D34428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extLst>
      <p:ext uri="{BB962C8B-B14F-4D97-AF65-F5344CB8AC3E}">
        <p14:creationId xmlns:p14="http://schemas.microsoft.com/office/powerpoint/2010/main" val="37512274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a:extLst>
            <a:ext uri="{FF2B5EF4-FFF2-40B4-BE49-F238E27FC236}">
              <a16:creationId xmlns:a16="http://schemas.microsoft.com/office/drawing/2014/main" id="{176891BF-6C51-D13F-A6CC-C96E30373409}"/>
            </a:ext>
          </a:extLst>
        </p:cNvPr>
        <p:cNvGrpSpPr/>
        <p:nvPr/>
      </p:nvGrpSpPr>
      <p:grpSpPr>
        <a:xfrm>
          <a:off x="0" y="0"/>
          <a:ext cx="0" cy="0"/>
          <a:chOff x="0" y="0"/>
          <a:chExt cx="0" cy="0"/>
        </a:xfrm>
      </p:grpSpPr>
      <p:sp>
        <p:nvSpPr>
          <p:cNvPr id="142" name="Google Shape;142;p7:notes">
            <a:extLst>
              <a:ext uri="{FF2B5EF4-FFF2-40B4-BE49-F238E27FC236}">
                <a16:creationId xmlns:a16="http://schemas.microsoft.com/office/drawing/2014/main" id="{27CFE0D0-2D40-8B10-5FD2-057D9A6E12A4}"/>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7:notes">
            <a:extLst>
              <a:ext uri="{FF2B5EF4-FFF2-40B4-BE49-F238E27FC236}">
                <a16:creationId xmlns:a16="http://schemas.microsoft.com/office/drawing/2014/main" id="{6E180BD2-0AD1-0D99-00A7-F294536ECAA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extLst>
      <p:ext uri="{BB962C8B-B14F-4D97-AF65-F5344CB8AC3E}">
        <p14:creationId xmlns:p14="http://schemas.microsoft.com/office/powerpoint/2010/main" val="15937448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3" name="Google Shape;23;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1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1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3"/>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3.em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em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3.em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1.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3.em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em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video" Target="https://www.youtube.com/embed/4WA_mNj6fxw?feature=oembed" TargetMode="External"/><Relationship Id="rId5" Type="http://schemas.openxmlformats.org/officeDocument/2006/relationships/image" Target="../media/image26.jpeg"/><Relationship Id="rId4" Type="http://schemas.openxmlformats.org/officeDocument/2006/relationships/image" Target="../media/image3.emf"/></Relationships>
</file>

<file path=ppt/slides/_rels/slide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emf"/><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em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em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em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97;p1">
            <a:extLst>
              <a:ext uri="{FF2B5EF4-FFF2-40B4-BE49-F238E27FC236}">
                <a16:creationId xmlns:a16="http://schemas.microsoft.com/office/drawing/2014/main" id="{6EE6B1E5-9B9E-FD48-9F48-627803FDB7F5}"/>
              </a:ext>
            </a:extLst>
          </p:cNvPr>
          <p:cNvSpPr txBox="1"/>
          <p:nvPr/>
        </p:nvSpPr>
        <p:spPr>
          <a:xfrm>
            <a:off x="1134035" y="2553964"/>
            <a:ext cx="9923929" cy="2031285"/>
          </a:xfrm>
          <a:prstGeom prst="rect">
            <a:avLst/>
          </a:prstGeom>
          <a:noFill/>
          <a:ln>
            <a:noFill/>
          </a:ln>
        </p:spPr>
        <p:txBody>
          <a:bodyPr spcFirstLastPara="1" wrap="square" lIns="91425" tIns="45700" rIns="91425" bIns="45700" anchor="t" anchorCtr="0">
            <a:spAutoFit/>
          </a:bodyPr>
          <a:lstStyle/>
          <a:p>
            <a:pPr marL="0" marR="0" lvl="0" indent="0" algn="ctr" rtl="0">
              <a:spcBef>
                <a:spcPts val="600"/>
              </a:spcBef>
              <a:spcAft>
                <a:spcPts val="0"/>
              </a:spcAft>
              <a:buNone/>
            </a:pPr>
            <a:r>
              <a:rPr lang="en-US" sz="4500" b="1" i="0" u="none" strike="noStrike" cap="none" dirty="0">
                <a:solidFill>
                  <a:schemeClr val="lt1"/>
                </a:solidFill>
                <a:latin typeface="+mn-lt"/>
                <a:ea typeface="Helvetica Neue"/>
                <a:cs typeface="Helvetica Neue"/>
                <a:sym typeface="Helvetica Neue"/>
              </a:rPr>
              <a:t>Omnidirectional Drone</a:t>
            </a:r>
            <a:endParaRPr sz="4500" dirty="0">
              <a:latin typeface="+mn-lt"/>
            </a:endParaRPr>
          </a:p>
          <a:p>
            <a:pPr lvl="0" algn="ctr">
              <a:spcBef>
                <a:spcPts val="600"/>
              </a:spcBef>
            </a:pPr>
            <a:r>
              <a:rPr lang="en-US" sz="2500" dirty="0">
                <a:solidFill>
                  <a:schemeClr val="lt1"/>
                </a:solidFill>
                <a:latin typeface="+mn-lt"/>
                <a:ea typeface="Helvetica Neue"/>
                <a:cs typeface="Helvetica Neue"/>
                <a:sym typeface="Helvetica Neue"/>
              </a:rPr>
              <a:t>ECE445 Final Presentation</a:t>
            </a:r>
          </a:p>
          <a:p>
            <a:pPr lvl="0" algn="ctr">
              <a:spcBef>
                <a:spcPts val="600"/>
              </a:spcBef>
            </a:pPr>
            <a:endParaRPr lang="en-US" sz="1800" dirty="0">
              <a:solidFill>
                <a:schemeClr val="lt1"/>
              </a:solidFill>
              <a:latin typeface="+mn-lt"/>
              <a:ea typeface="Helvetica Neue"/>
              <a:cs typeface="Helvetica Neue"/>
              <a:sym typeface="Helvetica Neue"/>
            </a:endParaRPr>
          </a:p>
          <a:p>
            <a:pPr lvl="0" algn="ctr">
              <a:spcBef>
                <a:spcPts val="600"/>
              </a:spcBef>
            </a:pPr>
            <a:r>
              <a:rPr lang="en-US" sz="1800" dirty="0">
                <a:solidFill>
                  <a:schemeClr val="lt1"/>
                </a:solidFill>
                <a:latin typeface="+mn-lt"/>
                <a:ea typeface="Helvetica Neue"/>
                <a:cs typeface="Helvetica Neue"/>
                <a:sym typeface="Helvetica Neue"/>
              </a:rPr>
              <a:t>Mahir </a:t>
            </a:r>
            <a:r>
              <a:rPr lang="en-US" sz="1800" dirty="0" err="1">
                <a:solidFill>
                  <a:schemeClr val="lt1"/>
                </a:solidFill>
                <a:latin typeface="+mn-lt"/>
                <a:ea typeface="Helvetica Neue"/>
                <a:cs typeface="Helvetica Neue"/>
                <a:sym typeface="Helvetica Neue"/>
              </a:rPr>
              <a:t>Koseli</a:t>
            </a:r>
            <a:r>
              <a:rPr lang="en-US" sz="1800" dirty="0">
                <a:solidFill>
                  <a:schemeClr val="lt1"/>
                </a:solidFill>
                <a:latin typeface="+mn-lt"/>
                <a:ea typeface="Helvetica Neue"/>
                <a:cs typeface="Helvetica Neue"/>
                <a:sym typeface="Helvetica Neue"/>
              </a:rPr>
              <a:t>, Ivan Ren, Dhruv Satish</a:t>
            </a:r>
            <a:endParaRPr sz="1800" dirty="0">
              <a:latin typeface="+mn-lt"/>
            </a:endParaRPr>
          </a:p>
        </p:txBody>
      </p:sp>
      <p:sp>
        <p:nvSpPr>
          <p:cNvPr id="6" name="Google Shape;98;p1">
            <a:extLst>
              <a:ext uri="{FF2B5EF4-FFF2-40B4-BE49-F238E27FC236}">
                <a16:creationId xmlns:a16="http://schemas.microsoft.com/office/drawing/2014/main" id="{5C6D8374-322F-A84C-B20A-504C6528FDDA}"/>
              </a:ext>
            </a:extLst>
          </p:cNvPr>
          <p:cNvSpPr txBox="1"/>
          <p:nvPr/>
        </p:nvSpPr>
        <p:spPr>
          <a:xfrm>
            <a:off x="3922059" y="5413888"/>
            <a:ext cx="4347882" cy="3692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spc="300" dirty="0">
                <a:solidFill>
                  <a:schemeClr val="bg1"/>
                </a:solidFill>
                <a:latin typeface="+mn-lt"/>
                <a:ea typeface="Helvetica Neue Light"/>
                <a:sym typeface="Helvetica Neue Light"/>
              </a:rPr>
              <a:t>12/8/2025</a:t>
            </a:r>
            <a:endParaRPr sz="1800" spc="300" dirty="0">
              <a:solidFill>
                <a:schemeClr val="bg1"/>
              </a:solidFill>
              <a:latin typeface="+mn-lt"/>
            </a:endParaRPr>
          </a:p>
        </p:txBody>
      </p:sp>
      <p:pic>
        <p:nvPicPr>
          <p:cNvPr id="3" name="Picture 2">
            <a:extLst>
              <a:ext uri="{FF2B5EF4-FFF2-40B4-BE49-F238E27FC236}">
                <a16:creationId xmlns:a16="http://schemas.microsoft.com/office/drawing/2014/main" id="{1CFB6560-0D29-8109-3DBD-CA9E7189A132}"/>
              </a:ext>
            </a:extLst>
          </p:cNvPr>
          <p:cNvPicPr>
            <a:picLocks noChangeAspect="1"/>
          </p:cNvPicPr>
          <p:nvPr/>
        </p:nvPicPr>
        <p:blipFill>
          <a:blip r:embed="rId3"/>
          <a:stretch>
            <a:fillRect/>
          </a:stretch>
        </p:blipFill>
        <p:spPr>
          <a:xfrm>
            <a:off x="4641007" y="1004743"/>
            <a:ext cx="2909982" cy="754664"/>
          </a:xfrm>
          <a:prstGeom prst="rect">
            <a:avLst/>
          </a:prstGeom>
        </p:spPr>
      </p:pic>
    </p:spTree>
    <p:extLst>
      <p:ext uri="{BB962C8B-B14F-4D97-AF65-F5344CB8AC3E}">
        <p14:creationId xmlns:p14="http://schemas.microsoft.com/office/powerpoint/2010/main" val="29816134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4">
          <a:extLst>
            <a:ext uri="{FF2B5EF4-FFF2-40B4-BE49-F238E27FC236}">
              <a16:creationId xmlns:a16="http://schemas.microsoft.com/office/drawing/2014/main" id="{F0AE1AFD-06D0-EA7D-6B48-E62ED477BAA0}"/>
            </a:ext>
          </a:extLst>
        </p:cNvPr>
        <p:cNvGrpSpPr/>
        <p:nvPr/>
      </p:nvGrpSpPr>
      <p:grpSpPr>
        <a:xfrm>
          <a:off x="0" y="0"/>
          <a:ext cx="0" cy="0"/>
          <a:chOff x="0" y="0"/>
          <a:chExt cx="0" cy="0"/>
        </a:xfrm>
      </p:grpSpPr>
      <p:sp>
        <p:nvSpPr>
          <p:cNvPr id="13" name="Google Shape;145;p7">
            <a:extLst>
              <a:ext uri="{FF2B5EF4-FFF2-40B4-BE49-F238E27FC236}">
                <a16:creationId xmlns:a16="http://schemas.microsoft.com/office/drawing/2014/main" id="{27BF62A3-5BF2-B502-DDB6-7977B0830CCC}"/>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15" name="Google Shape;100;p1">
            <a:extLst>
              <a:ext uri="{FF2B5EF4-FFF2-40B4-BE49-F238E27FC236}">
                <a16:creationId xmlns:a16="http://schemas.microsoft.com/office/drawing/2014/main" id="{FB757799-FB64-D9D8-F6EB-1D43F4DFBE75}"/>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400" u="none" strike="noStrike" cap="none" dirty="0">
                <a:solidFill>
                  <a:schemeClr val="lt1"/>
                </a:solidFill>
                <a:latin typeface="+mn-lt"/>
                <a:ea typeface="Helvetica Neue Light"/>
                <a:cs typeface="Helvetica Neue Light"/>
                <a:sym typeface="Helvetica Neue Light"/>
              </a:rPr>
              <a:t>Mechanical Requirements</a:t>
            </a:r>
            <a:endParaRPr lang="en-US" sz="2400" dirty="0">
              <a:solidFill>
                <a:schemeClr val="lt1"/>
              </a:solidFill>
              <a:latin typeface="+mn-lt"/>
              <a:ea typeface="Helvetica Neue Light"/>
              <a:cs typeface="Helvetica Neue Light"/>
              <a:sym typeface="Helvetica Neue Light"/>
            </a:endParaRPr>
          </a:p>
        </p:txBody>
      </p:sp>
      <p:pic>
        <p:nvPicPr>
          <p:cNvPr id="2" name="Picture 1">
            <a:extLst>
              <a:ext uri="{FF2B5EF4-FFF2-40B4-BE49-F238E27FC236}">
                <a16:creationId xmlns:a16="http://schemas.microsoft.com/office/drawing/2014/main" id="{D20A0F6B-68E5-631B-EC1B-12D5CF105C0E}"/>
              </a:ext>
            </a:extLst>
          </p:cNvPr>
          <p:cNvPicPr>
            <a:picLocks noChangeAspect="1"/>
          </p:cNvPicPr>
          <p:nvPr/>
        </p:nvPicPr>
        <p:blipFill>
          <a:blip r:embed="rId3"/>
          <a:stretch>
            <a:fillRect/>
          </a:stretch>
        </p:blipFill>
        <p:spPr>
          <a:xfrm>
            <a:off x="11557509" y="233819"/>
            <a:ext cx="271308" cy="389810"/>
          </a:xfrm>
          <a:prstGeom prst="rect">
            <a:avLst/>
          </a:prstGeom>
        </p:spPr>
      </p:pic>
      <p:sp>
        <p:nvSpPr>
          <p:cNvPr id="3" name="Google Shape;100;p1">
            <a:extLst>
              <a:ext uri="{FF2B5EF4-FFF2-40B4-BE49-F238E27FC236}">
                <a16:creationId xmlns:a16="http://schemas.microsoft.com/office/drawing/2014/main" id="{3B7E97BC-20F9-D18D-419C-FBC5AADA9344}"/>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dirty="0">
                <a:solidFill>
                  <a:srgbClr val="13294B"/>
                </a:solidFill>
                <a:ea typeface="Helvetica Neue Light"/>
                <a:cs typeface="Helvetica Neue Light"/>
                <a:sym typeface="Helvetica Neue Light"/>
              </a:rPr>
              <a:t>GRAINGER ENGINEERING</a:t>
            </a:r>
          </a:p>
        </p:txBody>
      </p:sp>
      <p:sp>
        <p:nvSpPr>
          <p:cNvPr id="4" name="Google Shape;100;p1">
            <a:extLst>
              <a:ext uri="{FF2B5EF4-FFF2-40B4-BE49-F238E27FC236}">
                <a16:creationId xmlns:a16="http://schemas.microsoft.com/office/drawing/2014/main" id="{C1FC8DCC-AE5C-5A73-DD57-E45AA6952AD5}"/>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dirty="0">
                <a:solidFill>
                  <a:srgbClr val="13294B"/>
                </a:solidFill>
                <a:ea typeface="Helvetica Neue Light"/>
                <a:cs typeface="Helvetica Neue Light"/>
                <a:sym typeface="Helvetica Neue Light"/>
              </a:rPr>
              <a:t>ELECTRICAL &amp; COMPUTER ENGINEERING</a:t>
            </a:r>
          </a:p>
        </p:txBody>
      </p:sp>
      <p:grpSp>
        <p:nvGrpSpPr>
          <p:cNvPr id="5" name="Group 4">
            <a:extLst>
              <a:ext uri="{FF2B5EF4-FFF2-40B4-BE49-F238E27FC236}">
                <a16:creationId xmlns:a16="http://schemas.microsoft.com/office/drawing/2014/main" id="{ECD585E5-C3CC-3D94-B6FB-99105D063114}"/>
              </a:ext>
            </a:extLst>
          </p:cNvPr>
          <p:cNvGrpSpPr/>
          <p:nvPr/>
        </p:nvGrpSpPr>
        <p:grpSpPr>
          <a:xfrm>
            <a:off x="4061361" y="6601537"/>
            <a:ext cx="5238725" cy="70446"/>
            <a:chOff x="4028111" y="6601537"/>
            <a:chExt cx="5238725" cy="70446"/>
          </a:xfrm>
          <a:solidFill>
            <a:srgbClr val="13294B"/>
          </a:solidFill>
        </p:grpSpPr>
        <p:cxnSp>
          <p:nvCxnSpPr>
            <p:cNvPr id="6" name="Straight Connector 5">
              <a:extLst>
                <a:ext uri="{FF2B5EF4-FFF2-40B4-BE49-F238E27FC236}">
                  <a16:creationId xmlns:a16="http://schemas.microsoft.com/office/drawing/2014/main" id="{79382B51-F45B-9CB0-AA3B-22132CBAE29F}"/>
                </a:ext>
              </a:extLst>
            </p:cNvPr>
            <p:cNvCxnSpPr>
              <a:cxnSpLocks/>
            </p:cNvCxnSpPr>
            <p:nvPr/>
          </p:nvCxnSpPr>
          <p:spPr>
            <a:xfrm flipH="1">
              <a:off x="4028111" y="6639606"/>
              <a:ext cx="5169964" cy="0"/>
            </a:xfrm>
            <a:prstGeom prst="line">
              <a:avLst/>
            </a:prstGeom>
            <a:grpFill/>
            <a:ln w="9525">
              <a:solidFill>
                <a:srgbClr val="13294B"/>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0C5AD175-71B0-D9CF-470C-920D88A663EF}"/>
                </a:ext>
              </a:extLst>
            </p:cNvPr>
            <p:cNvSpPr/>
            <p:nvPr/>
          </p:nvSpPr>
          <p:spPr>
            <a:xfrm>
              <a:off x="9196390" y="6601537"/>
              <a:ext cx="70446" cy="704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Google Shape;147;p7">
            <a:extLst>
              <a:ext uri="{FF2B5EF4-FFF2-40B4-BE49-F238E27FC236}">
                <a16:creationId xmlns:a16="http://schemas.microsoft.com/office/drawing/2014/main" id="{264EE05C-4B9B-9080-ABB1-1D42D8BF7D88}"/>
              </a:ext>
            </a:extLst>
          </p:cNvPr>
          <p:cNvSpPr txBox="1">
            <a:spLocks/>
          </p:cNvSpPr>
          <p:nvPr/>
        </p:nvSpPr>
        <p:spPr>
          <a:xfrm>
            <a:off x="359884" y="1192737"/>
            <a:ext cx="5067522" cy="500712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buSzPts val="3000"/>
            </a:pPr>
            <a:r>
              <a:rPr lang="en-US" sz="2600" b="1" dirty="0">
                <a:solidFill>
                  <a:srgbClr val="E84B36"/>
                </a:solidFill>
                <a:latin typeface="Arial" panose="020B0604020202020204" pitchFamily="34" charset="0"/>
                <a:cs typeface="Arial" panose="020B0604020202020204" pitchFamily="34" charset="0"/>
              </a:rPr>
              <a:t>Mechanical Frame</a:t>
            </a:r>
          </a:p>
          <a:p>
            <a:pPr>
              <a:buSzPts val="2000"/>
            </a:pPr>
            <a:endParaRPr lang="en-US" sz="1800" dirty="0">
              <a:solidFill>
                <a:schemeClr val="tx1"/>
              </a:solidFill>
              <a:latin typeface="Arial" panose="020B0604020202020204" pitchFamily="34" charset="0"/>
              <a:ea typeface="Helvetica Neue Light"/>
              <a:cs typeface="Arial" panose="020B0604020202020204" pitchFamily="34" charset="0"/>
              <a:sym typeface="Helvetica Neue Light"/>
            </a:endParaRPr>
          </a:p>
          <a:p>
            <a:r>
              <a:rPr lang="en-US" sz="1800" dirty="0"/>
              <a:t>The main skeleton of the frame is formed from carbon fiber and held together by corner joints to give overall structure to the drone. 8 pairs of carbon point towards the center at predefined angles to provide motor mounting locations, and mounting points for the central hub:</a:t>
            </a:r>
          </a:p>
          <a:p>
            <a:endParaRPr lang="en-US" sz="1800" dirty="0"/>
          </a:p>
          <a:p>
            <a:pPr marL="342900" indent="-342900">
              <a:buFont typeface="Arial" panose="020B0604020202020204" pitchFamily="34" charset="0"/>
              <a:buChar char="•"/>
            </a:pPr>
            <a:r>
              <a:rPr lang="en-US" sz="1800" dirty="0"/>
              <a:t>420 mm face diagonals, 5 mm ID 3 mm OD</a:t>
            </a:r>
          </a:p>
          <a:p>
            <a:pPr marL="342900" indent="-342900">
              <a:buFont typeface="Arial" panose="020B0604020202020204" pitchFamily="34" charset="0"/>
              <a:buChar char="•"/>
            </a:pPr>
            <a:r>
              <a:rPr lang="en-US" sz="1800" dirty="0"/>
              <a:t>300 mm edges, 5 mm ID 3mm OD</a:t>
            </a:r>
          </a:p>
          <a:p>
            <a:pPr marL="342900" indent="-342900">
              <a:buFont typeface="Arial" panose="020B0604020202020204" pitchFamily="34" charset="0"/>
              <a:buChar char="•"/>
            </a:pPr>
            <a:r>
              <a:rPr lang="en-US" sz="1800" dirty="0"/>
              <a:t>200 mm space diagonals, 3 mm solid</a:t>
            </a:r>
            <a:endParaRPr lang="en-US" sz="2000" dirty="0"/>
          </a:p>
          <a:p>
            <a:pPr marL="342900" indent="-342900">
              <a:buFont typeface="Arial" panose="020B0604020202020204" pitchFamily="34" charset="0"/>
              <a:buChar char="•"/>
            </a:pPr>
            <a:r>
              <a:rPr lang="en-US" sz="1800" dirty="0"/>
              <a:t>Total estimated weight = 154.4 + 44 = 198.4 g &lt; 250 g allocated </a:t>
            </a:r>
          </a:p>
          <a:p>
            <a:pPr marL="342900" indent="-342900">
              <a:buFont typeface="Arial" panose="020B0604020202020204" pitchFamily="34" charset="0"/>
              <a:buChar char="•"/>
            </a:pPr>
            <a:r>
              <a:rPr lang="en-US" sz="1800" dirty="0"/>
              <a:t>Stiffness estimates </a:t>
            </a:r>
            <a:r>
              <a:rPr lang="en-US" sz="1800" dirty="0" err="1"/>
              <a:t>I</a:t>
            </a:r>
            <a:r>
              <a:rPr lang="en-US" sz="1800" baseline="-25000" dirty="0" err="1"/>
              <a:t>total</a:t>
            </a:r>
            <a:r>
              <a:rPr lang="en-US" sz="1800" dirty="0"/>
              <a:t> = </a:t>
            </a:r>
            <a:r>
              <a:rPr lang="en-US" sz="1800" dirty="0" err="1"/>
              <a:t>I</a:t>
            </a:r>
            <a:r>
              <a:rPr lang="en-US" sz="1800" baseline="-25000" dirty="0" err="1"/>
              <a:t>center</a:t>
            </a:r>
            <a:r>
              <a:rPr lang="en-US" sz="1800" dirty="0"/>
              <a:t> + Ad</a:t>
            </a:r>
            <a:r>
              <a:rPr lang="en-US" sz="1800" baseline="30000" dirty="0"/>
              <a:t>2</a:t>
            </a:r>
            <a:r>
              <a:rPr lang="en-US" sz="1800" dirty="0"/>
              <a:t> = 3.97 + 44.1786 = 48.2 mm -&gt; 2×48.15≈96.3mm, 4 times as stiff as original design</a:t>
            </a:r>
          </a:p>
        </p:txBody>
      </p:sp>
      <p:pic>
        <p:nvPicPr>
          <p:cNvPr id="14" name="Picture 13">
            <a:extLst>
              <a:ext uri="{FF2B5EF4-FFF2-40B4-BE49-F238E27FC236}">
                <a16:creationId xmlns:a16="http://schemas.microsoft.com/office/drawing/2014/main" id="{3B90256C-1C68-40C6-5790-DEF08DEB3834}"/>
              </a:ext>
            </a:extLst>
          </p:cNvPr>
          <p:cNvPicPr>
            <a:picLocks noChangeAspect="1"/>
          </p:cNvPicPr>
          <p:nvPr/>
        </p:nvPicPr>
        <p:blipFill>
          <a:blip r:embed="rId4"/>
          <a:stretch>
            <a:fillRect/>
          </a:stretch>
        </p:blipFill>
        <p:spPr>
          <a:xfrm>
            <a:off x="6286084" y="1205787"/>
            <a:ext cx="5542733" cy="5096253"/>
          </a:xfrm>
          <a:prstGeom prst="rect">
            <a:avLst/>
          </a:prstGeom>
          <a:ln w="38100">
            <a:solidFill>
              <a:schemeClr val="tx1"/>
            </a:solidFill>
          </a:ln>
        </p:spPr>
      </p:pic>
    </p:spTree>
    <p:extLst>
      <p:ext uri="{BB962C8B-B14F-4D97-AF65-F5344CB8AC3E}">
        <p14:creationId xmlns:p14="http://schemas.microsoft.com/office/powerpoint/2010/main" val="20667612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4">
          <a:extLst>
            <a:ext uri="{FF2B5EF4-FFF2-40B4-BE49-F238E27FC236}">
              <a16:creationId xmlns:a16="http://schemas.microsoft.com/office/drawing/2014/main" id="{9E0ABE41-CDA9-BF86-3323-46C72F012E1C}"/>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31A5B1C3-4532-87CA-8679-7C6C26741419}"/>
              </a:ext>
            </a:extLst>
          </p:cNvPr>
          <p:cNvPicPr>
            <a:picLocks noChangeAspect="1"/>
          </p:cNvPicPr>
          <p:nvPr/>
        </p:nvPicPr>
        <p:blipFill>
          <a:blip r:embed="rId3"/>
          <a:stretch>
            <a:fillRect/>
          </a:stretch>
        </p:blipFill>
        <p:spPr>
          <a:xfrm>
            <a:off x="6286084" y="1205787"/>
            <a:ext cx="5542733" cy="5096253"/>
          </a:xfrm>
          <a:prstGeom prst="rect">
            <a:avLst/>
          </a:prstGeom>
          <a:ln w="3175">
            <a:solidFill>
              <a:schemeClr val="tx1"/>
            </a:solidFill>
          </a:ln>
        </p:spPr>
      </p:pic>
      <p:pic>
        <p:nvPicPr>
          <p:cNvPr id="9" name="Picture 8">
            <a:extLst>
              <a:ext uri="{FF2B5EF4-FFF2-40B4-BE49-F238E27FC236}">
                <a16:creationId xmlns:a16="http://schemas.microsoft.com/office/drawing/2014/main" id="{65D154E5-DC10-05A3-7D98-A99C5BC57E1E}"/>
              </a:ext>
            </a:extLst>
          </p:cNvPr>
          <p:cNvPicPr>
            <a:picLocks noChangeAspect="1"/>
          </p:cNvPicPr>
          <p:nvPr/>
        </p:nvPicPr>
        <p:blipFill>
          <a:blip r:embed="rId4"/>
          <a:stretch>
            <a:fillRect/>
          </a:stretch>
        </p:blipFill>
        <p:spPr>
          <a:xfrm>
            <a:off x="6286084" y="1192737"/>
            <a:ext cx="5542733" cy="5129096"/>
          </a:xfrm>
          <a:prstGeom prst="rect">
            <a:avLst/>
          </a:prstGeom>
          <a:ln w="38100">
            <a:solidFill>
              <a:schemeClr val="tx1"/>
            </a:solidFill>
          </a:ln>
        </p:spPr>
      </p:pic>
      <p:sp>
        <p:nvSpPr>
          <p:cNvPr id="13" name="Google Shape;145;p7">
            <a:extLst>
              <a:ext uri="{FF2B5EF4-FFF2-40B4-BE49-F238E27FC236}">
                <a16:creationId xmlns:a16="http://schemas.microsoft.com/office/drawing/2014/main" id="{1048D7A0-C4E5-8EE8-350D-7E6D19E22B32}"/>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15" name="Google Shape;100;p1">
            <a:extLst>
              <a:ext uri="{FF2B5EF4-FFF2-40B4-BE49-F238E27FC236}">
                <a16:creationId xmlns:a16="http://schemas.microsoft.com/office/drawing/2014/main" id="{8A6688FB-6E98-A8F5-F2A6-49E1BF4B1275}"/>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400" u="none" strike="noStrike" cap="none" dirty="0">
                <a:solidFill>
                  <a:schemeClr val="lt1"/>
                </a:solidFill>
                <a:latin typeface="+mn-lt"/>
                <a:ea typeface="Helvetica Neue Light"/>
                <a:cs typeface="Helvetica Neue Light"/>
                <a:sym typeface="Helvetica Neue Light"/>
              </a:rPr>
              <a:t>Mechanical Requirements cont.</a:t>
            </a:r>
            <a:endParaRPr lang="en-US" sz="2400" dirty="0">
              <a:solidFill>
                <a:schemeClr val="lt1"/>
              </a:solidFill>
              <a:latin typeface="+mn-lt"/>
              <a:ea typeface="Helvetica Neue Light"/>
              <a:cs typeface="Helvetica Neue Light"/>
              <a:sym typeface="Helvetica Neue Light"/>
            </a:endParaRPr>
          </a:p>
        </p:txBody>
      </p:sp>
      <p:pic>
        <p:nvPicPr>
          <p:cNvPr id="2" name="Picture 1">
            <a:extLst>
              <a:ext uri="{FF2B5EF4-FFF2-40B4-BE49-F238E27FC236}">
                <a16:creationId xmlns:a16="http://schemas.microsoft.com/office/drawing/2014/main" id="{7E6A74F9-562F-3808-7489-C9956D593D1E}"/>
              </a:ext>
            </a:extLst>
          </p:cNvPr>
          <p:cNvPicPr>
            <a:picLocks noChangeAspect="1"/>
          </p:cNvPicPr>
          <p:nvPr/>
        </p:nvPicPr>
        <p:blipFill>
          <a:blip r:embed="rId5"/>
          <a:stretch>
            <a:fillRect/>
          </a:stretch>
        </p:blipFill>
        <p:spPr>
          <a:xfrm>
            <a:off x="11557509" y="233819"/>
            <a:ext cx="271308" cy="389810"/>
          </a:xfrm>
          <a:prstGeom prst="rect">
            <a:avLst/>
          </a:prstGeom>
        </p:spPr>
      </p:pic>
      <p:sp>
        <p:nvSpPr>
          <p:cNvPr id="3" name="Google Shape;100;p1">
            <a:extLst>
              <a:ext uri="{FF2B5EF4-FFF2-40B4-BE49-F238E27FC236}">
                <a16:creationId xmlns:a16="http://schemas.microsoft.com/office/drawing/2014/main" id="{F495787E-6D59-692A-8104-FF5FF0F385B3}"/>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dirty="0">
                <a:solidFill>
                  <a:srgbClr val="13294B"/>
                </a:solidFill>
                <a:ea typeface="Helvetica Neue Light"/>
                <a:cs typeface="Helvetica Neue Light"/>
                <a:sym typeface="Helvetica Neue Light"/>
              </a:rPr>
              <a:t>GRAINGER ENGINEERING</a:t>
            </a:r>
          </a:p>
        </p:txBody>
      </p:sp>
      <p:sp>
        <p:nvSpPr>
          <p:cNvPr id="4" name="Google Shape;100;p1">
            <a:extLst>
              <a:ext uri="{FF2B5EF4-FFF2-40B4-BE49-F238E27FC236}">
                <a16:creationId xmlns:a16="http://schemas.microsoft.com/office/drawing/2014/main" id="{ECF3930A-748C-DD6C-4951-0B8921364481}"/>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dirty="0">
                <a:solidFill>
                  <a:srgbClr val="13294B"/>
                </a:solidFill>
                <a:ea typeface="Helvetica Neue Light"/>
                <a:cs typeface="Helvetica Neue Light"/>
                <a:sym typeface="Helvetica Neue Light"/>
              </a:rPr>
              <a:t>ELECTRICAL &amp; COMPUTER ENGINEERING</a:t>
            </a:r>
          </a:p>
        </p:txBody>
      </p:sp>
      <p:grpSp>
        <p:nvGrpSpPr>
          <p:cNvPr id="5" name="Group 4">
            <a:extLst>
              <a:ext uri="{FF2B5EF4-FFF2-40B4-BE49-F238E27FC236}">
                <a16:creationId xmlns:a16="http://schemas.microsoft.com/office/drawing/2014/main" id="{5064A515-0F2E-A169-FA9C-B6C2FCC28F6E}"/>
              </a:ext>
            </a:extLst>
          </p:cNvPr>
          <p:cNvGrpSpPr/>
          <p:nvPr/>
        </p:nvGrpSpPr>
        <p:grpSpPr>
          <a:xfrm>
            <a:off x="4061361" y="6601537"/>
            <a:ext cx="5238725" cy="70446"/>
            <a:chOff x="4028111" y="6601537"/>
            <a:chExt cx="5238725" cy="70446"/>
          </a:xfrm>
          <a:solidFill>
            <a:srgbClr val="13294B"/>
          </a:solidFill>
        </p:grpSpPr>
        <p:cxnSp>
          <p:nvCxnSpPr>
            <p:cNvPr id="6" name="Straight Connector 5">
              <a:extLst>
                <a:ext uri="{FF2B5EF4-FFF2-40B4-BE49-F238E27FC236}">
                  <a16:creationId xmlns:a16="http://schemas.microsoft.com/office/drawing/2014/main" id="{532D7FE7-FD81-267A-B3E6-C9C404D815B7}"/>
                </a:ext>
              </a:extLst>
            </p:cNvPr>
            <p:cNvCxnSpPr>
              <a:cxnSpLocks/>
            </p:cNvCxnSpPr>
            <p:nvPr/>
          </p:nvCxnSpPr>
          <p:spPr>
            <a:xfrm flipH="1">
              <a:off x="4028111" y="6639606"/>
              <a:ext cx="5169964" cy="0"/>
            </a:xfrm>
            <a:prstGeom prst="line">
              <a:avLst/>
            </a:prstGeom>
            <a:grpFill/>
            <a:ln w="9525">
              <a:solidFill>
                <a:srgbClr val="13294B"/>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BD231BF6-31EC-508A-467D-53DD3FAAD45C}"/>
                </a:ext>
              </a:extLst>
            </p:cNvPr>
            <p:cNvSpPr/>
            <p:nvPr/>
          </p:nvSpPr>
          <p:spPr>
            <a:xfrm>
              <a:off x="9196390" y="6601537"/>
              <a:ext cx="70446" cy="704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Google Shape;147;p7">
            <a:extLst>
              <a:ext uri="{FF2B5EF4-FFF2-40B4-BE49-F238E27FC236}">
                <a16:creationId xmlns:a16="http://schemas.microsoft.com/office/drawing/2014/main" id="{EAFE7B77-BC28-98EF-3955-5BE97F89D1FF}"/>
              </a:ext>
            </a:extLst>
          </p:cNvPr>
          <p:cNvSpPr txBox="1">
            <a:spLocks/>
          </p:cNvSpPr>
          <p:nvPr/>
        </p:nvSpPr>
        <p:spPr>
          <a:xfrm>
            <a:off x="359884" y="1192737"/>
            <a:ext cx="5244503" cy="500712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buSzPts val="3000"/>
            </a:pPr>
            <a:r>
              <a:rPr lang="en-US" sz="2600" b="1" dirty="0">
                <a:solidFill>
                  <a:srgbClr val="E84B36"/>
                </a:solidFill>
                <a:latin typeface="Arial" panose="020B0604020202020204" pitchFamily="34" charset="0"/>
                <a:cs typeface="Arial" panose="020B0604020202020204" pitchFamily="34" charset="0"/>
              </a:rPr>
              <a:t>Mechanical Frame</a:t>
            </a:r>
          </a:p>
          <a:p>
            <a:pPr>
              <a:buSzPts val="2000"/>
            </a:pPr>
            <a:endParaRPr lang="en-US" sz="1800" dirty="0">
              <a:solidFill>
                <a:schemeClr val="tx1"/>
              </a:solidFill>
              <a:latin typeface="Arial" panose="020B0604020202020204" pitchFamily="34" charset="0"/>
              <a:ea typeface="Helvetica Neue Light"/>
              <a:cs typeface="Arial" panose="020B0604020202020204" pitchFamily="34" charset="0"/>
              <a:sym typeface="Helvetica Neue Light"/>
            </a:endParaRPr>
          </a:p>
          <a:p>
            <a:r>
              <a:rPr lang="en-US" sz="1800" dirty="0"/>
              <a:t>The body of the mechanical frame must have safe mounting points for our MCU, custom PCB, each of the 8 motors in an optimal orientation, battery pack, and 4 in 1 ESCs</a:t>
            </a:r>
          </a:p>
          <a:p>
            <a:endParaRPr lang="en-US" sz="1800" dirty="0"/>
          </a:p>
          <a:p>
            <a:pPr marL="342900" indent="-342900">
              <a:buFont typeface="Arial" panose="020B0604020202020204" pitchFamily="34" charset="0"/>
              <a:buChar char="•"/>
            </a:pPr>
            <a:r>
              <a:rPr lang="en-US" sz="1800" dirty="0"/>
              <a:t>Raised mounting holes for Nucleo Board, custom PCB, ESCs</a:t>
            </a:r>
          </a:p>
          <a:p>
            <a:pPr marL="342900" indent="-342900">
              <a:buFont typeface="Arial" panose="020B0604020202020204" pitchFamily="34" charset="0"/>
              <a:buChar char="•"/>
            </a:pPr>
            <a:r>
              <a:rPr lang="en-US" sz="1800" dirty="0"/>
              <a:t>Central location for battery with ample space for heat dispersion</a:t>
            </a:r>
          </a:p>
          <a:p>
            <a:pPr marL="342900" indent="-342900">
              <a:buFont typeface="Arial" panose="020B0604020202020204" pitchFamily="34" charset="0"/>
              <a:buChar char="•"/>
            </a:pPr>
            <a:r>
              <a:rPr lang="en-US" sz="1800" dirty="0"/>
              <a:t>Sufficiently thick arm mounts for each of the motors</a:t>
            </a:r>
          </a:p>
          <a:p>
            <a:pPr marL="342900" indent="-342900">
              <a:buFont typeface="Arial" panose="020B0604020202020204" pitchFamily="34" charset="0"/>
              <a:buChar char="•"/>
            </a:pPr>
            <a:r>
              <a:rPr lang="en-US" sz="2000" dirty="0"/>
              <a:t>Total weight = 8 * 9 + 47 + 33 = 152 g &lt; 200 g allocated </a:t>
            </a:r>
          </a:p>
          <a:p>
            <a:pPr marL="342900" indent="-342900">
              <a:buFont typeface="Arial" panose="020B0604020202020204" pitchFamily="34" charset="0"/>
              <a:buChar char="•"/>
            </a:pPr>
            <a:endParaRPr lang="en-US" sz="2000" dirty="0"/>
          </a:p>
        </p:txBody>
      </p:sp>
    </p:spTree>
    <p:extLst>
      <p:ext uri="{BB962C8B-B14F-4D97-AF65-F5344CB8AC3E}">
        <p14:creationId xmlns:p14="http://schemas.microsoft.com/office/powerpoint/2010/main" val="15470604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6F4D48-91E3-ADCB-1C4C-C7C807145FF0}"/>
            </a:ext>
          </a:extLst>
        </p:cNvPr>
        <p:cNvGrpSpPr/>
        <p:nvPr/>
      </p:nvGrpSpPr>
      <p:grpSpPr>
        <a:xfrm>
          <a:off x="0" y="0"/>
          <a:ext cx="0" cy="0"/>
          <a:chOff x="0" y="0"/>
          <a:chExt cx="0" cy="0"/>
        </a:xfrm>
      </p:grpSpPr>
      <p:sp>
        <p:nvSpPr>
          <p:cNvPr id="17" name="Google Shape;145;p7">
            <a:extLst>
              <a:ext uri="{FF2B5EF4-FFF2-40B4-BE49-F238E27FC236}">
                <a16:creationId xmlns:a16="http://schemas.microsoft.com/office/drawing/2014/main" id="{E5921FB2-2C19-B3EF-5496-0ADD52A1BDAD}"/>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4" name="Google Shape;147;p7">
            <a:extLst>
              <a:ext uri="{FF2B5EF4-FFF2-40B4-BE49-F238E27FC236}">
                <a16:creationId xmlns:a16="http://schemas.microsoft.com/office/drawing/2014/main" id="{27417064-2FBD-A93C-E142-3D1C517A43DE}"/>
              </a:ext>
            </a:extLst>
          </p:cNvPr>
          <p:cNvSpPr txBox="1">
            <a:spLocks/>
          </p:cNvSpPr>
          <p:nvPr/>
        </p:nvSpPr>
        <p:spPr>
          <a:xfrm>
            <a:off x="376810" y="1334279"/>
            <a:ext cx="5442100" cy="482110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buSzPts val="3000"/>
            </a:pPr>
            <a:r>
              <a:rPr lang="en-US" sz="2600" b="1" dirty="0">
                <a:solidFill>
                  <a:srgbClr val="E84B36"/>
                </a:solidFill>
                <a:latin typeface="Arial" panose="020B0604020202020204" pitchFamily="34" charset="0"/>
                <a:cs typeface="Arial" panose="020B0604020202020204" pitchFamily="34" charset="0"/>
              </a:rPr>
              <a:t>Original Concepts</a:t>
            </a:r>
          </a:p>
          <a:p>
            <a:pPr>
              <a:buSzPts val="2000"/>
            </a:pPr>
            <a:endParaRPr lang="en-US" sz="1800" dirty="0">
              <a:solidFill>
                <a:schemeClr val="tx1"/>
              </a:solidFill>
              <a:latin typeface="Arial" panose="020B0604020202020204" pitchFamily="34" charset="0"/>
              <a:ea typeface="Helvetica Neue Light"/>
              <a:cs typeface="Arial" panose="020B0604020202020204" pitchFamily="34" charset="0"/>
              <a:sym typeface="Helvetica Neue Light"/>
            </a:endParaRPr>
          </a:p>
          <a:p>
            <a:pPr>
              <a:buSzPts val="2000"/>
            </a:pPr>
            <a:r>
              <a:rPr lang="en-US" sz="2000" dirty="0">
                <a:solidFill>
                  <a:schemeClr val="tx1"/>
                </a:solidFill>
                <a:latin typeface="Arial" panose="020B0604020202020204" pitchFamily="34" charset="0"/>
                <a:cs typeface="Arial" panose="020B0604020202020204" pitchFamily="34" charset="0"/>
              </a:rPr>
              <a:t>The optimization problem for motor orientation has already been solved in the official publication by ETH Zurich. There are also existing CAD files for other designs. We originally planned to use an existing build, including their carbon fiber dimensions to create our frame. </a:t>
            </a:r>
          </a:p>
          <a:p>
            <a:pPr>
              <a:buSzPts val="2000"/>
            </a:pPr>
            <a:endParaRPr lang="en-US" sz="2000" dirty="0">
              <a:solidFill>
                <a:schemeClr val="tx1"/>
              </a:solidFill>
              <a:latin typeface="Arial" panose="020B0604020202020204" pitchFamily="34" charset="0"/>
              <a:cs typeface="Arial" panose="020B0604020202020204" pitchFamily="34" charset="0"/>
            </a:endParaRPr>
          </a:p>
          <a:p>
            <a:pPr>
              <a:buSzPts val="2000"/>
            </a:pPr>
            <a:r>
              <a:rPr lang="en-US" sz="2000" dirty="0">
                <a:solidFill>
                  <a:schemeClr val="tx1"/>
                </a:solidFill>
                <a:latin typeface="Arial" panose="020B0604020202020204" pitchFamily="34" charset="0"/>
                <a:cs typeface="Arial" panose="020B0604020202020204" pitchFamily="34" charset="0"/>
              </a:rPr>
              <a:t>Fabrication-wise, we planned to use primarily SLA 3D printers (resin printers) due to improved resolution and material selection. </a:t>
            </a:r>
          </a:p>
        </p:txBody>
      </p:sp>
      <p:sp>
        <p:nvSpPr>
          <p:cNvPr id="10" name="Google Shape;147;p7">
            <a:extLst>
              <a:ext uri="{FF2B5EF4-FFF2-40B4-BE49-F238E27FC236}">
                <a16:creationId xmlns:a16="http://schemas.microsoft.com/office/drawing/2014/main" id="{8106EEFB-5E78-934F-DA33-CFD2578FF5B6}"/>
              </a:ext>
            </a:extLst>
          </p:cNvPr>
          <p:cNvSpPr txBox="1">
            <a:spLocks/>
          </p:cNvSpPr>
          <p:nvPr/>
        </p:nvSpPr>
        <p:spPr>
          <a:xfrm>
            <a:off x="6158774" y="1334279"/>
            <a:ext cx="5442100" cy="482110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buSzPts val="3000"/>
            </a:pPr>
            <a:r>
              <a:rPr lang="en-US" sz="2600" b="1" dirty="0">
                <a:solidFill>
                  <a:srgbClr val="15264B"/>
                </a:solidFill>
                <a:latin typeface="Arial" panose="020B0604020202020204" pitchFamily="34" charset="0"/>
                <a:ea typeface="Helvetica Neue Light"/>
                <a:cs typeface="Arial" panose="020B0604020202020204" pitchFamily="34" charset="0"/>
                <a:sym typeface="Helvetica Neue Light"/>
              </a:rPr>
              <a:t>Changes</a:t>
            </a:r>
          </a:p>
          <a:p>
            <a:pPr lvl="0">
              <a:buSzPts val="3000"/>
            </a:pPr>
            <a:endParaRPr lang="en-US" sz="1800" dirty="0">
              <a:solidFill>
                <a:schemeClr val="tx1"/>
              </a:solidFill>
              <a:latin typeface="Arial" panose="020B0604020202020204" pitchFamily="34" charset="0"/>
              <a:ea typeface="Helvetica Neue Light"/>
              <a:cs typeface="Arial" panose="020B0604020202020204" pitchFamily="34" charset="0"/>
              <a:sym typeface="Helvetica Neue Light"/>
            </a:endParaRPr>
          </a:p>
          <a:p>
            <a:pPr lvl="0">
              <a:buSzPts val="3000"/>
            </a:pPr>
            <a:r>
              <a:rPr lang="en-US" sz="2000" dirty="0">
                <a:solidFill>
                  <a:schemeClr val="tx1"/>
                </a:solidFill>
                <a:latin typeface="Arial" panose="020B0604020202020204" pitchFamily="34" charset="0"/>
                <a:ea typeface="Helvetica Neue Light"/>
                <a:cs typeface="Arial" panose="020B0604020202020204" pitchFamily="34" charset="0"/>
                <a:sym typeface="Helvetica Neue Light"/>
              </a:rPr>
              <a:t>To reduce fabrication cost and time, as well as due to the lack of materials online matching the exact dimensions required, our mechanical lead decided to build a new frame from the ground up using comparable parts. Calculations were done to ensure the alternatives had similar or better stiffness values, weights, and that costs/availability were reasonable. </a:t>
            </a:r>
          </a:p>
          <a:p>
            <a:pPr lvl="0">
              <a:buSzPts val="3000"/>
            </a:pPr>
            <a:endParaRPr lang="en-US" sz="2000" dirty="0">
              <a:solidFill>
                <a:schemeClr val="tx1"/>
              </a:solidFill>
              <a:latin typeface="Arial" panose="020B0604020202020204" pitchFamily="34" charset="0"/>
              <a:ea typeface="Helvetica Neue Light"/>
              <a:cs typeface="Arial" panose="020B0604020202020204" pitchFamily="34" charset="0"/>
              <a:sym typeface="Helvetica Neue Light"/>
            </a:endParaRPr>
          </a:p>
          <a:p>
            <a:pPr lvl="0">
              <a:buSzPts val="3000"/>
            </a:pPr>
            <a:r>
              <a:rPr lang="en-US" sz="2000" dirty="0">
                <a:solidFill>
                  <a:schemeClr val="tx1"/>
                </a:solidFill>
                <a:latin typeface="Arial" panose="020B0604020202020204" pitchFamily="34" charset="0"/>
                <a:ea typeface="Helvetica Neue Light"/>
                <a:cs typeface="Arial" panose="020B0604020202020204" pitchFamily="34" charset="0"/>
                <a:sym typeface="Helvetica Neue Light"/>
              </a:rPr>
              <a:t>Due to resolution and curing issues, we were unable to use the SLA printers for several of our parts and opted to use FDM 3D printers at a high-resolution layer height instead.</a:t>
            </a:r>
          </a:p>
        </p:txBody>
      </p:sp>
      <p:sp>
        <p:nvSpPr>
          <p:cNvPr id="16" name="Google Shape;100;p1">
            <a:extLst>
              <a:ext uri="{FF2B5EF4-FFF2-40B4-BE49-F238E27FC236}">
                <a16:creationId xmlns:a16="http://schemas.microsoft.com/office/drawing/2014/main" id="{1D0D432D-AC85-73FC-0FB2-C5B56EC89D7F}"/>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400" u="none" strike="noStrike" cap="none" dirty="0">
                <a:solidFill>
                  <a:schemeClr val="lt1"/>
                </a:solidFill>
                <a:latin typeface="+mn-lt"/>
                <a:ea typeface="Helvetica Neue Light"/>
                <a:cs typeface="Helvetica Neue Light"/>
                <a:sym typeface="Helvetica Neue Light"/>
              </a:rPr>
              <a:t>Mechanical Subsystem - Changes</a:t>
            </a:r>
            <a:endParaRPr lang="en-US" sz="2400" dirty="0">
              <a:solidFill>
                <a:schemeClr val="lt1"/>
              </a:solidFill>
              <a:latin typeface="+mn-lt"/>
              <a:ea typeface="Helvetica Neue Light"/>
              <a:cs typeface="Helvetica Neue Light"/>
              <a:sym typeface="Helvetica Neue Light"/>
            </a:endParaRPr>
          </a:p>
        </p:txBody>
      </p:sp>
      <p:pic>
        <p:nvPicPr>
          <p:cNvPr id="2" name="Picture 1">
            <a:extLst>
              <a:ext uri="{FF2B5EF4-FFF2-40B4-BE49-F238E27FC236}">
                <a16:creationId xmlns:a16="http://schemas.microsoft.com/office/drawing/2014/main" id="{C3CEB32A-9D7A-BDD4-897B-0C1F40A3C24A}"/>
              </a:ext>
            </a:extLst>
          </p:cNvPr>
          <p:cNvPicPr>
            <a:picLocks noChangeAspect="1"/>
          </p:cNvPicPr>
          <p:nvPr/>
        </p:nvPicPr>
        <p:blipFill>
          <a:blip r:embed="rId2"/>
          <a:stretch>
            <a:fillRect/>
          </a:stretch>
        </p:blipFill>
        <p:spPr>
          <a:xfrm>
            <a:off x="11557509" y="233819"/>
            <a:ext cx="271308" cy="389810"/>
          </a:xfrm>
          <a:prstGeom prst="rect">
            <a:avLst/>
          </a:prstGeom>
        </p:spPr>
      </p:pic>
      <p:sp>
        <p:nvSpPr>
          <p:cNvPr id="3" name="Google Shape;100;p1">
            <a:extLst>
              <a:ext uri="{FF2B5EF4-FFF2-40B4-BE49-F238E27FC236}">
                <a16:creationId xmlns:a16="http://schemas.microsoft.com/office/drawing/2014/main" id="{39C30154-19A8-8BE7-F461-EE3871EE3ED6}"/>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dirty="0">
                <a:solidFill>
                  <a:srgbClr val="13294B"/>
                </a:solidFill>
                <a:ea typeface="Helvetica Neue Light"/>
                <a:cs typeface="Helvetica Neue Light"/>
                <a:sym typeface="Helvetica Neue Light"/>
              </a:rPr>
              <a:t>GRAINGER ENGINEERING</a:t>
            </a:r>
          </a:p>
        </p:txBody>
      </p:sp>
      <p:sp>
        <p:nvSpPr>
          <p:cNvPr id="5" name="Google Shape;100;p1">
            <a:extLst>
              <a:ext uri="{FF2B5EF4-FFF2-40B4-BE49-F238E27FC236}">
                <a16:creationId xmlns:a16="http://schemas.microsoft.com/office/drawing/2014/main" id="{35AFD6D5-AFA1-2764-C30A-1290F65EA354}"/>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dirty="0">
                <a:solidFill>
                  <a:srgbClr val="13294B"/>
                </a:solidFill>
                <a:ea typeface="Helvetica Neue Light"/>
                <a:cs typeface="Helvetica Neue Light"/>
                <a:sym typeface="Helvetica Neue Light"/>
              </a:rPr>
              <a:t>ELECTRICAL &amp; COMPUTER ENGINEERING</a:t>
            </a:r>
          </a:p>
        </p:txBody>
      </p:sp>
      <p:grpSp>
        <p:nvGrpSpPr>
          <p:cNvPr id="6" name="Group 5">
            <a:extLst>
              <a:ext uri="{FF2B5EF4-FFF2-40B4-BE49-F238E27FC236}">
                <a16:creationId xmlns:a16="http://schemas.microsoft.com/office/drawing/2014/main" id="{D5AFB434-6940-7C2D-BF72-96253A878EA7}"/>
              </a:ext>
            </a:extLst>
          </p:cNvPr>
          <p:cNvGrpSpPr/>
          <p:nvPr/>
        </p:nvGrpSpPr>
        <p:grpSpPr>
          <a:xfrm>
            <a:off x="4061361" y="6601537"/>
            <a:ext cx="5238725" cy="70446"/>
            <a:chOff x="4028111" y="6601537"/>
            <a:chExt cx="5238725" cy="70446"/>
          </a:xfrm>
          <a:solidFill>
            <a:srgbClr val="13294B"/>
          </a:solidFill>
        </p:grpSpPr>
        <p:cxnSp>
          <p:nvCxnSpPr>
            <p:cNvPr id="7" name="Straight Connector 6">
              <a:extLst>
                <a:ext uri="{FF2B5EF4-FFF2-40B4-BE49-F238E27FC236}">
                  <a16:creationId xmlns:a16="http://schemas.microsoft.com/office/drawing/2014/main" id="{E2B5FC44-E7F0-2302-9C33-3AEF1440C4DA}"/>
                </a:ext>
              </a:extLst>
            </p:cNvPr>
            <p:cNvCxnSpPr>
              <a:cxnSpLocks/>
            </p:cNvCxnSpPr>
            <p:nvPr/>
          </p:nvCxnSpPr>
          <p:spPr>
            <a:xfrm flipH="1">
              <a:off x="4028111" y="6639606"/>
              <a:ext cx="5169964" cy="0"/>
            </a:xfrm>
            <a:prstGeom prst="line">
              <a:avLst/>
            </a:prstGeom>
            <a:grpFill/>
            <a:ln w="9525">
              <a:solidFill>
                <a:srgbClr val="13294B"/>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4B7552E5-60FA-5B4C-AEFC-934B518F4DD8}"/>
                </a:ext>
              </a:extLst>
            </p:cNvPr>
            <p:cNvSpPr/>
            <p:nvPr/>
          </p:nvSpPr>
          <p:spPr>
            <a:xfrm>
              <a:off x="9196390" y="6601537"/>
              <a:ext cx="70446" cy="704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716933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4">
          <a:extLst>
            <a:ext uri="{FF2B5EF4-FFF2-40B4-BE49-F238E27FC236}">
              <a16:creationId xmlns:a16="http://schemas.microsoft.com/office/drawing/2014/main" id="{9AD9B468-C769-E68A-8CA1-51CBA082EAFC}"/>
            </a:ext>
          </a:extLst>
        </p:cNvPr>
        <p:cNvGrpSpPr/>
        <p:nvPr/>
      </p:nvGrpSpPr>
      <p:grpSpPr>
        <a:xfrm>
          <a:off x="0" y="0"/>
          <a:ext cx="0" cy="0"/>
          <a:chOff x="0" y="0"/>
          <a:chExt cx="0" cy="0"/>
        </a:xfrm>
      </p:grpSpPr>
      <p:sp>
        <p:nvSpPr>
          <p:cNvPr id="22" name="Google Shape;147;p7">
            <a:extLst>
              <a:ext uri="{FF2B5EF4-FFF2-40B4-BE49-F238E27FC236}">
                <a16:creationId xmlns:a16="http://schemas.microsoft.com/office/drawing/2014/main" id="{6823B1D0-926B-E0F2-50E2-952849DE2809}"/>
              </a:ext>
            </a:extLst>
          </p:cNvPr>
          <p:cNvSpPr txBox="1">
            <a:spLocks noGrp="1"/>
          </p:cNvSpPr>
          <p:nvPr>
            <p:ph type="body" idx="1"/>
          </p:nvPr>
        </p:nvSpPr>
        <p:spPr>
          <a:xfrm>
            <a:off x="376810" y="1334279"/>
            <a:ext cx="5261990" cy="4821102"/>
          </a:xfrm>
          <a:prstGeom prst="rect">
            <a:avLst/>
          </a:prstGeom>
          <a:noFill/>
          <a:ln>
            <a:noFill/>
          </a:ln>
        </p:spPr>
        <p:txBody>
          <a:bodyPr spcFirstLastPara="1" wrap="square" lIns="91425" tIns="45700" rIns="91425" bIns="45700" anchor="t" anchorCtr="0">
            <a:noAutofit/>
          </a:bodyPr>
          <a:lstStyle/>
          <a:p>
            <a:pPr marL="0" lvl="0" indent="0">
              <a:lnSpc>
                <a:spcPct val="100000"/>
              </a:lnSpc>
              <a:spcBef>
                <a:spcPts val="0"/>
              </a:spcBef>
              <a:buSzPts val="3000"/>
              <a:buNone/>
            </a:pPr>
            <a:r>
              <a:rPr lang="en-US" sz="2600" b="1" dirty="0">
                <a:solidFill>
                  <a:srgbClr val="E84B36"/>
                </a:solidFill>
                <a:latin typeface="+mn-lt"/>
                <a:ea typeface="Helvetica Neue Light"/>
                <a:cs typeface="Arial" panose="020B0604020202020204" pitchFamily="34" charset="0"/>
                <a:sym typeface="Helvetica Neue Light"/>
              </a:rPr>
              <a:t>Overview</a:t>
            </a:r>
            <a:endParaRPr lang="en-US" sz="2600" b="1" dirty="0">
              <a:solidFill>
                <a:srgbClr val="E84B36"/>
              </a:solidFill>
              <a:latin typeface="+mn-lt"/>
              <a:cs typeface="Arial" panose="020B0604020202020204" pitchFamily="34" charset="0"/>
            </a:endParaRPr>
          </a:p>
          <a:p>
            <a:pPr marL="0" lvl="0" indent="0">
              <a:lnSpc>
                <a:spcPct val="100000"/>
              </a:lnSpc>
              <a:spcBef>
                <a:spcPts val="0"/>
              </a:spcBef>
              <a:buSzPts val="2000"/>
              <a:buNone/>
            </a:pPr>
            <a:endParaRPr lang="en-US" sz="1800" dirty="0">
              <a:solidFill>
                <a:schemeClr val="tx1"/>
              </a:solidFill>
              <a:latin typeface="+mn-lt"/>
              <a:ea typeface="Helvetica Neue Light"/>
              <a:cs typeface="Arial" panose="020B0604020202020204" pitchFamily="34" charset="0"/>
              <a:sym typeface="Helvetica Neue Light"/>
            </a:endParaRPr>
          </a:p>
          <a:p>
            <a:pPr marL="0" indent="0">
              <a:lnSpc>
                <a:spcPct val="100000"/>
              </a:lnSpc>
              <a:spcBef>
                <a:spcPts val="0"/>
              </a:spcBef>
              <a:buSzPts val="2000"/>
              <a:buNone/>
            </a:pPr>
            <a:r>
              <a:rPr lang="en-US" sz="1800" dirty="0">
                <a:latin typeface="+mn-lt"/>
              </a:rPr>
              <a:t>The software subsystem handles collects data from the onboard sensors and remote controller and transforms it into different motor thrust combinations through a control scheme. </a:t>
            </a:r>
          </a:p>
          <a:p>
            <a:pPr marL="0" indent="0">
              <a:lnSpc>
                <a:spcPct val="100000"/>
              </a:lnSpc>
              <a:spcBef>
                <a:spcPts val="0"/>
              </a:spcBef>
              <a:buSzPts val="2000"/>
              <a:buNone/>
            </a:pPr>
            <a:endParaRPr sz="1800" dirty="0">
              <a:solidFill>
                <a:schemeClr val="tx1"/>
              </a:solidFill>
              <a:latin typeface="+mn-lt"/>
              <a:ea typeface="Helvetica Neue Light"/>
              <a:cs typeface="Arial" panose="020B0604020202020204" pitchFamily="34" charset="0"/>
              <a:sym typeface="Helvetica Neue Light"/>
            </a:endParaRPr>
          </a:p>
          <a:p>
            <a:pPr marL="0" lvl="0" indent="0">
              <a:lnSpc>
                <a:spcPct val="100000"/>
              </a:lnSpc>
              <a:spcBef>
                <a:spcPts val="0"/>
              </a:spcBef>
              <a:buSzPts val="3000"/>
              <a:buNone/>
            </a:pPr>
            <a:r>
              <a:rPr lang="en-US" sz="2600" b="1" dirty="0">
                <a:solidFill>
                  <a:srgbClr val="15264B"/>
                </a:solidFill>
                <a:latin typeface="Arial" panose="020B0604020202020204" pitchFamily="34" charset="0"/>
                <a:ea typeface="Helvetica Neue Light"/>
                <a:cs typeface="Arial" panose="020B0604020202020204" pitchFamily="34" charset="0"/>
                <a:sym typeface="Helvetica Neue Light"/>
              </a:rPr>
              <a:t>Requirements</a:t>
            </a:r>
            <a:endParaRPr lang="en-US" sz="2600" b="1" dirty="0">
              <a:solidFill>
                <a:srgbClr val="15264B"/>
              </a:solidFill>
              <a:ea typeface="Helvetica Neue Light"/>
              <a:cs typeface="Arial" panose="020B0604020202020204" pitchFamily="34" charset="0"/>
              <a:sym typeface="Helvetica Neue Light"/>
            </a:endParaRPr>
          </a:p>
          <a:p>
            <a:pPr marL="0" lvl="0" indent="0">
              <a:lnSpc>
                <a:spcPct val="100000"/>
              </a:lnSpc>
              <a:spcBef>
                <a:spcPts val="0"/>
              </a:spcBef>
              <a:buSzPts val="3000"/>
              <a:buNone/>
            </a:pPr>
            <a:endParaRPr lang="en-US" sz="1800" b="1" dirty="0">
              <a:solidFill>
                <a:schemeClr val="tx1"/>
              </a:solidFill>
              <a:latin typeface="Arial" panose="020B0604020202020204" pitchFamily="34" charset="0"/>
              <a:ea typeface="Helvetica Neue Light"/>
              <a:cs typeface="Arial" panose="020B0604020202020204" pitchFamily="34" charset="0"/>
              <a:sym typeface="Helvetica Neue Light"/>
            </a:endParaRPr>
          </a:p>
          <a:p>
            <a:pPr marL="285750" indent="-285750">
              <a:lnSpc>
                <a:spcPct val="100000"/>
              </a:lnSpc>
              <a:spcBef>
                <a:spcPts val="0"/>
              </a:spcBef>
              <a:buSzPts val="3000"/>
            </a:pPr>
            <a:r>
              <a:rPr lang="en-US" sz="1800" b="1" dirty="0">
                <a:solidFill>
                  <a:schemeClr val="tx1"/>
                </a:solidFill>
                <a:latin typeface="Arial" panose="020B0604020202020204" pitchFamily="34" charset="0"/>
                <a:cs typeface="Arial" panose="020B0604020202020204" pitchFamily="34" charset="0"/>
              </a:rPr>
              <a:t>Read data from IMU and 2.4 GHz remote controller </a:t>
            </a:r>
          </a:p>
          <a:p>
            <a:pPr marL="285750" indent="-285750">
              <a:lnSpc>
                <a:spcPct val="100000"/>
              </a:lnSpc>
              <a:spcBef>
                <a:spcPts val="0"/>
              </a:spcBef>
              <a:buSzPts val="3000"/>
            </a:pPr>
            <a:r>
              <a:rPr lang="en-US" sz="1800" b="1" dirty="0">
                <a:solidFill>
                  <a:schemeClr val="tx1"/>
                </a:solidFill>
                <a:latin typeface="Arial" panose="020B0604020202020204" pitchFamily="34" charset="0"/>
                <a:cs typeface="Arial" panose="020B0604020202020204" pitchFamily="34" charset="0"/>
              </a:rPr>
              <a:t>Execute selected control algorithm using onboard MCU</a:t>
            </a:r>
          </a:p>
          <a:p>
            <a:pPr marL="285750" indent="-285750">
              <a:lnSpc>
                <a:spcPct val="100000"/>
              </a:lnSpc>
              <a:spcBef>
                <a:spcPts val="0"/>
              </a:spcBef>
              <a:buSzPts val="3000"/>
            </a:pPr>
            <a:r>
              <a:rPr lang="en-US" sz="1800" b="1" dirty="0">
                <a:solidFill>
                  <a:schemeClr val="tx1"/>
                </a:solidFill>
                <a:latin typeface="Arial" panose="020B0604020202020204" pitchFamily="34" charset="0"/>
                <a:cs typeface="Arial" panose="020B0604020202020204" pitchFamily="34" charset="0"/>
              </a:rPr>
              <a:t>Output 8 different ESC motor channel outputs</a:t>
            </a:r>
          </a:p>
          <a:p>
            <a:pPr marL="285750" indent="-285750">
              <a:lnSpc>
                <a:spcPct val="100000"/>
              </a:lnSpc>
              <a:spcBef>
                <a:spcPts val="0"/>
              </a:spcBef>
              <a:buSzPts val="3000"/>
            </a:pPr>
            <a:endParaRPr lang="en-US" sz="1800" b="1" dirty="0">
              <a:solidFill>
                <a:schemeClr val="tx1"/>
              </a:solidFill>
              <a:latin typeface="Arial" panose="020B0604020202020204" pitchFamily="34" charset="0"/>
              <a:cs typeface="Arial" panose="020B0604020202020204" pitchFamily="34" charset="0"/>
            </a:endParaRPr>
          </a:p>
        </p:txBody>
      </p:sp>
      <p:sp>
        <p:nvSpPr>
          <p:cNvPr id="13" name="Google Shape;145;p7">
            <a:extLst>
              <a:ext uri="{FF2B5EF4-FFF2-40B4-BE49-F238E27FC236}">
                <a16:creationId xmlns:a16="http://schemas.microsoft.com/office/drawing/2014/main" id="{9E637E16-D816-62E5-EE20-113BA99F43A6}"/>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15" name="Google Shape;100;p1">
            <a:extLst>
              <a:ext uri="{FF2B5EF4-FFF2-40B4-BE49-F238E27FC236}">
                <a16:creationId xmlns:a16="http://schemas.microsoft.com/office/drawing/2014/main" id="{78D0A3EF-B63A-AC41-9DC4-EE1E3379A43F}"/>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400" u="none" strike="noStrike" cap="none" dirty="0">
                <a:solidFill>
                  <a:schemeClr val="lt1"/>
                </a:solidFill>
                <a:latin typeface="+mn-lt"/>
                <a:ea typeface="Helvetica Neue Light"/>
                <a:cs typeface="Helvetica Neue Light"/>
                <a:sym typeface="Helvetica Neue Light"/>
              </a:rPr>
              <a:t>Subsystem 3 – Software Subsystem</a:t>
            </a:r>
            <a:endParaRPr lang="en-US" sz="2400" dirty="0">
              <a:solidFill>
                <a:schemeClr val="lt1"/>
              </a:solidFill>
              <a:latin typeface="+mn-lt"/>
              <a:ea typeface="Helvetica Neue Light"/>
              <a:cs typeface="Helvetica Neue Light"/>
              <a:sym typeface="Helvetica Neue Light"/>
            </a:endParaRPr>
          </a:p>
        </p:txBody>
      </p:sp>
      <p:pic>
        <p:nvPicPr>
          <p:cNvPr id="2" name="Picture 1">
            <a:extLst>
              <a:ext uri="{FF2B5EF4-FFF2-40B4-BE49-F238E27FC236}">
                <a16:creationId xmlns:a16="http://schemas.microsoft.com/office/drawing/2014/main" id="{13444DBF-F141-9A08-8FF1-32283AB0AFCC}"/>
              </a:ext>
            </a:extLst>
          </p:cNvPr>
          <p:cNvPicPr>
            <a:picLocks noChangeAspect="1"/>
          </p:cNvPicPr>
          <p:nvPr/>
        </p:nvPicPr>
        <p:blipFill>
          <a:blip r:embed="rId3"/>
          <a:stretch>
            <a:fillRect/>
          </a:stretch>
        </p:blipFill>
        <p:spPr>
          <a:xfrm>
            <a:off x="11557509" y="233819"/>
            <a:ext cx="271308" cy="389810"/>
          </a:xfrm>
          <a:prstGeom prst="rect">
            <a:avLst/>
          </a:prstGeom>
        </p:spPr>
      </p:pic>
      <p:sp>
        <p:nvSpPr>
          <p:cNvPr id="3" name="Google Shape;100;p1">
            <a:extLst>
              <a:ext uri="{FF2B5EF4-FFF2-40B4-BE49-F238E27FC236}">
                <a16:creationId xmlns:a16="http://schemas.microsoft.com/office/drawing/2014/main" id="{FF5E80D0-79F3-2BB3-996F-B99CB4000CBE}"/>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dirty="0">
                <a:solidFill>
                  <a:srgbClr val="13294B"/>
                </a:solidFill>
                <a:ea typeface="Helvetica Neue Light"/>
                <a:cs typeface="Helvetica Neue Light"/>
                <a:sym typeface="Helvetica Neue Light"/>
              </a:rPr>
              <a:t>GRAINGER ENGINEERING</a:t>
            </a:r>
          </a:p>
        </p:txBody>
      </p:sp>
      <p:sp>
        <p:nvSpPr>
          <p:cNvPr id="4" name="Google Shape;100;p1">
            <a:extLst>
              <a:ext uri="{FF2B5EF4-FFF2-40B4-BE49-F238E27FC236}">
                <a16:creationId xmlns:a16="http://schemas.microsoft.com/office/drawing/2014/main" id="{3FC0A538-EFAE-7F1E-C555-5A799458B7ED}"/>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dirty="0">
                <a:solidFill>
                  <a:srgbClr val="13294B"/>
                </a:solidFill>
                <a:ea typeface="Helvetica Neue Light"/>
                <a:cs typeface="Helvetica Neue Light"/>
                <a:sym typeface="Helvetica Neue Light"/>
              </a:rPr>
              <a:t>ELECTRICAL &amp; COMPUTER ENGINEERING</a:t>
            </a:r>
          </a:p>
        </p:txBody>
      </p:sp>
      <p:grpSp>
        <p:nvGrpSpPr>
          <p:cNvPr id="5" name="Group 4">
            <a:extLst>
              <a:ext uri="{FF2B5EF4-FFF2-40B4-BE49-F238E27FC236}">
                <a16:creationId xmlns:a16="http://schemas.microsoft.com/office/drawing/2014/main" id="{55EED124-3B68-4D7A-64B1-AA78E937C836}"/>
              </a:ext>
            </a:extLst>
          </p:cNvPr>
          <p:cNvGrpSpPr/>
          <p:nvPr/>
        </p:nvGrpSpPr>
        <p:grpSpPr>
          <a:xfrm>
            <a:off x="4061361" y="6601537"/>
            <a:ext cx="5238725" cy="70446"/>
            <a:chOff x="4028111" y="6601537"/>
            <a:chExt cx="5238725" cy="70446"/>
          </a:xfrm>
          <a:solidFill>
            <a:srgbClr val="13294B"/>
          </a:solidFill>
        </p:grpSpPr>
        <p:cxnSp>
          <p:nvCxnSpPr>
            <p:cNvPr id="6" name="Straight Connector 5">
              <a:extLst>
                <a:ext uri="{FF2B5EF4-FFF2-40B4-BE49-F238E27FC236}">
                  <a16:creationId xmlns:a16="http://schemas.microsoft.com/office/drawing/2014/main" id="{3B97FD13-FC9C-3E72-2AAB-ABBBF77F32C6}"/>
                </a:ext>
              </a:extLst>
            </p:cNvPr>
            <p:cNvCxnSpPr>
              <a:cxnSpLocks/>
            </p:cNvCxnSpPr>
            <p:nvPr/>
          </p:nvCxnSpPr>
          <p:spPr>
            <a:xfrm flipH="1">
              <a:off x="4028111" y="6639606"/>
              <a:ext cx="5169964" cy="0"/>
            </a:xfrm>
            <a:prstGeom prst="line">
              <a:avLst/>
            </a:prstGeom>
            <a:grpFill/>
            <a:ln w="9525">
              <a:solidFill>
                <a:srgbClr val="13294B"/>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B81D77EA-4083-69DA-30D7-9E6D47F7EF77}"/>
                </a:ext>
              </a:extLst>
            </p:cNvPr>
            <p:cNvSpPr/>
            <p:nvPr/>
          </p:nvSpPr>
          <p:spPr>
            <a:xfrm>
              <a:off x="9196390" y="6601537"/>
              <a:ext cx="70446" cy="704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descr="A computer on a table with wires and wires&#10;&#10;AI-generated content may be incorrect.">
            <a:extLst>
              <a:ext uri="{FF2B5EF4-FFF2-40B4-BE49-F238E27FC236}">
                <a16:creationId xmlns:a16="http://schemas.microsoft.com/office/drawing/2014/main" id="{92009133-7263-23B4-D492-56ABD616BD9F}"/>
              </a:ext>
            </a:extLst>
          </p:cNvPr>
          <p:cNvPicPr>
            <a:picLocks noChangeAspect="1"/>
          </p:cNvPicPr>
          <p:nvPr/>
        </p:nvPicPr>
        <p:blipFill>
          <a:blip r:embed="rId4"/>
          <a:stretch>
            <a:fillRect/>
          </a:stretch>
        </p:blipFill>
        <p:spPr>
          <a:xfrm>
            <a:off x="5951150" y="1237220"/>
            <a:ext cx="5903704" cy="5042565"/>
          </a:xfrm>
          <a:prstGeom prst="rect">
            <a:avLst/>
          </a:prstGeom>
          <a:ln w="38100">
            <a:solidFill>
              <a:schemeClr val="tx1"/>
            </a:solidFill>
          </a:ln>
        </p:spPr>
      </p:pic>
    </p:spTree>
    <p:extLst>
      <p:ext uri="{BB962C8B-B14F-4D97-AF65-F5344CB8AC3E}">
        <p14:creationId xmlns:p14="http://schemas.microsoft.com/office/powerpoint/2010/main" val="42361589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CECC9-CB26-C961-0175-64EA018895CB}"/>
            </a:ext>
          </a:extLst>
        </p:cNvPr>
        <p:cNvGrpSpPr/>
        <p:nvPr/>
      </p:nvGrpSpPr>
      <p:grpSpPr>
        <a:xfrm>
          <a:off x="0" y="0"/>
          <a:ext cx="0" cy="0"/>
          <a:chOff x="0" y="0"/>
          <a:chExt cx="0" cy="0"/>
        </a:xfrm>
      </p:grpSpPr>
      <p:sp>
        <p:nvSpPr>
          <p:cNvPr id="16" name="Google Shape;147;p7">
            <a:extLst>
              <a:ext uri="{FF2B5EF4-FFF2-40B4-BE49-F238E27FC236}">
                <a16:creationId xmlns:a16="http://schemas.microsoft.com/office/drawing/2014/main" id="{64C4960B-BD87-F3F1-AA6E-6959558C71E2}"/>
              </a:ext>
            </a:extLst>
          </p:cNvPr>
          <p:cNvSpPr txBox="1">
            <a:spLocks/>
          </p:cNvSpPr>
          <p:nvPr/>
        </p:nvSpPr>
        <p:spPr>
          <a:xfrm>
            <a:off x="6548940" y="1115951"/>
            <a:ext cx="5431846" cy="535081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buSzPts val="3000"/>
            </a:pPr>
            <a:r>
              <a:rPr lang="en-US" sz="2600" b="1" dirty="0">
                <a:solidFill>
                  <a:srgbClr val="E84B36"/>
                </a:solidFill>
                <a:latin typeface="Arial" panose="020B0604020202020204" pitchFamily="34" charset="0"/>
                <a:cs typeface="Arial" panose="020B0604020202020204" pitchFamily="34" charset="0"/>
              </a:rPr>
              <a:t>Telemetry</a:t>
            </a:r>
          </a:p>
          <a:p>
            <a:pPr>
              <a:buSzPts val="2000"/>
            </a:pPr>
            <a:endParaRPr lang="en-US" sz="1800" dirty="0">
              <a:solidFill>
                <a:schemeClr val="tx1"/>
              </a:solidFill>
              <a:latin typeface="Arial" panose="020B0604020202020204" pitchFamily="34" charset="0"/>
              <a:ea typeface="Helvetica Neue Light"/>
              <a:cs typeface="Arial" panose="020B0604020202020204" pitchFamily="34" charset="0"/>
              <a:sym typeface="Helvetica Neue Light"/>
            </a:endParaRPr>
          </a:p>
          <a:p>
            <a:r>
              <a:rPr lang="en-US" sz="2000" dirty="0"/>
              <a:t>The main function our software performs is decoding our remote controller signals from the receiver, as well as IMU data, and then outputting 8 PWM channels for each of the 8 motors:</a:t>
            </a:r>
          </a:p>
          <a:p>
            <a:endParaRPr lang="en-US" sz="2000" dirty="0"/>
          </a:p>
          <a:p>
            <a:pPr marL="342900" indent="-342900">
              <a:buFont typeface="Arial" panose="020B0604020202020204" pitchFamily="34" charset="0"/>
              <a:buChar char="•"/>
            </a:pPr>
            <a:r>
              <a:rPr lang="en-US" sz="1800" dirty="0"/>
              <a:t>PWM channel output for each of the 8 motors Decode CRSF protocol output from receiver over UART</a:t>
            </a:r>
          </a:p>
          <a:p>
            <a:pPr marL="342900" indent="-342900">
              <a:buFont typeface="Arial" panose="020B0604020202020204" pitchFamily="34" charset="0"/>
              <a:buChar char="•"/>
            </a:pPr>
            <a:r>
              <a:rPr lang="en-US" sz="1800" dirty="0"/>
              <a:t>Decode IMU output over UART </a:t>
            </a:r>
          </a:p>
          <a:p>
            <a:pPr marL="342900" indent="-342900">
              <a:buFont typeface="Arial" panose="020B0604020202020204" pitchFamily="34" charset="0"/>
              <a:buChar char="•"/>
            </a:pPr>
            <a:r>
              <a:rPr lang="en-US" sz="1800" dirty="0"/>
              <a:t>Combine IMU and CRSF input values into 8 channel output</a:t>
            </a:r>
          </a:p>
          <a:p>
            <a:pPr marL="342900" indent="-342900">
              <a:buFont typeface="Arial" panose="020B0604020202020204" pitchFamily="34" charset="0"/>
              <a:buChar char="•"/>
            </a:pPr>
            <a:endParaRPr lang="en-US" sz="1800" dirty="0"/>
          </a:p>
          <a:p>
            <a:endParaRPr lang="en-US" sz="2000" dirty="0"/>
          </a:p>
        </p:txBody>
      </p:sp>
      <p:sp>
        <p:nvSpPr>
          <p:cNvPr id="11" name="Google Shape;145;p7">
            <a:extLst>
              <a:ext uri="{FF2B5EF4-FFF2-40B4-BE49-F238E27FC236}">
                <a16:creationId xmlns:a16="http://schemas.microsoft.com/office/drawing/2014/main" id="{0ACC8D45-9538-268E-E1CA-0822B2B425AB}"/>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13" name="Google Shape;100;p1">
            <a:extLst>
              <a:ext uri="{FF2B5EF4-FFF2-40B4-BE49-F238E27FC236}">
                <a16:creationId xmlns:a16="http://schemas.microsoft.com/office/drawing/2014/main" id="{972EBC94-27EF-D60B-8BC9-EFC54C518C69}"/>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400" dirty="0">
                <a:solidFill>
                  <a:schemeClr val="lt1"/>
                </a:solidFill>
                <a:latin typeface="+mn-lt"/>
                <a:ea typeface="Helvetica Neue Light"/>
                <a:cs typeface="Helvetica Neue Light"/>
                <a:sym typeface="Helvetica Neue Light"/>
              </a:rPr>
              <a:t>Software Requirements</a:t>
            </a:r>
          </a:p>
        </p:txBody>
      </p:sp>
      <p:pic>
        <p:nvPicPr>
          <p:cNvPr id="2" name="Picture 1">
            <a:extLst>
              <a:ext uri="{FF2B5EF4-FFF2-40B4-BE49-F238E27FC236}">
                <a16:creationId xmlns:a16="http://schemas.microsoft.com/office/drawing/2014/main" id="{0A25DD08-7E1B-533A-91BC-7E3879BAF814}"/>
              </a:ext>
            </a:extLst>
          </p:cNvPr>
          <p:cNvPicPr>
            <a:picLocks noChangeAspect="1"/>
          </p:cNvPicPr>
          <p:nvPr/>
        </p:nvPicPr>
        <p:blipFill>
          <a:blip r:embed="rId2"/>
          <a:stretch>
            <a:fillRect/>
          </a:stretch>
        </p:blipFill>
        <p:spPr>
          <a:xfrm>
            <a:off x="11557509" y="233819"/>
            <a:ext cx="271308" cy="389810"/>
          </a:xfrm>
          <a:prstGeom prst="rect">
            <a:avLst/>
          </a:prstGeom>
        </p:spPr>
      </p:pic>
      <p:sp>
        <p:nvSpPr>
          <p:cNvPr id="3" name="Google Shape;100;p1">
            <a:extLst>
              <a:ext uri="{FF2B5EF4-FFF2-40B4-BE49-F238E27FC236}">
                <a16:creationId xmlns:a16="http://schemas.microsoft.com/office/drawing/2014/main" id="{3D36CAAA-6468-B315-BE77-BC7BD32DF75F}"/>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dirty="0">
                <a:solidFill>
                  <a:srgbClr val="13294B"/>
                </a:solidFill>
                <a:ea typeface="Helvetica Neue Light"/>
                <a:cs typeface="Helvetica Neue Light"/>
                <a:sym typeface="Helvetica Neue Light"/>
              </a:rPr>
              <a:t>GRAINGER ENGINEERING</a:t>
            </a:r>
          </a:p>
        </p:txBody>
      </p:sp>
      <p:sp>
        <p:nvSpPr>
          <p:cNvPr id="6" name="Google Shape;100;p1">
            <a:extLst>
              <a:ext uri="{FF2B5EF4-FFF2-40B4-BE49-F238E27FC236}">
                <a16:creationId xmlns:a16="http://schemas.microsoft.com/office/drawing/2014/main" id="{DD318E56-7A20-8620-479D-5B36F2E4330A}"/>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dirty="0">
                <a:solidFill>
                  <a:srgbClr val="13294B"/>
                </a:solidFill>
                <a:ea typeface="Helvetica Neue Light"/>
                <a:cs typeface="Helvetica Neue Light"/>
                <a:sym typeface="Helvetica Neue Light"/>
              </a:rPr>
              <a:t>ELECTRICAL &amp; COMPUTER ENGINEERING</a:t>
            </a:r>
          </a:p>
        </p:txBody>
      </p:sp>
      <p:grpSp>
        <p:nvGrpSpPr>
          <p:cNvPr id="7" name="Group 6">
            <a:extLst>
              <a:ext uri="{FF2B5EF4-FFF2-40B4-BE49-F238E27FC236}">
                <a16:creationId xmlns:a16="http://schemas.microsoft.com/office/drawing/2014/main" id="{DB8227A0-3700-8DB1-F2B5-01694FDF161B}"/>
              </a:ext>
            </a:extLst>
          </p:cNvPr>
          <p:cNvGrpSpPr/>
          <p:nvPr/>
        </p:nvGrpSpPr>
        <p:grpSpPr>
          <a:xfrm>
            <a:off x="4061361" y="6601537"/>
            <a:ext cx="5238725" cy="70446"/>
            <a:chOff x="4028111" y="6601537"/>
            <a:chExt cx="5238725" cy="70446"/>
          </a:xfrm>
          <a:solidFill>
            <a:srgbClr val="13294B"/>
          </a:solidFill>
        </p:grpSpPr>
        <p:cxnSp>
          <p:nvCxnSpPr>
            <p:cNvPr id="8" name="Straight Connector 7">
              <a:extLst>
                <a:ext uri="{FF2B5EF4-FFF2-40B4-BE49-F238E27FC236}">
                  <a16:creationId xmlns:a16="http://schemas.microsoft.com/office/drawing/2014/main" id="{156F58FA-FDB1-35E0-5588-FF5DD6248F8A}"/>
                </a:ext>
              </a:extLst>
            </p:cNvPr>
            <p:cNvCxnSpPr>
              <a:cxnSpLocks/>
            </p:cNvCxnSpPr>
            <p:nvPr/>
          </p:nvCxnSpPr>
          <p:spPr>
            <a:xfrm flipH="1">
              <a:off x="4028111" y="6639606"/>
              <a:ext cx="5169964" cy="0"/>
            </a:xfrm>
            <a:prstGeom prst="line">
              <a:avLst/>
            </a:prstGeom>
            <a:grpFill/>
            <a:ln w="9525">
              <a:solidFill>
                <a:srgbClr val="13294B"/>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E5DB878E-3EAE-3F58-CFFC-39C4A899FD89}"/>
                </a:ext>
              </a:extLst>
            </p:cNvPr>
            <p:cNvSpPr/>
            <p:nvPr/>
          </p:nvSpPr>
          <p:spPr>
            <a:xfrm>
              <a:off x="9196390" y="6601537"/>
              <a:ext cx="70446" cy="704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descr="A screenshot of a computer&#10;&#10;AI-generated content may be incorrect.">
            <a:extLst>
              <a:ext uri="{FF2B5EF4-FFF2-40B4-BE49-F238E27FC236}">
                <a16:creationId xmlns:a16="http://schemas.microsoft.com/office/drawing/2014/main" id="{5DB32149-BBC6-87D8-F535-B2C1C4AD33B6}"/>
              </a:ext>
            </a:extLst>
          </p:cNvPr>
          <p:cNvPicPr>
            <a:picLocks noChangeAspect="1"/>
          </p:cNvPicPr>
          <p:nvPr/>
        </p:nvPicPr>
        <p:blipFill>
          <a:blip r:embed="rId3"/>
          <a:stretch>
            <a:fillRect/>
          </a:stretch>
        </p:blipFill>
        <p:spPr>
          <a:xfrm>
            <a:off x="376807" y="1231938"/>
            <a:ext cx="5719193" cy="5089897"/>
          </a:xfrm>
          <a:prstGeom prst="rect">
            <a:avLst/>
          </a:prstGeom>
          <a:ln w="38100">
            <a:solidFill>
              <a:schemeClr val="tx1"/>
            </a:solidFill>
          </a:ln>
        </p:spPr>
      </p:pic>
    </p:spTree>
    <p:extLst>
      <p:ext uri="{BB962C8B-B14F-4D97-AF65-F5344CB8AC3E}">
        <p14:creationId xmlns:p14="http://schemas.microsoft.com/office/powerpoint/2010/main" val="20808788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5D818-EFF2-D6BC-A48C-C87C882BFDF7}"/>
            </a:ext>
          </a:extLst>
        </p:cNvPr>
        <p:cNvGrpSpPr/>
        <p:nvPr/>
      </p:nvGrpSpPr>
      <p:grpSpPr>
        <a:xfrm>
          <a:off x="0" y="0"/>
          <a:ext cx="0" cy="0"/>
          <a:chOff x="0" y="0"/>
          <a:chExt cx="0" cy="0"/>
        </a:xfrm>
      </p:grpSpPr>
      <p:sp>
        <p:nvSpPr>
          <p:cNvPr id="16" name="Google Shape;147;p7">
            <a:extLst>
              <a:ext uri="{FF2B5EF4-FFF2-40B4-BE49-F238E27FC236}">
                <a16:creationId xmlns:a16="http://schemas.microsoft.com/office/drawing/2014/main" id="{BC174ED5-CE45-8B94-3A74-0F5E3AA2BF44}"/>
              </a:ext>
            </a:extLst>
          </p:cNvPr>
          <p:cNvSpPr txBox="1">
            <a:spLocks/>
          </p:cNvSpPr>
          <p:nvPr/>
        </p:nvSpPr>
        <p:spPr>
          <a:xfrm>
            <a:off x="6548940" y="1115951"/>
            <a:ext cx="5431846" cy="535081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buSzPts val="3000"/>
            </a:pPr>
            <a:r>
              <a:rPr lang="en-US" sz="2600" b="1" dirty="0">
                <a:solidFill>
                  <a:srgbClr val="E84B36"/>
                </a:solidFill>
                <a:latin typeface="Arial" panose="020B0604020202020204" pitchFamily="34" charset="0"/>
                <a:cs typeface="Arial" panose="020B0604020202020204" pitchFamily="34" charset="0"/>
              </a:rPr>
              <a:t>Controls</a:t>
            </a:r>
          </a:p>
          <a:p>
            <a:pPr>
              <a:buSzPts val="2000"/>
            </a:pPr>
            <a:endParaRPr lang="en-US" sz="1800" dirty="0">
              <a:solidFill>
                <a:schemeClr val="tx1"/>
              </a:solidFill>
              <a:latin typeface="Arial" panose="020B0604020202020204" pitchFamily="34" charset="0"/>
              <a:ea typeface="Helvetica Neue Light"/>
              <a:cs typeface="Arial" panose="020B0604020202020204" pitchFamily="34" charset="0"/>
              <a:sym typeface="Helvetica Neue Light"/>
            </a:endParaRPr>
          </a:p>
          <a:p>
            <a:r>
              <a:rPr lang="en-US" sz="2000" dirty="0"/>
              <a:t>The control system is a cascaded PD controller that hinges on 4 main parts: </a:t>
            </a:r>
          </a:p>
          <a:p>
            <a:endParaRPr lang="en-US" sz="1800" dirty="0"/>
          </a:p>
          <a:p>
            <a:pPr marL="342900" indent="-342900">
              <a:buFont typeface="Arial" panose="020B0604020202020204" pitchFamily="34" charset="0"/>
              <a:buChar char="•"/>
            </a:pPr>
            <a:r>
              <a:rPr lang="en-US" sz="1800" dirty="0"/>
              <a:t>Control position depending on current vehicle state and our final setpoints (depending on user input)</a:t>
            </a:r>
          </a:p>
          <a:p>
            <a:pPr marL="342900" indent="-342900">
              <a:buFont typeface="Arial" panose="020B0604020202020204" pitchFamily="34" charset="0"/>
              <a:buChar char="•"/>
            </a:pPr>
            <a:r>
              <a:rPr lang="en-US" sz="1800" dirty="0"/>
              <a:t>Control attitude of the drone to maintain angular position and balance</a:t>
            </a:r>
          </a:p>
          <a:p>
            <a:pPr marL="342900" indent="-342900">
              <a:buFont typeface="Arial" panose="020B0604020202020204" pitchFamily="34" charset="0"/>
              <a:buChar char="•"/>
            </a:pPr>
            <a:r>
              <a:rPr lang="en-US" sz="1800" dirty="0"/>
              <a:t>Control translational and angular movement rate in each dimension</a:t>
            </a:r>
          </a:p>
          <a:p>
            <a:pPr marL="342900" indent="-342900">
              <a:buFont typeface="Arial" panose="020B0604020202020204" pitchFamily="34" charset="0"/>
              <a:buChar char="•"/>
            </a:pPr>
            <a:r>
              <a:rPr lang="en-US" sz="1800" dirty="0"/>
              <a:t>Solve for optimal thrust combination </a:t>
            </a:r>
          </a:p>
          <a:p>
            <a:pPr marL="342900" indent="-342900">
              <a:buFont typeface="Arial" panose="020B0604020202020204" pitchFamily="34" charset="0"/>
              <a:buChar char="•"/>
            </a:pPr>
            <a:endParaRPr lang="en-US" sz="1800" dirty="0"/>
          </a:p>
          <a:p>
            <a:endParaRPr lang="en-US" sz="2000" dirty="0"/>
          </a:p>
        </p:txBody>
      </p:sp>
      <p:sp>
        <p:nvSpPr>
          <p:cNvPr id="11" name="Google Shape;145;p7">
            <a:extLst>
              <a:ext uri="{FF2B5EF4-FFF2-40B4-BE49-F238E27FC236}">
                <a16:creationId xmlns:a16="http://schemas.microsoft.com/office/drawing/2014/main" id="{A428C927-DCD5-96E3-76FC-01690CE42120}"/>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13" name="Google Shape;100;p1">
            <a:extLst>
              <a:ext uri="{FF2B5EF4-FFF2-40B4-BE49-F238E27FC236}">
                <a16:creationId xmlns:a16="http://schemas.microsoft.com/office/drawing/2014/main" id="{B7FA6E3B-4FAD-4958-A25D-08AA58D9F844}"/>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400" dirty="0">
                <a:solidFill>
                  <a:schemeClr val="lt1"/>
                </a:solidFill>
                <a:latin typeface="+mn-lt"/>
                <a:ea typeface="Helvetica Neue Light"/>
                <a:cs typeface="Helvetica Neue Light"/>
                <a:sym typeface="Helvetica Neue Light"/>
              </a:rPr>
              <a:t>Software Requirements</a:t>
            </a:r>
          </a:p>
        </p:txBody>
      </p:sp>
      <p:pic>
        <p:nvPicPr>
          <p:cNvPr id="2" name="Picture 1">
            <a:extLst>
              <a:ext uri="{FF2B5EF4-FFF2-40B4-BE49-F238E27FC236}">
                <a16:creationId xmlns:a16="http://schemas.microsoft.com/office/drawing/2014/main" id="{46554FBF-F684-99EF-1143-119BEF64A60F}"/>
              </a:ext>
            </a:extLst>
          </p:cNvPr>
          <p:cNvPicPr>
            <a:picLocks noChangeAspect="1"/>
          </p:cNvPicPr>
          <p:nvPr/>
        </p:nvPicPr>
        <p:blipFill>
          <a:blip r:embed="rId2"/>
          <a:stretch>
            <a:fillRect/>
          </a:stretch>
        </p:blipFill>
        <p:spPr>
          <a:xfrm>
            <a:off x="11557509" y="233819"/>
            <a:ext cx="271308" cy="389810"/>
          </a:xfrm>
          <a:prstGeom prst="rect">
            <a:avLst/>
          </a:prstGeom>
        </p:spPr>
      </p:pic>
      <p:sp>
        <p:nvSpPr>
          <p:cNvPr id="3" name="Google Shape;100;p1">
            <a:extLst>
              <a:ext uri="{FF2B5EF4-FFF2-40B4-BE49-F238E27FC236}">
                <a16:creationId xmlns:a16="http://schemas.microsoft.com/office/drawing/2014/main" id="{77EFE446-6E9D-EA3F-6E27-DFF72EB486F2}"/>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dirty="0">
                <a:solidFill>
                  <a:srgbClr val="13294B"/>
                </a:solidFill>
                <a:ea typeface="Helvetica Neue Light"/>
                <a:cs typeface="Helvetica Neue Light"/>
                <a:sym typeface="Helvetica Neue Light"/>
              </a:rPr>
              <a:t>GRAINGER ENGINEERING</a:t>
            </a:r>
          </a:p>
        </p:txBody>
      </p:sp>
      <p:sp>
        <p:nvSpPr>
          <p:cNvPr id="6" name="Google Shape;100;p1">
            <a:extLst>
              <a:ext uri="{FF2B5EF4-FFF2-40B4-BE49-F238E27FC236}">
                <a16:creationId xmlns:a16="http://schemas.microsoft.com/office/drawing/2014/main" id="{54CF026B-8429-0B6A-C1AD-0DB399EBACC4}"/>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dirty="0">
                <a:solidFill>
                  <a:srgbClr val="13294B"/>
                </a:solidFill>
                <a:ea typeface="Helvetica Neue Light"/>
                <a:cs typeface="Helvetica Neue Light"/>
                <a:sym typeface="Helvetica Neue Light"/>
              </a:rPr>
              <a:t>ELECTRICAL &amp; COMPUTER ENGINEERING</a:t>
            </a:r>
          </a:p>
        </p:txBody>
      </p:sp>
      <p:grpSp>
        <p:nvGrpSpPr>
          <p:cNvPr id="7" name="Group 6">
            <a:extLst>
              <a:ext uri="{FF2B5EF4-FFF2-40B4-BE49-F238E27FC236}">
                <a16:creationId xmlns:a16="http://schemas.microsoft.com/office/drawing/2014/main" id="{3C9FD77C-0C06-F605-40F5-A0A285175AA9}"/>
              </a:ext>
            </a:extLst>
          </p:cNvPr>
          <p:cNvGrpSpPr/>
          <p:nvPr/>
        </p:nvGrpSpPr>
        <p:grpSpPr>
          <a:xfrm>
            <a:off x="4061361" y="6601537"/>
            <a:ext cx="5238725" cy="70446"/>
            <a:chOff x="4028111" y="6601537"/>
            <a:chExt cx="5238725" cy="70446"/>
          </a:xfrm>
          <a:solidFill>
            <a:srgbClr val="13294B"/>
          </a:solidFill>
        </p:grpSpPr>
        <p:cxnSp>
          <p:nvCxnSpPr>
            <p:cNvPr id="8" name="Straight Connector 7">
              <a:extLst>
                <a:ext uri="{FF2B5EF4-FFF2-40B4-BE49-F238E27FC236}">
                  <a16:creationId xmlns:a16="http://schemas.microsoft.com/office/drawing/2014/main" id="{E3068204-87DA-D001-15BD-06206BE26029}"/>
                </a:ext>
              </a:extLst>
            </p:cNvPr>
            <p:cNvCxnSpPr>
              <a:cxnSpLocks/>
            </p:cNvCxnSpPr>
            <p:nvPr/>
          </p:nvCxnSpPr>
          <p:spPr>
            <a:xfrm flipH="1">
              <a:off x="4028111" y="6639606"/>
              <a:ext cx="5169964" cy="0"/>
            </a:xfrm>
            <a:prstGeom prst="line">
              <a:avLst/>
            </a:prstGeom>
            <a:grpFill/>
            <a:ln w="9525">
              <a:solidFill>
                <a:srgbClr val="13294B"/>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641C5530-49A0-FCBC-0DE6-AF118CFB6DE3}"/>
                </a:ext>
              </a:extLst>
            </p:cNvPr>
            <p:cNvSpPr/>
            <p:nvPr/>
          </p:nvSpPr>
          <p:spPr>
            <a:xfrm>
              <a:off x="9196390" y="6601537"/>
              <a:ext cx="70446" cy="704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558" name="Picture 6" descr="Image">
            <a:extLst>
              <a:ext uri="{FF2B5EF4-FFF2-40B4-BE49-F238E27FC236}">
                <a16:creationId xmlns:a16="http://schemas.microsoft.com/office/drawing/2014/main" id="{D58265B8-AFB0-60D1-9A4C-154FF83CA3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806" y="1219991"/>
            <a:ext cx="5719193" cy="510184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44687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4D795-F08D-0EE8-831F-7CFD67BA23A9}"/>
            </a:ext>
          </a:extLst>
        </p:cNvPr>
        <p:cNvGrpSpPr/>
        <p:nvPr/>
      </p:nvGrpSpPr>
      <p:grpSpPr>
        <a:xfrm>
          <a:off x="0" y="0"/>
          <a:ext cx="0" cy="0"/>
          <a:chOff x="0" y="0"/>
          <a:chExt cx="0" cy="0"/>
        </a:xfrm>
      </p:grpSpPr>
      <p:sp>
        <p:nvSpPr>
          <p:cNvPr id="17" name="Google Shape;145;p7">
            <a:extLst>
              <a:ext uri="{FF2B5EF4-FFF2-40B4-BE49-F238E27FC236}">
                <a16:creationId xmlns:a16="http://schemas.microsoft.com/office/drawing/2014/main" id="{6D0953FC-37A3-42A8-8205-A772C62AB471}"/>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4" name="Google Shape;147;p7">
            <a:extLst>
              <a:ext uri="{FF2B5EF4-FFF2-40B4-BE49-F238E27FC236}">
                <a16:creationId xmlns:a16="http://schemas.microsoft.com/office/drawing/2014/main" id="{AFAEB64B-2E44-B74C-FB88-EA2E26B27E3B}"/>
              </a:ext>
            </a:extLst>
          </p:cNvPr>
          <p:cNvSpPr txBox="1">
            <a:spLocks/>
          </p:cNvSpPr>
          <p:nvPr/>
        </p:nvSpPr>
        <p:spPr>
          <a:xfrm>
            <a:off x="376810" y="1334279"/>
            <a:ext cx="5442100" cy="482110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buSzPts val="3000"/>
            </a:pPr>
            <a:r>
              <a:rPr lang="en-US" sz="2600" b="1" dirty="0">
                <a:solidFill>
                  <a:srgbClr val="E84B36"/>
                </a:solidFill>
                <a:latin typeface="Arial" panose="020B0604020202020204" pitchFamily="34" charset="0"/>
                <a:cs typeface="Arial" panose="020B0604020202020204" pitchFamily="34" charset="0"/>
              </a:rPr>
              <a:t>Original Concepts</a:t>
            </a:r>
          </a:p>
          <a:p>
            <a:pPr>
              <a:buSzPts val="2000"/>
            </a:pPr>
            <a:endParaRPr lang="en-US" sz="1800" dirty="0">
              <a:solidFill>
                <a:schemeClr val="tx1"/>
              </a:solidFill>
              <a:latin typeface="Arial" panose="020B0604020202020204" pitchFamily="34" charset="0"/>
              <a:ea typeface="Helvetica Neue Light"/>
              <a:cs typeface="Arial" panose="020B0604020202020204" pitchFamily="34" charset="0"/>
              <a:sym typeface="Helvetica Neue Light"/>
            </a:endParaRPr>
          </a:p>
          <a:p>
            <a:pPr>
              <a:buSzPts val="2000"/>
            </a:pPr>
            <a:r>
              <a:rPr lang="en-US" sz="2000" dirty="0">
                <a:solidFill>
                  <a:schemeClr val="tx1"/>
                </a:solidFill>
                <a:latin typeface="Arial" panose="020B0604020202020204" pitchFamily="34" charset="0"/>
                <a:cs typeface="Arial" panose="020B0604020202020204" pitchFamily="34" charset="0"/>
              </a:rPr>
              <a:t>Robust controls are required to operate and balance the drone in each of the 6 DOF. With 8 motors to operate, the control concept comes down to an 8 by 6 matrix, where each of the motors have an output that produces a known translational acceleration (x, y, z) and a known rotational acceleration (alpha, beta, gamma) depending on its orientation.</a:t>
            </a:r>
          </a:p>
          <a:p>
            <a:pPr>
              <a:buSzPts val="2000"/>
            </a:pPr>
            <a:endParaRPr lang="en-US" sz="2000" dirty="0">
              <a:solidFill>
                <a:schemeClr val="tx1"/>
              </a:solidFill>
              <a:latin typeface="Arial" panose="020B0604020202020204" pitchFamily="34" charset="0"/>
              <a:cs typeface="Arial" panose="020B0604020202020204" pitchFamily="34" charset="0"/>
            </a:endParaRPr>
          </a:p>
          <a:p>
            <a:pPr>
              <a:buSzPts val="2000"/>
            </a:pPr>
            <a:r>
              <a:rPr lang="en-US" sz="2000" dirty="0">
                <a:solidFill>
                  <a:schemeClr val="tx1"/>
                </a:solidFill>
                <a:latin typeface="Arial" panose="020B0604020202020204" pitchFamily="34" charset="0"/>
                <a:cs typeface="Arial" panose="020B0604020202020204" pitchFamily="34" charset="0"/>
              </a:rPr>
              <a:t>Filtered IMU data and CRSF data is transmitted over UART to our STM chip, allowing for our drone to balance itself. </a:t>
            </a:r>
          </a:p>
        </p:txBody>
      </p:sp>
      <p:sp>
        <p:nvSpPr>
          <p:cNvPr id="10" name="Google Shape;147;p7">
            <a:extLst>
              <a:ext uri="{FF2B5EF4-FFF2-40B4-BE49-F238E27FC236}">
                <a16:creationId xmlns:a16="http://schemas.microsoft.com/office/drawing/2014/main" id="{29A4EF2C-34BC-F4D0-D907-12ACAEFAB30A}"/>
              </a:ext>
            </a:extLst>
          </p:cNvPr>
          <p:cNvSpPr txBox="1">
            <a:spLocks/>
          </p:cNvSpPr>
          <p:nvPr/>
        </p:nvSpPr>
        <p:spPr>
          <a:xfrm>
            <a:off x="6158774" y="1334279"/>
            <a:ext cx="5442100" cy="482110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buSzPts val="3000"/>
            </a:pPr>
            <a:r>
              <a:rPr lang="en-US" sz="2600" b="1" dirty="0">
                <a:solidFill>
                  <a:srgbClr val="15264B"/>
                </a:solidFill>
                <a:latin typeface="Arial" panose="020B0604020202020204" pitchFamily="34" charset="0"/>
                <a:ea typeface="Helvetica Neue Light"/>
                <a:cs typeface="Arial" panose="020B0604020202020204" pitchFamily="34" charset="0"/>
                <a:sym typeface="Helvetica Neue Light"/>
              </a:rPr>
              <a:t>Changes</a:t>
            </a:r>
          </a:p>
          <a:p>
            <a:pPr lvl="0">
              <a:buSzPts val="3000"/>
            </a:pPr>
            <a:endParaRPr lang="en-US" sz="1800" dirty="0">
              <a:solidFill>
                <a:schemeClr val="tx1"/>
              </a:solidFill>
              <a:latin typeface="Arial" panose="020B0604020202020204" pitchFamily="34" charset="0"/>
              <a:ea typeface="Helvetica Neue Light"/>
              <a:cs typeface="Arial" panose="020B0604020202020204" pitchFamily="34" charset="0"/>
              <a:sym typeface="Helvetica Neue Light"/>
            </a:endParaRPr>
          </a:p>
          <a:p>
            <a:pPr lvl="0">
              <a:buSzPts val="3000"/>
            </a:pPr>
            <a:r>
              <a:rPr lang="en-US" sz="2000" dirty="0">
                <a:solidFill>
                  <a:schemeClr val="tx1"/>
                </a:solidFill>
                <a:latin typeface="Arial" panose="020B0604020202020204" pitchFamily="34" charset="0"/>
                <a:ea typeface="Helvetica Neue Light"/>
                <a:cs typeface="Arial" panose="020B0604020202020204" pitchFamily="34" charset="0"/>
                <a:sym typeface="Helvetica Neue Light"/>
              </a:rPr>
              <a:t>We were unable to execute a full 6 DOF balancing control schema; to optimize for our high-level requirements, we simplified our system down to an 8 x 4 matrix that only focused on linear movement. This introduces issues with translational drift, but our time constraints meant we focused on hovering first. </a:t>
            </a:r>
          </a:p>
          <a:p>
            <a:pPr lvl="0">
              <a:buSzPts val="3000"/>
            </a:pPr>
            <a:endParaRPr lang="en-US" sz="2000" dirty="0">
              <a:solidFill>
                <a:schemeClr val="tx1"/>
              </a:solidFill>
              <a:latin typeface="Arial" panose="020B0604020202020204" pitchFamily="34" charset="0"/>
              <a:ea typeface="Helvetica Neue Light"/>
              <a:cs typeface="Arial" panose="020B0604020202020204" pitchFamily="34" charset="0"/>
              <a:sym typeface="Helvetica Neue Light"/>
            </a:endParaRPr>
          </a:p>
          <a:p>
            <a:pPr>
              <a:buSzPts val="3000"/>
            </a:pPr>
            <a:r>
              <a:rPr lang="en-US" sz="2000" dirty="0">
                <a:solidFill>
                  <a:schemeClr val="tx1"/>
                </a:solidFill>
                <a:latin typeface="Arial" panose="020B0604020202020204" pitchFamily="34" charset="0"/>
                <a:ea typeface="Helvetica Neue Light"/>
                <a:cs typeface="Arial" panose="020B0604020202020204" pitchFamily="34" charset="0"/>
                <a:sym typeface="Helvetica Neue Light"/>
              </a:rPr>
              <a:t>Instead of implementing a sensor fusion algorithm to filter raw IMU data using an Extended Kalman filter or Madgwick's Algorithm, we bought an IMU with an onboard M0 processor for built-in sensor fusion.</a:t>
            </a:r>
            <a:endParaRPr lang="en-US" dirty="0"/>
          </a:p>
        </p:txBody>
      </p:sp>
      <p:sp>
        <p:nvSpPr>
          <p:cNvPr id="16" name="Google Shape;100;p1">
            <a:extLst>
              <a:ext uri="{FF2B5EF4-FFF2-40B4-BE49-F238E27FC236}">
                <a16:creationId xmlns:a16="http://schemas.microsoft.com/office/drawing/2014/main" id="{B63515DB-437A-33E5-AC6A-D44F1F395A1B}"/>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400" u="none" strike="noStrike" cap="none" dirty="0">
                <a:solidFill>
                  <a:schemeClr val="lt1"/>
                </a:solidFill>
                <a:latin typeface="+mn-lt"/>
                <a:ea typeface="Helvetica Neue Light"/>
                <a:cs typeface="Helvetica Neue Light"/>
                <a:sym typeface="Helvetica Neue Light"/>
              </a:rPr>
              <a:t>Software Subsystem - Changes</a:t>
            </a:r>
            <a:endParaRPr lang="en-US" sz="2400" dirty="0">
              <a:solidFill>
                <a:schemeClr val="lt1"/>
              </a:solidFill>
              <a:latin typeface="+mn-lt"/>
              <a:ea typeface="Helvetica Neue Light"/>
              <a:cs typeface="Helvetica Neue Light"/>
              <a:sym typeface="Helvetica Neue Light"/>
            </a:endParaRPr>
          </a:p>
        </p:txBody>
      </p:sp>
      <p:pic>
        <p:nvPicPr>
          <p:cNvPr id="2" name="Picture 1">
            <a:extLst>
              <a:ext uri="{FF2B5EF4-FFF2-40B4-BE49-F238E27FC236}">
                <a16:creationId xmlns:a16="http://schemas.microsoft.com/office/drawing/2014/main" id="{18C624B1-0B57-2812-E39B-105DB25FD886}"/>
              </a:ext>
            </a:extLst>
          </p:cNvPr>
          <p:cNvPicPr>
            <a:picLocks noChangeAspect="1"/>
          </p:cNvPicPr>
          <p:nvPr/>
        </p:nvPicPr>
        <p:blipFill>
          <a:blip r:embed="rId2"/>
          <a:stretch>
            <a:fillRect/>
          </a:stretch>
        </p:blipFill>
        <p:spPr>
          <a:xfrm>
            <a:off x="11557509" y="233819"/>
            <a:ext cx="271308" cy="389810"/>
          </a:xfrm>
          <a:prstGeom prst="rect">
            <a:avLst/>
          </a:prstGeom>
        </p:spPr>
      </p:pic>
      <p:sp>
        <p:nvSpPr>
          <p:cNvPr id="3" name="Google Shape;100;p1">
            <a:extLst>
              <a:ext uri="{FF2B5EF4-FFF2-40B4-BE49-F238E27FC236}">
                <a16:creationId xmlns:a16="http://schemas.microsoft.com/office/drawing/2014/main" id="{860CD499-730B-946B-07CD-3FF177AFCBF9}"/>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dirty="0">
                <a:solidFill>
                  <a:srgbClr val="13294B"/>
                </a:solidFill>
                <a:ea typeface="Helvetica Neue Light"/>
                <a:cs typeface="Helvetica Neue Light"/>
                <a:sym typeface="Helvetica Neue Light"/>
              </a:rPr>
              <a:t>GRAINGER ENGINEERING</a:t>
            </a:r>
          </a:p>
        </p:txBody>
      </p:sp>
      <p:sp>
        <p:nvSpPr>
          <p:cNvPr id="5" name="Google Shape;100;p1">
            <a:extLst>
              <a:ext uri="{FF2B5EF4-FFF2-40B4-BE49-F238E27FC236}">
                <a16:creationId xmlns:a16="http://schemas.microsoft.com/office/drawing/2014/main" id="{8BA74C74-8463-4AD0-B2F2-766EFE3BA6A4}"/>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dirty="0">
                <a:solidFill>
                  <a:srgbClr val="13294B"/>
                </a:solidFill>
                <a:ea typeface="Helvetica Neue Light"/>
                <a:cs typeface="Helvetica Neue Light"/>
                <a:sym typeface="Helvetica Neue Light"/>
              </a:rPr>
              <a:t>ELECTRICAL &amp; COMPUTER ENGINEERING</a:t>
            </a:r>
          </a:p>
        </p:txBody>
      </p:sp>
      <p:grpSp>
        <p:nvGrpSpPr>
          <p:cNvPr id="6" name="Group 5">
            <a:extLst>
              <a:ext uri="{FF2B5EF4-FFF2-40B4-BE49-F238E27FC236}">
                <a16:creationId xmlns:a16="http://schemas.microsoft.com/office/drawing/2014/main" id="{88065986-DDFF-51BE-1DDF-A09ADAF85ABE}"/>
              </a:ext>
            </a:extLst>
          </p:cNvPr>
          <p:cNvGrpSpPr/>
          <p:nvPr/>
        </p:nvGrpSpPr>
        <p:grpSpPr>
          <a:xfrm>
            <a:off x="4061361" y="6601537"/>
            <a:ext cx="5238725" cy="70446"/>
            <a:chOff x="4028111" y="6601537"/>
            <a:chExt cx="5238725" cy="70446"/>
          </a:xfrm>
          <a:solidFill>
            <a:srgbClr val="13294B"/>
          </a:solidFill>
        </p:grpSpPr>
        <p:cxnSp>
          <p:nvCxnSpPr>
            <p:cNvPr id="7" name="Straight Connector 6">
              <a:extLst>
                <a:ext uri="{FF2B5EF4-FFF2-40B4-BE49-F238E27FC236}">
                  <a16:creationId xmlns:a16="http://schemas.microsoft.com/office/drawing/2014/main" id="{69581469-80DA-13DD-0C1E-C6DD687D1923}"/>
                </a:ext>
              </a:extLst>
            </p:cNvPr>
            <p:cNvCxnSpPr>
              <a:cxnSpLocks/>
            </p:cNvCxnSpPr>
            <p:nvPr/>
          </p:nvCxnSpPr>
          <p:spPr>
            <a:xfrm flipH="1">
              <a:off x="4028111" y="6639606"/>
              <a:ext cx="5169964" cy="0"/>
            </a:xfrm>
            <a:prstGeom prst="line">
              <a:avLst/>
            </a:prstGeom>
            <a:grpFill/>
            <a:ln w="9525">
              <a:solidFill>
                <a:srgbClr val="13294B"/>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382B5AA2-FB94-798A-5793-F78BDE88BBCA}"/>
                </a:ext>
              </a:extLst>
            </p:cNvPr>
            <p:cNvSpPr/>
            <p:nvPr/>
          </p:nvSpPr>
          <p:spPr>
            <a:xfrm>
              <a:off x="9196390" y="6601537"/>
              <a:ext cx="70446" cy="704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318625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3294B"/>
        </a:solidFill>
        <a:effectLst/>
      </p:bgPr>
    </p:bg>
    <p:spTree>
      <p:nvGrpSpPr>
        <p:cNvPr id="1" name=""/>
        <p:cNvGrpSpPr/>
        <p:nvPr/>
      </p:nvGrpSpPr>
      <p:grpSpPr>
        <a:xfrm>
          <a:off x="0" y="0"/>
          <a:ext cx="0" cy="0"/>
          <a:chOff x="0" y="0"/>
          <a:chExt cx="0" cy="0"/>
        </a:xfrm>
      </p:grpSpPr>
      <p:sp>
        <p:nvSpPr>
          <p:cNvPr id="6" name="Google Shape;147;p7">
            <a:extLst>
              <a:ext uri="{FF2B5EF4-FFF2-40B4-BE49-F238E27FC236}">
                <a16:creationId xmlns:a16="http://schemas.microsoft.com/office/drawing/2014/main" id="{7DC51454-A827-BF40-BAF5-B2AD32C87EDB}"/>
              </a:ext>
            </a:extLst>
          </p:cNvPr>
          <p:cNvSpPr txBox="1">
            <a:spLocks/>
          </p:cNvSpPr>
          <p:nvPr/>
        </p:nvSpPr>
        <p:spPr>
          <a:xfrm>
            <a:off x="5131837" y="1010620"/>
            <a:ext cx="6422373" cy="482110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3000"/>
            </a:pPr>
            <a:r>
              <a:rPr lang="en-US" sz="2600" b="1" dirty="0">
                <a:solidFill>
                  <a:schemeClr val="bg1"/>
                </a:solidFill>
                <a:latin typeface="Arial" panose="020B0604020202020204" pitchFamily="34" charset="0"/>
                <a:ea typeface="Helvetica Neue Light"/>
                <a:cs typeface="Arial" panose="020B0604020202020204" pitchFamily="34" charset="0"/>
                <a:sym typeface="Helvetica Neue Light"/>
              </a:rPr>
              <a:t>Project Build</a:t>
            </a:r>
            <a:endParaRPr lang="en-US" sz="2600" b="1" dirty="0">
              <a:solidFill>
                <a:schemeClr val="bg1"/>
              </a:solidFill>
              <a:latin typeface="Arial" panose="020B0604020202020204" pitchFamily="34" charset="0"/>
              <a:cs typeface="Arial" panose="020B0604020202020204" pitchFamily="34" charset="0"/>
            </a:endParaRPr>
          </a:p>
          <a:p>
            <a:pPr>
              <a:buSzPts val="2000"/>
            </a:pPr>
            <a:endParaRPr lang="en-US" sz="1800" dirty="0">
              <a:solidFill>
                <a:schemeClr val="bg1"/>
              </a:solidFill>
              <a:latin typeface="Arial" panose="020B0604020202020204" pitchFamily="34" charset="0"/>
              <a:ea typeface="Helvetica Neue Light"/>
              <a:cs typeface="Arial" panose="020B0604020202020204" pitchFamily="34" charset="0"/>
              <a:sym typeface="Helvetica Neue Light"/>
            </a:endParaRPr>
          </a:p>
          <a:p>
            <a:pPr>
              <a:buSzPts val="2000"/>
            </a:pPr>
            <a:r>
              <a:rPr lang="en-US" sz="1800" dirty="0">
                <a:solidFill>
                  <a:schemeClr val="bg1"/>
                </a:solidFill>
                <a:latin typeface="Arial" panose="020B0604020202020204" pitchFamily="34" charset="0"/>
                <a:cs typeface="Arial" panose="020B0604020202020204" pitchFamily="34" charset="0"/>
              </a:rPr>
              <a:t>First successful skeleton frame testing using our custom joints, we ran into several tolerance issues. Our carbon rods measured out to almost exactly 3.00 mm using Mitutoyo Calipers (0.01 mm precision) but our joints took multiple iterations to print due to deformations and imperfect surfaces.</a:t>
            </a:r>
          </a:p>
          <a:p>
            <a:pPr>
              <a:buSzPts val="2000"/>
            </a:pPr>
            <a:endParaRPr lang="en-US" sz="1800" dirty="0">
              <a:solidFill>
                <a:schemeClr val="bg1"/>
              </a:solidFill>
              <a:latin typeface="Arial" panose="020B0604020202020204" pitchFamily="34" charset="0"/>
              <a:cs typeface="Arial" panose="020B0604020202020204" pitchFamily="34" charset="0"/>
            </a:endParaRPr>
          </a:p>
          <a:p>
            <a:pPr>
              <a:buSzPts val="2000"/>
            </a:pPr>
            <a:r>
              <a:rPr lang="en-US" sz="1800" dirty="0">
                <a:solidFill>
                  <a:schemeClr val="bg1"/>
                </a:solidFill>
                <a:latin typeface="Arial" panose="020B0604020202020204" pitchFamily="34" charset="0"/>
                <a:cs typeface="Arial" panose="020B0604020202020204" pitchFamily="34" charset="0"/>
              </a:rPr>
              <a:t>We weighed this portion of the frame with a final value of  ~210g, within the expected range of 198g to 250g, most likely due to the glue and print scaling (for tolerance).</a:t>
            </a:r>
          </a:p>
        </p:txBody>
      </p:sp>
      <p:pic>
        <p:nvPicPr>
          <p:cNvPr id="2" name="Picture 1">
            <a:extLst>
              <a:ext uri="{FF2B5EF4-FFF2-40B4-BE49-F238E27FC236}">
                <a16:creationId xmlns:a16="http://schemas.microsoft.com/office/drawing/2014/main" id="{28E9D834-1473-63CE-FFA8-FAE6A3EA32D1}"/>
              </a:ext>
            </a:extLst>
          </p:cNvPr>
          <p:cNvPicPr>
            <a:picLocks noChangeAspect="1"/>
          </p:cNvPicPr>
          <p:nvPr/>
        </p:nvPicPr>
        <p:blipFill>
          <a:blip r:embed="rId2"/>
          <a:stretch>
            <a:fillRect/>
          </a:stretch>
        </p:blipFill>
        <p:spPr>
          <a:xfrm>
            <a:off x="11557509" y="233819"/>
            <a:ext cx="271308" cy="389810"/>
          </a:xfrm>
          <a:prstGeom prst="rect">
            <a:avLst/>
          </a:prstGeom>
        </p:spPr>
      </p:pic>
      <p:sp>
        <p:nvSpPr>
          <p:cNvPr id="3" name="Google Shape;100;p1">
            <a:extLst>
              <a:ext uri="{FF2B5EF4-FFF2-40B4-BE49-F238E27FC236}">
                <a16:creationId xmlns:a16="http://schemas.microsoft.com/office/drawing/2014/main" id="{FB018A80-D376-8EB8-1B95-2EE91256F73F}"/>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dirty="0">
                <a:solidFill>
                  <a:schemeClr val="bg1"/>
                </a:solidFill>
                <a:ea typeface="Helvetica Neue Light"/>
                <a:cs typeface="Helvetica Neue Light"/>
                <a:sym typeface="Helvetica Neue Light"/>
              </a:rPr>
              <a:t>GRAINGER ENGINEERING</a:t>
            </a:r>
          </a:p>
        </p:txBody>
      </p:sp>
      <p:sp>
        <p:nvSpPr>
          <p:cNvPr id="4" name="Google Shape;100;p1">
            <a:extLst>
              <a:ext uri="{FF2B5EF4-FFF2-40B4-BE49-F238E27FC236}">
                <a16:creationId xmlns:a16="http://schemas.microsoft.com/office/drawing/2014/main" id="{34898EEC-2057-0A89-E65B-961699DE24BB}"/>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dirty="0">
                <a:solidFill>
                  <a:schemeClr val="bg1"/>
                </a:solidFill>
                <a:ea typeface="Helvetica Neue Light"/>
                <a:cs typeface="Helvetica Neue Light"/>
                <a:sym typeface="Helvetica Neue Light"/>
              </a:rPr>
              <a:t>ELECTRICAL &amp; COMPUTER ENGINEERING</a:t>
            </a:r>
          </a:p>
        </p:txBody>
      </p:sp>
      <p:grpSp>
        <p:nvGrpSpPr>
          <p:cNvPr id="5" name="Group 4">
            <a:extLst>
              <a:ext uri="{FF2B5EF4-FFF2-40B4-BE49-F238E27FC236}">
                <a16:creationId xmlns:a16="http://schemas.microsoft.com/office/drawing/2014/main" id="{B2920331-D51B-0D01-2E2C-3C04C60FF749}"/>
              </a:ext>
            </a:extLst>
          </p:cNvPr>
          <p:cNvGrpSpPr/>
          <p:nvPr/>
        </p:nvGrpSpPr>
        <p:grpSpPr>
          <a:xfrm>
            <a:off x="4061361" y="6601537"/>
            <a:ext cx="5238725" cy="70446"/>
            <a:chOff x="4028111" y="6601537"/>
            <a:chExt cx="5238725" cy="70446"/>
          </a:xfrm>
          <a:solidFill>
            <a:schemeClr val="bg1"/>
          </a:solidFill>
        </p:grpSpPr>
        <p:cxnSp>
          <p:nvCxnSpPr>
            <p:cNvPr id="7" name="Straight Connector 6">
              <a:extLst>
                <a:ext uri="{FF2B5EF4-FFF2-40B4-BE49-F238E27FC236}">
                  <a16:creationId xmlns:a16="http://schemas.microsoft.com/office/drawing/2014/main" id="{50E8F2B1-ABB2-BF30-BA4D-3B6602D9FC5B}"/>
                </a:ext>
              </a:extLst>
            </p:cNvPr>
            <p:cNvCxnSpPr>
              <a:cxnSpLocks/>
            </p:cNvCxnSpPr>
            <p:nvPr/>
          </p:nvCxnSpPr>
          <p:spPr>
            <a:xfrm flipH="1">
              <a:off x="4028111" y="6639606"/>
              <a:ext cx="5169964" cy="0"/>
            </a:xfrm>
            <a:prstGeom prst="line">
              <a:avLst/>
            </a:prstGeom>
            <a:grpFill/>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59CC2D30-58C0-3CC4-CE64-DE8AE6E243ED}"/>
                </a:ext>
              </a:extLst>
            </p:cNvPr>
            <p:cNvSpPr/>
            <p:nvPr/>
          </p:nvSpPr>
          <p:spPr>
            <a:xfrm>
              <a:off x="9196390" y="6601537"/>
              <a:ext cx="70446" cy="704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descr="A metal structure on a desk&#10;&#10;AI-generated content may be incorrect.">
            <a:extLst>
              <a:ext uri="{FF2B5EF4-FFF2-40B4-BE49-F238E27FC236}">
                <a16:creationId xmlns:a16="http://schemas.microsoft.com/office/drawing/2014/main" id="{CB45D8C2-75D7-9DC1-1FD8-66A0237C4E20}"/>
              </a:ext>
            </a:extLst>
          </p:cNvPr>
          <p:cNvPicPr>
            <a:picLocks noChangeAspect="1"/>
          </p:cNvPicPr>
          <p:nvPr/>
        </p:nvPicPr>
        <p:blipFill>
          <a:blip r:embed="rId3"/>
          <a:stretch>
            <a:fillRect/>
          </a:stretch>
        </p:blipFill>
        <p:spPr>
          <a:xfrm rot="5400000">
            <a:off x="-333404" y="1122288"/>
            <a:ext cx="5880510" cy="4487336"/>
          </a:xfrm>
          <a:prstGeom prst="rect">
            <a:avLst/>
          </a:prstGeom>
          <a:ln w="38100">
            <a:solidFill>
              <a:schemeClr val="tx1"/>
            </a:solidFill>
          </a:ln>
        </p:spPr>
      </p:pic>
    </p:spTree>
    <p:extLst>
      <p:ext uri="{BB962C8B-B14F-4D97-AF65-F5344CB8AC3E}">
        <p14:creationId xmlns:p14="http://schemas.microsoft.com/office/powerpoint/2010/main" val="34794383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3294B"/>
        </a:solidFill>
        <a:effectLst/>
      </p:bgPr>
    </p:bg>
    <p:spTree>
      <p:nvGrpSpPr>
        <p:cNvPr id="1" name="">
          <a:extLst>
            <a:ext uri="{FF2B5EF4-FFF2-40B4-BE49-F238E27FC236}">
              <a16:creationId xmlns:a16="http://schemas.microsoft.com/office/drawing/2014/main" id="{6E58C101-20E8-4B43-A7C2-F85F60287725}"/>
            </a:ext>
          </a:extLst>
        </p:cNvPr>
        <p:cNvGrpSpPr/>
        <p:nvPr/>
      </p:nvGrpSpPr>
      <p:grpSpPr>
        <a:xfrm>
          <a:off x="0" y="0"/>
          <a:ext cx="0" cy="0"/>
          <a:chOff x="0" y="0"/>
          <a:chExt cx="0" cy="0"/>
        </a:xfrm>
      </p:grpSpPr>
      <p:pic>
        <p:nvPicPr>
          <p:cNvPr id="12" name="Picture 11" descr="A clear plastic box with wires and wires on a desk&#10;&#10;AI-generated content may be incorrect.">
            <a:extLst>
              <a:ext uri="{FF2B5EF4-FFF2-40B4-BE49-F238E27FC236}">
                <a16:creationId xmlns:a16="http://schemas.microsoft.com/office/drawing/2014/main" id="{EE9A250D-1AAF-3CDB-B089-67709C1DF043}"/>
              </a:ext>
            </a:extLst>
          </p:cNvPr>
          <p:cNvPicPr>
            <a:picLocks noChangeAspect="1"/>
          </p:cNvPicPr>
          <p:nvPr/>
        </p:nvPicPr>
        <p:blipFill>
          <a:blip r:embed="rId2"/>
          <a:stretch>
            <a:fillRect/>
          </a:stretch>
        </p:blipFill>
        <p:spPr>
          <a:xfrm rot="5400000">
            <a:off x="-333407" y="1122288"/>
            <a:ext cx="5880510" cy="4487335"/>
          </a:xfrm>
          <a:prstGeom prst="rect">
            <a:avLst/>
          </a:prstGeom>
          <a:ln w="38100">
            <a:solidFill>
              <a:schemeClr val="tx1"/>
            </a:solidFill>
          </a:ln>
        </p:spPr>
      </p:pic>
      <p:sp>
        <p:nvSpPr>
          <p:cNvPr id="6" name="Google Shape;147;p7">
            <a:extLst>
              <a:ext uri="{FF2B5EF4-FFF2-40B4-BE49-F238E27FC236}">
                <a16:creationId xmlns:a16="http://schemas.microsoft.com/office/drawing/2014/main" id="{9D35A60C-0D03-E190-9DEE-D013BBCD8ABC}"/>
              </a:ext>
            </a:extLst>
          </p:cNvPr>
          <p:cNvSpPr txBox="1">
            <a:spLocks/>
          </p:cNvSpPr>
          <p:nvPr/>
        </p:nvSpPr>
        <p:spPr>
          <a:xfrm>
            <a:off x="5131837" y="1010620"/>
            <a:ext cx="6422373" cy="482110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3000"/>
            </a:pPr>
            <a:r>
              <a:rPr lang="en-US" sz="2600" b="1" dirty="0">
                <a:solidFill>
                  <a:schemeClr val="bg1"/>
                </a:solidFill>
                <a:latin typeface="Arial" panose="020B0604020202020204" pitchFamily="34" charset="0"/>
                <a:ea typeface="Helvetica Neue Light"/>
                <a:cs typeface="Arial" panose="020B0604020202020204" pitchFamily="34" charset="0"/>
                <a:sym typeface="Helvetica Neue Light"/>
              </a:rPr>
              <a:t>Project Build cont.</a:t>
            </a:r>
            <a:endParaRPr lang="en-US" sz="2600" b="1" dirty="0">
              <a:solidFill>
                <a:schemeClr val="bg1"/>
              </a:solidFill>
              <a:latin typeface="Arial" panose="020B0604020202020204" pitchFamily="34" charset="0"/>
              <a:cs typeface="Arial" panose="020B0604020202020204" pitchFamily="34" charset="0"/>
            </a:endParaRPr>
          </a:p>
          <a:p>
            <a:pPr>
              <a:buSzPts val="2000"/>
            </a:pPr>
            <a:endParaRPr lang="en-US" sz="1800" dirty="0">
              <a:solidFill>
                <a:schemeClr val="bg1"/>
              </a:solidFill>
              <a:latin typeface="Arial" panose="020B0604020202020204" pitchFamily="34" charset="0"/>
              <a:ea typeface="Helvetica Neue Light"/>
              <a:cs typeface="Arial" panose="020B0604020202020204" pitchFamily="34" charset="0"/>
              <a:sym typeface="Helvetica Neue Light"/>
            </a:endParaRPr>
          </a:p>
          <a:p>
            <a:pPr>
              <a:buSzPts val="2000"/>
            </a:pPr>
            <a:r>
              <a:rPr lang="en-US" sz="1800" dirty="0">
                <a:solidFill>
                  <a:schemeClr val="bg1"/>
                </a:solidFill>
                <a:latin typeface="Arial" panose="020B0604020202020204" pitchFamily="34" charset="0"/>
                <a:cs typeface="Arial" panose="020B0604020202020204" pitchFamily="34" charset="0"/>
              </a:rPr>
              <a:t>We began assembling our main frame, ensuring all components fit properly on the body of the drone. We would eventually switch from this frame to version printed by a Bambu Labs FDM printer due to issues with the alignment of the top and bottom plates that connected to the carbon skeleton. Small adjustments were made due to printing constraints with FDM printers. </a:t>
            </a:r>
          </a:p>
          <a:p>
            <a:pPr>
              <a:buSzPts val="2000"/>
            </a:pPr>
            <a:endParaRPr lang="en-US" sz="1800" dirty="0">
              <a:solidFill>
                <a:schemeClr val="bg1"/>
              </a:solidFill>
              <a:latin typeface="Arial" panose="020B0604020202020204" pitchFamily="34" charset="0"/>
              <a:cs typeface="Arial" panose="020B0604020202020204" pitchFamily="34" charset="0"/>
            </a:endParaRPr>
          </a:p>
          <a:p>
            <a:pPr>
              <a:buSzPts val="2000"/>
            </a:pPr>
            <a:r>
              <a:rPr lang="en-US" sz="1800" dirty="0">
                <a:solidFill>
                  <a:schemeClr val="bg1"/>
                </a:solidFill>
                <a:latin typeface="Arial" panose="020B0604020202020204" pitchFamily="34" charset="0"/>
                <a:cs typeface="Arial" panose="020B0604020202020204" pitchFamily="34" charset="0"/>
              </a:rPr>
              <a:t>Since SLA printers print with 100% infill, this part was heavier than expected at 67 grams, in comparison to our FDM part printed at 60% infill which weighed in at 37 grams.  </a:t>
            </a:r>
          </a:p>
        </p:txBody>
      </p:sp>
      <p:pic>
        <p:nvPicPr>
          <p:cNvPr id="2" name="Picture 1">
            <a:extLst>
              <a:ext uri="{FF2B5EF4-FFF2-40B4-BE49-F238E27FC236}">
                <a16:creationId xmlns:a16="http://schemas.microsoft.com/office/drawing/2014/main" id="{2A3912C2-0DF9-9FAB-A04C-324E79AF2D2C}"/>
              </a:ext>
            </a:extLst>
          </p:cNvPr>
          <p:cNvPicPr>
            <a:picLocks noChangeAspect="1"/>
          </p:cNvPicPr>
          <p:nvPr/>
        </p:nvPicPr>
        <p:blipFill>
          <a:blip r:embed="rId3"/>
          <a:stretch>
            <a:fillRect/>
          </a:stretch>
        </p:blipFill>
        <p:spPr>
          <a:xfrm>
            <a:off x="11557509" y="233819"/>
            <a:ext cx="271308" cy="389810"/>
          </a:xfrm>
          <a:prstGeom prst="rect">
            <a:avLst/>
          </a:prstGeom>
        </p:spPr>
      </p:pic>
      <p:sp>
        <p:nvSpPr>
          <p:cNvPr id="3" name="Google Shape;100;p1">
            <a:extLst>
              <a:ext uri="{FF2B5EF4-FFF2-40B4-BE49-F238E27FC236}">
                <a16:creationId xmlns:a16="http://schemas.microsoft.com/office/drawing/2014/main" id="{C32BC33F-A726-03D9-B60B-54C65BE39D62}"/>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dirty="0">
                <a:solidFill>
                  <a:schemeClr val="bg1"/>
                </a:solidFill>
                <a:ea typeface="Helvetica Neue Light"/>
                <a:cs typeface="Helvetica Neue Light"/>
                <a:sym typeface="Helvetica Neue Light"/>
              </a:rPr>
              <a:t>GRAINGER ENGINEERING</a:t>
            </a:r>
          </a:p>
        </p:txBody>
      </p:sp>
      <p:sp>
        <p:nvSpPr>
          <p:cNvPr id="4" name="Google Shape;100;p1">
            <a:extLst>
              <a:ext uri="{FF2B5EF4-FFF2-40B4-BE49-F238E27FC236}">
                <a16:creationId xmlns:a16="http://schemas.microsoft.com/office/drawing/2014/main" id="{86BE66F7-3158-CA11-5C1C-9F7A670DE179}"/>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dirty="0">
                <a:solidFill>
                  <a:schemeClr val="bg1"/>
                </a:solidFill>
                <a:ea typeface="Helvetica Neue Light"/>
                <a:cs typeface="Helvetica Neue Light"/>
                <a:sym typeface="Helvetica Neue Light"/>
              </a:rPr>
              <a:t>ELECTRICAL &amp; COMPUTER ENGINEERING</a:t>
            </a:r>
          </a:p>
        </p:txBody>
      </p:sp>
      <p:grpSp>
        <p:nvGrpSpPr>
          <p:cNvPr id="5" name="Group 4">
            <a:extLst>
              <a:ext uri="{FF2B5EF4-FFF2-40B4-BE49-F238E27FC236}">
                <a16:creationId xmlns:a16="http://schemas.microsoft.com/office/drawing/2014/main" id="{58F4907C-5A29-C1CF-F3DC-505E5F99D7FB}"/>
              </a:ext>
            </a:extLst>
          </p:cNvPr>
          <p:cNvGrpSpPr/>
          <p:nvPr/>
        </p:nvGrpSpPr>
        <p:grpSpPr>
          <a:xfrm>
            <a:off x="4061361" y="6601537"/>
            <a:ext cx="5238725" cy="70446"/>
            <a:chOff x="4028111" y="6601537"/>
            <a:chExt cx="5238725" cy="70446"/>
          </a:xfrm>
          <a:solidFill>
            <a:schemeClr val="bg1"/>
          </a:solidFill>
        </p:grpSpPr>
        <p:cxnSp>
          <p:nvCxnSpPr>
            <p:cNvPr id="7" name="Straight Connector 6">
              <a:extLst>
                <a:ext uri="{FF2B5EF4-FFF2-40B4-BE49-F238E27FC236}">
                  <a16:creationId xmlns:a16="http://schemas.microsoft.com/office/drawing/2014/main" id="{3D2C6586-32AC-296B-8151-C0490AFD5D3C}"/>
                </a:ext>
              </a:extLst>
            </p:cNvPr>
            <p:cNvCxnSpPr>
              <a:cxnSpLocks/>
            </p:cNvCxnSpPr>
            <p:nvPr/>
          </p:nvCxnSpPr>
          <p:spPr>
            <a:xfrm flipH="1">
              <a:off x="4028111" y="6639606"/>
              <a:ext cx="5169964" cy="0"/>
            </a:xfrm>
            <a:prstGeom prst="line">
              <a:avLst/>
            </a:prstGeom>
            <a:grpFill/>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38AB9509-C739-DE86-7A08-B4F1F4C857F5}"/>
                </a:ext>
              </a:extLst>
            </p:cNvPr>
            <p:cNvSpPr/>
            <p:nvPr/>
          </p:nvSpPr>
          <p:spPr>
            <a:xfrm>
              <a:off x="9196390" y="6601537"/>
              <a:ext cx="70446" cy="704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532554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3294B"/>
        </a:solidFill>
        <a:effectLst/>
      </p:bgPr>
    </p:bg>
    <p:spTree>
      <p:nvGrpSpPr>
        <p:cNvPr id="1" name="">
          <a:extLst>
            <a:ext uri="{FF2B5EF4-FFF2-40B4-BE49-F238E27FC236}">
              <a16:creationId xmlns:a16="http://schemas.microsoft.com/office/drawing/2014/main" id="{1D52A6B4-805F-3516-B4DD-4708DA26B008}"/>
            </a:ext>
          </a:extLst>
        </p:cNvPr>
        <p:cNvGrpSpPr/>
        <p:nvPr/>
      </p:nvGrpSpPr>
      <p:grpSpPr>
        <a:xfrm>
          <a:off x="0" y="0"/>
          <a:ext cx="0" cy="0"/>
          <a:chOff x="0" y="0"/>
          <a:chExt cx="0" cy="0"/>
        </a:xfrm>
      </p:grpSpPr>
      <p:pic>
        <p:nvPicPr>
          <p:cNvPr id="11" name="Picture 10" descr="A machine with wires and wires&#10;&#10;AI-generated content may be incorrect.">
            <a:extLst>
              <a:ext uri="{FF2B5EF4-FFF2-40B4-BE49-F238E27FC236}">
                <a16:creationId xmlns:a16="http://schemas.microsoft.com/office/drawing/2014/main" id="{C59C46A7-B33C-E4C0-5F78-82F5CF047143}"/>
              </a:ext>
            </a:extLst>
          </p:cNvPr>
          <p:cNvPicPr>
            <a:picLocks noChangeAspect="1"/>
          </p:cNvPicPr>
          <p:nvPr/>
        </p:nvPicPr>
        <p:blipFill>
          <a:blip r:embed="rId2"/>
          <a:stretch>
            <a:fillRect/>
          </a:stretch>
        </p:blipFill>
        <p:spPr>
          <a:xfrm rot="5400000">
            <a:off x="-333404" y="1122288"/>
            <a:ext cx="5880510" cy="4487336"/>
          </a:xfrm>
          <a:prstGeom prst="rect">
            <a:avLst/>
          </a:prstGeom>
          <a:ln w="38100">
            <a:solidFill>
              <a:schemeClr val="tx1"/>
            </a:solidFill>
          </a:ln>
        </p:spPr>
      </p:pic>
      <p:sp>
        <p:nvSpPr>
          <p:cNvPr id="6" name="Google Shape;147;p7">
            <a:extLst>
              <a:ext uri="{FF2B5EF4-FFF2-40B4-BE49-F238E27FC236}">
                <a16:creationId xmlns:a16="http://schemas.microsoft.com/office/drawing/2014/main" id="{3DC70B48-DEE9-89C2-516B-D9A1EE0F1287}"/>
              </a:ext>
            </a:extLst>
          </p:cNvPr>
          <p:cNvSpPr txBox="1">
            <a:spLocks/>
          </p:cNvSpPr>
          <p:nvPr/>
        </p:nvSpPr>
        <p:spPr>
          <a:xfrm>
            <a:off x="5131837" y="1010620"/>
            <a:ext cx="6422373" cy="482110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3000"/>
            </a:pPr>
            <a:r>
              <a:rPr lang="en-US" sz="2600" b="1" dirty="0">
                <a:solidFill>
                  <a:schemeClr val="bg1"/>
                </a:solidFill>
                <a:latin typeface="Arial" panose="020B0604020202020204" pitchFamily="34" charset="0"/>
                <a:ea typeface="Helvetica Neue Light"/>
                <a:cs typeface="Arial" panose="020B0604020202020204" pitchFamily="34" charset="0"/>
                <a:sym typeface="Helvetica Neue Light"/>
              </a:rPr>
              <a:t>Project Build cont.</a:t>
            </a:r>
            <a:endParaRPr lang="en-US" sz="2600" b="1" dirty="0">
              <a:solidFill>
                <a:schemeClr val="bg1"/>
              </a:solidFill>
              <a:latin typeface="Arial" panose="020B0604020202020204" pitchFamily="34" charset="0"/>
              <a:cs typeface="Arial" panose="020B0604020202020204" pitchFamily="34" charset="0"/>
            </a:endParaRPr>
          </a:p>
          <a:p>
            <a:pPr>
              <a:buSzPts val="2000"/>
            </a:pPr>
            <a:endParaRPr lang="en-US" sz="1800" dirty="0">
              <a:solidFill>
                <a:schemeClr val="bg1"/>
              </a:solidFill>
              <a:latin typeface="Arial" panose="020B0604020202020204" pitchFamily="34" charset="0"/>
              <a:ea typeface="Helvetica Neue Light"/>
              <a:cs typeface="Arial" panose="020B0604020202020204" pitchFamily="34" charset="0"/>
              <a:sym typeface="Helvetica Neue Light"/>
            </a:endParaRPr>
          </a:p>
          <a:p>
            <a:pPr>
              <a:buSzPts val="2000"/>
            </a:pPr>
            <a:r>
              <a:rPr lang="en-US" sz="1800" dirty="0">
                <a:solidFill>
                  <a:schemeClr val="bg1"/>
                </a:solidFill>
                <a:latin typeface="Arial" panose="020B0604020202020204" pitchFamily="34" charset="0"/>
                <a:cs typeface="Arial" panose="020B0604020202020204" pitchFamily="34" charset="0"/>
              </a:rPr>
              <a:t>Testing motors using lab power supply and Nucleo board to verify functionality of off-the-shelf ESCs. We applied different current limits to the power supply and tested each motor and ESC channel to confirm functionality. </a:t>
            </a:r>
          </a:p>
          <a:p>
            <a:pPr>
              <a:buSzPts val="2000"/>
            </a:pPr>
            <a:endParaRPr lang="en-US" sz="1800" dirty="0">
              <a:solidFill>
                <a:schemeClr val="bg1"/>
              </a:solidFill>
              <a:latin typeface="Arial" panose="020B0604020202020204" pitchFamily="34" charset="0"/>
              <a:cs typeface="Arial" panose="020B0604020202020204" pitchFamily="34" charset="0"/>
            </a:endParaRPr>
          </a:p>
          <a:p>
            <a:pPr>
              <a:buSzPts val="2000"/>
            </a:pPr>
            <a:r>
              <a:rPr lang="en-US" sz="1800" dirty="0">
                <a:solidFill>
                  <a:schemeClr val="bg1"/>
                </a:solidFill>
                <a:latin typeface="Arial" panose="020B0604020202020204" pitchFamily="34" charset="0"/>
                <a:cs typeface="Arial" panose="020B0604020202020204" pitchFamily="34" charset="0"/>
              </a:rPr>
              <a:t>We used the oscilloscope to verify the PWM output from the Nucleo board was as expected. Once we could confirm that each motor could be individually ramped up and down from the Nucleo board, we begun assembly. </a:t>
            </a:r>
          </a:p>
        </p:txBody>
      </p:sp>
      <p:pic>
        <p:nvPicPr>
          <p:cNvPr id="2" name="Picture 1">
            <a:extLst>
              <a:ext uri="{FF2B5EF4-FFF2-40B4-BE49-F238E27FC236}">
                <a16:creationId xmlns:a16="http://schemas.microsoft.com/office/drawing/2014/main" id="{E806BD31-14F1-A744-FBF9-F28BCE655A4D}"/>
              </a:ext>
            </a:extLst>
          </p:cNvPr>
          <p:cNvPicPr>
            <a:picLocks noChangeAspect="1"/>
          </p:cNvPicPr>
          <p:nvPr/>
        </p:nvPicPr>
        <p:blipFill>
          <a:blip r:embed="rId3"/>
          <a:stretch>
            <a:fillRect/>
          </a:stretch>
        </p:blipFill>
        <p:spPr>
          <a:xfrm>
            <a:off x="11557509" y="233819"/>
            <a:ext cx="271308" cy="389810"/>
          </a:xfrm>
          <a:prstGeom prst="rect">
            <a:avLst/>
          </a:prstGeom>
        </p:spPr>
      </p:pic>
      <p:sp>
        <p:nvSpPr>
          <p:cNvPr id="3" name="Google Shape;100;p1">
            <a:extLst>
              <a:ext uri="{FF2B5EF4-FFF2-40B4-BE49-F238E27FC236}">
                <a16:creationId xmlns:a16="http://schemas.microsoft.com/office/drawing/2014/main" id="{3173D7DC-990E-EDB5-58C8-02978A84767C}"/>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dirty="0">
                <a:solidFill>
                  <a:schemeClr val="bg1"/>
                </a:solidFill>
                <a:ea typeface="Helvetica Neue Light"/>
                <a:cs typeface="Helvetica Neue Light"/>
                <a:sym typeface="Helvetica Neue Light"/>
              </a:rPr>
              <a:t>GRAINGER ENGINEERING</a:t>
            </a:r>
          </a:p>
        </p:txBody>
      </p:sp>
      <p:sp>
        <p:nvSpPr>
          <p:cNvPr id="4" name="Google Shape;100;p1">
            <a:extLst>
              <a:ext uri="{FF2B5EF4-FFF2-40B4-BE49-F238E27FC236}">
                <a16:creationId xmlns:a16="http://schemas.microsoft.com/office/drawing/2014/main" id="{B01FDFCE-7726-C0AF-1434-5CFC5B3D022B}"/>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dirty="0">
                <a:solidFill>
                  <a:schemeClr val="bg1"/>
                </a:solidFill>
                <a:ea typeface="Helvetica Neue Light"/>
                <a:cs typeface="Helvetica Neue Light"/>
                <a:sym typeface="Helvetica Neue Light"/>
              </a:rPr>
              <a:t>ELECTRICAL &amp; COMPUTER ENGINEERING</a:t>
            </a:r>
          </a:p>
        </p:txBody>
      </p:sp>
      <p:grpSp>
        <p:nvGrpSpPr>
          <p:cNvPr id="5" name="Group 4">
            <a:extLst>
              <a:ext uri="{FF2B5EF4-FFF2-40B4-BE49-F238E27FC236}">
                <a16:creationId xmlns:a16="http://schemas.microsoft.com/office/drawing/2014/main" id="{4ED35285-E631-8E3D-8B73-DCF2A4B5B122}"/>
              </a:ext>
            </a:extLst>
          </p:cNvPr>
          <p:cNvGrpSpPr/>
          <p:nvPr/>
        </p:nvGrpSpPr>
        <p:grpSpPr>
          <a:xfrm>
            <a:off x="4061361" y="6601537"/>
            <a:ext cx="5238725" cy="70446"/>
            <a:chOff x="4028111" y="6601537"/>
            <a:chExt cx="5238725" cy="70446"/>
          </a:xfrm>
          <a:solidFill>
            <a:schemeClr val="bg1"/>
          </a:solidFill>
        </p:grpSpPr>
        <p:cxnSp>
          <p:nvCxnSpPr>
            <p:cNvPr id="7" name="Straight Connector 6">
              <a:extLst>
                <a:ext uri="{FF2B5EF4-FFF2-40B4-BE49-F238E27FC236}">
                  <a16:creationId xmlns:a16="http://schemas.microsoft.com/office/drawing/2014/main" id="{7F5A4C76-0EDA-EDA0-1385-3CFF5C6E43E1}"/>
                </a:ext>
              </a:extLst>
            </p:cNvPr>
            <p:cNvCxnSpPr>
              <a:cxnSpLocks/>
            </p:cNvCxnSpPr>
            <p:nvPr/>
          </p:nvCxnSpPr>
          <p:spPr>
            <a:xfrm flipH="1">
              <a:off x="4028111" y="6639606"/>
              <a:ext cx="5169964" cy="0"/>
            </a:xfrm>
            <a:prstGeom prst="line">
              <a:avLst/>
            </a:prstGeom>
            <a:grpFill/>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9FB20B52-3327-B13D-FFBF-CB1070709CA6}"/>
                </a:ext>
              </a:extLst>
            </p:cNvPr>
            <p:cNvSpPr/>
            <p:nvPr/>
          </p:nvSpPr>
          <p:spPr>
            <a:xfrm>
              <a:off x="9196390" y="6601537"/>
              <a:ext cx="70446" cy="704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222425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7" name="Google Shape;147;p7"/>
          <p:cNvSpPr txBox="1">
            <a:spLocks noGrp="1"/>
          </p:cNvSpPr>
          <p:nvPr>
            <p:ph type="body" idx="1"/>
          </p:nvPr>
        </p:nvSpPr>
        <p:spPr>
          <a:xfrm>
            <a:off x="849799" y="4070538"/>
            <a:ext cx="2622143" cy="2032993"/>
          </a:xfrm>
          <a:prstGeom prst="rect">
            <a:avLst/>
          </a:prstGeom>
          <a:noFill/>
          <a:ln>
            <a:noFill/>
          </a:ln>
        </p:spPr>
        <p:txBody>
          <a:bodyPr spcFirstLastPara="1" wrap="square" lIns="91425" tIns="45700" rIns="91425" bIns="45700" anchor="t" anchorCtr="0">
            <a:noAutofit/>
          </a:bodyPr>
          <a:lstStyle/>
          <a:p>
            <a:pPr marL="0" lvl="0" indent="0">
              <a:lnSpc>
                <a:spcPct val="100000"/>
              </a:lnSpc>
              <a:spcBef>
                <a:spcPts val="0"/>
              </a:spcBef>
              <a:buSzPts val="3000"/>
              <a:buNone/>
            </a:pPr>
            <a:r>
              <a:rPr lang="en-US" b="1" dirty="0">
                <a:solidFill>
                  <a:srgbClr val="E84B36"/>
                </a:solidFill>
                <a:latin typeface="Arial" panose="020B0604020202020204" pitchFamily="34" charset="0"/>
                <a:ea typeface="Helvetica Neue Light"/>
                <a:cs typeface="Arial" panose="020B0604020202020204" pitchFamily="34" charset="0"/>
                <a:sym typeface="Helvetica Neue Light"/>
              </a:rPr>
              <a:t>Mahir </a:t>
            </a:r>
            <a:r>
              <a:rPr lang="en-US" b="1" dirty="0" err="1">
                <a:solidFill>
                  <a:srgbClr val="E84B36"/>
                </a:solidFill>
                <a:latin typeface="Arial" panose="020B0604020202020204" pitchFamily="34" charset="0"/>
                <a:ea typeface="Helvetica Neue Light"/>
                <a:cs typeface="Arial" panose="020B0604020202020204" pitchFamily="34" charset="0"/>
                <a:sym typeface="Helvetica Neue Light"/>
              </a:rPr>
              <a:t>Koseli</a:t>
            </a:r>
            <a:endParaRPr lang="en-US" b="1" dirty="0">
              <a:solidFill>
                <a:srgbClr val="E84B36"/>
              </a:solidFill>
              <a:latin typeface="Arial" panose="020B0604020202020204" pitchFamily="34" charset="0"/>
              <a:ea typeface="Helvetica Neue Light"/>
              <a:cs typeface="Arial" panose="020B0604020202020204" pitchFamily="34" charset="0"/>
              <a:sym typeface="Helvetica Neue Light"/>
            </a:endParaRPr>
          </a:p>
          <a:p>
            <a:pPr marL="0" lvl="0" indent="0">
              <a:lnSpc>
                <a:spcPct val="100000"/>
              </a:lnSpc>
              <a:spcBef>
                <a:spcPts val="0"/>
              </a:spcBef>
              <a:buSzPts val="3000"/>
              <a:buNone/>
            </a:pPr>
            <a:r>
              <a:rPr lang="en-US" sz="2400" dirty="0">
                <a:solidFill>
                  <a:srgbClr val="1B4284"/>
                </a:solidFill>
                <a:latin typeface="Arial" panose="020B0604020202020204" pitchFamily="34" charset="0"/>
                <a:ea typeface="Helvetica Neue Light"/>
                <a:cs typeface="Arial" panose="020B0604020202020204" pitchFamily="34" charset="0"/>
                <a:sym typeface="Helvetica Neue Light"/>
              </a:rPr>
              <a:t>Software Lead </a:t>
            </a:r>
          </a:p>
          <a:p>
            <a:pPr marL="0" lvl="0" indent="0">
              <a:lnSpc>
                <a:spcPct val="100000"/>
              </a:lnSpc>
              <a:spcBef>
                <a:spcPts val="0"/>
              </a:spcBef>
              <a:buSzPts val="3000"/>
              <a:buNone/>
            </a:pPr>
            <a:endParaRPr lang="en-US" sz="2000" dirty="0">
              <a:solidFill>
                <a:srgbClr val="1B4284"/>
              </a:solidFill>
              <a:latin typeface="Arial" panose="020B0604020202020204" pitchFamily="34" charset="0"/>
              <a:ea typeface="Helvetica Neue Light"/>
              <a:cs typeface="Arial" panose="020B0604020202020204" pitchFamily="34" charset="0"/>
              <a:sym typeface="Helvetica Neue Light"/>
            </a:endParaRPr>
          </a:p>
          <a:p>
            <a:pPr marL="0" indent="0">
              <a:lnSpc>
                <a:spcPct val="100000"/>
              </a:lnSpc>
              <a:spcBef>
                <a:spcPts val="0"/>
              </a:spcBef>
              <a:buSzPts val="3000"/>
              <a:buNone/>
            </a:pPr>
            <a:r>
              <a:rPr lang="en-US" sz="2000" dirty="0">
                <a:solidFill>
                  <a:srgbClr val="03091A"/>
                </a:solidFill>
                <a:latin typeface="+mn-lt"/>
                <a:ea typeface="Helvetica Neue Light"/>
                <a:cs typeface="Arial" panose="020B0604020202020204" pitchFamily="34" charset="0"/>
                <a:sym typeface="Helvetica Neue Light"/>
              </a:rPr>
              <a:t>Senior in Electrical Engineering at UIUC</a:t>
            </a:r>
            <a:endParaRPr lang="en-US" sz="2000" dirty="0">
              <a:solidFill>
                <a:srgbClr val="1B4284"/>
              </a:solidFill>
              <a:latin typeface="+mn-lt"/>
              <a:ea typeface="Helvetica Neue Light"/>
              <a:cs typeface="Arial" panose="020B0604020202020204" pitchFamily="34" charset="0"/>
              <a:sym typeface="Helvetica Neue Light"/>
            </a:endParaRPr>
          </a:p>
        </p:txBody>
      </p:sp>
      <p:sp>
        <p:nvSpPr>
          <p:cNvPr id="24" name="Google Shape;145;p7">
            <a:extLst>
              <a:ext uri="{FF2B5EF4-FFF2-40B4-BE49-F238E27FC236}">
                <a16:creationId xmlns:a16="http://schemas.microsoft.com/office/drawing/2014/main" id="{D5C485F8-53F2-BD48-9D7B-D5B2FD5D6C0B}"/>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6" name="Google Shape;100;p1">
            <a:extLst>
              <a:ext uri="{FF2B5EF4-FFF2-40B4-BE49-F238E27FC236}">
                <a16:creationId xmlns:a16="http://schemas.microsoft.com/office/drawing/2014/main" id="{8BD31E2B-72C7-9D4E-A895-6763E2548FC1}"/>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400" u="none" strike="noStrike" cap="none" dirty="0">
                <a:solidFill>
                  <a:schemeClr val="lt1"/>
                </a:solidFill>
                <a:latin typeface="+mn-lt"/>
                <a:ea typeface="Helvetica Neue Light"/>
                <a:cs typeface="Helvetica Neue Light"/>
                <a:sym typeface="Helvetica Neue Light"/>
              </a:rPr>
              <a:t>Team</a:t>
            </a:r>
            <a:endParaRPr lang="en-US" sz="2400" dirty="0">
              <a:solidFill>
                <a:schemeClr val="lt1"/>
              </a:solidFill>
              <a:latin typeface="+mn-lt"/>
              <a:ea typeface="Helvetica Neue Light"/>
              <a:cs typeface="Helvetica Neue Light"/>
              <a:sym typeface="Helvetica Neue Light"/>
            </a:endParaRPr>
          </a:p>
        </p:txBody>
      </p:sp>
      <p:pic>
        <p:nvPicPr>
          <p:cNvPr id="2" name="Picture 1">
            <a:extLst>
              <a:ext uri="{FF2B5EF4-FFF2-40B4-BE49-F238E27FC236}">
                <a16:creationId xmlns:a16="http://schemas.microsoft.com/office/drawing/2014/main" id="{7BB6E5C0-FA20-C9FE-19F9-E7B3D150FAB7}"/>
              </a:ext>
            </a:extLst>
          </p:cNvPr>
          <p:cNvPicPr>
            <a:picLocks noChangeAspect="1"/>
          </p:cNvPicPr>
          <p:nvPr/>
        </p:nvPicPr>
        <p:blipFill>
          <a:blip r:embed="rId3"/>
          <a:stretch>
            <a:fillRect/>
          </a:stretch>
        </p:blipFill>
        <p:spPr>
          <a:xfrm>
            <a:off x="11557509" y="233819"/>
            <a:ext cx="271308" cy="389810"/>
          </a:xfrm>
          <a:prstGeom prst="rect">
            <a:avLst/>
          </a:prstGeom>
        </p:spPr>
      </p:pic>
      <p:sp>
        <p:nvSpPr>
          <p:cNvPr id="3" name="Google Shape;100;p1">
            <a:extLst>
              <a:ext uri="{FF2B5EF4-FFF2-40B4-BE49-F238E27FC236}">
                <a16:creationId xmlns:a16="http://schemas.microsoft.com/office/drawing/2014/main" id="{891FF020-F821-6A17-E192-272BB7D64577}"/>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dirty="0">
                <a:solidFill>
                  <a:srgbClr val="13294B"/>
                </a:solidFill>
                <a:ea typeface="Helvetica Neue Light"/>
                <a:cs typeface="Helvetica Neue Light"/>
                <a:sym typeface="Helvetica Neue Light"/>
              </a:rPr>
              <a:t>GRAINGER ENGINEERING</a:t>
            </a:r>
          </a:p>
        </p:txBody>
      </p:sp>
      <p:sp>
        <p:nvSpPr>
          <p:cNvPr id="4" name="Google Shape;100;p1">
            <a:extLst>
              <a:ext uri="{FF2B5EF4-FFF2-40B4-BE49-F238E27FC236}">
                <a16:creationId xmlns:a16="http://schemas.microsoft.com/office/drawing/2014/main" id="{3BC893DE-0837-4F62-5FCE-D079CBFA9222}"/>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dirty="0">
                <a:solidFill>
                  <a:srgbClr val="13294B"/>
                </a:solidFill>
                <a:ea typeface="Helvetica Neue Light"/>
                <a:cs typeface="Helvetica Neue Light"/>
                <a:sym typeface="Helvetica Neue Light"/>
              </a:rPr>
              <a:t>ELECTRICAL &amp; COMPUTER ENGINEERING</a:t>
            </a:r>
          </a:p>
        </p:txBody>
      </p:sp>
      <p:grpSp>
        <p:nvGrpSpPr>
          <p:cNvPr id="5" name="Group 4">
            <a:extLst>
              <a:ext uri="{FF2B5EF4-FFF2-40B4-BE49-F238E27FC236}">
                <a16:creationId xmlns:a16="http://schemas.microsoft.com/office/drawing/2014/main" id="{16BD2F17-0B29-1DBA-0188-8DA1E07EE2D5}"/>
              </a:ext>
            </a:extLst>
          </p:cNvPr>
          <p:cNvGrpSpPr/>
          <p:nvPr/>
        </p:nvGrpSpPr>
        <p:grpSpPr>
          <a:xfrm>
            <a:off x="4061361" y="6601537"/>
            <a:ext cx="5238725" cy="70446"/>
            <a:chOff x="4028111" y="6601537"/>
            <a:chExt cx="5238725" cy="70446"/>
          </a:xfrm>
          <a:solidFill>
            <a:srgbClr val="13294B"/>
          </a:solidFill>
        </p:grpSpPr>
        <p:cxnSp>
          <p:nvCxnSpPr>
            <p:cNvPr id="6" name="Straight Connector 5">
              <a:extLst>
                <a:ext uri="{FF2B5EF4-FFF2-40B4-BE49-F238E27FC236}">
                  <a16:creationId xmlns:a16="http://schemas.microsoft.com/office/drawing/2014/main" id="{92488509-AE02-4BCF-F559-383E78F98FF3}"/>
                </a:ext>
              </a:extLst>
            </p:cNvPr>
            <p:cNvCxnSpPr>
              <a:cxnSpLocks/>
            </p:cNvCxnSpPr>
            <p:nvPr/>
          </p:nvCxnSpPr>
          <p:spPr>
            <a:xfrm flipH="1">
              <a:off x="4028111" y="6639606"/>
              <a:ext cx="5169964" cy="0"/>
            </a:xfrm>
            <a:prstGeom prst="line">
              <a:avLst/>
            </a:prstGeom>
            <a:grpFill/>
            <a:ln w="9525">
              <a:solidFill>
                <a:srgbClr val="13294B"/>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42604DFA-309B-4476-9BF8-4B9CA05E1B50}"/>
                </a:ext>
              </a:extLst>
            </p:cNvPr>
            <p:cNvSpPr/>
            <p:nvPr/>
          </p:nvSpPr>
          <p:spPr>
            <a:xfrm>
              <a:off x="9196390" y="6601537"/>
              <a:ext cx="70446" cy="704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2">
            <a:extLst>
              <a:ext uri="{FF2B5EF4-FFF2-40B4-BE49-F238E27FC236}">
                <a16:creationId xmlns:a16="http://schemas.microsoft.com/office/drawing/2014/main" id="{BA00D5BC-6E4E-C80F-F46B-B230F9F418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88611" y="1327992"/>
            <a:ext cx="2540000" cy="2540000"/>
          </a:xfrm>
          <a:prstGeom prst="rect">
            <a:avLst/>
          </a:prstGeom>
          <a:ln w="38100"/>
        </p:spPr>
        <p:style>
          <a:lnRef idx="2">
            <a:schemeClr val="dk1"/>
          </a:lnRef>
          <a:fillRef idx="1">
            <a:schemeClr val="lt1"/>
          </a:fillRef>
          <a:effectRef idx="0">
            <a:schemeClr val="dk1"/>
          </a:effectRef>
          <a:fontRef idx="minor">
            <a:schemeClr val="dk1"/>
          </a:fontRef>
        </p:style>
      </p:pic>
      <p:sp>
        <p:nvSpPr>
          <p:cNvPr id="10" name="Google Shape;147;p7">
            <a:extLst>
              <a:ext uri="{FF2B5EF4-FFF2-40B4-BE49-F238E27FC236}">
                <a16:creationId xmlns:a16="http://schemas.microsoft.com/office/drawing/2014/main" id="{E5E19A4C-7FA4-8301-44A9-F94EBF1B9009}"/>
              </a:ext>
            </a:extLst>
          </p:cNvPr>
          <p:cNvSpPr txBox="1">
            <a:spLocks/>
          </p:cNvSpPr>
          <p:nvPr/>
        </p:nvSpPr>
        <p:spPr>
          <a:xfrm>
            <a:off x="4778133" y="4070539"/>
            <a:ext cx="2622143" cy="203299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nSpc>
                <a:spcPct val="100000"/>
              </a:lnSpc>
              <a:spcBef>
                <a:spcPts val="0"/>
              </a:spcBef>
              <a:buSzPts val="3000"/>
              <a:buFont typeface="Arial"/>
              <a:buNone/>
            </a:pPr>
            <a:r>
              <a:rPr lang="en-US" b="1" dirty="0">
                <a:solidFill>
                  <a:srgbClr val="E84B36"/>
                </a:solidFill>
                <a:latin typeface="Arial" panose="020B0604020202020204" pitchFamily="34" charset="0"/>
                <a:ea typeface="Helvetica Neue Light"/>
                <a:cs typeface="Arial" panose="020B0604020202020204" pitchFamily="34" charset="0"/>
                <a:sym typeface="Helvetica Neue Light"/>
              </a:rPr>
              <a:t>Ivan Ren</a:t>
            </a:r>
          </a:p>
          <a:p>
            <a:pPr marL="0" lvl="0" indent="0">
              <a:lnSpc>
                <a:spcPct val="100000"/>
              </a:lnSpc>
              <a:spcBef>
                <a:spcPts val="0"/>
              </a:spcBef>
              <a:buSzPts val="3000"/>
              <a:buNone/>
            </a:pPr>
            <a:r>
              <a:rPr lang="en-US" sz="2400" dirty="0">
                <a:solidFill>
                  <a:srgbClr val="1B4284"/>
                </a:solidFill>
                <a:latin typeface="Arial" panose="020B0604020202020204" pitchFamily="34" charset="0"/>
                <a:ea typeface="Helvetica Neue Light"/>
                <a:cs typeface="Arial" panose="020B0604020202020204" pitchFamily="34" charset="0"/>
                <a:sym typeface="Helvetica Neue Light"/>
              </a:rPr>
              <a:t>Mechanical and Integration Lead</a:t>
            </a:r>
          </a:p>
          <a:p>
            <a:pPr marL="0" lvl="0" indent="0">
              <a:lnSpc>
                <a:spcPct val="100000"/>
              </a:lnSpc>
              <a:spcBef>
                <a:spcPts val="0"/>
              </a:spcBef>
              <a:buSzPts val="3000"/>
              <a:buNone/>
            </a:pPr>
            <a:endParaRPr lang="en-US" sz="2000" dirty="0">
              <a:solidFill>
                <a:srgbClr val="1B4284"/>
              </a:solidFill>
              <a:latin typeface="Arial" panose="020B0604020202020204" pitchFamily="34" charset="0"/>
              <a:ea typeface="Helvetica Neue Light"/>
              <a:cs typeface="Arial" panose="020B0604020202020204" pitchFamily="34" charset="0"/>
              <a:sym typeface="Helvetica Neue Light"/>
            </a:endParaRPr>
          </a:p>
          <a:p>
            <a:pPr marL="0" indent="0">
              <a:lnSpc>
                <a:spcPct val="100000"/>
              </a:lnSpc>
              <a:spcBef>
                <a:spcPts val="0"/>
              </a:spcBef>
              <a:buSzPts val="3000"/>
              <a:buNone/>
            </a:pPr>
            <a:r>
              <a:rPr lang="en-US" sz="2000" dirty="0">
                <a:solidFill>
                  <a:srgbClr val="03091A"/>
                </a:solidFill>
                <a:latin typeface="Arial" panose="020B0604020202020204" pitchFamily="34" charset="0"/>
                <a:ea typeface="Helvetica Neue Light"/>
                <a:cs typeface="Arial" panose="020B0604020202020204" pitchFamily="34" charset="0"/>
                <a:sym typeface="Helvetica Neue Light"/>
              </a:rPr>
              <a:t>Senior in Electrical Engineering at UIUC</a:t>
            </a:r>
            <a:endParaRPr lang="en-US" sz="2000" dirty="0">
              <a:solidFill>
                <a:srgbClr val="1B4284"/>
              </a:solidFill>
              <a:latin typeface="Arial" panose="020B0604020202020204" pitchFamily="34" charset="0"/>
              <a:ea typeface="Helvetica Neue Light"/>
              <a:cs typeface="Arial" panose="020B0604020202020204" pitchFamily="34" charset="0"/>
              <a:sym typeface="Helvetica Neue Light"/>
            </a:endParaRPr>
          </a:p>
        </p:txBody>
      </p:sp>
      <p:sp>
        <p:nvSpPr>
          <p:cNvPr id="11" name="Google Shape;147;p7">
            <a:extLst>
              <a:ext uri="{FF2B5EF4-FFF2-40B4-BE49-F238E27FC236}">
                <a16:creationId xmlns:a16="http://schemas.microsoft.com/office/drawing/2014/main" id="{3F4C92D1-4438-6FAF-AE3A-7EE9BBD3D2F7}"/>
              </a:ext>
            </a:extLst>
          </p:cNvPr>
          <p:cNvSpPr txBox="1">
            <a:spLocks/>
          </p:cNvSpPr>
          <p:nvPr/>
        </p:nvSpPr>
        <p:spPr>
          <a:xfrm>
            <a:off x="8747539" y="4070537"/>
            <a:ext cx="2622143" cy="203299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nSpc>
                <a:spcPct val="100000"/>
              </a:lnSpc>
              <a:spcBef>
                <a:spcPts val="0"/>
              </a:spcBef>
              <a:buSzPts val="3000"/>
              <a:buFont typeface="Arial"/>
              <a:buNone/>
            </a:pPr>
            <a:r>
              <a:rPr lang="en-US" b="1" dirty="0">
                <a:solidFill>
                  <a:srgbClr val="E84B36"/>
                </a:solidFill>
                <a:latin typeface="Arial" panose="020B0604020202020204" pitchFamily="34" charset="0"/>
                <a:ea typeface="Helvetica Neue Light"/>
                <a:cs typeface="Arial" panose="020B0604020202020204" pitchFamily="34" charset="0"/>
                <a:sym typeface="Helvetica Neue Light"/>
              </a:rPr>
              <a:t>Dhruv Satish</a:t>
            </a:r>
          </a:p>
          <a:p>
            <a:pPr marL="0" lvl="0" indent="0">
              <a:lnSpc>
                <a:spcPct val="100000"/>
              </a:lnSpc>
              <a:spcBef>
                <a:spcPts val="0"/>
              </a:spcBef>
              <a:buSzPts val="3000"/>
              <a:buNone/>
            </a:pPr>
            <a:r>
              <a:rPr lang="en-US" sz="2400" dirty="0">
                <a:solidFill>
                  <a:srgbClr val="1B4284"/>
                </a:solidFill>
                <a:latin typeface="Arial" panose="020B0604020202020204" pitchFamily="34" charset="0"/>
                <a:ea typeface="Helvetica Neue Light"/>
                <a:cs typeface="Arial" panose="020B0604020202020204" pitchFamily="34" charset="0"/>
                <a:sym typeface="Helvetica Neue Light"/>
              </a:rPr>
              <a:t>Electrical Lead </a:t>
            </a:r>
          </a:p>
          <a:p>
            <a:pPr marL="0" lvl="0" indent="0">
              <a:lnSpc>
                <a:spcPct val="100000"/>
              </a:lnSpc>
              <a:spcBef>
                <a:spcPts val="0"/>
              </a:spcBef>
              <a:buSzPts val="3000"/>
              <a:buNone/>
            </a:pPr>
            <a:endParaRPr lang="en-US" sz="2000" dirty="0">
              <a:solidFill>
                <a:srgbClr val="1B4284"/>
              </a:solidFill>
              <a:latin typeface="Arial" panose="020B0604020202020204" pitchFamily="34" charset="0"/>
              <a:ea typeface="Helvetica Neue Light"/>
              <a:cs typeface="Arial" panose="020B0604020202020204" pitchFamily="34" charset="0"/>
              <a:sym typeface="Helvetica Neue Light"/>
            </a:endParaRPr>
          </a:p>
          <a:p>
            <a:pPr marL="0" lvl="0" indent="0">
              <a:lnSpc>
                <a:spcPct val="100000"/>
              </a:lnSpc>
              <a:spcBef>
                <a:spcPts val="0"/>
              </a:spcBef>
              <a:buSzPts val="3000"/>
              <a:buNone/>
            </a:pPr>
            <a:r>
              <a:rPr lang="en-US" sz="2000" dirty="0">
                <a:solidFill>
                  <a:srgbClr val="03091A"/>
                </a:solidFill>
                <a:latin typeface="Arial" panose="020B0604020202020204" pitchFamily="34" charset="0"/>
                <a:ea typeface="Helvetica Neue Light"/>
                <a:cs typeface="Arial" panose="020B0604020202020204" pitchFamily="34" charset="0"/>
                <a:sym typeface="Helvetica Neue Light"/>
              </a:rPr>
              <a:t>Graduating Senior in EE &amp; Physics at UIUC</a:t>
            </a:r>
          </a:p>
        </p:txBody>
      </p:sp>
      <p:pic>
        <p:nvPicPr>
          <p:cNvPr id="1028" name="Picture 4">
            <a:extLst>
              <a:ext uri="{FF2B5EF4-FFF2-40B4-BE49-F238E27FC236}">
                <a16:creationId xmlns:a16="http://schemas.microsoft.com/office/drawing/2014/main" id="{8CD78883-697D-ABD9-7338-6DA642F8179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133" b="27350"/>
          <a:stretch>
            <a:fillRect/>
          </a:stretch>
        </p:blipFill>
        <p:spPr bwMode="auto">
          <a:xfrm>
            <a:off x="4819205" y="1313102"/>
            <a:ext cx="2540000" cy="2540000"/>
          </a:xfrm>
          <a:prstGeom prst="rect">
            <a:avLst/>
          </a:prstGeom>
          <a:ln w="38100">
            <a:solidFill>
              <a:schemeClr val="tx1"/>
            </a:solidFill>
          </a:ln>
        </p:spPr>
        <p:style>
          <a:lnRef idx="2">
            <a:schemeClr val="dk1"/>
          </a:lnRef>
          <a:fillRef idx="1">
            <a:schemeClr val="lt1"/>
          </a:fillRef>
          <a:effectRef idx="0">
            <a:schemeClr val="dk1"/>
          </a:effectRef>
          <a:fontRef idx="minor">
            <a:schemeClr val="dk1"/>
          </a:fontRef>
        </p:style>
      </p:pic>
      <p:sp>
        <p:nvSpPr>
          <p:cNvPr id="13" name="AutoShape 6" descr="Mahir Koseli">
            <a:extLst>
              <a:ext uri="{FF2B5EF4-FFF2-40B4-BE49-F238E27FC236}">
                <a16:creationId xmlns:a16="http://schemas.microsoft.com/office/drawing/2014/main" id="{F768E76D-4172-7DF8-235D-EA728829682C}"/>
              </a:ext>
            </a:extLst>
          </p:cNvPr>
          <p:cNvSpPr>
            <a:spLocks noChangeAspect="1" noChangeArrowheads="1"/>
          </p:cNvSpPr>
          <p:nvPr/>
        </p:nvSpPr>
        <p:spPr bwMode="auto">
          <a:xfrm>
            <a:off x="5936805" y="3294791"/>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 name="Picture 13">
            <a:extLst>
              <a:ext uri="{FF2B5EF4-FFF2-40B4-BE49-F238E27FC236}">
                <a16:creationId xmlns:a16="http://schemas.microsoft.com/office/drawing/2014/main" id="{C0110C2E-803A-01B2-1E3C-8F34382F32E1}"/>
              </a:ext>
            </a:extLst>
          </p:cNvPr>
          <p:cNvPicPr>
            <a:picLocks noChangeAspect="1"/>
          </p:cNvPicPr>
          <p:nvPr/>
        </p:nvPicPr>
        <p:blipFill>
          <a:blip r:embed="rId6"/>
          <a:srcRect r="1668" b="6205"/>
          <a:stretch>
            <a:fillRect/>
          </a:stretch>
        </p:blipFill>
        <p:spPr>
          <a:xfrm>
            <a:off x="849799" y="1313102"/>
            <a:ext cx="2540000" cy="2540000"/>
          </a:xfrm>
          <a:prstGeom prst="rect">
            <a:avLst/>
          </a:prstGeom>
          <a:ln w="38100">
            <a:solidFill>
              <a:schemeClr val="tx1"/>
            </a:solidFill>
          </a:ln>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4923653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13294B"/>
        </a:solidFill>
        <a:effectLst/>
      </p:bgPr>
    </p:bg>
    <p:spTree>
      <p:nvGrpSpPr>
        <p:cNvPr id="1" name="">
          <a:extLst>
            <a:ext uri="{FF2B5EF4-FFF2-40B4-BE49-F238E27FC236}">
              <a16:creationId xmlns:a16="http://schemas.microsoft.com/office/drawing/2014/main" id="{3F1713C1-415B-DCE0-A619-8D180C75BED4}"/>
            </a:ext>
          </a:extLst>
        </p:cNvPr>
        <p:cNvGrpSpPr/>
        <p:nvPr/>
      </p:nvGrpSpPr>
      <p:grpSpPr>
        <a:xfrm>
          <a:off x="0" y="0"/>
          <a:ext cx="0" cy="0"/>
          <a:chOff x="0" y="0"/>
          <a:chExt cx="0" cy="0"/>
        </a:xfrm>
      </p:grpSpPr>
      <p:sp>
        <p:nvSpPr>
          <p:cNvPr id="6" name="Google Shape;147;p7">
            <a:extLst>
              <a:ext uri="{FF2B5EF4-FFF2-40B4-BE49-F238E27FC236}">
                <a16:creationId xmlns:a16="http://schemas.microsoft.com/office/drawing/2014/main" id="{76F26D19-5EE4-7F8A-B4AA-9401840DD892}"/>
              </a:ext>
            </a:extLst>
          </p:cNvPr>
          <p:cNvSpPr txBox="1">
            <a:spLocks/>
          </p:cNvSpPr>
          <p:nvPr/>
        </p:nvSpPr>
        <p:spPr>
          <a:xfrm>
            <a:off x="5131837" y="1010620"/>
            <a:ext cx="6422373" cy="482110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3000"/>
            </a:pPr>
            <a:r>
              <a:rPr lang="en-US" sz="2600" b="1" dirty="0">
                <a:solidFill>
                  <a:schemeClr val="bg1"/>
                </a:solidFill>
                <a:latin typeface="Arial" panose="020B0604020202020204" pitchFamily="34" charset="0"/>
                <a:ea typeface="Helvetica Neue Light"/>
                <a:cs typeface="Arial" panose="020B0604020202020204" pitchFamily="34" charset="0"/>
                <a:sym typeface="Helvetica Neue Light"/>
              </a:rPr>
              <a:t>Project Build cont.</a:t>
            </a:r>
            <a:endParaRPr lang="en-US" sz="2600" b="1" dirty="0">
              <a:solidFill>
                <a:schemeClr val="bg1"/>
              </a:solidFill>
              <a:latin typeface="Arial" panose="020B0604020202020204" pitchFamily="34" charset="0"/>
              <a:cs typeface="Arial" panose="020B0604020202020204" pitchFamily="34" charset="0"/>
            </a:endParaRPr>
          </a:p>
          <a:p>
            <a:pPr>
              <a:buSzPts val="2000"/>
            </a:pPr>
            <a:endParaRPr lang="en-US" sz="1800" dirty="0">
              <a:solidFill>
                <a:schemeClr val="bg1"/>
              </a:solidFill>
              <a:latin typeface="Arial" panose="020B0604020202020204" pitchFamily="34" charset="0"/>
              <a:ea typeface="Helvetica Neue Light"/>
              <a:cs typeface="Arial" panose="020B0604020202020204" pitchFamily="34" charset="0"/>
              <a:sym typeface="Helvetica Neue Light"/>
            </a:endParaRPr>
          </a:p>
          <a:p>
            <a:pPr>
              <a:buSzPts val="2000"/>
            </a:pPr>
            <a:r>
              <a:rPr lang="en-US" sz="1800" dirty="0">
                <a:solidFill>
                  <a:schemeClr val="bg1"/>
                </a:solidFill>
                <a:latin typeface="Arial" panose="020B0604020202020204" pitchFamily="34" charset="0"/>
                <a:cs typeface="Arial" panose="020B0604020202020204" pitchFamily="34" charset="0"/>
              </a:rPr>
              <a:t>For our previous breadboard demos, we had confirmed functionality of the IMU and receiver modules, so we began assembly of the drone on a newly printed frame. This included our custom PCB as our power protection unit attached to the battery.</a:t>
            </a:r>
          </a:p>
          <a:p>
            <a:pPr>
              <a:buSzPts val="2000"/>
            </a:pPr>
            <a:endParaRPr lang="en-US" sz="1800" dirty="0">
              <a:solidFill>
                <a:schemeClr val="bg1"/>
              </a:solidFill>
              <a:latin typeface="Arial" panose="020B0604020202020204" pitchFamily="34" charset="0"/>
              <a:cs typeface="Arial" panose="020B0604020202020204" pitchFamily="34" charset="0"/>
            </a:endParaRPr>
          </a:p>
          <a:p>
            <a:pPr>
              <a:buSzPts val="2000"/>
            </a:pPr>
            <a:r>
              <a:rPr lang="en-US" sz="1800" dirty="0">
                <a:solidFill>
                  <a:schemeClr val="bg1"/>
                </a:solidFill>
                <a:latin typeface="Arial" panose="020B0604020202020204" pitchFamily="34" charset="0"/>
                <a:cs typeface="Arial" panose="020B0604020202020204" pitchFamily="34" charset="0"/>
              </a:rPr>
              <a:t>The final weight of all parts came out to ~ 952 grams, which is cutting close to our total 10A motor thrust value of 982 grams.</a:t>
            </a:r>
          </a:p>
          <a:p>
            <a:pPr>
              <a:buSzPts val="2000"/>
            </a:pPr>
            <a:endParaRPr lang="en-US" sz="1800" dirty="0">
              <a:solidFill>
                <a:schemeClr val="bg1"/>
              </a:solidFill>
              <a:latin typeface="Arial" panose="020B0604020202020204" pitchFamily="34" charset="0"/>
              <a:cs typeface="Arial" panose="020B0604020202020204" pitchFamily="34" charset="0"/>
            </a:endParaRPr>
          </a:p>
          <a:p>
            <a:pPr>
              <a:buSzPts val="2000"/>
            </a:pPr>
            <a:r>
              <a:rPr lang="en-US" sz="1800" dirty="0">
                <a:solidFill>
                  <a:schemeClr val="bg1"/>
                </a:solidFill>
                <a:latin typeface="Arial" panose="020B0604020202020204" pitchFamily="34" charset="0"/>
                <a:cs typeface="Arial" panose="020B0604020202020204" pitchFamily="34" charset="0"/>
              </a:rPr>
              <a:t>Unfortunately, during our first test run of our system all connected, something went terribly wrong and our Nucleo board started smoking when the battery terminals were connected. Mahir's laptop also was fried, not booting up anymore.</a:t>
            </a:r>
          </a:p>
        </p:txBody>
      </p:sp>
      <p:pic>
        <p:nvPicPr>
          <p:cNvPr id="2" name="Picture 1">
            <a:extLst>
              <a:ext uri="{FF2B5EF4-FFF2-40B4-BE49-F238E27FC236}">
                <a16:creationId xmlns:a16="http://schemas.microsoft.com/office/drawing/2014/main" id="{F7ACD370-03CF-E884-0354-95CA4A58A4A7}"/>
              </a:ext>
            </a:extLst>
          </p:cNvPr>
          <p:cNvPicPr>
            <a:picLocks noChangeAspect="1"/>
          </p:cNvPicPr>
          <p:nvPr/>
        </p:nvPicPr>
        <p:blipFill>
          <a:blip r:embed="rId2"/>
          <a:stretch>
            <a:fillRect/>
          </a:stretch>
        </p:blipFill>
        <p:spPr>
          <a:xfrm>
            <a:off x="11557509" y="233819"/>
            <a:ext cx="271308" cy="389810"/>
          </a:xfrm>
          <a:prstGeom prst="rect">
            <a:avLst/>
          </a:prstGeom>
        </p:spPr>
      </p:pic>
      <p:sp>
        <p:nvSpPr>
          <p:cNvPr id="3" name="Google Shape;100;p1">
            <a:extLst>
              <a:ext uri="{FF2B5EF4-FFF2-40B4-BE49-F238E27FC236}">
                <a16:creationId xmlns:a16="http://schemas.microsoft.com/office/drawing/2014/main" id="{64BD10C1-1468-71CE-6DEA-B4BD712D5D7D}"/>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dirty="0">
                <a:solidFill>
                  <a:schemeClr val="bg1"/>
                </a:solidFill>
                <a:ea typeface="Helvetica Neue Light"/>
                <a:cs typeface="Helvetica Neue Light"/>
                <a:sym typeface="Helvetica Neue Light"/>
              </a:rPr>
              <a:t>GRAINGER ENGINEERING</a:t>
            </a:r>
          </a:p>
        </p:txBody>
      </p:sp>
      <p:sp>
        <p:nvSpPr>
          <p:cNvPr id="4" name="Google Shape;100;p1">
            <a:extLst>
              <a:ext uri="{FF2B5EF4-FFF2-40B4-BE49-F238E27FC236}">
                <a16:creationId xmlns:a16="http://schemas.microsoft.com/office/drawing/2014/main" id="{6BE68F36-16BB-AA1C-3787-DBB830793CB0}"/>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dirty="0">
                <a:solidFill>
                  <a:schemeClr val="bg1"/>
                </a:solidFill>
                <a:ea typeface="Helvetica Neue Light"/>
                <a:cs typeface="Helvetica Neue Light"/>
                <a:sym typeface="Helvetica Neue Light"/>
              </a:rPr>
              <a:t>ELECTRICAL &amp; COMPUTER ENGINEERING</a:t>
            </a:r>
          </a:p>
        </p:txBody>
      </p:sp>
      <p:grpSp>
        <p:nvGrpSpPr>
          <p:cNvPr id="5" name="Group 4">
            <a:extLst>
              <a:ext uri="{FF2B5EF4-FFF2-40B4-BE49-F238E27FC236}">
                <a16:creationId xmlns:a16="http://schemas.microsoft.com/office/drawing/2014/main" id="{BAB992B0-C5D4-31DC-E16B-A1AAB68E1E72}"/>
              </a:ext>
            </a:extLst>
          </p:cNvPr>
          <p:cNvGrpSpPr/>
          <p:nvPr/>
        </p:nvGrpSpPr>
        <p:grpSpPr>
          <a:xfrm>
            <a:off x="4061361" y="6601537"/>
            <a:ext cx="5238725" cy="70446"/>
            <a:chOff x="4028111" y="6601537"/>
            <a:chExt cx="5238725" cy="70446"/>
          </a:xfrm>
          <a:solidFill>
            <a:schemeClr val="bg1"/>
          </a:solidFill>
        </p:grpSpPr>
        <p:cxnSp>
          <p:nvCxnSpPr>
            <p:cNvPr id="7" name="Straight Connector 6">
              <a:extLst>
                <a:ext uri="{FF2B5EF4-FFF2-40B4-BE49-F238E27FC236}">
                  <a16:creationId xmlns:a16="http://schemas.microsoft.com/office/drawing/2014/main" id="{0B2DC530-6B4B-C71D-D885-47514423C66B}"/>
                </a:ext>
              </a:extLst>
            </p:cNvPr>
            <p:cNvCxnSpPr>
              <a:cxnSpLocks/>
            </p:cNvCxnSpPr>
            <p:nvPr/>
          </p:nvCxnSpPr>
          <p:spPr>
            <a:xfrm flipH="1">
              <a:off x="4028111" y="6639606"/>
              <a:ext cx="5169964" cy="0"/>
            </a:xfrm>
            <a:prstGeom prst="line">
              <a:avLst/>
            </a:prstGeom>
            <a:grpFill/>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A81D2309-80B9-BC96-AE87-5E83F0145718}"/>
                </a:ext>
              </a:extLst>
            </p:cNvPr>
            <p:cNvSpPr/>
            <p:nvPr/>
          </p:nvSpPr>
          <p:spPr>
            <a:xfrm>
              <a:off x="9196390" y="6601537"/>
              <a:ext cx="70446" cy="704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descr="A machine on a table&#10;&#10;AI-generated content may be incorrect.">
            <a:extLst>
              <a:ext uri="{FF2B5EF4-FFF2-40B4-BE49-F238E27FC236}">
                <a16:creationId xmlns:a16="http://schemas.microsoft.com/office/drawing/2014/main" id="{564E8544-DD26-5C73-D37E-A87ED70861E1}"/>
              </a:ext>
            </a:extLst>
          </p:cNvPr>
          <p:cNvPicPr>
            <a:picLocks noChangeAspect="1"/>
          </p:cNvPicPr>
          <p:nvPr/>
        </p:nvPicPr>
        <p:blipFill>
          <a:blip r:embed="rId3"/>
          <a:stretch>
            <a:fillRect/>
          </a:stretch>
        </p:blipFill>
        <p:spPr>
          <a:xfrm rot="5400000">
            <a:off x="-349827" y="1105866"/>
            <a:ext cx="5913356" cy="4487336"/>
          </a:xfrm>
          <a:prstGeom prst="rect">
            <a:avLst/>
          </a:prstGeom>
          <a:ln w="38100">
            <a:solidFill>
              <a:schemeClr val="tx1"/>
            </a:solidFill>
          </a:ln>
        </p:spPr>
      </p:pic>
    </p:spTree>
    <p:extLst>
      <p:ext uri="{BB962C8B-B14F-4D97-AF65-F5344CB8AC3E}">
        <p14:creationId xmlns:p14="http://schemas.microsoft.com/office/powerpoint/2010/main" val="26892804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3294B"/>
        </a:solidFill>
        <a:effectLst/>
      </p:bgPr>
    </p:bg>
    <p:spTree>
      <p:nvGrpSpPr>
        <p:cNvPr id="1" name="">
          <a:extLst>
            <a:ext uri="{FF2B5EF4-FFF2-40B4-BE49-F238E27FC236}">
              <a16:creationId xmlns:a16="http://schemas.microsoft.com/office/drawing/2014/main" id="{38587472-D1B2-9CEC-374A-A1C474CC539A}"/>
            </a:ext>
          </a:extLst>
        </p:cNvPr>
        <p:cNvGrpSpPr/>
        <p:nvPr/>
      </p:nvGrpSpPr>
      <p:grpSpPr>
        <a:xfrm>
          <a:off x="0" y="0"/>
          <a:ext cx="0" cy="0"/>
          <a:chOff x="0" y="0"/>
          <a:chExt cx="0" cy="0"/>
        </a:xfrm>
      </p:grpSpPr>
      <p:sp>
        <p:nvSpPr>
          <p:cNvPr id="6" name="Google Shape;147;p7">
            <a:extLst>
              <a:ext uri="{FF2B5EF4-FFF2-40B4-BE49-F238E27FC236}">
                <a16:creationId xmlns:a16="http://schemas.microsoft.com/office/drawing/2014/main" id="{B01337A4-AD2D-7E11-873C-1806917F252F}"/>
              </a:ext>
            </a:extLst>
          </p:cNvPr>
          <p:cNvSpPr txBox="1">
            <a:spLocks/>
          </p:cNvSpPr>
          <p:nvPr/>
        </p:nvSpPr>
        <p:spPr>
          <a:xfrm>
            <a:off x="5131837" y="1010620"/>
            <a:ext cx="6422373" cy="482110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3000"/>
            </a:pPr>
            <a:r>
              <a:rPr lang="en-US" sz="2600" b="1" dirty="0">
                <a:solidFill>
                  <a:schemeClr val="bg1"/>
                </a:solidFill>
                <a:latin typeface="Arial" panose="020B0604020202020204" pitchFamily="34" charset="0"/>
                <a:ea typeface="Helvetica Neue Light"/>
                <a:cs typeface="Arial" panose="020B0604020202020204" pitchFamily="34" charset="0"/>
                <a:sym typeface="Helvetica Neue Light"/>
              </a:rPr>
              <a:t>Project Build cont.</a:t>
            </a:r>
            <a:endParaRPr lang="en-US" sz="2600" b="1" dirty="0">
              <a:solidFill>
                <a:schemeClr val="bg1"/>
              </a:solidFill>
              <a:latin typeface="Arial" panose="020B0604020202020204" pitchFamily="34" charset="0"/>
              <a:cs typeface="Arial" panose="020B0604020202020204" pitchFamily="34" charset="0"/>
            </a:endParaRPr>
          </a:p>
          <a:p>
            <a:pPr>
              <a:buSzPts val="2000"/>
            </a:pPr>
            <a:endParaRPr lang="en-US" sz="1800" dirty="0">
              <a:solidFill>
                <a:schemeClr val="bg1"/>
              </a:solidFill>
              <a:latin typeface="Arial" panose="020B0604020202020204" pitchFamily="34" charset="0"/>
              <a:ea typeface="Helvetica Neue Light"/>
              <a:cs typeface="Arial" panose="020B0604020202020204" pitchFamily="34" charset="0"/>
              <a:sym typeface="Helvetica Neue Light"/>
            </a:endParaRPr>
          </a:p>
          <a:p>
            <a:pPr>
              <a:buSzPts val="2000"/>
            </a:pPr>
            <a:r>
              <a:rPr lang="en-US" sz="1800" dirty="0">
                <a:solidFill>
                  <a:schemeClr val="bg1"/>
                </a:solidFill>
                <a:latin typeface="Arial" panose="020B0604020202020204" pitchFamily="34" charset="0"/>
                <a:cs typeface="Arial" panose="020B0604020202020204" pitchFamily="34" charset="0"/>
              </a:rPr>
              <a:t>At this point, we were in complete panic mode. We're very thankful for the course staff giving us another chance here to demo. </a:t>
            </a:r>
          </a:p>
          <a:p>
            <a:pPr>
              <a:buSzPts val="2000"/>
            </a:pPr>
            <a:endParaRPr lang="en-US" sz="1800" dirty="0">
              <a:solidFill>
                <a:schemeClr val="bg1"/>
              </a:solidFill>
              <a:latin typeface="Arial" panose="020B0604020202020204" pitchFamily="34" charset="0"/>
              <a:cs typeface="Arial" panose="020B0604020202020204" pitchFamily="34" charset="0"/>
            </a:endParaRPr>
          </a:p>
          <a:p>
            <a:pPr>
              <a:buSzPts val="2000"/>
            </a:pPr>
            <a:r>
              <a:rPr lang="en-US" sz="1800" dirty="0">
                <a:solidFill>
                  <a:schemeClr val="bg1"/>
                </a:solidFill>
                <a:latin typeface="Arial" panose="020B0604020202020204" pitchFamily="34" charset="0"/>
                <a:cs typeface="Arial" panose="020B0604020202020204" pitchFamily="34" charset="0"/>
              </a:rPr>
              <a:t>We didn't have access to another Nucleo board, so as a last-ditch attempt, we ported over our project to Arduino and began intensive testing to locate our issue. </a:t>
            </a:r>
          </a:p>
          <a:p>
            <a:pPr>
              <a:buSzPts val="2000"/>
            </a:pPr>
            <a:endParaRPr lang="en-US" sz="1800" dirty="0">
              <a:solidFill>
                <a:schemeClr val="bg1"/>
              </a:solidFill>
              <a:latin typeface="Arial" panose="020B0604020202020204" pitchFamily="34" charset="0"/>
              <a:cs typeface="Arial" panose="020B0604020202020204" pitchFamily="34" charset="0"/>
            </a:endParaRPr>
          </a:p>
          <a:p>
            <a:pPr>
              <a:buSzPts val="2000"/>
            </a:pPr>
            <a:r>
              <a:rPr lang="en-US" sz="1800" dirty="0">
                <a:solidFill>
                  <a:schemeClr val="bg1"/>
                </a:solidFill>
                <a:latin typeface="Arial" panose="020B0604020202020204" pitchFamily="34" charset="0"/>
                <a:cs typeface="Arial" panose="020B0604020202020204" pitchFamily="34" charset="0"/>
              </a:rPr>
              <a:t>We knew that since Mahir's laptop was fried, something was sending power through the STM and </a:t>
            </a:r>
            <a:r>
              <a:rPr lang="en-US" sz="1800" dirty="0" err="1">
                <a:solidFill>
                  <a:schemeClr val="bg1"/>
                </a:solidFill>
                <a:latin typeface="Arial" panose="020B0604020202020204" pitchFamily="34" charset="0"/>
                <a:cs typeface="Arial" panose="020B0604020202020204" pitchFamily="34" charset="0"/>
              </a:rPr>
              <a:t>STLink</a:t>
            </a:r>
            <a:r>
              <a:rPr lang="en-US" sz="1800" dirty="0">
                <a:solidFill>
                  <a:schemeClr val="bg1"/>
                </a:solidFill>
                <a:latin typeface="Arial" panose="020B0604020202020204" pitchFamily="34" charset="0"/>
                <a:cs typeface="Arial" panose="020B0604020202020204" pitchFamily="34" charset="0"/>
              </a:rPr>
              <a:t>. We first began testing with a bench top power supply, oscilloscope and function generator to isolate our last MCU from the ESC. </a:t>
            </a:r>
          </a:p>
        </p:txBody>
      </p:sp>
      <p:pic>
        <p:nvPicPr>
          <p:cNvPr id="2" name="Picture 1">
            <a:extLst>
              <a:ext uri="{FF2B5EF4-FFF2-40B4-BE49-F238E27FC236}">
                <a16:creationId xmlns:a16="http://schemas.microsoft.com/office/drawing/2014/main" id="{370E4807-E46C-24D0-D183-501443032A9C}"/>
              </a:ext>
            </a:extLst>
          </p:cNvPr>
          <p:cNvPicPr>
            <a:picLocks noChangeAspect="1"/>
          </p:cNvPicPr>
          <p:nvPr/>
        </p:nvPicPr>
        <p:blipFill>
          <a:blip r:embed="rId2"/>
          <a:stretch>
            <a:fillRect/>
          </a:stretch>
        </p:blipFill>
        <p:spPr>
          <a:xfrm>
            <a:off x="11557509" y="233819"/>
            <a:ext cx="271308" cy="389810"/>
          </a:xfrm>
          <a:prstGeom prst="rect">
            <a:avLst/>
          </a:prstGeom>
        </p:spPr>
      </p:pic>
      <p:sp>
        <p:nvSpPr>
          <p:cNvPr id="3" name="Google Shape;100;p1">
            <a:extLst>
              <a:ext uri="{FF2B5EF4-FFF2-40B4-BE49-F238E27FC236}">
                <a16:creationId xmlns:a16="http://schemas.microsoft.com/office/drawing/2014/main" id="{88EC6B30-2CF6-75AC-D28E-428B2F2473CA}"/>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dirty="0">
                <a:solidFill>
                  <a:schemeClr val="bg1"/>
                </a:solidFill>
                <a:ea typeface="Helvetica Neue Light"/>
                <a:cs typeface="Helvetica Neue Light"/>
                <a:sym typeface="Helvetica Neue Light"/>
              </a:rPr>
              <a:t>GRAINGER ENGINEERING</a:t>
            </a:r>
          </a:p>
        </p:txBody>
      </p:sp>
      <p:sp>
        <p:nvSpPr>
          <p:cNvPr id="4" name="Google Shape;100;p1">
            <a:extLst>
              <a:ext uri="{FF2B5EF4-FFF2-40B4-BE49-F238E27FC236}">
                <a16:creationId xmlns:a16="http://schemas.microsoft.com/office/drawing/2014/main" id="{49BCB12C-0A54-ECBB-00A9-4216BF81EECC}"/>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dirty="0">
                <a:solidFill>
                  <a:schemeClr val="bg1"/>
                </a:solidFill>
                <a:ea typeface="Helvetica Neue Light"/>
                <a:cs typeface="Helvetica Neue Light"/>
                <a:sym typeface="Helvetica Neue Light"/>
              </a:rPr>
              <a:t>ELECTRICAL &amp; COMPUTER ENGINEERING</a:t>
            </a:r>
          </a:p>
        </p:txBody>
      </p:sp>
      <p:grpSp>
        <p:nvGrpSpPr>
          <p:cNvPr id="5" name="Group 4">
            <a:extLst>
              <a:ext uri="{FF2B5EF4-FFF2-40B4-BE49-F238E27FC236}">
                <a16:creationId xmlns:a16="http://schemas.microsoft.com/office/drawing/2014/main" id="{8F790459-BBE9-1D93-6E95-D2D8777259A5}"/>
              </a:ext>
            </a:extLst>
          </p:cNvPr>
          <p:cNvGrpSpPr/>
          <p:nvPr/>
        </p:nvGrpSpPr>
        <p:grpSpPr>
          <a:xfrm>
            <a:off x="4061361" y="6601537"/>
            <a:ext cx="5238725" cy="70446"/>
            <a:chOff x="4028111" y="6601537"/>
            <a:chExt cx="5238725" cy="70446"/>
          </a:xfrm>
          <a:solidFill>
            <a:schemeClr val="bg1"/>
          </a:solidFill>
        </p:grpSpPr>
        <p:cxnSp>
          <p:nvCxnSpPr>
            <p:cNvPr id="7" name="Straight Connector 6">
              <a:extLst>
                <a:ext uri="{FF2B5EF4-FFF2-40B4-BE49-F238E27FC236}">
                  <a16:creationId xmlns:a16="http://schemas.microsoft.com/office/drawing/2014/main" id="{CEDFC884-2C0E-2A38-F17C-E5E0BA2B62D2}"/>
                </a:ext>
              </a:extLst>
            </p:cNvPr>
            <p:cNvCxnSpPr>
              <a:cxnSpLocks/>
            </p:cNvCxnSpPr>
            <p:nvPr/>
          </p:nvCxnSpPr>
          <p:spPr>
            <a:xfrm flipH="1">
              <a:off x="4028111" y="6639606"/>
              <a:ext cx="5169964" cy="0"/>
            </a:xfrm>
            <a:prstGeom prst="line">
              <a:avLst/>
            </a:prstGeom>
            <a:grpFill/>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8A6FA621-E548-742C-D459-D31B0EB7B3E6}"/>
                </a:ext>
              </a:extLst>
            </p:cNvPr>
            <p:cNvSpPr/>
            <p:nvPr/>
          </p:nvSpPr>
          <p:spPr>
            <a:xfrm>
              <a:off x="9196390" y="6601537"/>
              <a:ext cx="70446" cy="704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descr="A desk with electronic equipment&#10;&#10;AI-generated content may be incorrect.">
            <a:extLst>
              <a:ext uri="{FF2B5EF4-FFF2-40B4-BE49-F238E27FC236}">
                <a16:creationId xmlns:a16="http://schemas.microsoft.com/office/drawing/2014/main" id="{D8BD27F0-E1AF-D096-F32F-0BBD14CCD596}"/>
              </a:ext>
            </a:extLst>
          </p:cNvPr>
          <p:cNvPicPr>
            <a:picLocks noChangeAspect="1"/>
          </p:cNvPicPr>
          <p:nvPr/>
        </p:nvPicPr>
        <p:blipFill>
          <a:blip r:embed="rId3"/>
          <a:srcRect b="7997"/>
          <a:stretch>
            <a:fillRect/>
          </a:stretch>
        </p:blipFill>
        <p:spPr>
          <a:xfrm>
            <a:off x="341297" y="372979"/>
            <a:ext cx="4509222" cy="5933233"/>
          </a:xfrm>
          <a:prstGeom prst="rect">
            <a:avLst/>
          </a:prstGeom>
          <a:ln w="38100">
            <a:solidFill>
              <a:schemeClr val="tx1"/>
            </a:solidFill>
          </a:ln>
        </p:spPr>
      </p:pic>
    </p:spTree>
    <p:extLst>
      <p:ext uri="{BB962C8B-B14F-4D97-AF65-F5344CB8AC3E}">
        <p14:creationId xmlns:p14="http://schemas.microsoft.com/office/powerpoint/2010/main" val="68543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3294B"/>
        </a:solidFill>
        <a:effectLst/>
      </p:bgPr>
    </p:bg>
    <p:spTree>
      <p:nvGrpSpPr>
        <p:cNvPr id="1" name="">
          <a:extLst>
            <a:ext uri="{FF2B5EF4-FFF2-40B4-BE49-F238E27FC236}">
              <a16:creationId xmlns:a16="http://schemas.microsoft.com/office/drawing/2014/main" id="{A1FA71D0-ED3D-EBFA-DB72-3CA3A75ED49F}"/>
            </a:ext>
          </a:extLst>
        </p:cNvPr>
        <p:cNvGrpSpPr/>
        <p:nvPr/>
      </p:nvGrpSpPr>
      <p:grpSpPr>
        <a:xfrm>
          <a:off x="0" y="0"/>
          <a:ext cx="0" cy="0"/>
          <a:chOff x="0" y="0"/>
          <a:chExt cx="0" cy="0"/>
        </a:xfrm>
      </p:grpSpPr>
      <p:pic>
        <p:nvPicPr>
          <p:cNvPr id="12" name="Picture 11" descr="A close-up of wires&#10;&#10;AI-generated content may be incorrect.">
            <a:extLst>
              <a:ext uri="{FF2B5EF4-FFF2-40B4-BE49-F238E27FC236}">
                <a16:creationId xmlns:a16="http://schemas.microsoft.com/office/drawing/2014/main" id="{467A5D44-BD67-C02E-E287-0BD35B93D0BD}"/>
              </a:ext>
            </a:extLst>
          </p:cNvPr>
          <p:cNvPicPr>
            <a:picLocks noChangeAspect="1"/>
          </p:cNvPicPr>
          <p:nvPr/>
        </p:nvPicPr>
        <p:blipFill>
          <a:blip r:embed="rId2"/>
          <a:stretch>
            <a:fillRect/>
          </a:stretch>
        </p:blipFill>
        <p:spPr>
          <a:xfrm>
            <a:off x="341297" y="372979"/>
            <a:ext cx="4509222" cy="5933233"/>
          </a:xfrm>
          <a:prstGeom prst="rect">
            <a:avLst/>
          </a:prstGeom>
          <a:ln w="38100">
            <a:solidFill>
              <a:schemeClr val="tx1"/>
            </a:solidFill>
          </a:ln>
        </p:spPr>
      </p:pic>
      <p:sp>
        <p:nvSpPr>
          <p:cNvPr id="6" name="Google Shape;147;p7">
            <a:extLst>
              <a:ext uri="{FF2B5EF4-FFF2-40B4-BE49-F238E27FC236}">
                <a16:creationId xmlns:a16="http://schemas.microsoft.com/office/drawing/2014/main" id="{4A4FF18C-56E7-2738-A478-FF2C9B7D1E6E}"/>
              </a:ext>
            </a:extLst>
          </p:cNvPr>
          <p:cNvSpPr txBox="1">
            <a:spLocks/>
          </p:cNvSpPr>
          <p:nvPr/>
        </p:nvSpPr>
        <p:spPr>
          <a:xfrm>
            <a:off x="5131837" y="1010620"/>
            <a:ext cx="6422373" cy="482110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3000"/>
            </a:pPr>
            <a:r>
              <a:rPr lang="en-US" sz="2600" b="1" dirty="0">
                <a:solidFill>
                  <a:schemeClr val="bg1"/>
                </a:solidFill>
                <a:latin typeface="Arial" panose="020B0604020202020204" pitchFamily="34" charset="0"/>
                <a:ea typeface="Helvetica Neue Light"/>
                <a:cs typeface="Arial" panose="020B0604020202020204" pitchFamily="34" charset="0"/>
                <a:sym typeface="Helvetica Neue Light"/>
              </a:rPr>
              <a:t>Project Build cont.</a:t>
            </a:r>
            <a:endParaRPr lang="en-US" sz="2600" b="1" dirty="0">
              <a:solidFill>
                <a:schemeClr val="bg1"/>
              </a:solidFill>
              <a:latin typeface="Arial" panose="020B0604020202020204" pitchFamily="34" charset="0"/>
              <a:cs typeface="Arial" panose="020B0604020202020204" pitchFamily="34" charset="0"/>
            </a:endParaRPr>
          </a:p>
          <a:p>
            <a:pPr>
              <a:buSzPts val="2000"/>
            </a:pPr>
            <a:endParaRPr lang="en-US" sz="1800" dirty="0">
              <a:solidFill>
                <a:schemeClr val="bg1"/>
              </a:solidFill>
              <a:latin typeface="Arial" panose="020B0604020202020204" pitchFamily="34" charset="0"/>
              <a:ea typeface="Helvetica Neue Light"/>
              <a:cs typeface="Arial" panose="020B0604020202020204" pitchFamily="34" charset="0"/>
              <a:sym typeface="Helvetica Neue Light"/>
            </a:endParaRPr>
          </a:p>
          <a:p>
            <a:pPr>
              <a:buSzPts val="2000"/>
            </a:pPr>
            <a:r>
              <a:rPr lang="en-US" sz="1800" dirty="0">
                <a:solidFill>
                  <a:schemeClr val="bg1"/>
                </a:solidFill>
                <a:latin typeface="Arial" panose="020B0604020202020204" pitchFamily="34" charset="0"/>
                <a:cs typeface="Arial" panose="020B0604020202020204" pitchFamily="34" charset="0"/>
              </a:rPr>
              <a:t>Through careful testing, we also realized there was an issue with the ESC wiring. Two of the ESC outputs are battery terminal monitoring wires to the negative and positive poles. The positive terminal should never have been connected to our MCU without being voltage divided, which fried our board. </a:t>
            </a:r>
          </a:p>
          <a:p>
            <a:pPr>
              <a:buSzPts val="2000"/>
            </a:pPr>
            <a:endParaRPr lang="en-US" sz="1800" dirty="0">
              <a:solidFill>
                <a:schemeClr val="bg1"/>
              </a:solidFill>
              <a:latin typeface="Arial" panose="020B0604020202020204" pitchFamily="34" charset="0"/>
              <a:cs typeface="Arial" panose="020B0604020202020204" pitchFamily="34" charset="0"/>
            </a:endParaRPr>
          </a:p>
          <a:p>
            <a:pPr>
              <a:buSzPts val="2000"/>
            </a:pPr>
            <a:r>
              <a:rPr lang="en-US" sz="1800" dirty="0">
                <a:solidFill>
                  <a:schemeClr val="bg1"/>
                </a:solidFill>
                <a:latin typeface="Arial" panose="020B0604020202020204" pitchFamily="34" charset="0"/>
                <a:cs typeface="Arial" panose="020B0604020202020204" pitchFamily="34" charset="0"/>
              </a:rPr>
              <a:t>After carefully reconnecting our Arduino to the ESC and monitoring oscilloscope and multimeter outputs with a heavily limited current output, we were able to drive the ESC with the Arduino PWM outputs through </a:t>
            </a:r>
            <a:r>
              <a:rPr lang="en-US" sz="1800" dirty="0" err="1">
                <a:solidFill>
                  <a:schemeClr val="bg1"/>
                </a:solidFill>
                <a:latin typeface="Arial" panose="020B0604020202020204" pitchFamily="34" charset="0"/>
                <a:cs typeface="Arial" panose="020B0604020202020204" pitchFamily="34" charset="0"/>
              </a:rPr>
              <a:t>Servo.h</a:t>
            </a:r>
            <a:r>
              <a:rPr lang="en-US" sz="1800" dirty="0">
                <a:solidFill>
                  <a:schemeClr val="bg1"/>
                </a:solidFill>
                <a:latin typeface="Arial" panose="020B0604020202020204" pitchFamily="34" charset="0"/>
                <a:cs typeface="Arial" panose="020B0604020202020204" pitchFamily="34" charset="0"/>
              </a:rPr>
              <a:t>. </a:t>
            </a:r>
          </a:p>
          <a:p>
            <a:pPr>
              <a:buSzPts val="2000"/>
            </a:pPr>
            <a:endParaRPr lang="en-US" sz="1800" dirty="0">
              <a:solidFill>
                <a:schemeClr val="bg1"/>
              </a:solidFill>
              <a:latin typeface="Arial" panose="020B0604020202020204" pitchFamily="34" charset="0"/>
              <a:cs typeface="Arial" panose="020B0604020202020204" pitchFamily="34" charset="0"/>
            </a:endParaRPr>
          </a:p>
          <a:p>
            <a:pPr>
              <a:buSzPts val="2000"/>
            </a:pPr>
            <a:r>
              <a:rPr lang="en-US" sz="1800" dirty="0">
                <a:solidFill>
                  <a:schemeClr val="bg1"/>
                </a:solidFill>
                <a:latin typeface="Arial" panose="020B0604020202020204" pitchFamily="34" charset="0"/>
                <a:cs typeface="Arial" panose="020B0604020202020204" pitchFamily="34" charset="0"/>
              </a:rPr>
              <a:t>We were also able to pinpoint an ESC issue, 2 of the channels on this ESC seemed to have been fried when our Nucleo board was fried. We decided to use the other 4-in-1 ESC for our redemption demo. </a:t>
            </a:r>
          </a:p>
        </p:txBody>
      </p:sp>
      <p:pic>
        <p:nvPicPr>
          <p:cNvPr id="2" name="Picture 1">
            <a:extLst>
              <a:ext uri="{FF2B5EF4-FFF2-40B4-BE49-F238E27FC236}">
                <a16:creationId xmlns:a16="http://schemas.microsoft.com/office/drawing/2014/main" id="{4A5A7B1E-D65C-67FE-3B52-2B54B0CAA655}"/>
              </a:ext>
            </a:extLst>
          </p:cNvPr>
          <p:cNvPicPr>
            <a:picLocks noChangeAspect="1"/>
          </p:cNvPicPr>
          <p:nvPr/>
        </p:nvPicPr>
        <p:blipFill>
          <a:blip r:embed="rId3"/>
          <a:stretch>
            <a:fillRect/>
          </a:stretch>
        </p:blipFill>
        <p:spPr>
          <a:xfrm>
            <a:off x="11557509" y="233819"/>
            <a:ext cx="271308" cy="389810"/>
          </a:xfrm>
          <a:prstGeom prst="rect">
            <a:avLst/>
          </a:prstGeom>
        </p:spPr>
      </p:pic>
      <p:sp>
        <p:nvSpPr>
          <p:cNvPr id="3" name="Google Shape;100;p1">
            <a:extLst>
              <a:ext uri="{FF2B5EF4-FFF2-40B4-BE49-F238E27FC236}">
                <a16:creationId xmlns:a16="http://schemas.microsoft.com/office/drawing/2014/main" id="{886B5C6A-E2E3-F56C-B223-58D9D91ED690}"/>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dirty="0">
                <a:solidFill>
                  <a:schemeClr val="bg1"/>
                </a:solidFill>
                <a:ea typeface="Helvetica Neue Light"/>
                <a:cs typeface="Helvetica Neue Light"/>
                <a:sym typeface="Helvetica Neue Light"/>
              </a:rPr>
              <a:t>GRAINGER ENGINEERING</a:t>
            </a:r>
          </a:p>
        </p:txBody>
      </p:sp>
      <p:sp>
        <p:nvSpPr>
          <p:cNvPr id="4" name="Google Shape;100;p1">
            <a:extLst>
              <a:ext uri="{FF2B5EF4-FFF2-40B4-BE49-F238E27FC236}">
                <a16:creationId xmlns:a16="http://schemas.microsoft.com/office/drawing/2014/main" id="{3B392507-5D58-F692-89F7-AE8B531EE1A2}"/>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dirty="0">
                <a:solidFill>
                  <a:schemeClr val="bg1"/>
                </a:solidFill>
                <a:ea typeface="Helvetica Neue Light"/>
                <a:cs typeface="Helvetica Neue Light"/>
                <a:sym typeface="Helvetica Neue Light"/>
              </a:rPr>
              <a:t>ELECTRICAL &amp; COMPUTER ENGINEERING</a:t>
            </a:r>
          </a:p>
        </p:txBody>
      </p:sp>
      <p:grpSp>
        <p:nvGrpSpPr>
          <p:cNvPr id="5" name="Group 4">
            <a:extLst>
              <a:ext uri="{FF2B5EF4-FFF2-40B4-BE49-F238E27FC236}">
                <a16:creationId xmlns:a16="http://schemas.microsoft.com/office/drawing/2014/main" id="{C865CEDD-711A-3B23-8524-7B3AEB158F9F}"/>
              </a:ext>
            </a:extLst>
          </p:cNvPr>
          <p:cNvGrpSpPr/>
          <p:nvPr/>
        </p:nvGrpSpPr>
        <p:grpSpPr>
          <a:xfrm>
            <a:off x="4061361" y="6601537"/>
            <a:ext cx="5238725" cy="70446"/>
            <a:chOff x="4028111" y="6601537"/>
            <a:chExt cx="5238725" cy="70446"/>
          </a:xfrm>
          <a:solidFill>
            <a:schemeClr val="bg1"/>
          </a:solidFill>
        </p:grpSpPr>
        <p:cxnSp>
          <p:nvCxnSpPr>
            <p:cNvPr id="7" name="Straight Connector 6">
              <a:extLst>
                <a:ext uri="{FF2B5EF4-FFF2-40B4-BE49-F238E27FC236}">
                  <a16:creationId xmlns:a16="http://schemas.microsoft.com/office/drawing/2014/main" id="{20323A5E-1BF4-4AA1-BE55-FFADFBDA15CE}"/>
                </a:ext>
              </a:extLst>
            </p:cNvPr>
            <p:cNvCxnSpPr>
              <a:cxnSpLocks/>
            </p:cNvCxnSpPr>
            <p:nvPr/>
          </p:nvCxnSpPr>
          <p:spPr>
            <a:xfrm flipH="1">
              <a:off x="4028111" y="6639606"/>
              <a:ext cx="5169964" cy="0"/>
            </a:xfrm>
            <a:prstGeom prst="line">
              <a:avLst/>
            </a:prstGeom>
            <a:grpFill/>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4331F82A-230D-7862-3FFB-CA06BE1333FB}"/>
                </a:ext>
              </a:extLst>
            </p:cNvPr>
            <p:cNvSpPr/>
            <p:nvPr/>
          </p:nvSpPr>
          <p:spPr>
            <a:xfrm>
              <a:off x="9196390" y="6601537"/>
              <a:ext cx="70446" cy="704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736682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13294B"/>
        </a:solidFill>
        <a:effectLst/>
      </p:bgPr>
    </p:bg>
    <p:spTree>
      <p:nvGrpSpPr>
        <p:cNvPr id="1" name="">
          <a:extLst>
            <a:ext uri="{FF2B5EF4-FFF2-40B4-BE49-F238E27FC236}">
              <a16:creationId xmlns:a16="http://schemas.microsoft.com/office/drawing/2014/main" id="{ABF1481B-66FE-3480-952F-2CEE54C5A030}"/>
            </a:ext>
          </a:extLst>
        </p:cNvPr>
        <p:cNvGrpSpPr/>
        <p:nvPr/>
      </p:nvGrpSpPr>
      <p:grpSpPr>
        <a:xfrm>
          <a:off x="0" y="0"/>
          <a:ext cx="0" cy="0"/>
          <a:chOff x="0" y="0"/>
          <a:chExt cx="0" cy="0"/>
        </a:xfrm>
      </p:grpSpPr>
      <p:pic>
        <p:nvPicPr>
          <p:cNvPr id="10" name="Picture 9" descr="A computer screen with text on it&#10;&#10;AI-generated content may be incorrect.">
            <a:extLst>
              <a:ext uri="{FF2B5EF4-FFF2-40B4-BE49-F238E27FC236}">
                <a16:creationId xmlns:a16="http://schemas.microsoft.com/office/drawing/2014/main" id="{15CE92FA-EFF2-1485-266E-334F90D911CC}"/>
              </a:ext>
            </a:extLst>
          </p:cNvPr>
          <p:cNvPicPr>
            <a:picLocks noChangeAspect="1"/>
          </p:cNvPicPr>
          <p:nvPr/>
        </p:nvPicPr>
        <p:blipFill>
          <a:blip r:embed="rId2"/>
          <a:stretch>
            <a:fillRect/>
          </a:stretch>
        </p:blipFill>
        <p:spPr>
          <a:xfrm>
            <a:off x="341296" y="372979"/>
            <a:ext cx="4509222" cy="5933233"/>
          </a:xfrm>
          <a:prstGeom prst="rect">
            <a:avLst/>
          </a:prstGeom>
          <a:ln w="38100">
            <a:solidFill>
              <a:schemeClr val="tx1"/>
            </a:solidFill>
          </a:ln>
        </p:spPr>
      </p:pic>
      <p:sp>
        <p:nvSpPr>
          <p:cNvPr id="6" name="Google Shape;147;p7">
            <a:extLst>
              <a:ext uri="{FF2B5EF4-FFF2-40B4-BE49-F238E27FC236}">
                <a16:creationId xmlns:a16="http://schemas.microsoft.com/office/drawing/2014/main" id="{11509030-E808-FD2A-278A-BFC4A99A0F0D}"/>
              </a:ext>
            </a:extLst>
          </p:cNvPr>
          <p:cNvSpPr txBox="1">
            <a:spLocks/>
          </p:cNvSpPr>
          <p:nvPr/>
        </p:nvSpPr>
        <p:spPr>
          <a:xfrm>
            <a:off x="5131837" y="1010620"/>
            <a:ext cx="6422373" cy="482110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3000"/>
            </a:pPr>
            <a:r>
              <a:rPr lang="en-US" sz="2600" b="1" dirty="0">
                <a:solidFill>
                  <a:schemeClr val="bg1"/>
                </a:solidFill>
                <a:latin typeface="Arial" panose="020B0604020202020204" pitchFamily="34" charset="0"/>
                <a:ea typeface="Helvetica Neue Light"/>
                <a:cs typeface="Arial" panose="020B0604020202020204" pitchFamily="34" charset="0"/>
                <a:sym typeface="Helvetica Neue Light"/>
              </a:rPr>
              <a:t>Project Build cont.</a:t>
            </a:r>
            <a:endParaRPr lang="en-US" sz="2600" b="1" dirty="0">
              <a:solidFill>
                <a:schemeClr val="bg1"/>
              </a:solidFill>
              <a:latin typeface="Arial" panose="020B0604020202020204" pitchFamily="34" charset="0"/>
              <a:cs typeface="Arial" panose="020B0604020202020204" pitchFamily="34" charset="0"/>
            </a:endParaRPr>
          </a:p>
          <a:p>
            <a:pPr>
              <a:buSzPts val="2000"/>
            </a:pPr>
            <a:endParaRPr lang="en-US" sz="1800" dirty="0">
              <a:solidFill>
                <a:schemeClr val="bg1"/>
              </a:solidFill>
              <a:latin typeface="Arial" panose="020B0604020202020204" pitchFamily="34" charset="0"/>
              <a:ea typeface="Helvetica Neue Light"/>
              <a:cs typeface="Arial" panose="020B0604020202020204" pitchFamily="34" charset="0"/>
              <a:sym typeface="Helvetica Neue Light"/>
            </a:endParaRPr>
          </a:p>
          <a:p>
            <a:pPr>
              <a:buSzPts val="2000"/>
            </a:pPr>
            <a:r>
              <a:rPr lang="en-US" sz="1800" dirty="0">
                <a:solidFill>
                  <a:schemeClr val="bg1"/>
                </a:solidFill>
                <a:latin typeface="Arial" panose="020B0604020202020204" pitchFamily="34" charset="0"/>
                <a:cs typeface="Arial" panose="020B0604020202020204" pitchFamily="34" charset="0"/>
              </a:rPr>
              <a:t>We then confirmed IMU and radio receiver functionality using Arduino. Thankfully, existing libraries for CRSF and BNO085 existed for Arduino and we were able to quickly confirm functionality. </a:t>
            </a:r>
          </a:p>
          <a:p>
            <a:pPr>
              <a:buSzPts val="2000"/>
            </a:pPr>
            <a:endParaRPr lang="en-US" sz="1800" dirty="0">
              <a:solidFill>
                <a:schemeClr val="bg1"/>
              </a:solidFill>
              <a:latin typeface="Arial" panose="020B0604020202020204" pitchFamily="34" charset="0"/>
              <a:cs typeface="Arial" panose="020B0604020202020204" pitchFamily="34" charset="0"/>
            </a:endParaRPr>
          </a:p>
          <a:p>
            <a:pPr>
              <a:buSzPts val="2000"/>
            </a:pPr>
            <a:r>
              <a:rPr lang="en-US" sz="1800" dirty="0">
                <a:solidFill>
                  <a:schemeClr val="bg1"/>
                </a:solidFill>
                <a:latin typeface="Arial" panose="020B0604020202020204" pitchFamily="34" charset="0"/>
                <a:cs typeface="Arial" panose="020B0604020202020204" pitchFamily="34" charset="0"/>
              </a:rPr>
              <a:t>We quickly wrote some code to tie the remote controller channel output, IMU angular orientation and motor speed together and demo this to confirm some level of functionality. </a:t>
            </a:r>
          </a:p>
          <a:p>
            <a:pPr>
              <a:buSzPts val="2000"/>
            </a:pPr>
            <a:endParaRPr lang="en-US" sz="1800" dirty="0">
              <a:solidFill>
                <a:schemeClr val="bg1"/>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497CF0EA-F0BC-64C5-C500-B91A27857319}"/>
              </a:ext>
            </a:extLst>
          </p:cNvPr>
          <p:cNvPicPr>
            <a:picLocks noChangeAspect="1"/>
          </p:cNvPicPr>
          <p:nvPr/>
        </p:nvPicPr>
        <p:blipFill>
          <a:blip r:embed="rId3"/>
          <a:stretch>
            <a:fillRect/>
          </a:stretch>
        </p:blipFill>
        <p:spPr>
          <a:xfrm>
            <a:off x="11557509" y="233819"/>
            <a:ext cx="271308" cy="389810"/>
          </a:xfrm>
          <a:prstGeom prst="rect">
            <a:avLst/>
          </a:prstGeom>
        </p:spPr>
      </p:pic>
      <p:sp>
        <p:nvSpPr>
          <p:cNvPr id="3" name="Google Shape;100;p1">
            <a:extLst>
              <a:ext uri="{FF2B5EF4-FFF2-40B4-BE49-F238E27FC236}">
                <a16:creationId xmlns:a16="http://schemas.microsoft.com/office/drawing/2014/main" id="{D6B17D07-3F66-21CD-5DDC-306BFBEF5E4D}"/>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dirty="0">
                <a:solidFill>
                  <a:schemeClr val="bg1"/>
                </a:solidFill>
                <a:ea typeface="Helvetica Neue Light"/>
                <a:cs typeface="Helvetica Neue Light"/>
                <a:sym typeface="Helvetica Neue Light"/>
              </a:rPr>
              <a:t>GRAINGER ENGINEERING</a:t>
            </a:r>
          </a:p>
        </p:txBody>
      </p:sp>
      <p:sp>
        <p:nvSpPr>
          <p:cNvPr id="4" name="Google Shape;100;p1">
            <a:extLst>
              <a:ext uri="{FF2B5EF4-FFF2-40B4-BE49-F238E27FC236}">
                <a16:creationId xmlns:a16="http://schemas.microsoft.com/office/drawing/2014/main" id="{5D5EB741-3630-CBA3-2881-B17CF52D95AE}"/>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dirty="0">
                <a:solidFill>
                  <a:schemeClr val="bg1"/>
                </a:solidFill>
                <a:ea typeface="Helvetica Neue Light"/>
                <a:cs typeface="Helvetica Neue Light"/>
                <a:sym typeface="Helvetica Neue Light"/>
              </a:rPr>
              <a:t>ELECTRICAL &amp; COMPUTER ENGINEERING</a:t>
            </a:r>
          </a:p>
        </p:txBody>
      </p:sp>
      <p:grpSp>
        <p:nvGrpSpPr>
          <p:cNvPr id="5" name="Group 4">
            <a:extLst>
              <a:ext uri="{FF2B5EF4-FFF2-40B4-BE49-F238E27FC236}">
                <a16:creationId xmlns:a16="http://schemas.microsoft.com/office/drawing/2014/main" id="{3F43EC94-2D7D-B9A4-0955-33789A8A1137}"/>
              </a:ext>
            </a:extLst>
          </p:cNvPr>
          <p:cNvGrpSpPr/>
          <p:nvPr/>
        </p:nvGrpSpPr>
        <p:grpSpPr>
          <a:xfrm>
            <a:off x="4061361" y="6601537"/>
            <a:ext cx="5238725" cy="70446"/>
            <a:chOff x="4028111" y="6601537"/>
            <a:chExt cx="5238725" cy="70446"/>
          </a:xfrm>
          <a:solidFill>
            <a:schemeClr val="bg1"/>
          </a:solidFill>
        </p:grpSpPr>
        <p:cxnSp>
          <p:nvCxnSpPr>
            <p:cNvPr id="7" name="Straight Connector 6">
              <a:extLst>
                <a:ext uri="{FF2B5EF4-FFF2-40B4-BE49-F238E27FC236}">
                  <a16:creationId xmlns:a16="http://schemas.microsoft.com/office/drawing/2014/main" id="{C4D61344-A55B-5B6E-51CD-C5C64810CCBC}"/>
                </a:ext>
              </a:extLst>
            </p:cNvPr>
            <p:cNvCxnSpPr>
              <a:cxnSpLocks/>
            </p:cNvCxnSpPr>
            <p:nvPr/>
          </p:nvCxnSpPr>
          <p:spPr>
            <a:xfrm flipH="1">
              <a:off x="4028111" y="6639606"/>
              <a:ext cx="5169964" cy="0"/>
            </a:xfrm>
            <a:prstGeom prst="line">
              <a:avLst/>
            </a:prstGeom>
            <a:grpFill/>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95F90823-8A31-4AA2-A849-E61CF24AEC03}"/>
                </a:ext>
              </a:extLst>
            </p:cNvPr>
            <p:cNvSpPr/>
            <p:nvPr/>
          </p:nvSpPr>
          <p:spPr>
            <a:xfrm>
              <a:off x="9196390" y="6601537"/>
              <a:ext cx="70446" cy="704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459127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B8EB5FF4-9D83-DD23-00E5-FFAA4CC7D4EF}"/>
            </a:ext>
          </a:extLst>
        </p:cNvPr>
        <p:cNvGrpSpPr/>
        <p:nvPr/>
      </p:nvGrpSpPr>
      <p:grpSpPr>
        <a:xfrm>
          <a:off x="0" y="0"/>
          <a:ext cx="0" cy="0"/>
          <a:chOff x="0" y="0"/>
          <a:chExt cx="0" cy="0"/>
        </a:xfrm>
      </p:grpSpPr>
      <p:sp>
        <p:nvSpPr>
          <p:cNvPr id="160" name="Google Shape;160;p8">
            <a:extLst>
              <a:ext uri="{FF2B5EF4-FFF2-40B4-BE49-F238E27FC236}">
                <a16:creationId xmlns:a16="http://schemas.microsoft.com/office/drawing/2014/main" id="{456716D1-F6F7-4F4C-26F3-A421EAF55828}"/>
              </a:ext>
            </a:extLst>
          </p:cNvPr>
          <p:cNvSpPr txBox="1"/>
          <p:nvPr/>
        </p:nvSpPr>
        <p:spPr>
          <a:xfrm>
            <a:off x="4548417" y="3123892"/>
            <a:ext cx="3095164"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rgbClr val="A5A5A5"/>
                </a:solidFill>
                <a:latin typeface="+mn-lt"/>
                <a:ea typeface="Helvetica Neue Light"/>
                <a:cs typeface="Helvetica Neue Light"/>
                <a:sym typeface="Helvetica Neue Light"/>
              </a:rPr>
              <a:t>CHART / GRAPH</a:t>
            </a:r>
            <a:endParaRPr dirty="0">
              <a:latin typeface="+mn-lt"/>
            </a:endParaRPr>
          </a:p>
        </p:txBody>
      </p:sp>
      <p:sp>
        <p:nvSpPr>
          <p:cNvPr id="161" name="Google Shape;161;p8">
            <a:extLst>
              <a:ext uri="{FF2B5EF4-FFF2-40B4-BE49-F238E27FC236}">
                <a16:creationId xmlns:a16="http://schemas.microsoft.com/office/drawing/2014/main" id="{9413A4D5-6E9B-8B6F-52BB-243A55891F24}"/>
              </a:ext>
            </a:extLst>
          </p:cNvPr>
          <p:cNvSpPr txBox="1"/>
          <p:nvPr/>
        </p:nvSpPr>
        <p:spPr>
          <a:xfrm>
            <a:off x="583914" y="5464730"/>
            <a:ext cx="11024170" cy="65411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000"/>
              <a:buFont typeface="Helvetica Neue Light"/>
              <a:buNone/>
            </a:pPr>
            <a:r>
              <a:rPr lang="en-US" sz="1600" u="none" strike="noStrike" cap="none" dirty="0">
                <a:solidFill>
                  <a:schemeClr val="dk1"/>
                </a:solidFill>
                <a:latin typeface="+mn-lt"/>
                <a:ea typeface="Helvetica Neue Light"/>
                <a:cs typeface="Helvetica Neue Light"/>
                <a:sym typeface="Helvetica Neue Light"/>
              </a:rPr>
              <a:t>Short commentary from Ivan showing our Arduino-based system's functionality</a:t>
            </a:r>
            <a:endParaRPr sz="1600" dirty="0">
              <a:latin typeface="+mn-lt"/>
            </a:endParaRPr>
          </a:p>
        </p:txBody>
      </p:sp>
      <p:sp>
        <p:nvSpPr>
          <p:cNvPr id="11" name="Google Shape;145;p7">
            <a:extLst>
              <a:ext uri="{FF2B5EF4-FFF2-40B4-BE49-F238E27FC236}">
                <a16:creationId xmlns:a16="http://schemas.microsoft.com/office/drawing/2014/main" id="{E7060509-51B8-2636-23C3-68B4F7D28845}"/>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13" name="Google Shape;100;p1">
            <a:extLst>
              <a:ext uri="{FF2B5EF4-FFF2-40B4-BE49-F238E27FC236}">
                <a16:creationId xmlns:a16="http://schemas.microsoft.com/office/drawing/2014/main" id="{98EC2291-1A66-A5CE-6805-857D679DB30C}"/>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400" u="none" strike="noStrike" cap="none" dirty="0">
                <a:solidFill>
                  <a:schemeClr val="lt1"/>
                </a:solidFill>
                <a:latin typeface="+mn-lt"/>
                <a:ea typeface="Helvetica Neue Light"/>
                <a:cs typeface="Helvetica Neue Light"/>
                <a:sym typeface="Helvetica Neue Light"/>
              </a:rPr>
              <a:t>Video Demo</a:t>
            </a:r>
            <a:endParaRPr lang="en-US" sz="2400" dirty="0">
              <a:solidFill>
                <a:schemeClr val="lt1"/>
              </a:solidFill>
              <a:latin typeface="+mn-lt"/>
              <a:ea typeface="Helvetica Neue Light"/>
              <a:cs typeface="Helvetica Neue Light"/>
              <a:sym typeface="Helvetica Neue Light"/>
            </a:endParaRPr>
          </a:p>
        </p:txBody>
      </p:sp>
      <p:pic>
        <p:nvPicPr>
          <p:cNvPr id="2" name="Picture 1">
            <a:extLst>
              <a:ext uri="{FF2B5EF4-FFF2-40B4-BE49-F238E27FC236}">
                <a16:creationId xmlns:a16="http://schemas.microsoft.com/office/drawing/2014/main" id="{F414FC01-EED4-6FE7-D7DC-F90C65B944C2}"/>
              </a:ext>
            </a:extLst>
          </p:cNvPr>
          <p:cNvPicPr>
            <a:picLocks noChangeAspect="1"/>
          </p:cNvPicPr>
          <p:nvPr/>
        </p:nvPicPr>
        <p:blipFill>
          <a:blip r:embed="rId4"/>
          <a:stretch>
            <a:fillRect/>
          </a:stretch>
        </p:blipFill>
        <p:spPr>
          <a:xfrm>
            <a:off x="11557509" y="233819"/>
            <a:ext cx="271308" cy="389810"/>
          </a:xfrm>
          <a:prstGeom prst="rect">
            <a:avLst/>
          </a:prstGeom>
        </p:spPr>
      </p:pic>
      <p:sp>
        <p:nvSpPr>
          <p:cNvPr id="3" name="Google Shape;100;p1">
            <a:extLst>
              <a:ext uri="{FF2B5EF4-FFF2-40B4-BE49-F238E27FC236}">
                <a16:creationId xmlns:a16="http://schemas.microsoft.com/office/drawing/2014/main" id="{B76694D4-4D78-C2B7-37EC-3C9A55EA6E51}"/>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dirty="0">
                <a:solidFill>
                  <a:srgbClr val="13294B"/>
                </a:solidFill>
                <a:ea typeface="Helvetica Neue Light"/>
                <a:cs typeface="Helvetica Neue Light"/>
                <a:sym typeface="Helvetica Neue Light"/>
              </a:rPr>
              <a:t>GRAINGER ENGINEERING</a:t>
            </a:r>
          </a:p>
        </p:txBody>
      </p:sp>
      <p:sp>
        <p:nvSpPr>
          <p:cNvPr id="4" name="Google Shape;100;p1">
            <a:extLst>
              <a:ext uri="{FF2B5EF4-FFF2-40B4-BE49-F238E27FC236}">
                <a16:creationId xmlns:a16="http://schemas.microsoft.com/office/drawing/2014/main" id="{87A617A1-4274-7E30-E89D-E414F13E7B2F}"/>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dirty="0">
                <a:solidFill>
                  <a:srgbClr val="13294B"/>
                </a:solidFill>
                <a:ea typeface="Helvetica Neue Light"/>
                <a:cs typeface="Helvetica Neue Light"/>
                <a:sym typeface="Helvetica Neue Light"/>
              </a:rPr>
              <a:t>ELECTRICAL &amp; COMPUTER ENGINEERING</a:t>
            </a:r>
          </a:p>
        </p:txBody>
      </p:sp>
      <p:grpSp>
        <p:nvGrpSpPr>
          <p:cNvPr id="5" name="Group 4">
            <a:extLst>
              <a:ext uri="{FF2B5EF4-FFF2-40B4-BE49-F238E27FC236}">
                <a16:creationId xmlns:a16="http://schemas.microsoft.com/office/drawing/2014/main" id="{0B1873CB-9CAF-15BF-7FBC-5E7D17F92E61}"/>
              </a:ext>
            </a:extLst>
          </p:cNvPr>
          <p:cNvGrpSpPr/>
          <p:nvPr/>
        </p:nvGrpSpPr>
        <p:grpSpPr>
          <a:xfrm>
            <a:off x="4061361" y="6601537"/>
            <a:ext cx="5238725" cy="70446"/>
            <a:chOff x="4028111" y="6601537"/>
            <a:chExt cx="5238725" cy="70446"/>
          </a:xfrm>
          <a:solidFill>
            <a:srgbClr val="13294B"/>
          </a:solidFill>
        </p:grpSpPr>
        <p:cxnSp>
          <p:nvCxnSpPr>
            <p:cNvPr id="6" name="Straight Connector 5">
              <a:extLst>
                <a:ext uri="{FF2B5EF4-FFF2-40B4-BE49-F238E27FC236}">
                  <a16:creationId xmlns:a16="http://schemas.microsoft.com/office/drawing/2014/main" id="{E9F7BA8F-087A-5303-F3E6-6E2A2E9278C8}"/>
                </a:ext>
              </a:extLst>
            </p:cNvPr>
            <p:cNvCxnSpPr>
              <a:cxnSpLocks/>
            </p:cNvCxnSpPr>
            <p:nvPr/>
          </p:nvCxnSpPr>
          <p:spPr>
            <a:xfrm flipH="1">
              <a:off x="4028111" y="6639606"/>
              <a:ext cx="5169964" cy="0"/>
            </a:xfrm>
            <a:prstGeom prst="line">
              <a:avLst/>
            </a:prstGeom>
            <a:grpFill/>
            <a:ln w="9525">
              <a:solidFill>
                <a:srgbClr val="13294B"/>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9B75BB4D-8E85-F762-A9D7-1690B4CCBA8C}"/>
                </a:ext>
              </a:extLst>
            </p:cNvPr>
            <p:cNvSpPr/>
            <p:nvPr/>
          </p:nvSpPr>
          <p:spPr>
            <a:xfrm>
              <a:off x="9196390" y="6601537"/>
              <a:ext cx="70446" cy="704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Online Media 8" descr="ECE445QuickFinalDemo">
            <a:hlinkClick r:id="" action="ppaction://media"/>
            <a:extLst>
              <a:ext uri="{FF2B5EF4-FFF2-40B4-BE49-F238E27FC236}">
                <a16:creationId xmlns:a16="http://schemas.microsoft.com/office/drawing/2014/main" id="{587EBB28-84E4-56D5-67BB-050496029A56}"/>
              </a:ext>
            </a:extLst>
          </p:cNvPr>
          <p:cNvPicPr>
            <a:picLocks noRot="1" noChangeAspect="1"/>
          </p:cNvPicPr>
          <p:nvPr>
            <a:videoFile r:link="rId1"/>
          </p:nvPr>
        </p:nvPicPr>
        <p:blipFill>
          <a:blip r:embed="rId5"/>
          <a:stretch>
            <a:fillRect/>
          </a:stretch>
        </p:blipFill>
        <p:spPr>
          <a:xfrm>
            <a:off x="2303651" y="1121764"/>
            <a:ext cx="7584695" cy="4285353"/>
          </a:xfrm>
          <a:prstGeom prst="rect">
            <a:avLst/>
          </a:prstGeom>
        </p:spPr>
      </p:pic>
    </p:spTree>
    <p:extLst>
      <p:ext uri="{BB962C8B-B14F-4D97-AF65-F5344CB8AC3E}">
        <p14:creationId xmlns:p14="http://schemas.microsoft.com/office/powerpoint/2010/main" val="938748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Google Shape;145;p7">
            <a:extLst>
              <a:ext uri="{FF2B5EF4-FFF2-40B4-BE49-F238E27FC236}">
                <a16:creationId xmlns:a16="http://schemas.microsoft.com/office/drawing/2014/main" id="{75FA8318-9B15-7F47-850F-EEEFE73BE161}"/>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4" name="Google Shape;147;p7">
            <a:extLst>
              <a:ext uri="{FF2B5EF4-FFF2-40B4-BE49-F238E27FC236}">
                <a16:creationId xmlns:a16="http://schemas.microsoft.com/office/drawing/2014/main" id="{78B6311E-BC39-234F-80E9-551F2FB4C69F}"/>
              </a:ext>
            </a:extLst>
          </p:cNvPr>
          <p:cNvSpPr txBox="1">
            <a:spLocks/>
          </p:cNvSpPr>
          <p:nvPr/>
        </p:nvSpPr>
        <p:spPr>
          <a:xfrm>
            <a:off x="376810" y="1334279"/>
            <a:ext cx="5442100" cy="482110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buSzPts val="3000"/>
            </a:pPr>
            <a:r>
              <a:rPr lang="en-US" sz="2600" b="1" dirty="0">
                <a:solidFill>
                  <a:srgbClr val="E84B36"/>
                </a:solidFill>
                <a:latin typeface="Arial" panose="020B0604020202020204" pitchFamily="34" charset="0"/>
                <a:ea typeface="Helvetica Neue Light"/>
                <a:cs typeface="Arial" panose="020B0604020202020204" pitchFamily="34" charset="0"/>
                <a:sym typeface="Helvetica Neue Light"/>
              </a:rPr>
              <a:t>Successes</a:t>
            </a:r>
            <a:endParaRPr lang="en-US" sz="2600" b="1" dirty="0">
              <a:solidFill>
                <a:srgbClr val="E84B36"/>
              </a:solidFill>
              <a:latin typeface="Arial" panose="020B0604020202020204" pitchFamily="34" charset="0"/>
              <a:cs typeface="Arial" panose="020B0604020202020204" pitchFamily="34" charset="0"/>
            </a:endParaRPr>
          </a:p>
          <a:p>
            <a:pPr>
              <a:buSzPts val="2000"/>
            </a:pPr>
            <a:endParaRPr lang="en-US" sz="1800" dirty="0">
              <a:solidFill>
                <a:schemeClr val="tx1"/>
              </a:solidFill>
              <a:latin typeface="Arial" panose="020B0604020202020204" pitchFamily="34" charset="0"/>
              <a:ea typeface="Helvetica Neue Light"/>
              <a:cs typeface="Arial" panose="020B0604020202020204" pitchFamily="34" charset="0"/>
              <a:sym typeface="Helvetica Neue Light"/>
            </a:endParaRPr>
          </a:p>
          <a:p>
            <a:pPr marL="285750" indent="-285750">
              <a:buSzPts val="2000"/>
              <a:buFont typeface="Arial" panose="020B0604020202020204" pitchFamily="34" charset="0"/>
              <a:buChar char="•"/>
            </a:pPr>
            <a:r>
              <a:rPr lang="en-US" sz="1800" dirty="0">
                <a:solidFill>
                  <a:schemeClr val="tx1"/>
                </a:solidFill>
                <a:latin typeface="Arial" panose="020B0604020202020204" pitchFamily="34" charset="0"/>
                <a:ea typeface="Helvetica Neue Light"/>
                <a:cs typeface="Arial" panose="020B0604020202020204" pitchFamily="34" charset="0"/>
                <a:sym typeface="Helvetica Neue Light"/>
              </a:rPr>
              <a:t>Wrote custom driver to receive and decode data over UART for our specific </a:t>
            </a:r>
            <a:r>
              <a:rPr lang="en-US" sz="1800" dirty="0" err="1">
                <a:solidFill>
                  <a:schemeClr val="tx1"/>
                </a:solidFill>
                <a:latin typeface="Arial" panose="020B0604020202020204" pitchFamily="34" charset="0"/>
                <a:ea typeface="Helvetica Neue Light"/>
                <a:cs typeface="Arial" panose="020B0604020202020204" pitchFamily="34" charset="0"/>
                <a:sym typeface="Helvetica Neue Light"/>
              </a:rPr>
              <a:t>ExpressLRS</a:t>
            </a:r>
            <a:r>
              <a:rPr lang="en-US" sz="1800" dirty="0">
                <a:solidFill>
                  <a:schemeClr val="tx1"/>
                </a:solidFill>
                <a:latin typeface="Arial" panose="020B0604020202020204" pitchFamily="34" charset="0"/>
                <a:ea typeface="Helvetica Neue Light"/>
                <a:cs typeface="Arial" panose="020B0604020202020204" pitchFamily="34" charset="0"/>
                <a:sym typeface="Helvetica Neue Light"/>
              </a:rPr>
              <a:t> radio receiver/transmitter system that transmits channel data through the CRSF protocol </a:t>
            </a:r>
          </a:p>
          <a:p>
            <a:pPr marL="285750" indent="-285750">
              <a:buSzPts val="2000"/>
              <a:buFont typeface="Arial" panose="020B0604020202020204" pitchFamily="34" charset="0"/>
              <a:buChar char="•"/>
            </a:pPr>
            <a:r>
              <a:rPr lang="en-US" sz="1800" dirty="0">
                <a:solidFill>
                  <a:schemeClr val="tx1"/>
                </a:solidFill>
                <a:latin typeface="Arial" panose="020B0604020202020204" pitchFamily="34" charset="0"/>
                <a:ea typeface="Helvetica Neue Light"/>
                <a:cs typeface="Arial" panose="020B0604020202020204" pitchFamily="34" charset="0"/>
                <a:sym typeface="Helvetica Neue Light"/>
              </a:rPr>
              <a:t>Built completely custom mechanical design based off available carbon dimensions, within stiffness and weight requirements</a:t>
            </a:r>
          </a:p>
          <a:p>
            <a:pPr marL="285750" indent="-285750">
              <a:buSzPts val="2000"/>
              <a:buFont typeface="Arial" panose="020B0604020202020204" pitchFamily="34" charset="0"/>
              <a:buChar char="•"/>
            </a:pPr>
            <a:r>
              <a:rPr lang="en-US" sz="1800" dirty="0">
                <a:solidFill>
                  <a:schemeClr val="tx1"/>
                </a:solidFill>
                <a:latin typeface="Arial" panose="020B0604020202020204" pitchFamily="34" charset="0"/>
                <a:ea typeface="Helvetica Neue Light"/>
                <a:cs typeface="Arial" panose="020B0604020202020204" pitchFamily="34" charset="0"/>
                <a:sym typeface="Helvetica Neue Light"/>
              </a:rPr>
              <a:t>Wrote custom cascaded PD controller for linear translational movement utilizing IMU data and current state</a:t>
            </a:r>
          </a:p>
          <a:p>
            <a:pPr marL="285750" indent="-285750">
              <a:buSzPts val="2000"/>
              <a:buFont typeface="Arial" panose="020B0604020202020204" pitchFamily="34" charset="0"/>
              <a:buChar char="•"/>
            </a:pPr>
            <a:r>
              <a:rPr lang="en-US" sz="1800" dirty="0">
                <a:solidFill>
                  <a:schemeClr val="tx1"/>
                </a:solidFill>
                <a:latin typeface="Arial" panose="020B0604020202020204" pitchFamily="34" charset="0"/>
                <a:ea typeface="Helvetica Neue Light"/>
                <a:cs typeface="Arial" panose="020B0604020202020204" pitchFamily="34" charset="0"/>
                <a:sym typeface="Helvetica Neue Light"/>
              </a:rPr>
              <a:t>Designed and laid out custom 4-layer PCB for high-power BLDC applications, verified robust power protection functionality and half-functionality of triple half-bridge driver</a:t>
            </a:r>
          </a:p>
        </p:txBody>
      </p:sp>
      <p:sp>
        <p:nvSpPr>
          <p:cNvPr id="10" name="Google Shape;147;p7">
            <a:extLst>
              <a:ext uri="{FF2B5EF4-FFF2-40B4-BE49-F238E27FC236}">
                <a16:creationId xmlns:a16="http://schemas.microsoft.com/office/drawing/2014/main" id="{97D82DD8-D8FD-C34A-ADC4-A5ECF2A87CB4}"/>
              </a:ext>
            </a:extLst>
          </p:cNvPr>
          <p:cNvSpPr txBox="1">
            <a:spLocks/>
          </p:cNvSpPr>
          <p:nvPr/>
        </p:nvSpPr>
        <p:spPr>
          <a:xfrm>
            <a:off x="6158774" y="1334279"/>
            <a:ext cx="5442100" cy="482110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buSzPts val="3000"/>
            </a:pPr>
            <a:r>
              <a:rPr lang="en-US" sz="2600" b="1" dirty="0">
                <a:solidFill>
                  <a:srgbClr val="15264B"/>
                </a:solidFill>
                <a:latin typeface="Arial" panose="020B0604020202020204" pitchFamily="34" charset="0"/>
                <a:ea typeface="Helvetica Neue Light"/>
                <a:cs typeface="Arial" panose="020B0604020202020204" pitchFamily="34" charset="0"/>
                <a:sym typeface="Helvetica Neue Light"/>
              </a:rPr>
              <a:t>Failures</a:t>
            </a:r>
            <a:endParaRPr lang="en-US" sz="2600" b="1" dirty="0">
              <a:solidFill>
                <a:srgbClr val="15264B"/>
              </a:solidFill>
              <a:ea typeface="Helvetica Neue Light"/>
              <a:cs typeface="Arial" panose="020B0604020202020204" pitchFamily="34" charset="0"/>
              <a:sym typeface="Helvetica Neue Light"/>
            </a:endParaRPr>
          </a:p>
          <a:p>
            <a:pPr>
              <a:buSzPts val="2000"/>
            </a:pPr>
            <a:endParaRPr lang="en-US" sz="1800" dirty="0">
              <a:solidFill>
                <a:schemeClr val="tx1"/>
              </a:solidFill>
              <a:latin typeface="Arial" panose="020B0604020202020204" pitchFamily="34" charset="0"/>
              <a:ea typeface="Helvetica Neue Light"/>
              <a:cs typeface="Arial" panose="020B0604020202020204" pitchFamily="34" charset="0"/>
              <a:sym typeface="Helvetica Neue Light"/>
            </a:endParaRPr>
          </a:p>
          <a:p>
            <a:pPr marL="285750" indent="-285750">
              <a:buSzPts val="2000"/>
              <a:buFont typeface="Arial" panose="020B0604020202020204" pitchFamily="34" charset="0"/>
              <a:buChar char="•"/>
            </a:pPr>
            <a:r>
              <a:rPr lang="en-US" sz="1800" dirty="0">
                <a:solidFill>
                  <a:schemeClr val="tx1"/>
                </a:solidFill>
                <a:latin typeface="Arial" panose="020B0604020202020204" pitchFamily="34" charset="0"/>
                <a:cs typeface="Arial" panose="020B0604020202020204" pitchFamily="34" charset="0"/>
              </a:rPr>
              <a:t>Project timing issues meant rushed final product and massive integration issues when faced with unexpected setbacks i.e. Dhruv's flight delayed 4 days, IMU model incorrect, frying Nucleo board, several motor delivery delays</a:t>
            </a:r>
          </a:p>
          <a:p>
            <a:pPr marL="285750" indent="-285750">
              <a:buSzPts val="2000"/>
              <a:buFont typeface="Arial" panose="020B0604020202020204" pitchFamily="34" charset="0"/>
              <a:buChar char="•"/>
            </a:pPr>
            <a:r>
              <a:rPr lang="en-US" sz="1800" dirty="0">
                <a:solidFill>
                  <a:schemeClr val="tx1"/>
                </a:solidFill>
                <a:latin typeface="Arial" panose="020B0604020202020204" pitchFamily="34" charset="0"/>
                <a:cs typeface="Arial" panose="020B0604020202020204" pitchFamily="34" charset="0"/>
              </a:rPr>
              <a:t>Due to rushing, testing and verifications at each step were not as comprehensive as detailed in original schedule leading to fried boards</a:t>
            </a:r>
          </a:p>
          <a:p>
            <a:pPr marL="285750" indent="-285750">
              <a:buSzPts val="2000"/>
              <a:buFont typeface="Arial" panose="020B0604020202020204" pitchFamily="34" charset="0"/>
              <a:buChar char="•"/>
            </a:pPr>
            <a:r>
              <a:rPr lang="en-US" sz="1800" dirty="0">
                <a:solidFill>
                  <a:schemeClr val="tx1"/>
                </a:solidFill>
                <a:latin typeface="Arial" panose="020B0604020202020204" pitchFamily="34" charset="0"/>
                <a:cs typeface="Arial" panose="020B0604020202020204" pitchFamily="34" charset="0"/>
              </a:rPr>
              <a:t>Only produced and tested one version of the custom PCB due to several revisions, leading to only partial functionality of final board without time to revise</a:t>
            </a:r>
          </a:p>
          <a:p>
            <a:pPr marL="285750" indent="-285750">
              <a:buSzPts val="2000"/>
              <a:buFont typeface="Arial" panose="020B0604020202020204" pitchFamily="34" charset="0"/>
              <a:buChar char="•"/>
            </a:pPr>
            <a:r>
              <a:rPr lang="en-US" sz="1800" dirty="0">
                <a:solidFill>
                  <a:schemeClr val="tx1"/>
                </a:solidFill>
                <a:latin typeface="Arial" panose="020B0604020202020204" pitchFamily="34" charset="0"/>
                <a:cs typeface="Arial" panose="020B0604020202020204" pitchFamily="34" charset="0"/>
              </a:rPr>
              <a:t>Project management needs improvement, securing dedicated facilities meant for drone flight and buying parts sooner in case of delays</a:t>
            </a:r>
          </a:p>
        </p:txBody>
      </p:sp>
      <p:sp>
        <p:nvSpPr>
          <p:cNvPr id="16" name="Google Shape;100;p1">
            <a:extLst>
              <a:ext uri="{FF2B5EF4-FFF2-40B4-BE49-F238E27FC236}">
                <a16:creationId xmlns:a16="http://schemas.microsoft.com/office/drawing/2014/main" id="{226FBA8E-8ED2-0F48-B1E6-A03B9736B136}"/>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400" u="none" strike="noStrike" cap="none" dirty="0">
                <a:solidFill>
                  <a:schemeClr val="lt1"/>
                </a:solidFill>
                <a:latin typeface="+mn-lt"/>
                <a:ea typeface="Helvetica Neue Light"/>
                <a:cs typeface="Helvetica Neue Light"/>
                <a:sym typeface="Helvetica Neue Light"/>
              </a:rPr>
              <a:t>Successes and Failures</a:t>
            </a:r>
            <a:endParaRPr lang="en-US" sz="2400" dirty="0">
              <a:solidFill>
                <a:schemeClr val="lt1"/>
              </a:solidFill>
              <a:latin typeface="+mn-lt"/>
              <a:ea typeface="Helvetica Neue Light"/>
              <a:cs typeface="Helvetica Neue Light"/>
              <a:sym typeface="Helvetica Neue Light"/>
            </a:endParaRPr>
          </a:p>
        </p:txBody>
      </p:sp>
      <p:pic>
        <p:nvPicPr>
          <p:cNvPr id="2" name="Picture 1">
            <a:extLst>
              <a:ext uri="{FF2B5EF4-FFF2-40B4-BE49-F238E27FC236}">
                <a16:creationId xmlns:a16="http://schemas.microsoft.com/office/drawing/2014/main" id="{9A7BFAD2-5CD4-835F-9E85-C59CD2342E32}"/>
              </a:ext>
            </a:extLst>
          </p:cNvPr>
          <p:cNvPicPr>
            <a:picLocks noChangeAspect="1"/>
          </p:cNvPicPr>
          <p:nvPr/>
        </p:nvPicPr>
        <p:blipFill>
          <a:blip r:embed="rId2"/>
          <a:stretch>
            <a:fillRect/>
          </a:stretch>
        </p:blipFill>
        <p:spPr>
          <a:xfrm>
            <a:off x="11557509" y="233819"/>
            <a:ext cx="271308" cy="389810"/>
          </a:xfrm>
          <a:prstGeom prst="rect">
            <a:avLst/>
          </a:prstGeom>
        </p:spPr>
      </p:pic>
      <p:sp>
        <p:nvSpPr>
          <p:cNvPr id="3" name="Google Shape;100;p1">
            <a:extLst>
              <a:ext uri="{FF2B5EF4-FFF2-40B4-BE49-F238E27FC236}">
                <a16:creationId xmlns:a16="http://schemas.microsoft.com/office/drawing/2014/main" id="{601BE11A-5AD6-5F5C-6852-A2AE987AB240}"/>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dirty="0">
                <a:solidFill>
                  <a:srgbClr val="13294B"/>
                </a:solidFill>
                <a:ea typeface="Helvetica Neue Light"/>
                <a:cs typeface="Helvetica Neue Light"/>
                <a:sym typeface="Helvetica Neue Light"/>
              </a:rPr>
              <a:t>GRAINGER ENGINEERING</a:t>
            </a:r>
          </a:p>
        </p:txBody>
      </p:sp>
      <p:sp>
        <p:nvSpPr>
          <p:cNvPr id="5" name="Google Shape;100;p1">
            <a:extLst>
              <a:ext uri="{FF2B5EF4-FFF2-40B4-BE49-F238E27FC236}">
                <a16:creationId xmlns:a16="http://schemas.microsoft.com/office/drawing/2014/main" id="{82B4E821-4745-C4C1-39AE-B191F492A191}"/>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dirty="0">
                <a:solidFill>
                  <a:srgbClr val="13294B"/>
                </a:solidFill>
                <a:ea typeface="Helvetica Neue Light"/>
                <a:cs typeface="Helvetica Neue Light"/>
                <a:sym typeface="Helvetica Neue Light"/>
              </a:rPr>
              <a:t>ELECTRICAL &amp; COMPUTER ENGINEERING</a:t>
            </a:r>
          </a:p>
        </p:txBody>
      </p:sp>
      <p:grpSp>
        <p:nvGrpSpPr>
          <p:cNvPr id="6" name="Group 5">
            <a:extLst>
              <a:ext uri="{FF2B5EF4-FFF2-40B4-BE49-F238E27FC236}">
                <a16:creationId xmlns:a16="http://schemas.microsoft.com/office/drawing/2014/main" id="{6A8084D5-58A5-7EBF-8097-0FFEE6A88E0B}"/>
              </a:ext>
            </a:extLst>
          </p:cNvPr>
          <p:cNvGrpSpPr/>
          <p:nvPr/>
        </p:nvGrpSpPr>
        <p:grpSpPr>
          <a:xfrm>
            <a:off x="4061361" y="6601537"/>
            <a:ext cx="5238725" cy="70446"/>
            <a:chOff x="4028111" y="6601537"/>
            <a:chExt cx="5238725" cy="70446"/>
          </a:xfrm>
          <a:solidFill>
            <a:srgbClr val="13294B"/>
          </a:solidFill>
        </p:grpSpPr>
        <p:cxnSp>
          <p:nvCxnSpPr>
            <p:cNvPr id="7" name="Straight Connector 6">
              <a:extLst>
                <a:ext uri="{FF2B5EF4-FFF2-40B4-BE49-F238E27FC236}">
                  <a16:creationId xmlns:a16="http://schemas.microsoft.com/office/drawing/2014/main" id="{2A9F061B-8551-B9DF-A1E2-9A0FE14699AC}"/>
                </a:ext>
              </a:extLst>
            </p:cNvPr>
            <p:cNvCxnSpPr>
              <a:cxnSpLocks/>
            </p:cNvCxnSpPr>
            <p:nvPr/>
          </p:nvCxnSpPr>
          <p:spPr>
            <a:xfrm flipH="1">
              <a:off x="4028111" y="6639606"/>
              <a:ext cx="5169964" cy="0"/>
            </a:xfrm>
            <a:prstGeom prst="line">
              <a:avLst/>
            </a:prstGeom>
            <a:grpFill/>
            <a:ln w="9525">
              <a:solidFill>
                <a:srgbClr val="13294B"/>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3BFE8274-04C7-912D-234D-9A089F6A7418}"/>
                </a:ext>
              </a:extLst>
            </p:cNvPr>
            <p:cNvSpPr/>
            <p:nvPr/>
          </p:nvSpPr>
          <p:spPr>
            <a:xfrm>
              <a:off x="9196390" y="6601537"/>
              <a:ext cx="70446" cy="704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845200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4">
          <a:extLst>
            <a:ext uri="{FF2B5EF4-FFF2-40B4-BE49-F238E27FC236}">
              <a16:creationId xmlns:a16="http://schemas.microsoft.com/office/drawing/2014/main" id="{1A75C31A-8FE8-7F59-BF02-B8F56B92BEE7}"/>
            </a:ext>
          </a:extLst>
        </p:cNvPr>
        <p:cNvGrpSpPr/>
        <p:nvPr/>
      </p:nvGrpSpPr>
      <p:grpSpPr>
        <a:xfrm>
          <a:off x="0" y="0"/>
          <a:ext cx="0" cy="0"/>
          <a:chOff x="0" y="0"/>
          <a:chExt cx="0" cy="0"/>
        </a:xfrm>
      </p:grpSpPr>
      <p:sp>
        <p:nvSpPr>
          <p:cNvPr id="147" name="Google Shape;147;p7">
            <a:extLst>
              <a:ext uri="{FF2B5EF4-FFF2-40B4-BE49-F238E27FC236}">
                <a16:creationId xmlns:a16="http://schemas.microsoft.com/office/drawing/2014/main" id="{BF8FE3BE-AE02-2755-D630-8AFDF53E2588}"/>
              </a:ext>
            </a:extLst>
          </p:cNvPr>
          <p:cNvSpPr txBox="1">
            <a:spLocks noGrp="1"/>
          </p:cNvSpPr>
          <p:nvPr>
            <p:ph type="body" idx="1"/>
          </p:nvPr>
        </p:nvSpPr>
        <p:spPr>
          <a:xfrm>
            <a:off x="376809" y="1334279"/>
            <a:ext cx="11177401" cy="4821102"/>
          </a:xfrm>
          <a:prstGeom prst="rect">
            <a:avLst/>
          </a:prstGeom>
          <a:noFill/>
          <a:ln>
            <a:noFill/>
          </a:ln>
        </p:spPr>
        <p:txBody>
          <a:bodyPr spcFirstLastPara="1" wrap="square" lIns="91425" tIns="45700" rIns="91425" bIns="45700" anchor="t" anchorCtr="0">
            <a:noAutofit/>
          </a:bodyPr>
          <a:lstStyle/>
          <a:p>
            <a:pPr marL="0" lvl="0" indent="0">
              <a:lnSpc>
                <a:spcPct val="100000"/>
              </a:lnSpc>
              <a:spcBef>
                <a:spcPts val="0"/>
              </a:spcBef>
              <a:buSzPts val="3000"/>
              <a:buNone/>
            </a:pPr>
            <a:r>
              <a:rPr lang="en-US" sz="2600" b="1" dirty="0">
                <a:solidFill>
                  <a:srgbClr val="E84B36"/>
                </a:solidFill>
                <a:latin typeface="Arial" panose="020B0604020202020204" pitchFamily="34" charset="0"/>
                <a:ea typeface="Helvetica Neue Light"/>
                <a:cs typeface="Arial" panose="020B0604020202020204" pitchFamily="34" charset="0"/>
                <a:sym typeface="Helvetica Neue Light"/>
              </a:rPr>
              <a:t>What did we learn</a:t>
            </a:r>
          </a:p>
          <a:p>
            <a:pPr marL="0" lvl="0" indent="0">
              <a:lnSpc>
                <a:spcPct val="100000"/>
              </a:lnSpc>
              <a:spcBef>
                <a:spcPts val="0"/>
              </a:spcBef>
              <a:buSzPts val="3000"/>
              <a:buNone/>
            </a:pPr>
            <a:endParaRPr lang="en-US" sz="1800" dirty="0">
              <a:solidFill>
                <a:schemeClr val="tx1"/>
              </a:solidFill>
              <a:latin typeface="Arial" panose="020B0604020202020204" pitchFamily="34" charset="0"/>
              <a:ea typeface="Helvetica Neue Light"/>
              <a:cs typeface="Arial" panose="020B0604020202020204" pitchFamily="34" charset="0"/>
              <a:sym typeface="Helvetica Neue Light"/>
            </a:endParaRPr>
          </a:p>
          <a:p>
            <a:pPr marL="0" indent="0">
              <a:lnSpc>
                <a:spcPct val="100000"/>
              </a:lnSpc>
              <a:spcBef>
                <a:spcPts val="0"/>
              </a:spcBef>
              <a:buSzPts val="2000"/>
              <a:buNone/>
            </a:pPr>
            <a:r>
              <a:rPr lang="en-US" sz="2000" dirty="0">
                <a:solidFill>
                  <a:schemeClr val="tx1"/>
                </a:solidFill>
                <a:latin typeface="Arial" panose="020B0604020202020204" pitchFamily="34" charset="0"/>
                <a:ea typeface="Helvetica Neue Light"/>
                <a:cs typeface="Arial" panose="020B0604020202020204" pitchFamily="34" charset="0"/>
                <a:sym typeface="Helvetica Neue Light"/>
              </a:rPr>
              <a:t>The scope of our project was massive. We were aware of the level of challenge to some degree, which is why Dhruv and Ivan began planning and designing the schematic for our ESCs over the summer. However, during the school semester, it became clear our execution did not match the scope of our project, regardless of what reasons led to this. At some points throughout the semester, we began to realize our performance was differing from the schedule, and though we worked late nights to catch up, this pattern already made it clear that our pacing was unsustainable. We have learned:</a:t>
            </a:r>
          </a:p>
          <a:p>
            <a:pPr marL="0" indent="0">
              <a:lnSpc>
                <a:spcPct val="100000"/>
              </a:lnSpc>
              <a:spcBef>
                <a:spcPts val="0"/>
              </a:spcBef>
              <a:buSzPts val="2000"/>
              <a:buNone/>
            </a:pPr>
            <a:endParaRPr lang="en-US" sz="2000" dirty="0">
              <a:solidFill>
                <a:schemeClr val="tx1"/>
              </a:solidFill>
              <a:latin typeface="Arial" panose="020B0604020202020204" pitchFamily="34" charset="0"/>
              <a:ea typeface="Helvetica Neue Light"/>
              <a:cs typeface="Arial" panose="020B0604020202020204" pitchFamily="34" charset="0"/>
              <a:sym typeface="Helvetica Neue Light"/>
            </a:endParaRPr>
          </a:p>
          <a:p>
            <a:pPr marL="285750" indent="-285750">
              <a:lnSpc>
                <a:spcPct val="100000"/>
              </a:lnSpc>
              <a:spcBef>
                <a:spcPts val="0"/>
              </a:spcBef>
              <a:buSzPts val="2000"/>
            </a:pPr>
            <a:r>
              <a:rPr lang="en-US" sz="2000" dirty="0">
                <a:solidFill>
                  <a:schemeClr val="tx1"/>
                </a:solidFill>
                <a:latin typeface="Arial" panose="020B0604020202020204" pitchFamily="34" charset="0"/>
                <a:ea typeface="Helvetica Neue Light"/>
                <a:cs typeface="Arial" panose="020B0604020202020204" pitchFamily="34" charset="0"/>
                <a:sym typeface="Helvetica Neue Light"/>
              </a:rPr>
              <a:t>For any project of some complexity, proper delegation and ownership over deadlines is vital</a:t>
            </a:r>
          </a:p>
          <a:p>
            <a:pPr marL="285750" indent="-285750">
              <a:lnSpc>
                <a:spcPct val="100000"/>
              </a:lnSpc>
              <a:spcBef>
                <a:spcPts val="0"/>
              </a:spcBef>
              <a:buSzPts val="2000"/>
            </a:pPr>
            <a:r>
              <a:rPr lang="en-US" sz="2000" dirty="0">
                <a:solidFill>
                  <a:schemeClr val="tx1"/>
                </a:solidFill>
                <a:latin typeface="Arial" panose="020B0604020202020204" pitchFamily="34" charset="0"/>
                <a:ea typeface="Helvetica Neue Light"/>
                <a:cs typeface="Arial" panose="020B0604020202020204" pitchFamily="34" charset="0"/>
                <a:sym typeface="Helvetica Neue Light"/>
              </a:rPr>
              <a:t>Small, consistent steps are significantly better than attempting large scale changes</a:t>
            </a:r>
          </a:p>
          <a:p>
            <a:pPr marL="285750" indent="-285750">
              <a:lnSpc>
                <a:spcPct val="100000"/>
              </a:lnSpc>
              <a:spcBef>
                <a:spcPts val="0"/>
              </a:spcBef>
              <a:buSzPts val="2000"/>
            </a:pPr>
            <a:r>
              <a:rPr lang="en-US" sz="2000" dirty="0">
                <a:solidFill>
                  <a:schemeClr val="tx1"/>
                </a:solidFill>
                <a:latin typeface="Arial" panose="020B0604020202020204" pitchFamily="34" charset="0"/>
                <a:ea typeface="Helvetica Neue Light"/>
                <a:cs typeface="Arial" panose="020B0604020202020204" pitchFamily="34" charset="0"/>
                <a:sym typeface="Helvetica Neue Light"/>
              </a:rPr>
              <a:t>Making note of all deadlines, including shipping/contacting/manufacturing, and making resilient back up plans to account for delays is extremely important since things will go wrong when you don't expect</a:t>
            </a:r>
          </a:p>
          <a:p>
            <a:pPr marL="0" indent="0">
              <a:lnSpc>
                <a:spcPct val="100000"/>
              </a:lnSpc>
              <a:spcBef>
                <a:spcPts val="0"/>
              </a:spcBef>
              <a:buSzPts val="2000"/>
              <a:buNone/>
            </a:pPr>
            <a:endParaRPr sz="1800" dirty="0">
              <a:solidFill>
                <a:schemeClr val="tx1"/>
              </a:solidFill>
              <a:latin typeface="Arial" panose="020B0604020202020204" pitchFamily="34" charset="0"/>
              <a:ea typeface="Helvetica Neue Light"/>
              <a:cs typeface="Arial" panose="020B0604020202020204" pitchFamily="34" charset="0"/>
              <a:sym typeface="Helvetica Neue Light"/>
            </a:endParaRPr>
          </a:p>
        </p:txBody>
      </p:sp>
      <p:sp>
        <p:nvSpPr>
          <p:cNvPr id="24" name="Google Shape;145;p7">
            <a:extLst>
              <a:ext uri="{FF2B5EF4-FFF2-40B4-BE49-F238E27FC236}">
                <a16:creationId xmlns:a16="http://schemas.microsoft.com/office/drawing/2014/main" id="{7E9F6689-FD36-8C2B-8F20-6D3F73D8F9EA}"/>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6" name="Google Shape;100;p1">
            <a:extLst>
              <a:ext uri="{FF2B5EF4-FFF2-40B4-BE49-F238E27FC236}">
                <a16:creationId xmlns:a16="http://schemas.microsoft.com/office/drawing/2014/main" id="{88B0C324-A4C8-48E9-71E7-E9E3E0821AAE}"/>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400" u="none" strike="noStrike" cap="none" dirty="0">
                <a:solidFill>
                  <a:schemeClr val="lt1"/>
                </a:solidFill>
                <a:latin typeface="+mn-lt"/>
                <a:ea typeface="Helvetica Neue Light"/>
                <a:cs typeface="Helvetica Neue Light"/>
                <a:sym typeface="Helvetica Neue Light"/>
              </a:rPr>
              <a:t>Conclusion</a:t>
            </a:r>
            <a:endParaRPr lang="en-US" sz="2400" dirty="0">
              <a:solidFill>
                <a:schemeClr val="lt1"/>
              </a:solidFill>
              <a:latin typeface="+mn-lt"/>
              <a:ea typeface="Helvetica Neue Light"/>
              <a:cs typeface="Helvetica Neue Light"/>
              <a:sym typeface="Helvetica Neue Light"/>
            </a:endParaRPr>
          </a:p>
        </p:txBody>
      </p:sp>
      <p:pic>
        <p:nvPicPr>
          <p:cNvPr id="2" name="Picture 1">
            <a:extLst>
              <a:ext uri="{FF2B5EF4-FFF2-40B4-BE49-F238E27FC236}">
                <a16:creationId xmlns:a16="http://schemas.microsoft.com/office/drawing/2014/main" id="{6AEAE967-3E1D-65E8-3351-2B4F53509814}"/>
              </a:ext>
            </a:extLst>
          </p:cNvPr>
          <p:cNvPicPr>
            <a:picLocks noChangeAspect="1"/>
          </p:cNvPicPr>
          <p:nvPr/>
        </p:nvPicPr>
        <p:blipFill>
          <a:blip r:embed="rId3"/>
          <a:stretch>
            <a:fillRect/>
          </a:stretch>
        </p:blipFill>
        <p:spPr>
          <a:xfrm>
            <a:off x="11557509" y="233819"/>
            <a:ext cx="271308" cy="389810"/>
          </a:xfrm>
          <a:prstGeom prst="rect">
            <a:avLst/>
          </a:prstGeom>
        </p:spPr>
      </p:pic>
      <p:sp>
        <p:nvSpPr>
          <p:cNvPr id="3" name="Google Shape;100;p1">
            <a:extLst>
              <a:ext uri="{FF2B5EF4-FFF2-40B4-BE49-F238E27FC236}">
                <a16:creationId xmlns:a16="http://schemas.microsoft.com/office/drawing/2014/main" id="{14FA0A26-9FC5-E272-203F-37E2C7FB940B}"/>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dirty="0">
                <a:solidFill>
                  <a:srgbClr val="13294B"/>
                </a:solidFill>
                <a:ea typeface="Helvetica Neue Light"/>
                <a:cs typeface="Helvetica Neue Light"/>
                <a:sym typeface="Helvetica Neue Light"/>
              </a:rPr>
              <a:t>GRAINGER ENGINEERING</a:t>
            </a:r>
          </a:p>
        </p:txBody>
      </p:sp>
      <p:sp>
        <p:nvSpPr>
          <p:cNvPr id="4" name="Google Shape;100;p1">
            <a:extLst>
              <a:ext uri="{FF2B5EF4-FFF2-40B4-BE49-F238E27FC236}">
                <a16:creationId xmlns:a16="http://schemas.microsoft.com/office/drawing/2014/main" id="{80B192CB-AC70-AF3C-9123-AA851253F48B}"/>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dirty="0">
                <a:solidFill>
                  <a:srgbClr val="13294B"/>
                </a:solidFill>
                <a:ea typeface="Helvetica Neue Light"/>
                <a:cs typeface="Helvetica Neue Light"/>
                <a:sym typeface="Helvetica Neue Light"/>
              </a:rPr>
              <a:t>ELECTRICAL &amp; COMPUTER ENGINEERING</a:t>
            </a:r>
          </a:p>
        </p:txBody>
      </p:sp>
      <p:grpSp>
        <p:nvGrpSpPr>
          <p:cNvPr id="5" name="Group 4">
            <a:extLst>
              <a:ext uri="{FF2B5EF4-FFF2-40B4-BE49-F238E27FC236}">
                <a16:creationId xmlns:a16="http://schemas.microsoft.com/office/drawing/2014/main" id="{FBD72D94-1330-EC4D-B2FC-9B6764E91DF4}"/>
              </a:ext>
            </a:extLst>
          </p:cNvPr>
          <p:cNvGrpSpPr/>
          <p:nvPr/>
        </p:nvGrpSpPr>
        <p:grpSpPr>
          <a:xfrm>
            <a:off x="4061361" y="6601537"/>
            <a:ext cx="5238725" cy="70446"/>
            <a:chOff x="4028111" y="6601537"/>
            <a:chExt cx="5238725" cy="70446"/>
          </a:xfrm>
          <a:solidFill>
            <a:srgbClr val="13294B"/>
          </a:solidFill>
        </p:grpSpPr>
        <p:cxnSp>
          <p:nvCxnSpPr>
            <p:cNvPr id="6" name="Straight Connector 5">
              <a:extLst>
                <a:ext uri="{FF2B5EF4-FFF2-40B4-BE49-F238E27FC236}">
                  <a16:creationId xmlns:a16="http://schemas.microsoft.com/office/drawing/2014/main" id="{474D933B-BA10-0439-3281-A1667E8F9F72}"/>
                </a:ext>
              </a:extLst>
            </p:cNvPr>
            <p:cNvCxnSpPr>
              <a:cxnSpLocks/>
            </p:cNvCxnSpPr>
            <p:nvPr/>
          </p:nvCxnSpPr>
          <p:spPr>
            <a:xfrm flipH="1">
              <a:off x="4028111" y="6639606"/>
              <a:ext cx="5169964" cy="0"/>
            </a:xfrm>
            <a:prstGeom prst="line">
              <a:avLst/>
            </a:prstGeom>
            <a:grpFill/>
            <a:ln w="9525">
              <a:solidFill>
                <a:srgbClr val="13294B"/>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DD0EE233-9E55-E76F-4728-D357C77BD10B}"/>
                </a:ext>
              </a:extLst>
            </p:cNvPr>
            <p:cNvSpPr/>
            <p:nvPr/>
          </p:nvSpPr>
          <p:spPr>
            <a:xfrm>
              <a:off x="9196390" y="6601537"/>
              <a:ext cx="70446" cy="704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965561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4">
          <a:extLst>
            <a:ext uri="{FF2B5EF4-FFF2-40B4-BE49-F238E27FC236}">
              <a16:creationId xmlns:a16="http://schemas.microsoft.com/office/drawing/2014/main" id="{83FFA05B-54B0-1133-5CA0-6BEB7E611EA4}"/>
            </a:ext>
          </a:extLst>
        </p:cNvPr>
        <p:cNvGrpSpPr/>
        <p:nvPr/>
      </p:nvGrpSpPr>
      <p:grpSpPr>
        <a:xfrm>
          <a:off x="0" y="0"/>
          <a:ext cx="0" cy="0"/>
          <a:chOff x="0" y="0"/>
          <a:chExt cx="0" cy="0"/>
        </a:xfrm>
      </p:grpSpPr>
      <p:sp>
        <p:nvSpPr>
          <p:cNvPr id="147" name="Google Shape;147;p7">
            <a:extLst>
              <a:ext uri="{FF2B5EF4-FFF2-40B4-BE49-F238E27FC236}">
                <a16:creationId xmlns:a16="http://schemas.microsoft.com/office/drawing/2014/main" id="{4D31F301-3BC3-2BC2-E132-B9DCBA79B2CD}"/>
              </a:ext>
            </a:extLst>
          </p:cNvPr>
          <p:cNvSpPr txBox="1">
            <a:spLocks noGrp="1"/>
          </p:cNvSpPr>
          <p:nvPr>
            <p:ph type="body" idx="1"/>
          </p:nvPr>
        </p:nvSpPr>
        <p:spPr>
          <a:xfrm>
            <a:off x="376809" y="1334279"/>
            <a:ext cx="11177401" cy="4821102"/>
          </a:xfrm>
          <a:prstGeom prst="rect">
            <a:avLst/>
          </a:prstGeom>
          <a:noFill/>
          <a:ln>
            <a:noFill/>
          </a:ln>
        </p:spPr>
        <p:txBody>
          <a:bodyPr spcFirstLastPara="1" wrap="square" lIns="91425" tIns="45700" rIns="91425" bIns="45700" anchor="t" anchorCtr="0">
            <a:noAutofit/>
          </a:bodyPr>
          <a:lstStyle/>
          <a:p>
            <a:pPr marL="0" lvl="0" indent="0">
              <a:lnSpc>
                <a:spcPct val="100000"/>
              </a:lnSpc>
              <a:spcBef>
                <a:spcPts val="0"/>
              </a:spcBef>
              <a:buSzPts val="3000"/>
              <a:buNone/>
            </a:pPr>
            <a:r>
              <a:rPr lang="en-US" sz="2600" b="1" dirty="0">
                <a:solidFill>
                  <a:srgbClr val="15264B"/>
                </a:solidFill>
                <a:latin typeface="Arial" panose="020B0604020202020204" pitchFamily="34" charset="0"/>
                <a:ea typeface="Helvetica Neue Light"/>
                <a:cs typeface="Arial" panose="020B0604020202020204" pitchFamily="34" charset="0"/>
                <a:sym typeface="Helvetica Neue Light"/>
              </a:rPr>
              <a:t>What would we do differently</a:t>
            </a:r>
          </a:p>
          <a:p>
            <a:pPr marL="0" lvl="0" indent="0">
              <a:lnSpc>
                <a:spcPct val="100000"/>
              </a:lnSpc>
              <a:spcBef>
                <a:spcPts val="0"/>
              </a:spcBef>
              <a:buSzPts val="3000"/>
              <a:buNone/>
            </a:pPr>
            <a:endParaRPr lang="en-US" sz="1800" b="1" dirty="0">
              <a:solidFill>
                <a:schemeClr val="tx1"/>
              </a:solidFill>
              <a:latin typeface="Arial" panose="020B0604020202020204" pitchFamily="34" charset="0"/>
              <a:ea typeface="Helvetica Neue Light"/>
              <a:cs typeface="Arial" panose="020B0604020202020204" pitchFamily="34" charset="0"/>
              <a:sym typeface="Helvetica Neue Light"/>
            </a:endParaRPr>
          </a:p>
          <a:p>
            <a:pPr marL="0" indent="0">
              <a:lnSpc>
                <a:spcPct val="100000"/>
              </a:lnSpc>
              <a:spcBef>
                <a:spcPts val="0"/>
              </a:spcBef>
              <a:buSzPts val="2000"/>
              <a:buNone/>
            </a:pPr>
            <a:r>
              <a:rPr lang="en-US" sz="2000" dirty="0">
                <a:solidFill>
                  <a:schemeClr val="tx1"/>
                </a:solidFill>
                <a:latin typeface="Arial" panose="020B0604020202020204" pitchFamily="34" charset="0"/>
                <a:ea typeface="Helvetica Neue Light"/>
                <a:cs typeface="Arial" panose="020B0604020202020204" pitchFamily="34" charset="0"/>
                <a:sym typeface="Helvetica Neue Light"/>
              </a:rPr>
              <a:t>We are ultimately still proud of the work we were able to finish in the time we had. The root to our final issues was due to rushing and time constraints. We believe that better project management would've fixed the root of our issues, though a few other specifics also stand out to us. </a:t>
            </a:r>
          </a:p>
          <a:p>
            <a:pPr marL="0" indent="0">
              <a:lnSpc>
                <a:spcPct val="100000"/>
              </a:lnSpc>
              <a:spcBef>
                <a:spcPts val="0"/>
              </a:spcBef>
              <a:buSzPts val="2000"/>
              <a:buNone/>
            </a:pPr>
            <a:endParaRPr lang="en-US" sz="2000" dirty="0">
              <a:solidFill>
                <a:schemeClr val="tx1"/>
              </a:solidFill>
              <a:latin typeface="Arial" panose="020B0604020202020204" pitchFamily="34" charset="0"/>
              <a:ea typeface="Helvetica Neue Light"/>
              <a:cs typeface="Arial" panose="020B0604020202020204" pitchFamily="34" charset="0"/>
              <a:sym typeface="Helvetica Neue Light"/>
            </a:endParaRPr>
          </a:p>
          <a:p>
            <a:pPr marL="285750" indent="-285750">
              <a:lnSpc>
                <a:spcPct val="100000"/>
              </a:lnSpc>
              <a:spcBef>
                <a:spcPts val="0"/>
              </a:spcBef>
              <a:buSzPts val="2000"/>
            </a:pPr>
            <a:r>
              <a:rPr lang="en-US" sz="2000" dirty="0">
                <a:solidFill>
                  <a:schemeClr val="tx1"/>
                </a:solidFill>
                <a:latin typeface="Arial" panose="020B0604020202020204" pitchFamily="34" charset="0"/>
                <a:ea typeface="Helvetica Neue Light"/>
                <a:cs typeface="Arial" panose="020B0604020202020204" pitchFamily="34" charset="0"/>
                <a:sym typeface="Helvetica Neue Light"/>
              </a:rPr>
              <a:t>Better parallelize our testing efforts, buy standalone sensors and then write drivers to integrate each sensor system with our MCU while testing our electronics and designing mechanical system</a:t>
            </a:r>
          </a:p>
          <a:p>
            <a:pPr marL="285750" indent="-285750">
              <a:lnSpc>
                <a:spcPct val="100000"/>
              </a:lnSpc>
              <a:spcBef>
                <a:spcPts val="0"/>
              </a:spcBef>
              <a:buSzPts val="2000"/>
            </a:pPr>
            <a:r>
              <a:rPr lang="en-US" sz="2000" dirty="0">
                <a:solidFill>
                  <a:schemeClr val="tx1"/>
                </a:solidFill>
                <a:latin typeface="Arial" panose="020B0604020202020204" pitchFamily="34" charset="0"/>
                <a:ea typeface="Helvetica Neue Light"/>
                <a:cs typeface="Arial" panose="020B0604020202020204" pitchFamily="34" charset="0"/>
                <a:sym typeface="Helvetica Neue Light"/>
              </a:rPr>
              <a:t>Simulate our systems – a lot of what we did depended on our final product, better simulation would have given us a chance to test our control systems</a:t>
            </a:r>
          </a:p>
          <a:p>
            <a:pPr marL="285750" indent="-285750">
              <a:lnSpc>
                <a:spcPct val="100000"/>
              </a:lnSpc>
              <a:spcBef>
                <a:spcPts val="0"/>
              </a:spcBef>
              <a:buSzPts val="2000"/>
            </a:pPr>
            <a:r>
              <a:rPr lang="en-US" sz="2000" dirty="0">
                <a:solidFill>
                  <a:schemeClr val="tx1"/>
                </a:solidFill>
                <a:latin typeface="Arial" panose="020B0604020202020204" pitchFamily="34" charset="0"/>
                <a:ea typeface="Helvetica Neue Light"/>
                <a:cs typeface="Arial" panose="020B0604020202020204" pitchFamily="34" charset="0"/>
                <a:sym typeface="Helvetica Neue Light"/>
              </a:rPr>
              <a:t>Improved electronics testing, we should have approached each integration step with the proper measurement tools before hooking up any electronics, which would have prevented us from frying our board</a:t>
            </a:r>
          </a:p>
        </p:txBody>
      </p:sp>
      <p:sp>
        <p:nvSpPr>
          <p:cNvPr id="24" name="Google Shape;145;p7">
            <a:extLst>
              <a:ext uri="{FF2B5EF4-FFF2-40B4-BE49-F238E27FC236}">
                <a16:creationId xmlns:a16="http://schemas.microsoft.com/office/drawing/2014/main" id="{0A8AB1B3-E9D3-E11B-53AB-A2E34ECA1F06}"/>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6" name="Google Shape;100;p1">
            <a:extLst>
              <a:ext uri="{FF2B5EF4-FFF2-40B4-BE49-F238E27FC236}">
                <a16:creationId xmlns:a16="http://schemas.microsoft.com/office/drawing/2014/main" id="{40230C0F-1462-275F-03DC-14119705DF45}"/>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400" u="none" strike="noStrike" cap="none" dirty="0">
                <a:solidFill>
                  <a:schemeClr val="lt1"/>
                </a:solidFill>
                <a:latin typeface="+mn-lt"/>
                <a:ea typeface="Helvetica Neue Light"/>
                <a:cs typeface="Helvetica Neue Light"/>
                <a:sym typeface="Helvetica Neue Light"/>
              </a:rPr>
              <a:t>Conclusion</a:t>
            </a:r>
            <a:endParaRPr lang="en-US" sz="2400" dirty="0">
              <a:solidFill>
                <a:schemeClr val="lt1"/>
              </a:solidFill>
              <a:latin typeface="+mn-lt"/>
              <a:ea typeface="Helvetica Neue Light"/>
              <a:cs typeface="Helvetica Neue Light"/>
              <a:sym typeface="Helvetica Neue Light"/>
            </a:endParaRPr>
          </a:p>
        </p:txBody>
      </p:sp>
      <p:pic>
        <p:nvPicPr>
          <p:cNvPr id="2" name="Picture 1">
            <a:extLst>
              <a:ext uri="{FF2B5EF4-FFF2-40B4-BE49-F238E27FC236}">
                <a16:creationId xmlns:a16="http://schemas.microsoft.com/office/drawing/2014/main" id="{C7036A54-51D5-C1C6-ADDC-BA15C555318E}"/>
              </a:ext>
            </a:extLst>
          </p:cNvPr>
          <p:cNvPicPr>
            <a:picLocks noChangeAspect="1"/>
          </p:cNvPicPr>
          <p:nvPr/>
        </p:nvPicPr>
        <p:blipFill>
          <a:blip r:embed="rId3"/>
          <a:stretch>
            <a:fillRect/>
          </a:stretch>
        </p:blipFill>
        <p:spPr>
          <a:xfrm>
            <a:off x="11557509" y="233819"/>
            <a:ext cx="271308" cy="389810"/>
          </a:xfrm>
          <a:prstGeom prst="rect">
            <a:avLst/>
          </a:prstGeom>
        </p:spPr>
      </p:pic>
      <p:sp>
        <p:nvSpPr>
          <p:cNvPr id="3" name="Google Shape;100;p1">
            <a:extLst>
              <a:ext uri="{FF2B5EF4-FFF2-40B4-BE49-F238E27FC236}">
                <a16:creationId xmlns:a16="http://schemas.microsoft.com/office/drawing/2014/main" id="{C9BDFD1E-253A-B3A6-E7E5-E4AB90A7E002}"/>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dirty="0">
                <a:solidFill>
                  <a:srgbClr val="13294B"/>
                </a:solidFill>
                <a:ea typeface="Helvetica Neue Light"/>
                <a:cs typeface="Helvetica Neue Light"/>
                <a:sym typeface="Helvetica Neue Light"/>
              </a:rPr>
              <a:t>GRAINGER ENGINEERING</a:t>
            </a:r>
          </a:p>
        </p:txBody>
      </p:sp>
      <p:sp>
        <p:nvSpPr>
          <p:cNvPr id="4" name="Google Shape;100;p1">
            <a:extLst>
              <a:ext uri="{FF2B5EF4-FFF2-40B4-BE49-F238E27FC236}">
                <a16:creationId xmlns:a16="http://schemas.microsoft.com/office/drawing/2014/main" id="{505A2841-CAE5-2AC1-89BC-63A27273B5DC}"/>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dirty="0">
                <a:solidFill>
                  <a:srgbClr val="13294B"/>
                </a:solidFill>
                <a:ea typeface="Helvetica Neue Light"/>
                <a:cs typeface="Helvetica Neue Light"/>
                <a:sym typeface="Helvetica Neue Light"/>
              </a:rPr>
              <a:t>ELECTRICAL &amp; COMPUTER ENGINEERING</a:t>
            </a:r>
          </a:p>
        </p:txBody>
      </p:sp>
      <p:grpSp>
        <p:nvGrpSpPr>
          <p:cNvPr id="5" name="Group 4">
            <a:extLst>
              <a:ext uri="{FF2B5EF4-FFF2-40B4-BE49-F238E27FC236}">
                <a16:creationId xmlns:a16="http://schemas.microsoft.com/office/drawing/2014/main" id="{D55F2529-7DF0-C1E0-D14E-BA88E4B708C9}"/>
              </a:ext>
            </a:extLst>
          </p:cNvPr>
          <p:cNvGrpSpPr/>
          <p:nvPr/>
        </p:nvGrpSpPr>
        <p:grpSpPr>
          <a:xfrm>
            <a:off x="4061361" y="6601537"/>
            <a:ext cx="5238725" cy="70446"/>
            <a:chOff x="4028111" y="6601537"/>
            <a:chExt cx="5238725" cy="70446"/>
          </a:xfrm>
          <a:solidFill>
            <a:srgbClr val="13294B"/>
          </a:solidFill>
        </p:grpSpPr>
        <p:cxnSp>
          <p:nvCxnSpPr>
            <p:cNvPr id="6" name="Straight Connector 5">
              <a:extLst>
                <a:ext uri="{FF2B5EF4-FFF2-40B4-BE49-F238E27FC236}">
                  <a16:creationId xmlns:a16="http://schemas.microsoft.com/office/drawing/2014/main" id="{6E00EFF8-41DE-5A1E-CBE7-F79AC4F8C432}"/>
                </a:ext>
              </a:extLst>
            </p:cNvPr>
            <p:cNvCxnSpPr>
              <a:cxnSpLocks/>
            </p:cNvCxnSpPr>
            <p:nvPr/>
          </p:nvCxnSpPr>
          <p:spPr>
            <a:xfrm flipH="1">
              <a:off x="4028111" y="6639606"/>
              <a:ext cx="5169964" cy="0"/>
            </a:xfrm>
            <a:prstGeom prst="line">
              <a:avLst/>
            </a:prstGeom>
            <a:grpFill/>
            <a:ln w="9525">
              <a:solidFill>
                <a:srgbClr val="13294B"/>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E9F0CCBF-7F60-E54E-D6C6-DA764B6FA2B5}"/>
                </a:ext>
              </a:extLst>
            </p:cNvPr>
            <p:cNvSpPr/>
            <p:nvPr/>
          </p:nvSpPr>
          <p:spPr>
            <a:xfrm>
              <a:off x="9196390" y="6601537"/>
              <a:ext cx="70446" cy="704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195832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4">
          <a:extLst>
            <a:ext uri="{FF2B5EF4-FFF2-40B4-BE49-F238E27FC236}">
              <a16:creationId xmlns:a16="http://schemas.microsoft.com/office/drawing/2014/main" id="{7DE4867E-6FF3-E263-B189-D62A0A01DD37}"/>
            </a:ext>
          </a:extLst>
        </p:cNvPr>
        <p:cNvGrpSpPr/>
        <p:nvPr/>
      </p:nvGrpSpPr>
      <p:grpSpPr>
        <a:xfrm>
          <a:off x="0" y="0"/>
          <a:ext cx="0" cy="0"/>
          <a:chOff x="0" y="0"/>
          <a:chExt cx="0" cy="0"/>
        </a:xfrm>
      </p:grpSpPr>
      <p:sp>
        <p:nvSpPr>
          <p:cNvPr id="147" name="Google Shape;147;p7">
            <a:extLst>
              <a:ext uri="{FF2B5EF4-FFF2-40B4-BE49-F238E27FC236}">
                <a16:creationId xmlns:a16="http://schemas.microsoft.com/office/drawing/2014/main" id="{541D6D89-8027-6CDC-0FEC-8D6CB31695A8}"/>
              </a:ext>
            </a:extLst>
          </p:cNvPr>
          <p:cNvSpPr txBox="1">
            <a:spLocks noGrp="1"/>
          </p:cNvSpPr>
          <p:nvPr>
            <p:ph type="body" idx="1"/>
          </p:nvPr>
        </p:nvSpPr>
        <p:spPr>
          <a:xfrm>
            <a:off x="376809" y="1334279"/>
            <a:ext cx="11177401" cy="4821102"/>
          </a:xfrm>
          <a:prstGeom prst="rect">
            <a:avLst/>
          </a:prstGeom>
          <a:noFill/>
          <a:ln>
            <a:noFill/>
          </a:ln>
        </p:spPr>
        <p:txBody>
          <a:bodyPr spcFirstLastPara="1" wrap="square" lIns="91425" tIns="45700" rIns="91425" bIns="45700" anchor="t" anchorCtr="0">
            <a:noAutofit/>
          </a:bodyPr>
          <a:lstStyle/>
          <a:p>
            <a:pPr marL="0" lvl="0" indent="0">
              <a:lnSpc>
                <a:spcPct val="100000"/>
              </a:lnSpc>
              <a:spcBef>
                <a:spcPts val="0"/>
              </a:spcBef>
              <a:buSzPts val="3000"/>
              <a:buNone/>
            </a:pPr>
            <a:r>
              <a:rPr lang="en-US" sz="2600" b="1" dirty="0">
                <a:solidFill>
                  <a:srgbClr val="E84B36"/>
                </a:solidFill>
                <a:latin typeface="Arial" panose="020B0604020202020204" pitchFamily="34" charset="0"/>
                <a:ea typeface="Helvetica Neue Light"/>
                <a:cs typeface="Arial" panose="020B0604020202020204" pitchFamily="34" charset="0"/>
                <a:sym typeface="Helvetica Neue Light"/>
              </a:rPr>
              <a:t>Our Plans from Here</a:t>
            </a:r>
          </a:p>
          <a:p>
            <a:pPr marL="0" indent="0">
              <a:lnSpc>
                <a:spcPct val="100000"/>
              </a:lnSpc>
              <a:spcBef>
                <a:spcPts val="0"/>
              </a:spcBef>
              <a:buSzPts val="2000"/>
              <a:buNone/>
            </a:pPr>
            <a:endParaRPr lang="en-US" sz="1800" dirty="0">
              <a:solidFill>
                <a:schemeClr val="tx1"/>
              </a:solidFill>
              <a:latin typeface="Arial" panose="020B0604020202020204" pitchFamily="34" charset="0"/>
              <a:ea typeface="Helvetica Neue Light"/>
              <a:cs typeface="Arial" panose="020B0604020202020204" pitchFamily="34" charset="0"/>
              <a:sym typeface="Helvetica Neue Light"/>
            </a:endParaRPr>
          </a:p>
          <a:p>
            <a:pPr marL="285750" indent="-285750">
              <a:lnSpc>
                <a:spcPct val="100000"/>
              </a:lnSpc>
              <a:spcBef>
                <a:spcPts val="0"/>
              </a:spcBef>
              <a:buSzPts val="2000"/>
            </a:pPr>
            <a:r>
              <a:rPr lang="en-US" sz="2000" dirty="0">
                <a:solidFill>
                  <a:schemeClr val="tx1"/>
                </a:solidFill>
                <a:latin typeface="Arial" panose="020B0604020202020204" pitchFamily="34" charset="0"/>
                <a:ea typeface="Helvetica Neue Light"/>
                <a:cs typeface="Arial" panose="020B0604020202020204" pitchFamily="34" charset="0"/>
                <a:sym typeface="Helvetica Neue Light"/>
              </a:rPr>
              <a:t>We were very impressed by the packaging and efficient design for the off-the-shelf 4-in-1 ESCs. Dhruv and Ivan would like to learn from the production quality of a commercial product by redesigning their ESCs to perform at a similar level while reducing the overbuilt-ness of some parts</a:t>
            </a:r>
          </a:p>
          <a:p>
            <a:pPr marL="285750" indent="-285750">
              <a:lnSpc>
                <a:spcPct val="100000"/>
              </a:lnSpc>
              <a:spcBef>
                <a:spcPts val="0"/>
              </a:spcBef>
              <a:buSzPts val="2000"/>
            </a:pPr>
            <a:r>
              <a:rPr lang="en-US" sz="2000" dirty="0">
                <a:solidFill>
                  <a:schemeClr val="tx1"/>
                </a:solidFill>
                <a:latin typeface="Arial" panose="020B0604020202020204" pitchFamily="34" charset="0"/>
                <a:ea typeface="Helvetica Neue Light"/>
                <a:cs typeface="Arial" panose="020B0604020202020204" pitchFamily="34" charset="0"/>
                <a:sym typeface="Helvetica Neue Light"/>
              </a:rPr>
              <a:t>The current frame can be improved on to improve manufacturability and structural rigidity; the current skeleton performs well, but weight reductions can be made without sacrificing strength</a:t>
            </a:r>
          </a:p>
          <a:p>
            <a:pPr marL="285750" indent="-285750">
              <a:lnSpc>
                <a:spcPct val="100000"/>
              </a:lnSpc>
              <a:spcBef>
                <a:spcPts val="0"/>
              </a:spcBef>
              <a:buSzPts val="2000"/>
            </a:pPr>
            <a:r>
              <a:rPr lang="en-US" sz="2000" dirty="0">
                <a:solidFill>
                  <a:schemeClr val="tx1"/>
                </a:solidFill>
                <a:latin typeface="Arial" panose="020B0604020202020204" pitchFamily="34" charset="0"/>
                <a:ea typeface="Helvetica Neue Light"/>
                <a:cs typeface="Arial" panose="020B0604020202020204" pitchFamily="34" charset="0"/>
                <a:sym typeface="Helvetica Neue Light"/>
              </a:rPr>
              <a:t>Mahir and Ivan would like to use the existing frame and motors, fix up the current parts and attempt to test Mahir's cascading control system/make tweaks to enable full omnidirectional movement as a controls project</a:t>
            </a:r>
          </a:p>
          <a:p>
            <a:pPr marL="285750" indent="-285750">
              <a:lnSpc>
                <a:spcPct val="100000"/>
              </a:lnSpc>
              <a:spcBef>
                <a:spcPts val="0"/>
              </a:spcBef>
              <a:buSzPts val="2000"/>
            </a:pPr>
            <a:r>
              <a:rPr lang="en-US" sz="2000" dirty="0">
                <a:solidFill>
                  <a:schemeClr val="tx1"/>
                </a:solidFill>
                <a:latin typeface="Arial" panose="020B0604020202020204" pitchFamily="34" charset="0"/>
                <a:ea typeface="Helvetica Neue Light"/>
                <a:cs typeface="Arial" panose="020B0604020202020204" pitchFamily="34" charset="0"/>
                <a:sym typeface="Helvetica Neue Light"/>
              </a:rPr>
              <a:t>We have seen this project as an amazing learning experience that gave us a very thorough rundown of how to perform in high-stress environments under unforgiving constraints. Learning how to pivot between systems and implement working systems from almost nothing was a humbling and enriching experience that none of us will ever forget as we move on in our learning journey</a:t>
            </a:r>
          </a:p>
        </p:txBody>
      </p:sp>
      <p:sp>
        <p:nvSpPr>
          <p:cNvPr id="24" name="Google Shape;145;p7">
            <a:extLst>
              <a:ext uri="{FF2B5EF4-FFF2-40B4-BE49-F238E27FC236}">
                <a16:creationId xmlns:a16="http://schemas.microsoft.com/office/drawing/2014/main" id="{8972303C-1D87-7126-E552-F138169AEB8D}"/>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6" name="Google Shape;100;p1">
            <a:extLst>
              <a:ext uri="{FF2B5EF4-FFF2-40B4-BE49-F238E27FC236}">
                <a16:creationId xmlns:a16="http://schemas.microsoft.com/office/drawing/2014/main" id="{5777EE7B-5D17-AE2F-BBBB-A153201A5DF2}"/>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400" u="none" strike="noStrike" cap="none" dirty="0">
                <a:solidFill>
                  <a:schemeClr val="lt1"/>
                </a:solidFill>
                <a:latin typeface="+mn-lt"/>
                <a:ea typeface="Helvetica Neue Light"/>
                <a:cs typeface="Helvetica Neue Light"/>
                <a:sym typeface="Helvetica Neue Light"/>
              </a:rPr>
              <a:t>Future Goals</a:t>
            </a:r>
            <a:endParaRPr lang="en-US" sz="2400" dirty="0">
              <a:solidFill>
                <a:schemeClr val="lt1"/>
              </a:solidFill>
              <a:latin typeface="+mn-lt"/>
              <a:ea typeface="Helvetica Neue Light"/>
              <a:cs typeface="Helvetica Neue Light"/>
              <a:sym typeface="Helvetica Neue Light"/>
            </a:endParaRPr>
          </a:p>
        </p:txBody>
      </p:sp>
      <p:pic>
        <p:nvPicPr>
          <p:cNvPr id="2" name="Picture 1">
            <a:extLst>
              <a:ext uri="{FF2B5EF4-FFF2-40B4-BE49-F238E27FC236}">
                <a16:creationId xmlns:a16="http://schemas.microsoft.com/office/drawing/2014/main" id="{9EC66569-3653-AC6C-5A9D-3F2CBD45092B}"/>
              </a:ext>
            </a:extLst>
          </p:cNvPr>
          <p:cNvPicPr>
            <a:picLocks noChangeAspect="1"/>
          </p:cNvPicPr>
          <p:nvPr/>
        </p:nvPicPr>
        <p:blipFill>
          <a:blip r:embed="rId3"/>
          <a:stretch>
            <a:fillRect/>
          </a:stretch>
        </p:blipFill>
        <p:spPr>
          <a:xfrm>
            <a:off x="11557509" y="233819"/>
            <a:ext cx="271308" cy="389810"/>
          </a:xfrm>
          <a:prstGeom prst="rect">
            <a:avLst/>
          </a:prstGeom>
        </p:spPr>
      </p:pic>
      <p:sp>
        <p:nvSpPr>
          <p:cNvPr id="3" name="Google Shape;100;p1">
            <a:extLst>
              <a:ext uri="{FF2B5EF4-FFF2-40B4-BE49-F238E27FC236}">
                <a16:creationId xmlns:a16="http://schemas.microsoft.com/office/drawing/2014/main" id="{092D4B50-6FFE-C74A-60F8-ADBEAECD4AED}"/>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dirty="0">
                <a:solidFill>
                  <a:srgbClr val="13294B"/>
                </a:solidFill>
                <a:ea typeface="Helvetica Neue Light"/>
                <a:cs typeface="Helvetica Neue Light"/>
                <a:sym typeface="Helvetica Neue Light"/>
              </a:rPr>
              <a:t>GRAINGER ENGINEERING</a:t>
            </a:r>
          </a:p>
        </p:txBody>
      </p:sp>
      <p:sp>
        <p:nvSpPr>
          <p:cNvPr id="4" name="Google Shape;100;p1">
            <a:extLst>
              <a:ext uri="{FF2B5EF4-FFF2-40B4-BE49-F238E27FC236}">
                <a16:creationId xmlns:a16="http://schemas.microsoft.com/office/drawing/2014/main" id="{1CFB2083-438A-FE76-8319-BF6A38DCCF69}"/>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dirty="0">
                <a:solidFill>
                  <a:srgbClr val="13294B"/>
                </a:solidFill>
                <a:ea typeface="Helvetica Neue Light"/>
                <a:cs typeface="Helvetica Neue Light"/>
                <a:sym typeface="Helvetica Neue Light"/>
              </a:rPr>
              <a:t>ELECTRICAL &amp; COMPUTER ENGINEERING</a:t>
            </a:r>
          </a:p>
        </p:txBody>
      </p:sp>
      <p:grpSp>
        <p:nvGrpSpPr>
          <p:cNvPr id="5" name="Group 4">
            <a:extLst>
              <a:ext uri="{FF2B5EF4-FFF2-40B4-BE49-F238E27FC236}">
                <a16:creationId xmlns:a16="http://schemas.microsoft.com/office/drawing/2014/main" id="{4A34AFB4-E124-A2F0-297C-24BF85949303}"/>
              </a:ext>
            </a:extLst>
          </p:cNvPr>
          <p:cNvGrpSpPr/>
          <p:nvPr/>
        </p:nvGrpSpPr>
        <p:grpSpPr>
          <a:xfrm>
            <a:off x="4061361" y="6601537"/>
            <a:ext cx="5238725" cy="70446"/>
            <a:chOff x="4028111" y="6601537"/>
            <a:chExt cx="5238725" cy="70446"/>
          </a:xfrm>
          <a:solidFill>
            <a:srgbClr val="13294B"/>
          </a:solidFill>
        </p:grpSpPr>
        <p:cxnSp>
          <p:nvCxnSpPr>
            <p:cNvPr id="6" name="Straight Connector 5">
              <a:extLst>
                <a:ext uri="{FF2B5EF4-FFF2-40B4-BE49-F238E27FC236}">
                  <a16:creationId xmlns:a16="http://schemas.microsoft.com/office/drawing/2014/main" id="{DF007E1A-BB06-C691-DA29-1169CB7C6F8C}"/>
                </a:ext>
              </a:extLst>
            </p:cNvPr>
            <p:cNvCxnSpPr>
              <a:cxnSpLocks/>
            </p:cNvCxnSpPr>
            <p:nvPr/>
          </p:nvCxnSpPr>
          <p:spPr>
            <a:xfrm flipH="1">
              <a:off x="4028111" y="6639606"/>
              <a:ext cx="5169964" cy="0"/>
            </a:xfrm>
            <a:prstGeom prst="line">
              <a:avLst/>
            </a:prstGeom>
            <a:grpFill/>
            <a:ln w="9525">
              <a:solidFill>
                <a:srgbClr val="13294B"/>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DDDE9950-4D9C-70E6-F638-0793F7479974}"/>
                </a:ext>
              </a:extLst>
            </p:cNvPr>
            <p:cNvSpPr/>
            <p:nvPr/>
          </p:nvSpPr>
          <p:spPr>
            <a:xfrm>
              <a:off x="9196390" y="6601537"/>
              <a:ext cx="70446" cy="704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551386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145;p7">
            <a:extLst>
              <a:ext uri="{FF2B5EF4-FFF2-40B4-BE49-F238E27FC236}">
                <a16:creationId xmlns:a16="http://schemas.microsoft.com/office/drawing/2014/main" id="{EDE84C5E-DF3B-C24C-AAD6-2F82030A6ABE}"/>
              </a:ext>
            </a:extLst>
          </p:cNvPr>
          <p:cNvSpPr/>
          <p:nvPr/>
        </p:nvSpPr>
        <p:spPr>
          <a:xfrm rot="10800000" flipH="1">
            <a:off x="-1" y="0"/>
            <a:ext cx="12192000" cy="6866164"/>
          </a:xfrm>
          <a:prstGeom prst="rect">
            <a:avLst/>
          </a:prstGeom>
          <a:blipFill dpi="0" rotWithShape="1">
            <a:blip r:embed="rId2"/>
            <a:srcRect/>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11" name="Google Shape;147;p7">
            <a:extLst>
              <a:ext uri="{FF2B5EF4-FFF2-40B4-BE49-F238E27FC236}">
                <a16:creationId xmlns:a16="http://schemas.microsoft.com/office/drawing/2014/main" id="{E0413B06-A2E6-C746-8C3D-87E15D354737}"/>
              </a:ext>
            </a:extLst>
          </p:cNvPr>
          <p:cNvSpPr txBox="1">
            <a:spLocks/>
          </p:cNvSpPr>
          <p:nvPr/>
        </p:nvSpPr>
        <p:spPr>
          <a:xfrm>
            <a:off x="3913241" y="1334279"/>
            <a:ext cx="7640969" cy="482110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3000"/>
            </a:pPr>
            <a:endParaRPr lang="en-US" sz="5000" b="1" dirty="0">
              <a:solidFill>
                <a:schemeClr val="bg1"/>
              </a:solidFill>
              <a:latin typeface="Arial" panose="020B0604020202020204" pitchFamily="34" charset="0"/>
              <a:ea typeface="Helvetica Neue Light"/>
              <a:cs typeface="Arial" panose="020B0604020202020204" pitchFamily="34" charset="0"/>
              <a:sym typeface="Helvetica Neue Light"/>
            </a:endParaRPr>
          </a:p>
          <a:p>
            <a:pPr>
              <a:buSzPts val="3000"/>
            </a:pPr>
            <a:r>
              <a:rPr lang="en-US" sz="5000" b="1" dirty="0">
                <a:solidFill>
                  <a:schemeClr val="bg1"/>
                </a:solidFill>
                <a:latin typeface="Arial" panose="020B0604020202020204" pitchFamily="34" charset="0"/>
                <a:ea typeface="Helvetica Neue Light"/>
                <a:cs typeface="Arial" panose="020B0604020202020204" pitchFamily="34" charset="0"/>
                <a:sym typeface="Helvetica Neue Light"/>
              </a:rPr>
              <a:t>Thank You Everyone For Listening!</a:t>
            </a:r>
          </a:p>
          <a:p>
            <a:pPr>
              <a:buSzPts val="3000"/>
            </a:pPr>
            <a:endParaRPr lang="en-US" sz="5000" b="1" dirty="0">
              <a:solidFill>
                <a:schemeClr val="bg1"/>
              </a:solidFill>
              <a:latin typeface="Arial" panose="020B0604020202020204" pitchFamily="34" charset="0"/>
              <a:ea typeface="Helvetica Neue Light"/>
              <a:cs typeface="Arial" panose="020B0604020202020204" pitchFamily="34" charset="0"/>
              <a:sym typeface="Helvetica Neue Light"/>
            </a:endParaRPr>
          </a:p>
          <a:p>
            <a:pPr>
              <a:buSzPts val="3000"/>
            </a:pPr>
            <a:r>
              <a:rPr lang="en-US" sz="5000" b="1" dirty="0">
                <a:solidFill>
                  <a:schemeClr val="bg1"/>
                </a:solidFill>
                <a:latin typeface="Arial" panose="020B0604020202020204" pitchFamily="34" charset="0"/>
                <a:ea typeface="Helvetica Neue Light"/>
                <a:cs typeface="Arial" panose="020B0604020202020204" pitchFamily="34" charset="0"/>
                <a:sym typeface="Helvetica Neue Light"/>
              </a:rPr>
              <a:t>Questions?</a:t>
            </a:r>
          </a:p>
        </p:txBody>
      </p:sp>
      <p:pic>
        <p:nvPicPr>
          <p:cNvPr id="2" name="Picture 1">
            <a:extLst>
              <a:ext uri="{FF2B5EF4-FFF2-40B4-BE49-F238E27FC236}">
                <a16:creationId xmlns:a16="http://schemas.microsoft.com/office/drawing/2014/main" id="{34A22F80-7598-2AFF-324B-ADBB7BEAD44E}"/>
              </a:ext>
            </a:extLst>
          </p:cNvPr>
          <p:cNvPicPr>
            <a:picLocks noChangeAspect="1"/>
          </p:cNvPicPr>
          <p:nvPr/>
        </p:nvPicPr>
        <p:blipFill>
          <a:blip r:embed="rId3"/>
          <a:stretch>
            <a:fillRect/>
          </a:stretch>
        </p:blipFill>
        <p:spPr>
          <a:xfrm>
            <a:off x="11557509" y="233819"/>
            <a:ext cx="271308" cy="389810"/>
          </a:xfrm>
          <a:prstGeom prst="rect">
            <a:avLst/>
          </a:prstGeom>
        </p:spPr>
      </p:pic>
      <p:sp>
        <p:nvSpPr>
          <p:cNvPr id="3" name="Google Shape;100;p1">
            <a:extLst>
              <a:ext uri="{FF2B5EF4-FFF2-40B4-BE49-F238E27FC236}">
                <a16:creationId xmlns:a16="http://schemas.microsoft.com/office/drawing/2014/main" id="{111A6A9B-15B8-09EB-1292-73E98FFDC40A}"/>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dirty="0">
                <a:solidFill>
                  <a:schemeClr val="bg1"/>
                </a:solidFill>
                <a:ea typeface="Helvetica Neue Light"/>
                <a:cs typeface="Helvetica Neue Light"/>
                <a:sym typeface="Helvetica Neue Light"/>
              </a:rPr>
              <a:t>GRAINGER ENGINEERING</a:t>
            </a:r>
          </a:p>
        </p:txBody>
      </p:sp>
      <p:sp>
        <p:nvSpPr>
          <p:cNvPr id="4" name="Google Shape;100;p1">
            <a:extLst>
              <a:ext uri="{FF2B5EF4-FFF2-40B4-BE49-F238E27FC236}">
                <a16:creationId xmlns:a16="http://schemas.microsoft.com/office/drawing/2014/main" id="{9DA384B1-268A-C21C-615B-3C08FA837B3B}"/>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dirty="0">
                <a:solidFill>
                  <a:schemeClr val="bg1"/>
                </a:solidFill>
                <a:ea typeface="Helvetica Neue Light"/>
                <a:cs typeface="Helvetica Neue Light"/>
                <a:sym typeface="Helvetica Neue Light"/>
              </a:rPr>
              <a:t>ELECTRICAL &amp; COMPUTER ENGINEERING</a:t>
            </a:r>
          </a:p>
        </p:txBody>
      </p:sp>
      <p:grpSp>
        <p:nvGrpSpPr>
          <p:cNvPr id="5" name="Group 4">
            <a:extLst>
              <a:ext uri="{FF2B5EF4-FFF2-40B4-BE49-F238E27FC236}">
                <a16:creationId xmlns:a16="http://schemas.microsoft.com/office/drawing/2014/main" id="{5373C85B-2B4E-2414-80CF-D4E50AF8B2DC}"/>
              </a:ext>
            </a:extLst>
          </p:cNvPr>
          <p:cNvGrpSpPr/>
          <p:nvPr/>
        </p:nvGrpSpPr>
        <p:grpSpPr>
          <a:xfrm>
            <a:off x="4061361" y="6601537"/>
            <a:ext cx="5238725" cy="70446"/>
            <a:chOff x="4028111" y="6601537"/>
            <a:chExt cx="5238725" cy="70446"/>
          </a:xfrm>
          <a:solidFill>
            <a:schemeClr val="bg1"/>
          </a:solidFill>
        </p:grpSpPr>
        <p:cxnSp>
          <p:nvCxnSpPr>
            <p:cNvPr id="6" name="Straight Connector 5">
              <a:extLst>
                <a:ext uri="{FF2B5EF4-FFF2-40B4-BE49-F238E27FC236}">
                  <a16:creationId xmlns:a16="http://schemas.microsoft.com/office/drawing/2014/main" id="{1DF2F24B-1EDB-AB23-D088-39C4C1C328E1}"/>
                </a:ext>
              </a:extLst>
            </p:cNvPr>
            <p:cNvCxnSpPr>
              <a:cxnSpLocks/>
            </p:cNvCxnSpPr>
            <p:nvPr/>
          </p:nvCxnSpPr>
          <p:spPr>
            <a:xfrm flipH="1">
              <a:off x="4028111" y="6639606"/>
              <a:ext cx="5169964" cy="0"/>
            </a:xfrm>
            <a:prstGeom prst="line">
              <a:avLst/>
            </a:prstGeom>
            <a:grpFill/>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6A2A5C25-2577-CD2B-B47A-E672A5A718E1}"/>
                </a:ext>
              </a:extLst>
            </p:cNvPr>
            <p:cNvSpPr/>
            <p:nvPr/>
          </p:nvSpPr>
          <p:spPr>
            <a:xfrm>
              <a:off x="9196390" y="6601537"/>
              <a:ext cx="70446" cy="704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090935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51;p7">
            <a:extLst>
              <a:ext uri="{FF2B5EF4-FFF2-40B4-BE49-F238E27FC236}">
                <a16:creationId xmlns:a16="http://schemas.microsoft.com/office/drawing/2014/main" id="{B2EFFF09-3EE4-5A40-BD3F-DCD44844E5EB}"/>
              </a:ext>
            </a:extLst>
          </p:cNvPr>
          <p:cNvSpPr txBox="1"/>
          <p:nvPr/>
        </p:nvSpPr>
        <p:spPr>
          <a:xfrm>
            <a:off x="8490436" y="3493224"/>
            <a:ext cx="2280491"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rgbClr val="A5A5A5"/>
                </a:solidFill>
                <a:latin typeface="+mn-lt"/>
                <a:ea typeface="Helvetica Neue Light"/>
                <a:cs typeface="Helvetica Neue Light"/>
                <a:sym typeface="Helvetica Neue Light"/>
              </a:rPr>
              <a:t>IMAGE / GRAPHIC</a:t>
            </a:r>
            <a:endParaRPr dirty="0">
              <a:latin typeface="+mn-lt"/>
            </a:endParaRPr>
          </a:p>
        </p:txBody>
      </p:sp>
      <p:sp>
        <p:nvSpPr>
          <p:cNvPr id="4" name="Google Shape;147;p7">
            <a:extLst>
              <a:ext uri="{FF2B5EF4-FFF2-40B4-BE49-F238E27FC236}">
                <a16:creationId xmlns:a16="http://schemas.microsoft.com/office/drawing/2014/main" id="{34589D94-E31C-4C43-85E8-77C5C3CC079F}"/>
              </a:ext>
            </a:extLst>
          </p:cNvPr>
          <p:cNvSpPr txBox="1">
            <a:spLocks/>
          </p:cNvSpPr>
          <p:nvPr/>
        </p:nvSpPr>
        <p:spPr>
          <a:xfrm>
            <a:off x="376808" y="1334279"/>
            <a:ext cx="6422373" cy="482110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buSzPts val="3000"/>
            </a:pPr>
            <a:r>
              <a:rPr lang="en-US" sz="2600" b="1" dirty="0">
                <a:solidFill>
                  <a:srgbClr val="E84B36"/>
                </a:solidFill>
                <a:latin typeface="Arial" panose="020B0604020202020204" pitchFamily="34" charset="0"/>
                <a:ea typeface="Helvetica Neue Light"/>
                <a:cs typeface="Arial" panose="020B0604020202020204" pitchFamily="34" charset="0"/>
                <a:sym typeface="Helvetica Neue Light"/>
              </a:rPr>
              <a:t>Objective</a:t>
            </a:r>
            <a:endParaRPr lang="en-US" sz="2600" b="1" dirty="0">
              <a:solidFill>
                <a:srgbClr val="E84B36"/>
              </a:solidFill>
              <a:latin typeface="Arial" panose="020B0604020202020204" pitchFamily="34" charset="0"/>
              <a:cs typeface="Arial" panose="020B0604020202020204" pitchFamily="34" charset="0"/>
            </a:endParaRPr>
          </a:p>
          <a:p>
            <a:pPr>
              <a:buSzPts val="2000"/>
            </a:pPr>
            <a:endParaRPr lang="en-US" sz="1800" dirty="0">
              <a:solidFill>
                <a:schemeClr val="tx1"/>
              </a:solidFill>
              <a:latin typeface="Arial" panose="020B0604020202020204" pitchFamily="34" charset="0"/>
              <a:ea typeface="Helvetica Neue Light"/>
              <a:cs typeface="Arial" panose="020B0604020202020204" pitchFamily="34" charset="0"/>
              <a:sym typeface="Helvetica Neue Light"/>
            </a:endParaRPr>
          </a:p>
          <a:p>
            <a:pPr lvl="0">
              <a:buSzPts val="3000"/>
            </a:pPr>
            <a:r>
              <a:rPr lang="en-US" sz="2000" dirty="0">
                <a:cs typeface="Arial" panose="020B0604020202020204" pitchFamily="34" charset="0"/>
              </a:rPr>
              <a:t>Create an over actuated drone system with decoupled movement in all 6 DOF, allowing for movement at any orientation and in any direction. </a:t>
            </a:r>
          </a:p>
          <a:p>
            <a:pPr lvl="0">
              <a:buSzPts val="3000"/>
            </a:pPr>
            <a:endParaRPr lang="en-US" sz="1800" dirty="0">
              <a:solidFill>
                <a:schemeClr val="tx1"/>
              </a:solidFill>
              <a:latin typeface="Arial" panose="020B0604020202020204" pitchFamily="34" charset="0"/>
              <a:ea typeface="Helvetica Neue Light"/>
              <a:cs typeface="Arial" panose="020B0604020202020204" pitchFamily="34" charset="0"/>
              <a:sym typeface="Helvetica Neue Light"/>
            </a:endParaRPr>
          </a:p>
          <a:p>
            <a:pPr>
              <a:buSzPts val="3000"/>
            </a:pPr>
            <a:r>
              <a:rPr lang="en-US" sz="2600" b="1" dirty="0">
                <a:solidFill>
                  <a:srgbClr val="15264B"/>
                </a:solidFill>
                <a:latin typeface="Arial" panose="020B0604020202020204" pitchFamily="34" charset="0"/>
                <a:ea typeface="Helvetica Neue Light"/>
                <a:cs typeface="Arial" panose="020B0604020202020204" pitchFamily="34" charset="0"/>
                <a:sym typeface="Helvetica Neue Light"/>
              </a:rPr>
              <a:t>High Level Requirements</a:t>
            </a:r>
            <a:endParaRPr lang="en-US" sz="2600" dirty="0">
              <a:solidFill>
                <a:schemeClr val="tx1"/>
              </a:solidFill>
              <a:latin typeface="Arial" panose="020B0604020202020204" pitchFamily="34" charset="0"/>
              <a:ea typeface="Helvetica Neue Light"/>
              <a:cs typeface="Arial" panose="020B0604020202020204" pitchFamily="34" charset="0"/>
              <a:sym typeface="Helvetica Neue Light"/>
            </a:endParaRPr>
          </a:p>
          <a:p>
            <a:pPr>
              <a:buSzPts val="3000"/>
            </a:pPr>
            <a:endParaRPr lang="en-US" sz="1800" b="1" dirty="0">
              <a:solidFill>
                <a:schemeClr val="tx1"/>
              </a:solidFill>
              <a:latin typeface="Arial" panose="020B0604020202020204" pitchFamily="34" charset="0"/>
              <a:ea typeface="Helvetica Neue Light"/>
              <a:cs typeface="Arial" panose="020B0604020202020204" pitchFamily="34" charset="0"/>
              <a:sym typeface="Helvetica Neue Light"/>
            </a:endParaRPr>
          </a:p>
          <a:p>
            <a:pPr marL="285750" indent="-285750">
              <a:buSzPts val="3000"/>
              <a:buFont typeface="Arial" panose="020B0604020202020204" pitchFamily="34" charset="0"/>
              <a:buChar char="•"/>
            </a:pPr>
            <a:r>
              <a:rPr lang="en-US" sz="2000" dirty="0"/>
              <a:t>Individual ESC able to ramp up and down BLDC motor through PWM control</a:t>
            </a:r>
          </a:p>
          <a:p>
            <a:pPr marL="285750" indent="-285750">
              <a:buSzPts val="3000"/>
              <a:buFont typeface="Arial" panose="020B0604020202020204" pitchFamily="34" charset="0"/>
              <a:buChar char="•"/>
            </a:pPr>
            <a:r>
              <a:rPr lang="en-US" sz="2000" dirty="0"/>
              <a:t>Physical design with optimal motor orientation and mounted electronics/motors</a:t>
            </a:r>
          </a:p>
          <a:p>
            <a:pPr marL="285750" indent="-285750">
              <a:buSzPts val="3000"/>
              <a:buFont typeface="Arial" panose="020B0604020202020204" pitchFamily="34" charset="0"/>
              <a:buChar char="•"/>
            </a:pPr>
            <a:r>
              <a:rPr lang="en-US" sz="2000" dirty="0"/>
              <a:t>Move (1) vertically upwards</a:t>
            </a:r>
            <a:r>
              <a:rPr lang="en-US" sz="2000" b="1" dirty="0"/>
              <a:t> 1 meter</a:t>
            </a:r>
            <a:r>
              <a:rPr lang="en-US" sz="2000" dirty="0"/>
              <a:t>, hold (2)</a:t>
            </a:r>
            <a:r>
              <a:rPr lang="en-US" sz="2000" b="1" dirty="0"/>
              <a:t> a fixed altitude ± 0.25 meter</a:t>
            </a:r>
            <a:endParaRPr lang="en-US" sz="2000" b="1" dirty="0">
              <a:solidFill>
                <a:schemeClr val="tx1"/>
              </a:solidFill>
              <a:latin typeface="Arial" panose="020B0604020202020204" pitchFamily="34" charset="0"/>
              <a:cs typeface="Arial" panose="020B0604020202020204" pitchFamily="34" charset="0"/>
            </a:endParaRPr>
          </a:p>
        </p:txBody>
      </p:sp>
      <p:sp>
        <p:nvSpPr>
          <p:cNvPr id="11" name="Google Shape;145;p7">
            <a:extLst>
              <a:ext uri="{FF2B5EF4-FFF2-40B4-BE49-F238E27FC236}">
                <a16:creationId xmlns:a16="http://schemas.microsoft.com/office/drawing/2014/main" id="{EDC97160-A881-D74F-B00C-B8CDF1539326}"/>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13" name="Google Shape;100;p1">
            <a:extLst>
              <a:ext uri="{FF2B5EF4-FFF2-40B4-BE49-F238E27FC236}">
                <a16:creationId xmlns:a16="http://schemas.microsoft.com/office/drawing/2014/main" id="{E692D751-5C38-984B-81C5-961394F0CEEE}"/>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400" u="none" strike="noStrike" cap="none" dirty="0">
                <a:solidFill>
                  <a:schemeClr val="lt1"/>
                </a:solidFill>
                <a:latin typeface="+mn-lt"/>
                <a:ea typeface="Helvetica Neue Light"/>
                <a:cs typeface="Helvetica Neue Light"/>
                <a:sym typeface="Helvetica Neue Light"/>
              </a:rPr>
              <a:t>Introduction</a:t>
            </a:r>
            <a:endParaRPr lang="en-US" sz="2400" dirty="0">
              <a:solidFill>
                <a:schemeClr val="lt1"/>
              </a:solidFill>
              <a:latin typeface="+mn-lt"/>
              <a:ea typeface="Helvetica Neue Light"/>
              <a:cs typeface="Helvetica Neue Light"/>
              <a:sym typeface="Helvetica Neue Light"/>
            </a:endParaRPr>
          </a:p>
        </p:txBody>
      </p:sp>
      <p:pic>
        <p:nvPicPr>
          <p:cNvPr id="5" name="Picture 4">
            <a:extLst>
              <a:ext uri="{FF2B5EF4-FFF2-40B4-BE49-F238E27FC236}">
                <a16:creationId xmlns:a16="http://schemas.microsoft.com/office/drawing/2014/main" id="{2620C586-CD12-4827-913A-ED9149F6D178}"/>
              </a:ext>
            </a:extLst>
          </p:cNvPr>
          <p:cNvPicPr>
            <a:picLocks noChangeAspect="1"/>
          </p:cNvPicPr>
          <p:nvPr/>
        </p:nvPicPr>
        <p:blipFill>
          <a:blip r:embed="rId2"/>
          <a:stretch>
            <a:fillRect/>
          </a:stretch>
        </p:blipFill>
        <p:spPr>
          <a:xfrm>
            <a:off x="11557509" y="233819"/>
            <a:ext cx="271308" cy="389810"/>
          </a:xfrm>
          <a:prstGeom prst="rect">
            <a:avLst/>
          </a:prstGeom>
        </p:spPr>
      </p:pic>
      <p:sp>
        <p:nvSpPr>
          <p:cNvPr id="6" name="Google Shape;100;p1">
            <a:extLst>
              <a:ext uri="{FF2B5EF4-FFF2-40B4-BE49-F238E27FC236}">
                <a16:creationId xmlns:a16="http://schemas.microsoft.com/office/drawing/2014/main" id="{1699CAAF-D09C-2663-798D-EAEDFBE77DF4}"/>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dirty="0">
                <a:solidFill>
                  <a:srgbClr val="13294B"/>
                </a:solidFill>
                <a:ea typeface="Helvetica Neue Light"/>
                <a:cs typeface="Helvetica Neue Light"/>
                <a:sym typeface="Helvetica Neue Light"/>
              </a:rPr>
              <a:t>GRAINGER ENGINEERING</a:t>
            </a:r>
          </a:p>
        </p:txBody>
      </p:sp>
      <p:sp>
        <p:nvSpPr>
          <p:cNvPr id="7" name="Google Shape;100;p1">
            <a:extLst>
              <a:ext uri="{FF2B5EF4-FFF2-40B4-BE49-F238E27FC236}">
                <a16:creationId xmlns:a16="http://schemas.microsoft.com/office/drawing/2014/main" id="{637D924C-3F70-481F-69CE-5E4ED62960E5}"/>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dirty="0">
                <a:solidFill>
                  <a:srgbClr val="13294B"/>
                </a:solidFill>
                <a:ea typeface="Helvetica Neue Light"/>
                <a:cs typeface="Helvetica Neue Light"/>
                <a:sym typeface="Helvetica Neue Light"/>
              </a:rPr>
              <a:t>ELECTRICAL &amp; COMPUTER ENGINEERING</a:t>
            </a:r>
          </a:p>
        </p:txBody>
      </p:sp>
      <p:grpSp>
        <p:nvGrpSpPr>
          <p:cNvPr id="8" name="Group 7">
            <a:extLst>
              <a:ext uri="{FF2B5EF4-FFF2-40B4-BE49-F238E27FC236}">
                <a16:creationId xmlns:a16="http://schemas.microsoft.com/office/drawing/2014/main" id="{B16360B6-44E8-6AB2-96D3-5C001C2ED677}"/>
              </a:ext>
            </a:extLst>
          </p:cNvPr>
          <p:cNvGrpSpPr/>
          <p:nvPr/>
        </p:nvGrpSpPr>
        <p:grpSpPr>
          <a:xfrm>
            <a:off x="4061361" y="6601537"/>
            <a:ext cx="5238725" cy="70446"/>
            <a:chOff x="4028111" y="6601537"/>
            <a:chExt cx="5238725" cy="70446"/>
          </a:xfrm>
          <a:solidFill>
            <a:srgbClr val="13294B"/>
          </a:solidFill>
        </p:grpSpPr>
        <p:cxnSp>
          <p:nvCxnSpPr>
            <p:cNvPr id="9" name="Straight Connector 8">
              <a:extLst>
                <a:ext uri="{FF2B5EF4-FFF2-40B4-BE49-F238E27FC236}">
                  <a16:creationId xmlns:a16="http://schemas.microsoft.com/office/drawing/2014/main" id="{2A5962A1-9BB0-75A2-6926-6AA2EC77FDA1}"/>
                </a:ext>
              </a:extLst>
            </p:cNvPr>
            <p:cNvCxnSpPr>
              <a:cxnSpLocks/>
            </p:cNvCxnSpPr>
            <p:nvPr/>
          </p:nvCxnSpPr>
          <p:spPr>
            <a:xfrm flipH="1">
              <a:off x="4028111" y="6639606"/>
              <a:ext cx="5169964" cy="0"/>
            </a:xfrm>
            <a:prstGeom prst="line">
              <a:avLst/>
            </a:prstGeom>
            <a:grpFill/>
            <a:ln w="9525">
              <a:solidFill>
                <a:srgbClr val="13294B"/>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E5413774-8FD7-2568-C2AB-F351A24B3B44}"/>
                </a:ext>
              </a:extLst>
            </p:cNvPr>
            <p:cNvSpPr/>
            <p:nvPr/>
          </p:nvSpPr>
          <p:spPr>
            <a:xfrm>
              <a:off x="9196390" y="6601537"/>
              <a:ext cx="70446" cy="704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086" name="Picture 14">
            <a:extLst>
              <a:ext uri="{FF2B5EF4-FFF2-40B4-BE49-F238E27FC236}">
                <a16:creationId xmlns:a16="http://schemas.microsoft.com/office/drawing/2014/main" id="{D68F442A-AE75-2405-2616-088E54E3C0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1921" y="1363123"/>
            <a:ext cx="4997015" cy="4625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30890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707957-570E-40A8-C806-A33147FA7A09}"/>
              </a:ext>
            </a:extLst>
          </p:cNvPr>
          <p:cNvPicPr>
            <a:picLocks noChangeAspect="1"/>
          </p:cNvPicPr>
          <p:nvPr/>
        </p:nvPicPr>
        <p:blipFill>
          <a:blip r:embed="rId3"/>
          <a:stretch>
            <a:fillRect/>
          </a:stretch>
        </p:blipFill>
        <p:spPr>
          <a:xfrm>
            <a:off x="3388903" y="4768769"/>
            <a:ext cx="5414193" cy="1274984"/>
          </a:xfrm>
          <a:prstGeom prst="rect">
            <a:avLst/>
          </a:prstGeom>
        </p:spPr>
      </p:pic>
    </p:spTree>
    <p:extLst>
      <p:ext uri="{BB962C8B-B14F-4D97-AF65-F5344CB8AC3E}">
        <p14:creationId xmlns:p14="http://schemas.microsoft.com/office/powerpoint/2010/main" val="27804054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51;p7">
            <a:extLst>
              <a:ext uri="{FF2B5EF4-FFF2-40B4-BE49-F238E27FC236}">
                <a16:creationId xmlns:a16="http://schemas.microsoft.com/office/drawing/2014/main" id="{C8D3D975-D243-4045-9EF4-81265490CC1D}"/>
              </a:ext>
            </a:extLst>
          </p:cNvPr>
          <p:cNvSpPr txBox="1"/>
          <p:nvPr/>
        </p:nvSpPr>
        <p:spPr>
          <a:xfrm>
            <a:off x="1469276" y="3493224"/>
            <a:ext cx="2280491"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rgbClr val="A5A5A5"/>
                </a:solidFill>
                <a:latin typeface="+mn-lt"/>
                <a:ea typeface="Helvetica Neue Light"/>
                <a:cs typeface="Helvetica Neue Light"/>
                <a:sym typeface="Helvetica Neue Light"/>
              </a:rPr>
              <a:t>IMAGE / GRAPHIC</a:t>
            </a:r>
            <a:endParaRPr dirty="0">
              <a:latin typeface="+mn-lt"/>
            </a:endParaRPr>
          </a:p>
        </p:txBody>
      </p:sp>
      <p:sp>
        <p:nvSpPr>
          <p:cNvPr id="16" name="Google Shape;147;p7">
            <a:extLst>
              <a:ext uri="{FF2B5EF4-FFF2-40B4-BE49-F238E27FC236}">
                <a16:creationId xmlns:a16="http://schemas.microsoft.com/office/drawing/2014/main" id="{DE8BCD66-DFCA-D540-95EA-EBDD783907CB}"/>
              </a:ext>
            </a:extLst>
          </p:cNvPr>
          <p:cNvSpPr txBox="1">
            <a:spLocks/>
          </p:cNvSpPr>
          <p:nvPr/>
        </p:nvSpPr>
        <p:spPr>
          <a:xfrm>
            <a:off x="7387389" y="1334279"/>
            <a:ext cx="4166821" cy="482110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buSzPts val="3000"/>
            </a:pPr>
            <a:r>
              <a:rPr lang="en-US" sz="2600" b="1" dirty="0">
                <a:solidFill>
                  <a:srgbClr val="E84B36"/>
                </a:solidFill>
                <a:latin typeface="Arial" panose="020B0604020202020204" pitchFamily="34" charset="0"/>
                <a:ea typeface="Helvetica Neue Light"/>
                <a:cs typeface="Arial" panose="020B0604020202020204" pitchFamily="34" charset="0"/>
                <a:sym typeface="Helvetica Neue Light"/>
              </a:rPr>
              <a:t>Overview</a:t>
            </a:r>
            <a:endParaRPr lang="en-US" sz="2600" b="1" dirty="0">
              <a:solidFill>
                <a:srgbClr val="E84B36"/>
              </a:solidFill>
              <a:latin typeface="Arial" panose="020B0604020202020204" pitchFamily="34" charset="0"/>
              <a:cs typeface="Arial" panose="020B0604020202020204" pitchFamily="34" charset="0"/>
            </a:endParaRPr>
          </a:p>
          <a:p>
            <a:pPr>
              <a:buSzPts val="2000"/>
            </a:pPr>
            <a:endParaRPr lang="en-US" sz="1800" dirty="0">
              <a:solidFill>
                <a:schemeClr val="tx1"/>
              </a:solidFill>
              <a:latin typeface="Arial" panose="020B0604020202020204" pitchFamily="34" charset="0"/>
              <a:ea typeface="Helvetica Neue Light"/>
              <a:cs typeface="Arial" panose="020B0604020202020204" pitchFamily="34" charset="0"/>
              <a:sym typeface="Helvetica Neue Light"/>
            </a:endParaRPr>
          </a:p>
          <a:p>
            <a:r>
              <a:rPr lang="en-US" sz="2000" dirty="0"/>
              <a:t>Our overall system can be broken into 3 main parts: the mechanical subsystem, electrical subsystem, and flight control/telemetry subsystem.</a:t>
            </a:r>
          </a:p>
          <a:p>
            <a:endParaRPr lang="en-US" sz="2000" dirty="0"/>
          </a:p>
          <a:p>
            <a:r>
              <a:rPr lang="en-US" sz="2000" dirty="0"/>
              <a:t>The mechanical subsystem provides the frame, the electrical subsystem handles all motor control and power management, and the flight control/telemetry subsystem reads user input and communicates to the electrical subsystem</a:t>
            </a:r>
            <a:br>
              <a:rPr lang="en-US" sz="2000" dirty="0"/>
            </a:br>
            <a:endParaRPr lang="en-US" sz="2000" b="1" dirty="0">
              <a:solidFill>
                <a:schemeClr val="tx1"/>
              </a:solidFill>
              <a:latin typeface="Arial" panose="020B0604020202020204" pitchFamily="34" charset="0"/>
              <a:cs typeface="Arial" panose="020B0604020202020204" pitchFamily="34" charset="0"/>
            </a:endParaRPr>
          </a:p>
        </p:txBody>
      </p:sp>
      <p:sp>
        <p:nvSpPr>
          <p:cNvPr id="11" name="Google Shape;145;p7">
            <a:extLst>
              <a:ext uri="{FF2B5EF4-FFF2-40B4-BE49-F238E27FC236}">
                <a16:creationId xmlns:a16="http://schemas.microsoft.com/office/drawing/2014/main" id="{C421A7FF-FDFC-3F47-9E0B-052B223EC86E}"/>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13" name="Google Shape;100;p1">
            <a:extLst>
              <a:ext uri="{FF2B5EF4-FFF2-40B4-BE49-F238E27FC236}">
                <a16:creationId xmlns:a16="http://schemas.microsoft.com/office/drawing/2014/main" id="{246D99E1-E99D-4E40-9E2A-287A7BDD463E}"/>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400" u="none" strike="noStrike" cap="none" dirty="0">
                <a:solidFill>
                  <a:schemeClr val="lt1"/>
                </a:solidFill>
                <a:latin typeface="+mn-lt"/>
                <a:ea typeface="Helvetica Neue Light"/>
                <a:cs typeface="Helvetica Neue Light"/>
                <a:sym typeface="Helvetica Neue Light"/>
              </a:rPr>
              <a:t>Original Design</a:t>
            </a:r>
            <a:endParaRPr lang="en-US" sz="2400" dirty="0">
              <a:solidFill>
                <a:schemeClr val="lt1"/>
              </a:solidFill>
              <a:latin typeface="+mn-lt"/>
              <a:ea typeface="Helvetica Neue Light"/>
              <a:cs typeface="Helvetica Neue Light"/>
              <a:sym typeface="Helvetica Neue Light"/>
            </a:endParaRPr>
          </a:p>
        </p:txBody>
      </p:sp>
      <p:pic>
        <p:nvPicPr>
          <p:cNvPr id="2" name="Picture 1">
            <a:extLst>
              <a:ext uri="{FF2B5EF4-FFF2-40B4-BE49-F238E27FC236}">
                <a16:creationId xmlns:a16="http://schemas.microsoft.com/office/drawing/2014/main" id="{509D3E92-3609-B0BD-000F-0E496EE9D4D7}"/>
              </a:ext>
            </a:extLst>
          </p:cNvPr>
          <p:cNvPicPr>
            <a:picLocks noChangeAspect="1"/>
          </p:cNvPicPr>
          <p:nvPr/>
        </p:nvPicPr>
        <p:blipFill>
          <a:blip r:embed="rId2"/>
          <a:stretch>
            <a:fillRect/>
          </a:stretch>
        </p:blipFill>
        <p:spPr>
          <a:xfrm>
            <a:off x="11557509" y="233819"/>
            <a:ext cx="271308" cy="389810"/>
          </a:xfrm>
          <a:prstGeom prst="rect">
            <a:avLst/>
          </a:prstGeom>
        </p:spPr>
      </p:pic>
      <p:sp>
        <p:nvSpPr>
          <p:cNvPr id="3" name="Google Shape;100;p1">
            <a:extLst>
              <a:ext uri="{FF2B5EF4-FFF2-40B4-BE49-F238E27FC236}">
                <a16:creationId xmlns:a16="http://schemas.microsoft.com/office/drawing/2014/main" id="{E0A0DA16-7226-74C6-CA59-871BB5480B1B}"/>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dirty="0">
                <a:solidFill>
                  <a:srgbClr val="13294B"/>
                </a:solidFill>
                <a:ea typeface="Helvetica Neue Light"/>
                <a:cs typeface="Helvetica Neue Light"/>
                <a:sym typeface="Helvetica Neue Light"/>
              </a:rPr>
              <a:t>GRAINGER ENGINEERING</a:t>
            </a:r>
          </a:p>
        </p:txBody>
      </p:sp>
      <p:sp>
        <p:nvSpPr>
          <p:cNvPr id="6" name="Google Shape;100;p1">
            <a:extLst>
              <a:ext uri="{FF2B5EF4-FFF2-40B4-BE49-F238E27FC236}">
                <a16:creationId xmlns:a16="http://schemas.microsoft.com/office/drawing/2014/main" id="{31D1FCBF-2787-B61A-7CDF-58AD0294C175}"/>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dirty="0">
                <a:solidFill>
                  <a:srgbClr val="13294B"/>
                </a:solidFill>
                <a:ea typeface="Helvetica Neue Light"/>
                <a:cs typeface="Helvetica Neue Light"/>
                <a:sym typeface="Helvetica Neue Light"/>
              </a:rPr>
              <a:t>ELECTRICAL &amp; COMPUTER ENGINEERING</a:t>
            </a:r>
          </a:p>
        </p:txBody>
      </p:sp>
      <p:grpSp>
        <p:nvGrpSpPr>
          <p:cNvPr id="7" name="Group 6">
            <a:extLst>
              <a:ext uri="{FF2B5EF4-FFF2-40B4-BE49-F238E27FC236}">
                <a16:creationId xmlns:a16="http://schemas.microsoft.com/office/drawing/2014/main" id="{7FA68E26-FC9D-59AB-7A7E-08CBA322F069}"/>
              </a:ext>
            </a:extLst>
          </p:cNvPr>
          <p:cNvGrpSpPr/>
          <p:nvPr/>
        </p:nvGrpSpPr>
        <p:grpSpPr>
          <a:xfrm>
            <a:off x="4061361" y="6601537"/>
            <a:ext cx="5238725" cy="70446"/>
            <a:chOff x="4028111" y="6601537"/>
            <a:chExt cx="5238725" cy="70446"/>
          </a:xfrm>
          <a:solidFill>
            <a:srgbClr val="13294B"/>
          </a:solidFill>
        </p:grpSpPr>
        <p:cxnSp>
          <p:nvCxnSpPr>
            <p:cNvPr id="8" name="Straight Connector 7">
              <a:extLst>
                <a:ext uri="{FF2B5EF4-FFF2-40B4-BE49-F238E27FC236}">
                  <a16:creationId xmlns:a16="http://schemas.microsoft.com/office/drawing/2014/main" id="{9483869C-3F4E-1CA0-DEF9-AFF3A04A3E68}"/>
                </a:ext>
              </a:extLst>
            </p:cNvPr>
            <p:cNvCxnSpPr>
              <a:cxnSpLocks/>
            </p:cNvCxnSpPr>
            <p:nvPr/>
          </p:nvCxnSpPr>
          <p:spPr>
            <a:xfrm flipH="1">
              <a:off x="4028111" y="6639606"/>
              <a:ext cx="5169964" cy="0"/>
            </a:xfrm>
            <a:prstGeom prst="line">
              <a:avLst/>
            </a:prstGeom>
            <a:grpFill/>
            <a:ln w="9525">
              <a:solidFill>
                <a:srgbClr val="13294B"/>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733DEAB6-F06C-E424-AD4B-6F07772C2864}"/>
                </a:ext>
              </a:extLst>
            </p:cNvPr>
            <p:cNvSpPr/>
            <p:nvPr/>
          </p:nvSpPr>
          <p:spPr>
            <a:xfrm>
              <a:off x="9196390" y="6601537"/>
              <a:ext cx="70446" cy="704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2">
            <a:extLst>
              <a:ext uri="{FF2B5EF4-FFF2-40B4-BE49-F238E27FC236}">
                <a16:creationId xmlns:a16="http://schemas.microsoft.com/office/drawing/2014/main" id="{1C1617F6-ADFA-8B61-E7CA-0FF44B492F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507" y="1103247"/>
            <a:ext cx="6742718" cy="5305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81875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22" name="Google Shape;147;p7">
            <a:extLst>
              <a:ext uri="{FF2B5EF4-FFF2-40B4-BE49-F238E27FC236}">
                <a16:creationId xmlns:a16="http://schemas.microsoft.com/office/drawing/2014/main" id="{BC43AD2D-5D81-7F48-BDB1-FF7D6C2C26C9}"/>
              </a:ext>
            </a:extLst>
          </p:cNvPr>
          <p:cNvSpPr txBox="1">
            <a:spLocks noGrp="1"/>
          </p:cNvSpPr>
          <p:nvPr>
            <p:ph type="body" idx="1"/>
          </p:nvPr>
        </p:nvSpPr>
        <p:spPr>
          <a:xfrm>
            <a:off x="376810" y="1334279"/>
            <a:ext cx="6686464" cy="4821102"/>
          </a:xfrm>
          <a:prstGeom prst="rect">
            <a:avLst/>
          </a:prstGeom>
          <a:noFill/>
          <a:ln>
            <a:noFill/>
          </a:ln>
        </p:spPr>
        <p:txBody>
          <a:bodyPr spcFirstLastPara="1" wrap="square" lIns="91425" tIns="45700" rIns="91425" bIns="45700" anchor="t" anchorCtr="0">
            <a:noAutofit/>
          </a:bodyPr>
          <a:lstStyle/>
          <a:p>
            <a:pPr marL="0" lvl="0" indent="0">
              <a:lnSpc>
                <a:spcPct val="100000"/>
              </a:lnSpc>
              <a:spcBef>
                <a:spcPts val="0"/>
              </a:spcBef>
              <a:buSzPts val="3000"/>
              <a:buNone/>
            </a:pPr>
            <a:r>
              <a:rPr lang="en-US" sz="2600" b="1" dirty="0">
                <a:solidFill>
                  <a:srgbClr val="E84B36"/>
                </a:solidFill>
                <a:latin typeface="Arial" panose="020B0604020202020204" pitchFamily="34" charset="0"/>
                <a:ea typeface="Helvetica Neue Light"/>
                <a:cs typeface="Arial" panose="020B0604020202020204" pitchFamily="34" charset="0"/>
                <a:sym typeface="Helvetica Neue Light"/>
              </a:rPr>
              <a:t>Overview</a:t>
            </a:r>
            <a:endParaRPr lang="en-US" sz="2600" b="1" dirty="0">
              <a:solidFill>
                <a:srgbClr val="E84B36"/>
              </a:solidFill>
              <a:latin typeface="Arial" panose="020B0604020202020204" pitchFamily="34" charset="0"/>
              <a:cs typeface="Arial" panose="020B0604020202020204" pitchFamily="34" charset="0"/>
            </a:endParaRPr>
          </a:p>
          <a:p>
            <a:pPr marL="0" lvl="0" indent="0">
              <a:lnSpc>
                <a:spcPct val="100000"/>
              </a:lnSpc>
              <a:spcBef>
                <a:spcPts val="0"/>
              </a:spcBef>
              <a:buSzPts val="2000"/>
              <a:buNone/>
            </a:pPr>
            <a:endParaRPr lang="en-US" sz="2000" dirty="0">
              <a:solidFill>
                <a:schemeClr val="tx1"/>
              </a:solidFill>
              <a:latin typeface="Arial" panose="020B0604020202020204" pitchFamily="34" charset="0"/>
              <a:ea typeface="Helvetica Neue Light"/>
              <a:cs typeface="Arial" panose="020B0604020202020204" pitchFamily="34" charset="0"/>
              <a:sym typeface="Helvetica Neue Light"/>
            </a:endParaRPr>
          </a:p>
          <a:p>
            <a:pPr marL="0" indent="0">
              <a:lnSpc>
                <a:spcPct val="100000"/>
              </a:lnSpc>
              <a:spcBef>
                <a:spcPts val="0"/>
              </a:spcBef>
              <a:buSzPts val="2000"/>
              <a:buNone/>
            </a:pPr>
            <a:r>
              <a:rPr lang="en-US" sz="2000" dirty="0">
                <a:latin typeface="+mn-lt"/>
              </a:rPr>
              <a:t>The electrical subsystem contains all required electronics to power and control the motors, including the ESCs, motors, current and voltage sensors, BMS, and MCU.</a:t>
            </a:r>
          </a:p>
          <a:p>
            <a:pPr marL="0" indent="0">
              <a:lnSpc>
                <a:spcPct val="100000"/>
              </a:lnSpc>
              <a:spcBef>
                <a:spcPts val="0"/>
              </a:spcBef>
              <a:buSzPts val="2000"/>
              <a:buNone/>
            </a:pPr>
            <a:endParaRPr sz="2000" dirty="0">
              <a:solidFill>
                <a:schemeClr val="tx1"/>
              </a:solidFill>
              <a:latin typeface="Arial" panose="020B0604020202020204" pitchFamily="34" charset="0"/>
              <a:ea typeface="Helvetica Neue Light"/>
              <a:cs typeface="Arial" panose="020B0604020202020204" pitchFamily="34" charset="0"/>
              <a:sym typeface="Helvetica Neue Light"/>
            </a:endParaRPr>
          </a:p>
          <a:p>
            <a:pPr marL="0" lvl="0" indent="0">
              <a:lnSpc>
                <a:spcPct val="100000"/>
              </a:lnSpc>
              <a:spcBef>
                <a:spcPts val="0"/>
              </a:spcBef>
              <a:buSzPts val="3000"/>
              <a:buNone/>
            </a:pPr>
            <a:r>
              <a:rPr lang="en-US" sz="2600" b="1" dirty="0">
                <a:solidFill>
                  <a:srgbClr val="15264B"/>
                </a:solidFill>
                <a:latin typeface="Arial" panose="020B0604020202020204" pitchFamily="34" charset="0"/>
                <a:ea typeface="Helvetica Neue Light"/>
                <a:cs typeface="Arial" panose="020B0604020202020204" pitchFamily="34" charset="0"/>
                <a:sym typeface="Helvetica Neue Light"/>
              </a:rPr>
              <a:t>Requirements</a:t>
            </a:r>
            <a:endParaRPr lang="en-US" sz="2600" b="1" dirty="0">
              <a:solidFill>
                <a:srgbClr val="15264B"/>
              </a:solidFill>
              <a:ea typeface="Helvetica Neue Light"/>
              <a:cs typeface="Arial" panose="020B0604020202020204" pitchFamily="34" charset="0"/>
              <a:sym typeface="Helvetica Neue Light"/>
            </a:endParaRPr>
          </a:p>
          <a:p>
            <a:pPr marL="0" lvl="0" indent="0">
              <a:lnSpc>
                <a:spcPct val="100000"/>
              </a:lnSpc>
              <a:spcBef>
                <a:spcPts val="0"/>
              </a:spcBef>
              <a:buSzPts val="3000"/>
              <a:buNone/>
            </a:pPr>
            <a:endParaRPr lang="en-US" sz="1800" b="1" dirty="0">
              <a:solidFill>
                <a:schemeClr val="tx1"/>
              </a:solidFill>
              <a:latin typeface="Arial" panose="020B0604020202020204" pitchFamily="34" charset="0"/>
              <a:ea typeface="Helvetica Neue Light"/>
              <a:cs typeface="Arial" panose="020B0604020202020204" pitchFamily="34" charset="0"/>
              <a:sym typeface="Helvetica Neue Light"/>
            </a:endParaRPr>
          </a:p>
          <a:p>
            <a:pPr marL="342900">
              <a:lnSpc>
                <a:spcPct val="100000"/>
              </a:lnSpc>
              <a:spcBef>
                <a:spcPts val="0"/>
              </a:spcBef>
              <a:buSzPts val="3000"/>
            </a:pPr>
            <a:r>
              <a:rPr lang="en-US" sz="2000" b="1" dirty="0">
                <a:solidFill>
                  <a:schemeClr val="tx1"/>
                </a:solidFill>
                <a:latin typeface="Arial" panose="020B0604020202020204" pitchFamily="34" charset="0"/>
                <a:cs typeface="Arial" panose="020B0604020202020204" pitchFamily="34" charset="0"/>
              </a:rPr>
              <a:t>12V battery capable of 100A continuous output at 12V nominal</a:t>
            </a:r>
          </a:p>
          <a:p>
            <a:pPr marL="342900">
              <a:lnSpc>
                <a:spcPct val="100000"/>
              </a:lnSpc>
              <a:spcBef>
                <a:spcPts val="0"/>
              </a:spcBef>
              <a:buSzPts val="3000"/>
            </a:pPr>
            <a:r>
              <a:rPr lang="en-US" sz="2000" b="1" dirty="0">
                <a:solidFill>
                  <a:schemeClr val="tx1"/>
                </a:solidFill>
                <a:latin typeface="Arial" panose="020B0604020202020204" pitchFamily="34" charset="0"/>
                <a:cs typeface="Arial" panose="020B0604020202020204" pitchFamily="34" charset="0"/>
              </a:rPr>
              <a:t>Reverse polarity and overvoltage protection </a:t>
            </a:r>
          </a:p>
          <a:p>
            <a:pPr marL="342900">
              <a:lnSpc>
                <a:spcPct val="100000"/>
              </a:lnSpc>
              <a:spcBef>
                <a:spcPts val="0"/>
              </a:spcBef>
              <a:buSzPts val="3000"/>
            </a:pPr>
            <a:r>
              <a:rPr lang="en-US" sz="2000" b="1" dirty="0">
                <a:solidFill>
                  <a:schemeClr val="tx1"/>
                </a:solidFill>
                <a:latin typeface="Arial" panose="020B0604020202020204" pitchFamily="34" charset="0"/>
                <a:cs typeface="Arial" panose="020B0604020202020204" pitchFamily="34" charset="0"/>
              </a:rPr>
              <a:t>Stable 3.3V output for MCU</a:t>
            </a:r>
          </a:p>
          <a:p>
            <a:pPr marL="342900">
              <a:lnSpc>
                <a:spcPct val="100000"/>
              </a:lnSpc>
              <a:spcBef>
                <a:spcPts val="0"/>
              </a:spcBef>
              <a:buSzPts val="3000"/>
            </a:pPr>
            <a:r>
              <a:rPr lang="en-US" sz="2000" b="1" dirty="0">
                <a:solidFill>
                  <a:schemeClr val="tx1"/>
                </a:solidFill>
                <a:latin typeface="Arial" panose="020B0604020202020204" pitchFamily="34" charset="0"/>
                <a:cs typeface="Arial" panose="020B0604020202020204" pitchFamily="34" charset="0"/>
              </a:rPr>
              <a:t>MOSFET Bridge capable of 100 kHz switching</a:t>
            </a:r>
          </a:p>
          <a:p>
            <a:pPr marL="342900">
              <a:lnSpc>
                <a:spcPct val="100000"/>
              </a:lnSpc>
              <a:spcBef>
                <a:spcPts val="0"/>
              </a:spcBef>
              <a:buSzPts val="3000"/>
            </a:pPr>
            <a:r>
              <a:rPr lang="en-US" sz="2000" b="1" dirty="0">
                <a:solidFill>
                  <a:schemeClr val="tx1"/>
                </a:solidFill>
                <a:latin typeface="Arial" panose="020B0604020202020204" pitchFamily="34" charset="0"/>
                <a:cs typeface="Arial" panose="020B0604020202020204" pitchFamily="34" charset="0"/>
              </a:rPr>
              <a:t>Motor selection has reasonable thrust for takeoff</a:t>
            </a:r>
            <a:endParaRPr lang="en-US" sz="1200" b="1" dirty="0">
              <a:solidFill>
                <a:schemeClr val="tx1"/>
              </a:solidFill>
              <a:latin typeface="Arial" panose="020B0604020202020204" pitchFamily="34" charset="0"/>
              <a:cs typeface="Arial" panose="020B0604020202020204" pitchFamily="34" charset="0"/>
            </a:endParaRPr>
          </a:p>
          <a:p>
            <a:pPr marL="800100" lvl="1">
              <a:lnSpc>
                <a:spcPct val="100000"/>
              </a:lnSpc>
              <a:spcBef>
                <a:spcPts val="0"/>
              </a:spcBef>
              <a:buSzPts val="3000"/>
            </a:pPr>
            <a:r>
              <a:rPr lang="en-US" sz="1600" b="1" dirty="0">
                <a:solidFill>
                  <a:schemeClr val="tx1"/>
                </a:solidFill>
                <a:latin typeface="Arial" panose="020B0604020202020204" pitchFamily="34" charset="0"/>
                <a:cs typeface="Arial" panose="020B0604020202020204" pitchFamily="34" charset="0"/>
              </a:rPr>
              <a:t>Thrust (10A): 427g</a:t>
            </a:r>
          </a:p>
          <a:p>
            <a:pPr marL="800100" lvl="1">
              <a:lnSpc>
                <a:spcPct val="100000"/>
              </a:lnSpc>
              <a:spcBef>
                <a:spcPts val="0"/>
              </a:spcBef>
              <a:buSzPts val="3000"/>
            </a:pPr>
            <a:r>
              <a:rPr lang="en-US" sz="1600" b="1" dirty="0">
                <a:solidFill>
                  <a:schemeClr val="tx1"/>
                </a:solidFill>
                <a:latin typeface="Arial" panose="020B0604020202020204" pitchFamily="34" charset="0"/>
                <a:cs typeface="Arial" panose="020B0604020202020204" pitchFamily="34" charset="0"/>
              </a:rPr>
              <a:t>Total from optimal config: 2.3 * 427 = 982.1 grams</a:t>
            </a:r>
          </a:p>
        </p:txBody>
      </p:sp>
      <p:sp>
        <p:nvSpPr>
          <p:cNvPr id="13" name="Google Shape;145;p7">
            <a:extLst>
              <a:ext uri="{FF2B5EF4-FFF2-40B4-BE49-F238E27FC236}">
                <a16:creationId xmlns:a16="http://schemas.microsoft.com/office/drawing/2014/main" id="{325747AD-A692-C24D-B2E9-4AAA81B9858C}"/>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15" name="Google Shape;100;p1">
            <a:extLst>
              <a:ext uri="{FF2B5EF4-FFF2-40B4-BE49-F238E27FC236}">
                <a16:creationId xmlns:a16="http://schemas.microsoft.com/office/drawing/2014/main" id="{C5013B02-0990-D847-B65E-CD8B40D09C33}"/>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400" u="none" strike="noStrike" cap="none" dirty="0">
                <a:solidFill>
                  <a:schemeClr val="lt1"/>
                </a:solidFill>
                <a:latin typeface="+mn-lt"/>
                <a:ea typeface="Helvetica Neue Light"/>
                <a:cs typeface="Helvetica Neue Light"/>
                <a:sym typeface="Helvetica Neue Light"/>
              </a:rPr>
              <a:t>Electrical Subsystem - Overview</a:t>
            </a:r>
            <a:endParaRPr lang="en-US" sz="2400" dirty="0">
              <a:solidFill>
                <a:schemeClr val="lt1"/>
              </a:solidFill>
              <a:latin typeface="+mn-lt"/>
              <a:ea typeface="Helvetica Neue Light"/>
              <a:cs typeface="Helvetica Neue Light"/>
              <a:sym typeface="Helvetica Neue Light"/>
            </a:endParaRPr>
          </a:p>
        </p:txBody>
      </p:sp>
      <p:pic>
        <p:nvPicPr>
          <p:cNvPr id="2" name="Picture 1">
            <a:extLst>
              <a:ext uri="{FF2B5EF4-FFF2-40B4-BE49-F238E27FC236}">
                <a16:creationId xmlns:a16="http://schemas.microsoft.com/office/drawing/2014/main" id="{C8A1A45F-A094-ADF1-4C45-5B496318BD23}"/>
              </a:ext>
            </a:extLst>
          </p:cNvPr>
          <p:cNvPicPr>
            <a:picLocks noChangeAspect="1"/>
          </p:cNvPicPr>
          <p:nvPr/>
        </p:nvPicPr>
        <p:blipFill>
          <a:blip r:embed="rId3"/>
          <a:stretch>
            <a:fillRect/>
          </a:stretch>
        </p:blipFill>
        <p:spPr>
          <a:xfrm>
            <a:off x="11557509" y="233819"/>
            <a:ext cx="271308" cy="389810"/>
          </a:xfrm>
          <a:prstGeom prst="rect">
            <a:avLst/>
          </a:prstGeom>
        </p:spPr>
      </p:pic>
      <p:sp>
        <p:nvSpPr>
          <p:cNvPr id="3" name="Google Shape;100;p1">
            <a:extLst>
              <a:ext uri="{FF2B5EF4-FFF2-40B4-BE49-F238E27FC236}">
                <a16:creationId xmlns:a16="http://schemas.microsoft.com/office/drawing/2014/main" id="{96CB816F-5D80-8EBA-DCDE-BBA4A15F525A}"/>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dirty="0">
                <a:solidFill>
                  <a:srgbClr val="13294B"/>
                </a:solidFill>
                <a:ea typeface="Helvetica Neue Light"/>
                <a:cs typeface="Helvetica Neue Light"/>
                <a:sym typeface="Helvetica Neue Light"/>
              </a:rPr>
              <a:t>GRAINGER ENGINEERING</a:t>
            </a:r>
          </a:p>
        </p:txBody>
      </p:sp>
      <p:sp>
        <p:nvSpPr>
          <p:cNvPr id="4" name="Google Shape;100;p1">
            <a:extLst>
              <a:ext uri="{FF2B5EF4-FFF2-40B4-BE49-F238E27FC236}">
                <a16:creationId xmlns:a16="http://schemas.microsoft.com/office/drawing/2014/main" id="{F777F525-9EAD-61C3-FAD6-7F31CA2CA84A}"/>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dirty="0">
                <a:solidFill>
                  <a:srgbClr val="13294B"/>
                </a:solidFill>
                <a:ea typeface="Helvetica Neue Light"/>
                <a:cs typeface="Helvetica Neue Light"/>
                <a:sym typeface="Helvetica Neue Light"/>
              </a:rPr>
              <a:t>ELECTRICAL &amp; COMPUTER ENGINEERING</a:t>
            </a:r>
          </a:p>
        </p:txBody>
      </p:sp>
      <p:grpSp>
        <p:nvGrpSpPr>
          <p:cNvPr id="5" name="Group 4">
            <a:extLst>
              <a:ext uri="{FF2B5EF4-FFF2-40B4-BE49-F238E27FC236}">
                <a16:creationId xmlns:a16="http://schemas.microsoft.com/office/drawing/2014/main" id="{CB42F35A-DB9D-6CD4-8678-508EEE2E358A}"/>
              </a:ext>
            </a:extLst>
          </p:cNvPr>
          <p:cNvGrpSpPr/>
          <p:nvPr/>
        </p:nvGrpSpPr>
        <p:grpSpPr>
          <a:xfrm>
            <a:off x="4061361" y="6601537"/>
            <a:ext cx="5238725" cy="70446"/>
            <a:chOff x="4028111" y="6601537"/>
            <a:chExt cx="5238725" cy="70446"/>
          </a:xfrm>
          <a:solidFill>
            <a:srgbClr val="13294B"/>
          </a:solidFill>
        </p:grpSpPr>
        <p:cxnSp>
          <p:nvCxnSpPr>
            <p:cNvPr id="6" name="Straight Connector 5">
              <a:extLst>
                <a:ext uri="{FF2B5EF4-FFF2-40B4-BE49-F238E27FC236}">
                  <a16:creationId xmlns:a16="http://schemas.microsoft.com/office/drawing/2014/main" id="{F62CD9F7-DF98-5273-1FBF-3FCFC5AAB5A3}"/>
                </a:ext>
              </a:extLst>
            </p:cNvPr>
            <p:cNvCxnSpPr>
              <a:cxnSpLocks/>
            </p:cNvCxnSpPr>
            <p:nvPr/>
          </p:nvCxnSpPr>
          <p:spPr>
            <a:xfrm flipH="1">
              <a:off x="4028111" y="6639606"/>
              <a:ext cx="5169964" cy="0"/>
            </a:xfrm>
            <a:prstGeom prst="line">
              <a:avLst/>
            </a:prstGeom>
            <a:grpFill/>
            <a:ln w="9525">
              <a:solidFill>
                <a:srgbClr val="13294B"/>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F87EC9B3-905A-86A0-17E0-7171DE56E19B}"/>
                </a:ext>
              </a:extLst>
            </p:cNvPr>
            <p:cNvSpPr/>
            <p:nvPr/>
          </p:nvSpPr>
          <p:spPr>
            <a:xfrm>
              <a:off x="9196390" y="6601537"/>
              <a:ext cx="70446" cy="704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172" name="Picture 4" descr="Image">
            <a:extLst>
              <a:ext uri="{FF2B5EF4-FFF2-40B4-BE49-F238E27FC236}">
                <a16:creationId xmlns:a16="http://schemas.microsoft.com/office/drawing/2014/main" id="{E10D67D9-A083-A8FF-66F4-EAEB650DA3C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756" b="4316"/>
          <a:stretch>
            <a:fillRect/>
          </a:stretch>
        </p:blipFill>
        <p:spPr bwMode="auto">
          <a:xfrm>
            <a:off x="7487538" y="1098718"/>
            <a:ext cx="4333556" cy="2495756"/>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7174" name="Picture 6" descr="Image">
            <a:extLst>
              <a:ext uri="{FF2B5EF4-FFF2-40B4-BE49-F238E27FC236}">
                <a16:creationId xmlns:a16="http://schemas.microsoft.com/office/drawing/2014/main" id="{389580B9-B761-5050-A2DB-3912DCB3370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89" b="3544"/>
          <a:stretch>
            <a:fillRect/>
          </a:stretch>
        </p:blipFill>
        <p:spPr bwMode="auto">
          <a:xfrm>
            <a:off x="7487538" y="3839065"/>
            <a:ext cx="4341279" cy="256975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2DA0D-5A6D-17F8-2FEF-FD9B270BC326}"/>
            </a:ext>
          </a:extLst>
        </p:cNvPr>
        <p:cNvGrpSpPr/>
        <p:nvPr/>
      </p:nvGrpSpPr>
      <p:grpSpPr>
        <a:xfrm>
          <a:off x="0" y="0"/>
          <a:ext cx="0" cy="0"/>
          <a:chOff x="0" y="0"/>
          <a:chExt cx="0" cy="0"/>
        </a:xfrm>
      </p:grpSpPr>
      <p:sp>
        <p:nvSpPr>
          <p:cNvPr id="16" name="Google Shape;147;p7">
            <a:extLst>
              <a:ext uri="{FF2B5EF4-FFF2-40B4-BE49-F238E27FC236}">
                <a16:creationId xmlns:a16="http://schemas.microsoft.com/office/drawing/2014/main" id="{7F6891DC-14A1-4E38-967F-A0F59988374F}"/>
              </a:ext>
            </a:extLst>
          </p:cNvPr>
          <p:cNvSpPr txBox="1">
            <a:spLocks/>
          </p:cNvSpPr>
          <p:nvPr/>
        </p:nvSpPr>
        <p:spPr>
          <a:xfrm>
            <a:off x="8776908" y="1153012"/>
            <a:ext cx="3032103" cy="500712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buSzPts val="3000"/>
            </a:pPr>
            <a:r>
              <a:rPr lang="en-US" sz="2600" b="1" dirty="0">
                <a:solidFill>
                  <a:srgbClr val="E84B36"/>
                </a:solidFill>
                <a:latin typeface="Arial" panose="020B0604020202020204" pitchFamily="34" charset="0"/>
                <a:cs typeface="Arial" panose="020B0604020202020204" pitchFamily="34" charset="0"/>
              </a:rPr>
              <a:t>MOSFET Bridge</a:t>
            </a:r>
          </a:p>
          <a:p>
            <a:pPr>
              <a:buSzPts val="2000"/>
            </a:pPr>
            <a:endParaRPr lang="en-US" sz="1800" dirty="0">
              <a:solidFill>
                <a:schemeClr val="tx1"/>
              </a:solidFill>
              <a:latin typeface="Arial" panose="020B0604020202020204" pitchFamily="34" charset="0"/>
              <a:ea typeface="Helvetica Neue Light"/>
              <a:cs typeface="Arial" panose="020B0604020202020204" pitchFamily="34" charset="0"/>
              <a:sym typeface="Helvetica Neue Light"/>
            </a:endParaRPr>
          </a:p>
          <a:p>
            <a:r>
              <a:rPr lang="en-US" sz="2000" dirty="0"/>
              <a:t>One of the functions our custom PCB handles is providing a triple Half-bridge for a BLDC motor:</a:t>
            </a:r>
          </a:p>
          <a:p>
            <a:endParaRPr lang="en-US" sz="2000" dirty="0"/>
          </a:p>
          <a:p>
            <a:pPr marL="342900" indent="-342900">
              <a:buFont typeface="Arial" panose="020B0604020202020204" pitchFamily="34" charset="0"/>
              <a:buChar char="•"/>
            </a:pPr>
            <a:r>
              <a:rPr lang="en-US" sz="1800" dirty="0"/>
              <a:t>Gate drivers PWM input up to 100 </a:t>
            </a:r>
            <a:r>
              <a:rPr lang="en-US" sz="1800" dirty="0" err="1"/>
              <a:t>KHz</a:t>
            </a:r>
            <a:endParaRPr lang="en-US" sz="1800" dirty="0"/>
          </a:p>
          <a:p>
            <a:pPr marL="342900" indent="-342900">
              <a:buFont typeface="Arial" panose="020B0604020202020204" pitchFamily="34" charset="0"/>
              <a:buChar char="•"/>
            </a:pPr>
            <a:r>
              <a:rPr lang="en-US" sz="1800" dirty="0"/>
              <a:t>Programmed MOSFET control functionality</a:t>
            </a:r>
          </a:p>
          <a:p>
            <a:pPr marL="342900" indent="-342900">
              <a:buFont typeface="Arial" panose="020B0604020202020204" pitchFamily="34" charset="0"/>
              <a:buChar char="•"/>
            </a:pPr>
            <a:r>
              <a:rPr lang="en-US" sz="1800" dirty="0"/>
              <a:t>Current-sense </a:t>
            </a:r>
          </a:p>
          <a:p>
            <a:pPr marL="342900" indent="-342900">
              <a:buFont typeface="Arial" panose="020B0604020202020204" pitchFamily="34" charset="0"/>
              <a:buChar char="•"/>
            </a:pPr>
            <a:r>
              <a:rPr lang="en-US" sz="1800" dirty="0"/>
              <a:t>Motor breaking energy dissipation</a:t>
            </a:r>
          </a:p>
          <a:p>
            <a:pPr marL="342900" indent="-342900">
              <a:buFont typeface="Arial" panose="020B0604020202020204" pitchFamily="34" charset="0"/>
              <a:buChar char="•"/>
            </a:pPr>
            <a:r>
              <a:rPr lang="en-US" sz="1800" dirty="0"/>
              <a:t>20A continuous output</a:t>
            </a:r>
          </a:p>
          <a:p>
            <a:pPr marL="342900" indent="-342900">
              <a:buFont typeface="Arial" panose="020B0604020202020204" pitchFamily="34" charset="0"/>
              <a:buChar char="•"/>
            </a:pPr>
            <a:endParaRPr lang="en-US" sz="1800" dirty="0"/>
          </a:p>
          <a:p>
            <a:endParaRPr lang="en-US" sz="2000" dirty="0"/>
          </a:p>
        </p:txBody>
      </p:sp>
      <p:sp>
        <p:nvSpPr>
          <p:cNvPr id="11" name="Google Shape;145;p7">
            <a:extLst>
              <a:ext uri="{FF2B5EF4-FFF2-40B4-BE49-F238E27FC236}">
                <a16:creationId xmlns:a16="http://schemas.microsoft.com/office/drawing/2014/main" id="{998136B6-FF28-FE62-4AA5-6C1B3CB3D7E0}"/>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13" name="Google Shape;100;p1">
            <a:extLst>
              <a:ext uri="{FF2B5EF4-FFF2-40B4-BE49-F238E27FC236}">
                <a16:creationId xmlns:a16="http://schemas.microsoft.com/office/drawing/2014/main" id="{46E3A045-0700-1B08-7695-33AEDBA0ADA3}"/>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400" u="none" strike="noStrike" cap="none" dirty="0">
                <a:solidFill>
                  <a:schemeClr val="lt1"/>
                </a:solidFill>
                <a:latin typeface="+mn-lt"/>
                <a:ea typeface="Helvetica Neue Light"/>
                <a:cs typeface="Helvetica Neue Light"/>
                <a:sym typeface="Helvetica Neue Light"/>
              </a:rPr>
              <a:t>Custom PCB Requirements</a:t>
            </a:r>
            <a:endParaRPr lang="en-US" sz="2400" dirty="0">
              <a:solidFill>
                <a:schemeClr val="lt1"/>
              </a:solidFill>
              <a:latin typeface="+mn-lt"/>
              <a:ea typeface="Helvetica Neue Light"/>
              <a:cs typeface="Helvetica Neue Light"/>
              <a:sym typeface="Helvetica Neue Light"/>
            </a:endParaRPr>
          </a:p>
        </p:txBody>
      </p:sp>
      <p:pic>
        <p:nvPicPr>
          <p:cNvPr id="2" name="Picture 1">
            <a:extLst>
              <a:ext uri="{FF2B5EF4-FFF2-40B4-BE49-F238E27FC236}">
                <a16:creationId xmlns:a16="http://schemas.microsoft.com/office/drawing/2014/main" id="{B247907F-0DF4-92E2-E5E2-62D743C1F276}"/>
              </a:ext>
            </a:extLst>
          </p:cNvPr>
          <p:cNvPicPr>
            <a:picLocks noChangeAspect="1"/>
          </p:cNvPicPr>
          <p:nvPr/>
        </p:nvPicPr>
        <p:blipFill>
          <a:blip r:embed="rId2"/>
          <a:stretch>
            <a:fillRect/>
          </a:stretch>
        </p:blipFill>
        <p:spPr>
          <a:xfrm>
            <a:off x="11557509" y="233819"/>
            <a:ext cx="271308" cy="389810"/>
          </a:xfrm>
          <a:prstGeom prst="rect">
            <a:avLst/>
          </a:prstGeom>
        </p:spPr>
      </p:pic>
      <p:sp>
        <p:nvSpPr>
          <p:cNvPr id="3" name="Google Shape;100;p1">
            <a:extLst>
              <a:ext uri="{FF2B5EF4-FFF2-40B4-BE49-F238E27FC236}">
                <a16:creationId xmlns:a16="http://schemas.microsoft.com/office/drawing/2014/main" id="{0436B081-EFDF-F2D1-9E85-F0946FF039BB}"/>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dirty="0">
                <a:solidFill>
                  <a:srgbClr val="13294B"/>
                </a:solidFill>
                <a:ea typeface="Helvetica Neue Light"/>
                <a:cs typeface="Helvetica Neue Light"/>
                <a:sym typeface="Helvetica Neue Light"/>
              </a:rPr>
              <a:t>GRAINGER ENGINEERING</a:t>
            </a:r>
          </a:p>
        </p:txBody>
      </p:sp>
      <p:sp>
        <p:nvSpPr>
          <p:cNvPr id="6" name="Google Shape;100;p1">
            <a:extLst>
              <a:ext uri="{FF2B5EF4-FFF2-40B4-BE49-F238E27FC236}">
                <a16:creationId xmlns:a16="http://schemas.microsoft.com/office/drawing/2014/main" id="{F8B34162-8BEA-758A-57CE-73EF4649014E}"/>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dirty="0">
                <a:solidFill>
                  <a:srgbClr val="13294B"/>
                </a:solidFill>
                <a:ea typeface="Helvetica Neue Light"/>
                <a:cs typeface="Helvetica Neue Light"/>
                <a:sym typeface="Helvetica Neue Light"/>
              </a:rPr>
              <a:t>ELECTRICAL &amp; COMPUTER ENGINEERING</a:t>
            </a:r>
          </a:p>
        </p:txBody>
      </p:sp>
      <p:grpSp>
        <p:nvGrpSpPr>
          <p:cNvPr id="7" name="Group 6">
            <a:extLst>
              <a:ext uri="{FF2B5EF4-FFF2-40B4-BE49-F238E27FC236}">
                <a16:creationId xmlns:a16="http://schemas.microsoft.com/office/drawing/2014/main" id="{2DDADF4C-20F6-585F-24FF-21DFD4D6E212}"/>
              </a:ext>
            </a:extLst>
          </p:cNvPr>
          <p:cNvGrpSpPr/>
          <p:nvPr/>
        </p:nvGrpSpPr>
        <p:grpSpPr>
          <a:xfrm>
            <a:off x="4061361" y="6601537"/>
            <a:ext cx="5238725" cy="70446"/>
            <a:chOff x="4028111" y="6601537"/>
            <a:chExt cx="5238725" cy="70446"/>
          </a:xfrm>
          <a:solidFill>
            <a:srgbClr val="13294B"/>
          </a:solidFill>
        </p:grpSpPr>
        <p:cxnSp>
          <p:nvCxnSpPr>
            <p:cNvPr id="8" name="Straight Connector 7">
              <a:extLst>
                <a:ext uri="{FF2B5EF4-FFF2-40B4-BE49-F238E27FC236}">
                  <a16:creationId xmlns:a16="http://schemas.microsoft.com/office/drawing/2014/main" id="{1AD7F30D-5797-BAD2-9B33-2741430BC4C3}"/>
                </a:ext>
              </a:extLst>
            </p:cNvPr>
            <p:cNvCxnSpPr>
              <a:cxnSpLocks/>
            </p:cNvCxnSpPr>
            <p:nvPr/>
          </p:nvCxnSpPr>
          <p:spPr>
            <a:xfrm flipH="1">
              <a:off x="4028111" y="6639606"/>
              <a:ext cx="5169964" cy="0"/>
            </a:xfrm>
            <a:prstGeom prst="line">
              <a:avLst/>
            </a:prstGeom>
            <a:grpFill/>
            <a:ln w="9525">
              <a:solidFill>
                <a:srgbClr val="13294B"/>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987A9748-ED04-0D0A-7661-3AABED46CFFA}"/>
                </a:ext>
              </a:extLst>
            </p:cNvPr>
            <p:cNvSpPr/>
            <p:nvPr/>
          </p:nvSpPr>
          <p:spPr>
            <a:xfrm>
              <a:off x="9196390" y="6601537"/>
              <a:ext cx="70446" cy="704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42" name="Picture 2">
            <a:extLst>
              <a:ext uri="{FF2B5EF4-FFF2-40B4-BE49-F238E27FC236}">
                <a16:creationId xmlns:a16="http://schemas.microsoft.com/office/drawing/2014/main" id="{5FA97567-05CD-EFE1-2F8C-F50CB32424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46" t="3216" r="1146" b="1903"/>
          <a:stretch>
            <a:fillRect/>
          </a:stretch>
        </p:blipFill>
        <p:spPr bwMode="auto">
          <a:xfrm>
            <a:off x="260897" y="1145141"/>
            <a:ext cx="7991337" cy="517669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40162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3959B-509D-F1F9-ECA5-4CE013A31F74}"/>
            </a:ext>
          </a:extLst>
        </p:cNvPr>
        <p:cNvGrpSpPr/>
        <p:nvPr/>
      </p:nvGrpSpPr>
      <p:grpSpPr>
        <a:xfrm>
          <a:off x="0" y="0"/>
          <a:ext cx="0" cy="0"/>
          <a:chOff x="0" y="0"/>
          <a:chExt cx="0" cy="0"/>
        </a:xfrm>
      </p:grpSpPr>
      <p:pic>
        <p:nvPicPr>
          <p:cNvPr id="13314" name="Picture 2">
            <a:extLst>
              <a:ext uri="{FF2B5EF4-FFF2-40B4-BE49-F238E27FC236}">
                <a16:creationId xmlns:a16="http://schemas.microsoft.com/office/drawing/2014/main" id="{C0FA125F-3074-9577-DC9A-55BFBD4888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544" y="1126540"/>
            <a:ext cx="7986690" cy="517669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16" name="Google Shape;147;p7">
            <a:extLst>
              <a:ext uri="{FF2B5EF4-FFF2-40B4-BE49-F238E27FC236}">
                <a16:creationId xmlns:a16="http://schemas.microsoft.com/office/drawing/2014/main" id="{B869EB8D-D33D-5B09-1345-8EEE31FA84E9}"/>
              </a:ext>
            </a:extLst>
          </p:cNvPr>
          <p:cNvSpPr txBox="1">
            <a:spLocks/>
          </p:cNvSpPr>
          <p:nvPr/>
        </p:nvSpPr>
        <p:spPr>
          <a:xfrm>
            <a:off x="8776908" y="1153012"/>
            <a:ext cx="3032103" cy="500712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buSzPts val="3000"/>
            </a:pPr>
            <a:r>
              <a:rPr lang="en-US" sz="2600" b="1" dirty="0">
                <a:solidFill>
                  <a:srgbClr val="E84B36"/>
                </a:solidFill>
                <a:latin typeface="Arial" panose="020B0604020202020204" pitchFamily="34" charset="0"/>
                <a:cs typeface="Arial" panose="020B0604020202020204" pitchFamily="34" charset="0"/>
              </a:rPr>
              <a:t>Power Protection</a:t>
            </a:r>
          </a:p>
          <a:p>
            <a:pPr>
              <a:buSzPts val="2000"/>
            </a:pPr>
            <a:endParaRPr lang="en-US" sz="1800" dirty="0">
              <a:solidFill>
                <a:schemeClr val="tx1"/>
              </a:solidFill>
              <a:latin typeface="Arial" panose="020B0604020202020204" pitchFamily="34" charset="0"/>
              <a:ea typeface="Helvetica Neue Light"/>
              <a:cs typeface="Arial" panose="020B0604020202020204" pitchFamily="34" charset="0"/>
              <a:sym typeface="Helvetica Neue Light"/>
            </a:endParaRPr>
          </a:p>
          <a:p>
            <a:r>
              <a:rPr lang="en-US" sz="2000" dirty="0"/>
              <a:t>The secondary function the PCB performs is power protection:</a:t>
            </a:r>
          </a:p>
          <a:p>
            <a:endParaRPr lang="en-US" sz="1800" dirty="0"/>
          </a:p>
          <a:p>
            <a:pPr marL="342900" indent="-342900">
              <a:buFont typeface="Arial" panose="020B0604020202020204" pitchFamily="34" charset="0"/>
              <a:buChar char="•"/>
            </a:pPr>
            <a:r>
              <a:rPr lang="en-US" sz="1800" dirty="0"/>
              <a:t>3.3V steady buck-converter output</a:t>
            </a:r>
          </a:p>
          <a:p>
            <a:pPr marL="342900" indent="-342900">
              <a:buFont typeface="Arial" panose="020B0604020202020204" pitchFamily="34" charset="0"/>
              <a:buChar char="•"/>
            </a:pPr>
            <a:r>
              <a:rPr lang="en-US" sz="1800" dirty="0"/>
              <a:t>Overvoltage protection up to 35V</a:t>
            </a:r>
          </a:p>
          <a:p>
            <a:pPr marL="342900" indent="-342900">
              <a:buFont typeface="Arial" panose="020B0604020202020204" pitchFamily="34" charset="0"/>
              <a:buChar char="•"/>
            </a:pPr>
            <a:r>
              <a:rPr lang="en-US" sz="1800" dirty="0"/>
              <a:t>Reverse-polarity protection</a:t>
            </a:r>
          </a:p>
          <a:p>
            <a:endParaRPr lang="en-US" sz="2000" dirty="0"/>
          </a:p>
        </p:txBody>
      </p:sp>
      <p:sp>
        <p:nvSpPr>
          <p:cNvPr id="11" name="Google Shape;145;p7">
            <a:extLst>
              <a:ext uri="{FF2B5EF4-FFF2-40B4-BE49-F238E27FC236}">
                <a16:creationId xmlns:a16="http://schemas.microsoft.com/office/drawing/2014/main" id="{DF522E5B-0D2D-EDF2-0441-DDE7270E0886}"/>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13" name="Google Shape;100;p1">
            <a:extLst>
              <a:ext uri="{FF2B5EF4-FFF2-40B4-BE49-F238E27FC236}">
                <a16:creationId xmlns:a16="http://schemas.microsoft.com/office/drawing/2014/main" id="{D74B443F-D2F4-F7D1-E528-2230F31D5888}"/>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400" u="none" strike="noStrike" cap="none" dirty="0">
                <a:solidFill>
                  <a:schemeClr val="lt1"/>
                </a:solidFill>
                <a:latin typeface="+mn-lt"/>
                <a:ea typeface="Helvetica Neue Light"/>
                <a:cs typeface="Helvetica Neue Light"/>
                <a:sym typeface="Helvetica Neue Light"/>
              </a:rPr>
              <a:t>Custom PCB Requirements cont.</a:t>
            </a:r>
            <a:endParaRPr lang="en-US" sz="2400" dirty="0">
              <a:solidFill>
                <a:schemeClr val="lt1"/>
              </a:solidFill>
              <a:latin typeface="+mn-lt"/>
              <a:ea typeface="Helvetica Neue Light"/>
              <a:cs typeface="Helvetica Neue Light"/>
              <a:sym typeface="Helvetica Neue Light"/>
            </a:endParaRPr>
          </a:p>
        </p:txBody>
      </p:sp>
      <p:pic>
        <p:nvPicPr>
          <p:cNvPr id="2" name="Picture 1">
            <a:extLst>
              <a:ext uri="{FF2B5EF4-FFF2-40B4-BE49-F238E27FC236}">
                <a16:creationId xmlns:a16="http://schemas.microsoft.com/office/drawing/2014/main" id="{40FBE331-0176-8F9E-7E48-93B28F0C2E57}"/>
              </a:ext>
            </a:extLst>
          </p:cNvPr>
          <p:cNvPicPr>
            <a:picLocks noChangeAspect="1"/>
          </p:cNvPicPr>
          <p:nvPr/>
        </p:nvPicPr>
        <p:blipFill>
          <a:blip r:embed="rId3"/>
          <a:stretch>
            <a:fillRect/>
          </a:stretch>
        </p:blipFill>
        <p:spPr>
          <a:xfrm>
            <a:off x="11557509" y="233819"/>
            <a:ext cx="271308" cy="389810"/>
          </a:xfrm>
          <a:prstGeom prst="rect">
            <a:avLst/>
          </a:prstGeom>
        </p:spPr>
      </p:pic>
      <p:sp>
        <p:nvSpPr>
          <p:cNvPr id="3" name="Google Shape;100;p1">
            <a:extLst>
              <a:ext uri="{FF2B5EF4-FFF2-40B4-BE49-F238E27FC236}">
                <a16:creationId xmlns:a16="http://schemas.microsoft.com/office/drawing/2014/main" id="{A17FD1C7-A987-4290-4280-3EC2C1D6EFE1}"/>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dirty="0">
                <a:solidFill>
                  <a:srgbClr val="13294B"/>
                </a:solidFill>
                <a:ea typeface="Helvetica Neue Light"/>
                <a:cs typeface="Helvetica Neue Light"/>
                <a:sym typeface="Helvetica Neue Light"/>
              </a:rPr>
              <a:t>GRAINGER ENGINEERING</a:t>
            </a:r>
          </a:p>
        </p:txBody>
      </p:sp>
      <p:sp>
        <p:nvSpPr>
          <p:cNvPr id="6" name="Google Shape;100;p1">
            <a:extLst>
              <a:ext uri="{FF2B5EF4-FFF2-40B4-BE49-F238E27FC236}">
                <a16:creationId xmlns:a16="http://schemas.microsoft.com/office/drawing/2014/main" id="{61E58828-60BB-4848-E5FE-A706E5738D23}"/>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dirty="0">
                <a:solidFill>
                  <a:srgbClr val="13294B"/>
                </a:solidFill>
                <a:ea typeface="Helvetica Neue Light"/>
                <a:cs typeface="Helvetica Neue Light"/>
                <a:sym typeface="Helvetica Neue Light"/>
              </a:rPr>
              <a:t>ELECTRICAL &amp; COMPUTER ENGINEERING</a:t>
            </a:r>
          </a:p>
        </p:txBody>
      </p:sp>
      <p:grpSp>
        <p:nvGrpSpPr>
          <p:cNvPr id="7" name="Group 6">
            <a:extLst>
              <a:ext uri="{FF2B5EF4-FFF2-40B4-BE49-F238E27FC236}">
                <a16:creationId xmlns:a16="http://schemas.microsoft.com/office/drawing/2014/main" id="{873C3660-03E1-C979-2A9A-A33AEF5D6D4E}"/>
              </a:ext>
            </a:extLst>
          </p:cNvPr>
          <p:cNvGrpSpPr/>
          <p:nvPr/>
        </p:nvGrpSpPr>
        <p:grpSpPr>
          <a:xfrm>
            <a:off x="4061361" y="6601537"/>
            <a:ext cx="5238725" cy="70446"/>
            <a:chOff x="4028111" y="6601537"/>
            <a:chExt cx="5238725" cy="70446"/>
          </a:xfrm>
          <a:solidFill>
            <a:srgbClr val="13294B"/>
          </a:solidFill>
        </p:grpSpPr>
        <p:cxnSp>
          <p:nvCxnSpPr>
            <p:cNvPr id="8" name="Straight Connector 7">
              <a:extLst>
                <a:ext uri="{FF2B5EF4-FFF2-40B4-BE49-F238E27FC236}">
                  <a16:creationId xmlns:a16="http://schemas.microsoft.com/office/drawing/2014/main" id="{55BFEE0F-AE24-82FF-2215-CB2054D8F457}"/>
                </a:ext>
              </a:extLst>
            </p:cNvPr>
            <p:cNvCxnSpPr>
              <a:cxnSpLocks/>
            </p:cNvCxnSpPr>
            <p:nvPr/>
          </p:nvCxnSpPr>
          <p:spPr>
            <a:xfrm flipH="1">
              <a:off x="4028111" y="6639606"/>
              <a:ext cx="5169964" cy="0"/>
            </a:xfrm>
            <a:prstGeom prst="line">
              <a:avLst/>
            </a:prstGeom>
            <a:grpFill/>
            <a:ln w="9525">
              <a:solidFill>
                <a:srgbClr val="13294B"/>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627E756A-6070-004C-686D-50F6E38719C7}"/>
                </a:ext>
              </a:extLst>
            </p:cNvPr>
            <p:cNvSpPr/>
            <p:nvPr/>
          </p:nvSpPr>
          <p:spPr>
            <a:xfrm>
              <a:off x="9196390" y="6601537"/>
              <a:ext cx="70446" cy="704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322609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EC9715-DEC2-0D4D-7655-FC345B089F56}"/>
            </a:ext>
          </a:extLst>
        </p:cNvPr>
        <p:cNvGrpSpPr/>
        <p:nvPr/>
      </p:nvGrpSpPr>
      <p:grpSpPr>
        <a:xfrm>
          <a:off x="0" y="0"/>
          <a:ext cx="0" cy="0"/>
          <a:chOff x="0" y="0"/>
          <a:chExt cx="0" cy="0"/>
        </a:xfrm>
      </p:grpSpPr>
      <p:sp>
        <p:nvSpPr>
          <p:cNvPr id="17" name="Google Shape;145;p7">
            <a:extLst>
              <a:ext uri="{FF2B5EF4-FFF2-40B4-BE49-F238E27FC236}">
                <a16:creationId xmlns:a16="http://schemas.microsoft.com/office/drawing/2014/main" id="{5982612B-A71B-B2E9-53D3-98C8A8878A03}"/>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4" name="Google Shape;147;p7">
            <a:extLst>
              <a:ext uri="{FF2B5EF4-FFF2-40B4-BE49-F238E27FC236}">
                <a16:creationId xmlns:a16="http://schemas.microsoft.com/office/drawing/2014/main" id="{AEC18B6F-8459-D452-B40E-A4BE8001A86B}"/>
              </a:ext>
            </a:extLst>
          </p:cNvPr>
          <p:cNvSpPr txBox="1">
            <a:spLocks/>
          </p:cNvSpPr>
          <p:nvPr/>
        </p:nvSpPr>
        <p:spPr>
          <a:xfrm>
            <a:off x="376810" y="1334279"/>
            <a:ext cx="5442100" cy="482110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buSzPts val="3000"/>
            </a:pPr>
            <a:r>
              <a:rPr lang="en-US" sz="2600" b="1" dirty="0">
                <a:solidFill>
                  <a:srgbClr val="E84B36"/>
                </a:solidFill>
                <a:latin typeface="Arial" panose="020B0604020202020204" pitchFamily="34" charset="0"/>
                <a:cs typeface="Arial" panose="020B0604020202020204" pitchFamily="34" charset="0"/>
              </a:rPr>
              <a:t>Original Concepts</a:t>
            </a:r>
          </a:p>
          <a:p>
            <a:pPr>
              <a:buSzPts val="2000"/>
            </a:pPr>
            <a:endParaRPr lang="en-US" sz="1800" dirty="0">
              <a:solidFill>
                <a:schemeClr val="tx1"/>
              </a:solidFill>
              <a:latin typeface="Arial" panose="020B0604020202020204" pitchFamily="34" charset="0"/>
              <a:ea typeface="Helvetica Neue Light"/>
              <a:cs typeface="Arial" panose="020B0604020202020204" pitchFamily="34" charset="0"/>
              <a:sym typeface="Helvetica Neue Light"/>
            </a:endParaRPr>
          </a:p>
          <a:p>
            <a:pPr>
              <a:buSzPts val="2000"/>
            </a:pPr>
            <a:r>
              <a:rPr lang="en-US" sz="2000" dirty="0">
                <a:latin typeface="Arial" panose="020B0604020202020204" pitchFamily="34" charset="0"/>
                <a:cs typeface="Arial" panose="020B0604020202020204" pitchFamily="34" charset="0"/>
              </a:rPr>
              <a:t>Due to the scope of our project, we had several reference designs that we originally planned to base our design off. In specific, VESC and DeepBlueEmbedded both had reference designs for robust ESCs. </a:t>
            </a:r>
          </a:p>
          <a:p>
            <a:pPr>
              <a:buSzPts val="2000"/>
            </a:pPr>
            <a:endParaRPr lang="en-US" sz="2000" dirty="0">
              <a:latin typeface="Arial" panose="020B0604020202020204" pitchFamily="34" charset="0"/>
              <a:cs typeface="Arial" panose="020B0604020202020204" pitchFamily="34" charset="0"/>
            </a:endParaRPr>
          </a:p>
          <a:p>
            <a:pPr>
              <a:buSzPts val="2000"/>
            </a:pPr>
            <a:r>
              <a:rPr lang="en-US" sz="2000" dirty="0">
                <a:latin typeface="Arial" panose="020B0604020202020204" pitchFamily="34" charset="0"/>
                <a:cs typeface="Arial" panose="020B0604020202020204" pitchFamily="34" charset="0"/>
              </a:rPr>
              <a:t>We planned to also develop a custom flight controller board to integrate our IMU, 2.4 GHz receiver, and main microcontroller. </a:t>
            </a:r>
            <a:endParaRPr lang="en-US" sz="2000" b="1" dirty="0">
              <a:solidFill>
                <a:schemeClr val="tx1"/>
              </a:solidFill>
              <a:latin typeface="Arial" panose="020B0604020202020204" pitchFamily="34" charset="0"/>
              <a:cs typeface="Arial" panose="020B0604020202020204" pitchFamily="34" charset="0"/>
            </a:endParaRPr>
          </a:p>
        </p:txBody>
      </p:sp>
      <p:sp>
        <p:nvSpPr>
          <p:cNvPr id="10" name="Google Shape;147;p7">
            <a:extLst>
              <a:ext uri="{FF2B5EF4-FFF2-40B4-BE49-F238E27FC236}">
                <a16:creationId xmlns:a16="http://schemas.microsoft.com/office/drawing/2014/main" id="{B94D08AC-D327-91EF-99C1-27D79E2649F3}"/>
              </a:ext>
            </a:extLst>
          </p:cNvPr>
          <p:cNvSpPr txBox="1">
            <a:spLocks/>
          </p:cNvSpPr>
          <p:nvPr/>
        </p:nvSpPr>
        <p:spPr>
          <a:xfrm>
            <a:off x="6158774" y="1334279"/>
            <a:ext cx="5442100" cy="482110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buSzPts val="3000"/>
            </a:pPr>
            <a:r>
              <a:rPr lang="en-US" sz="2600" b="1" dirty="0">
                <a:solidFill>
                  <a:srgbClr val="15264B"/>
                </a:solidFill>
                <a:latin typeface="Arial" panose="020B0604020202020204" pitchFamily="34" charset="0"/>
                <a:ea typeface="Helvetica Neue Light"/>
                <a:cs typeface="Arial" panose="020B0604020202020204" pitchFamily="34" charset="0"/>
                <a:sym typeface="Helvetica Neue Light"/>
              </a:rPr>
              <a:t>Changes</a:t>
            </a:r>
          </a:p>
          <a:p>
            <a:pPr lvl="0">
              <a:buSzPts val="3000"/>
            </a:pPr>
            <a:endParaRPr lang="en-US" sz="1800" dirty="0">
              <a:solidFill>
                <a:schemeClr val="tx1"/>
              </a:solidFill>
              <a:latin typeface="Arial" panose="020B0604020202020204" pitchFamily="34" charset="0"/>
              <a:ea typeface="Helvetica Neue Light"/>
              <a:cs typeface="Arial" panose="020B0604020202020204" pitchFamily="34" charset="0"/>
              <a:sym typeface="Helvetica Neue Light"/>
            </a:endParaRPr>
          </a:p>
          <a:p>
            <a:pPr lvl="0">
              <a:buSzPts val="3000"/>
            </a:pPr>
            <a:r>
              <a:rPr lang="en-US" sz="2000" dirty="0">
                <a:solidFill>
                  <a:schemeClr val="tx1"/>
                </a:solidFill>
                <a:latin typeface="Arial" panose="020B0604020202020204" pitchFamily="34" charset="0"/>
                <a:ea typeface="Helvetica Neue Light"/>
                <a:cs typeface="Arial" panose="020B0604020202020204" pitchFamily="34" charset="0"/>
                <a:sym typeface="Helvetica Neue Light"/>
              </a:rPr>
              <a:t>Timing constraints and delays with our PCB layout due to multiple revisions for trace width meant that we were unable to implement a flight board, deciding to instead use several breakout boards for the sensors we chose and then connecting them to a Nucleo Board. </a:t>
            </a:r>
          </a:p>
          <a:p>
            <a:pPr lvl="0">
              <a:buSzPts val="3000"/>
            </a:pPr>
            <a:endParaRPr lang="en-US" sz="2000" dirty="0">
              <a:solidFill>
                <a:schemeClr val="tx1"/>
              </a:solidFill>
              <a:latin typeface="Arial" panose="020B0604020202020204" pitchFamily="34" charset="0"/>
              <a:ea typeface="Helvetica Neue Light"/>
              <a:cs typeface="Arial" panose="020B0604020202020204" pitchFamily="34" charset="0"/>
              <a:sym typeface="Helvetica Neue Light"/>
            </a:endParaRPr>
          </a:p>
          <a:p>
            <a:pPr lvl="0">
              <a:buSzPts val="3000"/>
            </a:pPr>
            <a:r>
              <a:rPr lang="en-US" sz="2000" dirty="0">
                <a:solidFill>
                  <a:schemeClr val="tx1"/>
                </a:solidFill>
                <a:latin typeface="Arial" panose="020B0604020202020204" pitchFamily="34" charset="0"/>
                <a:ea typeface="Helvetica Neue Light"/>
                <a:cs typeface="Arial" panose="020B0604020202020204" pitchFamily="34" charset="0"/>
                <a:sym typeface="Helvetica Neue Light"/>
              </a:rPr>
              <a:t>When verifying our final ESC, 2 of our high-side MOSFETs did not function, making it impossible for us to drive a BLDC motor using our board. We were able to demonstrate half-functionality using a drone battery and several LEDs. We used off-the-shelf 4-in-1 ESCs instead as a fallback. </a:t>
            </a:r>
          </a:p>
        </p:txBody>
      </p:sp>
      <p:sp>
        <p:nvSpPr>
          <p:cNvPr id="16" name="Google Shape;100;p1">
            <a:extLst>
              <a:ext uri="{FF2B5EF4-FFF2-40B4-BE49-F238E27FC236}">
                <a16:creationId xmlns:a16="http://schemas.microsoft.com/office/drawing/2014/main" id="{9F9F3437-EC97-9389-A1C0-7B7F5B470DFF}"/>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400" u="none" strike="noStrike" cap="none" dirty="0">
                <a:solidFill>
                  <a:schemeClr val="lt1"/>
                </a:solidFill>
                <a:latin typeface="+mn-lt"/>
                <a:ea typeface="Helvetica Neue Light"/>
                <a:cs typeface="Helvetica Neue Light"/>
                <a:sym typeface="Helvetica Neue Light"/>
              </a:rPr>
              <a:t>Electrical Subsystem - Changes</a:t>
            </a:r>
            <a:endParaRPr lang="en-US" sz="2400" dirty="0">
              <a:solidFill>
                <a:schemeClr val="lt1"/>
              </a:solidFill>
              <a:latin typeface="+mn-lt"/>
              <a:ea typeface="Helvetica Neue Light"/>
              <a:cs typeface="Helvetica Neue Light"/>
              <a:sym typeface="Helvetica Neue Light"/>
            </a:endParaRPr>
          </a:p>
        </p:txBody>
      </p:sp>
      <p:pic>
        <p:nvPicPr>
          <p:cNvPr id="2" name="Picture 1">
            <a:extLst>
              <a:ext uri="{FF2B5EF4-FFF2-40B4-BE49-F238E27FC236}">
                <a16:creationId xmlns:a16="http://schemas.microsoft.com/office/drawing/2014/main" id="{840E4739-850E-0DD7-48BA-0F106E08C4F2}"/>
              </a:ext>
            </a:extLst>
          </p:cNvPr>
          <p:cNvPicPr>
            <a:picLocks noChangeAspect="1"/>
          </p:cNvPicPr>
          <p:nvPr/>
        </p:nvPicPr>
        <p:blipFill>
          <a:blip r:embed="rId2"/>
          <a:stretch>
            <a:fillRect/>
          </a:stretch>
        </p:blipFill>
        <p:spPr>
          <a:xfrm>
            <a:off x="11557509" y="233819"/>
            <a:ext cx="271308" cy="389810"/>
          </a:xfrm>
          <a:prstGeom prst="rect">
            <a:avLst/>
          </a:prstGeom>
        </p:spPr>
      </p:pic>
      <p:sp>
        <p:nvSpPr>
          <p:cNvPr id="3" name="Google Shape;100;p1">
            <a:extLst>
              <a:ext uri="{FF2B5EF4-FFF2-40B4-BE49-F238E27FC236}">
                <a16:creationId xmlns:a16="http://schemas.microsoft.com/office/drawing/2014/main" id="{3F589E90-5F42-E45A-BB1D-7E0C2D092AD8}"/>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dirty="0">
                <a:solidFill>
                  <a:srgbClr val="13294B"/>
                </a:solidFill>
                <a:ea typeface="Helvetica Neue Light"/>
                <a:cs typeface="Helvetica Neue Light"/>
                <a:sym typeface="Helvetica Neue Light"/>
              </a:rPr>
              <a:t>GRAINGER ENGINEERING</a:t>
            </a:r>
          </a:p>
        </p:txBody>
      </p:sp>
      <p:sp>
        <p:nvSpPr>
          <p:cNvPr id="5" name="Google Shape;100;p1">
            <a:extLst>
              <a:ext uri="{FF2B5EF4-FFF2-40B4-BE49-F238E27FC236}">
                <a16:creationId xmlns:a16="http://schemas.microsoft.com/office/drawing/2014/main" id="{111EB613-FB72-EB87-323B-0E397F5149E0}"/>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dirty="0">
                <a:solidFill>
                  <a:srgbClr val="13294B"/>
                </a:solidFill>
                <a:ea typeface="Helvetica Neue Light"/>
                <a:cs typeface="Helvetica Neue Light"/>
                <a:sym typeface="Helvetica Neue Light"/>
              </a:rPr>
              <a:t>ELECTRICAL &amp; COMPUTER ENGINEERING</a:t>
            </a:r>
          </a:p>
        </p:txBody>
      </p:sp>
      <p:grpSp>
        <p:nvGrpSpPr>
          <p:cNvPr id="6" name="Group 5">
            <a:extLst>
              <a:ext uri="{FF2B5EF4-FFF2-40B4-BE49-F238E27FC236}">
                <a16:creationId xmlns:a16="http://schemas.microsoft.com/office/drawing/2014/main" id="{ED5B7CA9-6978-98DC-D23D-510E6B1E50F6}"/>
              </a:ext>
            </a:extLst>
          </p:cNvPr>
          <p:cNvGrpSpPr/>
          <p:nvPr/>
        </p:nvGrpSpPr>
        <p:grpSpPr>
          <a:xfrm>
            <a:off x="4061361" y="6601537"/>
            <a:ext cx="5238725" cy="70446"/>
            <a:chOff x="4028111" y="6601537"/>
            <a:chExt cx="5238725" cy="70446"/>
          </a:xfrm>
          <a:solidFill>
            <a:srgbClr val="13294B"/>
          </a:solidFill>
        </p:grpSpPr>
        <p:cxnSp>
          <p:nvCxnSpPr>
            <p:cNvPr id="7" name="Straight Connector 6">
              <a:extLst>
                <a:ext uri="{FF2B5EF4-FFF2-40B4-BE49-F238E27FC236}">
                  <a16:creationId xmlns:a16="http://schemas.microsoft.com/office/drawing/2014/main" id="{84A6CAAA-9092-4B1D-A3BA-483A1955FC45}"/>
                </a:ext>
              </a:extLst>
            </p:cNvPr>
            <p:cNvCxnSpPr>
              <a:cxnSpLocks/>
            </p:cNvCxnSpPr>
            <p:nvPr/>
          </p:nvCxnSpPr>
          <p:spPr>
            <a:xfrm flipH="1">
              <a:off x="4028111" y="6639606"/>
              <a:ext cx="5169964" cy="0"/>
            </a:xfrm>
            <a:prstGeom prst="line">
              <a:avLst/>
            </a:prstGeom>
            <a:grpFill/>
            <a:ln w="9525">
              <a:solidFill>
                <a:srgbClr val="13294B"/>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122923F6-74AB-36B8-551B-D90C23AFA687}"/>
                </a:ext>
              </a:extLst>
            </p:cNvPr>
            <p:cNvSpPr/>
            <p:nvPr/>
          </p:nvSpPr>
          <p:spPr>
            <a:xfrm>
              <a:off x="9196390" y="6601537"/>
              <a:ext cx="70446" cy="704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150094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47;p7">
            <a:extLst>
              <a:ext uri="{FF2B5EF4-FFF2-40B4-BE49-F238E27FC236}">
                <a16:creationId xmlns:a16="http://schemas.microsoft.com/office/drawing/2014/main" id="{437A156D-2491-BC45-8821-E6E91300B5E7}"/>
              </a:ext>
            </a:extLst>
          </p:cNvPr>
          <p:cNvSpPr txBox="1">
            <a:spLocks/>
          </p:cNvSpPr>
          <p:nvPr/>
        </p:nvSpPr>
        <p:spPr>
          <a:xfrm>
            <a:off x="5122548" y="1334279"/>
            <a:ext cx="6686464" cy="482110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buSzPts val="3000"/>
            </a:pPr>
            <a:r>
              <a:rPr lang="en-US" sz="2800" b="1" dirty="0">
                <a:solidFill>
                  <a:srgbClr val="E84B36"/>
                </a:solidFill>
                <a:latin typeface="Arial" panose="020B0604020202020204" pitchFamily="34" charset="0"/>
                <a:ea typeface="Helvetica Neue Light"/>
                <a:cs typeface="Arial" panose="020B0604020202020204" pitchFamily="34" charset="0"/>
                <a:sym typeface="Helvetica Neue Light"/>
              </a:rPr>
              <a:t>Overview</a:t>
            </a:r>
            <a:endParaRPr lang="en-US" sz="2800" b="1" dirty="0">
              <a:solidFill>
                <a:srgbClr val="E84B36"/>
              </a:solidFill>
              <a:latin typeface="Arial" panose="020B0604020202020204" pitchFamily="34" charset="0"/>
              <a:cs typeface="Arial" panose="020B0604020202020204" pitchFamily="34" charset="0"/>
            </a:endParaRPr>
          </a:p>
          <a:p>
            <a:pPr lvl="0">
              <a:buSzPts val="2000"/>
            </a:pPr>
            <a:endParaRPr lang="en-US" sz="2000" dirty="0">
              <a:solidFill>
                <a:schemeClr val="tx1"/>
              </a:solidFill>
              <a:latin typeface="Arial" panose="020B0604020202020204" pitchFamily="34" charset="0"/>
              <a:ea typeface="Helvetica Neue Light"/>
              <a:cs typeface="Arial" panose="020B0604020202020204" pitchFamily="34" charset="0"/>
              <a:sym typeface="Helvetica Neue Light"/>
            </a:endParaRPr>
          </a:p>
          <a:p>
            <a:pPr>
              <a:buSzPts val="2000"/>
            </a:pPr>
            <a:r>
              <a:rPr lang="en-US" sz="2000" dirty="0"/>
              <a:t>The mechanical subsystem provides a stiff frame to keep each motor in its expected orientation, mounting points for all the required electronics, as well as a protective cage during flight testing. </a:t>
            </a:r>
          </a:p>
          <a:p>
            <a:pPr>
              <a:buSzPts val="2000"/>
            </a:pPr>
            <a:endParaRPr lang="en-US" sz="2000" dirty="0">
              <a:solidFill>
                <a:schemeClr val="tx1"/>
              </a:solidFill>
              <a:latin typeface="Arial" panose="020B0604020202020204" pitchFamily="34" charset="0"/>
              <a:ea typeface="Helvetica Neue Light"/>
              <a:cs typeface="Arial" panose="020B0604020202020204" pitchFamily="34" charset="0"/>
              <a:sym typeface="Helvetica Neue Light"/>
            </a:endParaRPr>
          </a:p>
          <a:p>
            <a:pPr lvl="0">
              <a:buSzPts val="3000"/>
            </a:pPr>
            <a:r>
              <a:rPr lang="en-US" sz="2800" b="1" dirty="0">
                <a:solidFill>
                  <a:srgbClr val="15264B"/>
                </a:solidFill>
                <a:latin typeface="Arial" panose="020B0604020202020204" pitchFamily="34" charset="0"/>
                <a:ea typeface="Helvetica Neue Light"/>
                <a:cs typeface="Arial" panose="020B0604020202020204" pitchFamily="34" charset="0"/>
                <a:sym typeface="Helvetica Neue Light"/>
              </a:rPr>
              <a:t>Requirements</a:t>
            </a:r>
            <a:endParaRPr lang="en-US" sz="2800" b="1" dirty="0">
              <a:solidFill>
                <a:srgbClr val="15264B"/>
              </a:solidFill>
              <a:ea typeface="Helvetica Neue Light"/>
              <a:cs typeface="Arial" panose="020B0604020202020204" pitchFamily="34" charset="0"/>
              <a:sym typeface="Helvetica Neue Light"/>
            </a:endParaRPr>
          </a:p>
          <a:p>
            <a:pPr lvl="0">
              <a:buSzPts val="3000"/>
            </a:pPr>
            <a:endParaRPr lang="en-US" sz="1800" b="1" dirty="0">
              <a:solidFill>
                <a:schemeClr val="tx1"/>
              </a:solidFill>
              <a:latin typeface="Arial" panose="020B0604020202020204" pitchFamily="34" charset="0"/>
              <a:ea typeface="Helvetica Neue Light"/>
              <a:cs typeface="Arial" panose="020B0604020202020204" pitchFamily="34" charset="0"/>
              <a:sym typeface="Helvetica Neue Light"/>
            </a:endParaRPr>
          </a:p>
          <a:p>
            <a:pPr marL="685800" indent="-342900">
              <a:buSzPts val="3000"/>
              <a:buFont typeface="Arial" panose="020B0604020202020204" pitchFamily="34" charset="0"/>
              <a:buChar char="•"/>
            </a:pPr>
            <a:r>
              <a:rPr lang="en-US" sz="2000" b="1" dirty="0">
                <a:solidFill>
                  <a:schemeClr val="tx1"/>
                </a:solidFill>
                <a:latin typeface="Arial" panose="020B0604020202020204" pitchFamily="34" charset="0"/>
                <a:cs typeface="Arial" panose="020B0604020202020204" pitchFamily="34" charset="0"/>
              </a:rPr>
              <a:t>Mounting points for each of the motors in an optimal orientation</a:t>
            </a:r>
          </a:p>
          <a:p>
            <a:pPr marL="685800" indent="-342900">
              <a:buSzPts val="3000"/>
              <a:buFont typeface="Arial" panose="020B0604020202020204" pitchFamily="34" charset="0"/>
              <a:buChar char="•"/>
            </a:pPr>
            <a:r>
              <a:rPr lang="en-US" sz="2000" b="1" dirty="0">
                <a:solidFill>
                  <a:schemeClr val="tx1"/>
                </a:solidFill>
                <a:latin typeface="Arial" panose="020B0604020202020204" pitchFamily="34" charset="0"/>
                <a:cs typeface="Arial" panose="020B0604020202020204" pitchFamily="34" charset="0"/>
              </a:rPr>
              <a:t>Stiff frame verified through bending stiffness analysis and physical testing</a:t>
            </a:r>
          </a:p>
          <a:p>
            <a:pPr marL="685800" indent="-342900">
              <a:buSzPts val="3000"/>
              <a:buFont typeface="Arial" panose="020B0604020202020204" pitchFamily="34" charset="0"/>
              <a:buChar char="•"/>
            </a:pPr>
            <a:r>
              <a:rPr lang="en-US" sz="2000" b="1" dirty="0">
                <a:solidFill>
                  <a:schemeClr val="tx1"/>
                </a:solidFill>
                <a:latin typeface="Arial" panose="020B0604020202020204" pitchFamily="34" charset="0"/>
                <a:cs typeface="Arial" panose="020B0604020202020204" pitchFamily="34" charset="0"/>
              </a:rPr>
              <a:t>Safe mounting for electronics, batteries, ESCs</a:t>
            </a:r>
          </a:p>
        </p:txBody>
      </p:sp>
      <p:sp>
        <p:nvSpPr>
          <p:cNvPr id="13" name="Google Shape;145;p7">
            <a:extLst>
              <a:ext uri="{FF2B5EF4-FFF2-40B4-BE49-F238E27FC236}">
                <a16:creationId xmlns:a16="http://schemas.microsoft.com/office/drawing/2014/main" id="{52179DB0-DC47-6547-B775-839F60C4632E}"/>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15" name="Google Shape;100;p1">
            <a:extLst>
              <a:ext uri="{FF2B5EF4-FFF2-40B4-BE49-F238E27FC236}">
                <a16:creationId xmlns:a16="http://schemas.microsoft.com/office/drawing/2014/main" id="{CB30275B-0B04-FA42-84EA-9EABB4C8C5D2}"/>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400" u="none" strike="noStrike" cap="none" dirty="0">
                <a:solidFill>
                  <a:schemeClr val="lt1"/>
                </a:solidFill>
                <a:latin typeface="+mn-lt"/>
                <a:ea typeface="Helvetica Neue Light"/>
                <a:cs typeface="Helvetica Neue Light"/>
                <a:sym typeface="Helvetica Neue Light"/>
              </a:rPr>
              <a:t>Subsyste</a:t>
            </a:r>
            <a:r>
              <a:rPr lang="en-US" sz="2400" dirty="0">
                <a:solidFill>
                  <a:schemeClr val="lt1"/>
                </a:solidFill>
                <a:latin typeface="+mn-lt"/>
                <a:ea typeface="Helvetica Neue Light"/>
                <a:cs typeface="Helvetica Neue Light"/>
                <a:sym typeface="Helvetica Neue Light"/>
              </a:rPr>
              <a:t>m 2 – Mechanical Subsystem</a:t>
            </a:r>
          </a:p>
        </p:txBody>
      </p:sp>
      <p:pic>
        <p:nvPicPr>
          <p:cNvPr id="7" name="Picture 6">
            <a:extLst>
              <a:ext uri="{FF2B5EF4-FFF2-40B4-BE49-F238E27FC236}">
                <a16:creationId xmlns:a16="http://schemas.microsoft.com/office/drawing/2014/main" id="{1E870C57-E013-168F-2126-45D47F96285A}"/>
              </a:ext>
            </a:extLst>
          </p:cNvPr>
          <p:cNvPicPr>
            <a:picLocks noChangeAspect="1"/>
          </p:cNvPicPr>
          <p:nvPr/>
        </p:nvPicPr>
        <p:blipFill>
          <a:blip r:embed="rId2"/>
          <a:stretch>
            <a:fillRect/>
          </a:stretch>
        </p:blipFill>
        <p:spPr>
          <a:xfrm>
            <a:off x="11557509" y="233819"/>
            <a:ext cx="271308" cy="389810"/>
          </a:xfrm>
          <a:prstGeom prst="rect">
            <a:avLst/>
          </a:prstGeom>
        </p:spPr>
      </p:pic>
      <p:sp>
        <p:nvSpPr>
          <p:cNvPr id="8" name="Google Shape;100;p1">
            <a:extLst>
              <a:ext uri="{FF2B5EF4-FFF2-40B4-BE49-F238E27FC236}">
                <a16:creationId xmlns:a16="http://schemas.microsoft.com/office/drawing/2014/main" id="{0E2E2083-6AE0-3B60-0D50-0E1AF9DA99C7}"/>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dirty="0">
                <a:solidFill>
                  <a:srgbClr val="13294B"/>
                </a:solidFill>
                <a:ea typeface="Helvetica Neue Light"/>
                <a:cs typeface="Helvetica Neue Light"/>
                <a:sym typeface="Helvetica Neue Light"/>
              </a:rPr>
              <a:t>GRAINGER ENGINEERING</a:t>
            </a:r>
          </a:p>
        </p:txBody>
      </p:sp>
      <p:sp>
        <p:nvSpPr>
          <p:cNvPr id="9" name="Google Shape;100;p1">
            <a:extLst>
              <a:ext uri="{FF2B5EF4-FFF2-40B4-BE49-F238E27FC236}">
                <a16:creationId xmlns:a16="http://schemas.microsoft.com/office/drawing/2014/main" id="{CCB8C622-C7B4-9C6F-8BF4-6C84FF93F3B4}"/>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dirty="0">
                <a:solidFill>
                  <a:srgbClr val="13294B"/>
                </a:solidFill>
                <a:ea typeface="Helvetica Neue Light"/>
                <a:cs typeface="Helvetica Neue Light"/>
                <a:sym typeface="Helvetica Neue Light"/>
              </a:rPr>
              <a:t>ELECTRICAL &amp; COMPUTER ENGINEERING</a:t>
            </a:r>
          </a:p>
        </p:txBody>
      </p:sp>
      <p:grpSp>
        <p:nvGrpSpPr>
          <p:cNvPr id="10" name="Group 9">
            <a:extLst>
              <a:ext uri="{FF2B5EF4-FFF2-40B4-BE49-F238E27FC236}">
                <a16:creationId xmlns:a16="http://schemas.microsoft.com/office/drawing/2014/main" id="{5DBBDA8B-A183-840F-C658-508A3609AC5D}"/>
              </a:ext>
            </a:extLst>
          </p:cNvPr>
          <p:cNvGrpSpPr/>
          <p:nvPr/>
        </p:nvGrpSpPr>
        <p:grpSpPr>
          <a:xfrm>
            <a:off x="4061361" y="6601537"/>
            <a:ext cx="5238725" cy="70446"/>
            <a:chOff x="4028111" y="6601537"/>
            <a:chExt cx="5238725" cy="70446"/>
          </a:xfrm>
          <a:solidFill>
            <a:srgbClr val="13294B"/>
          </a:solidFill>
        </p:grpSpPr>
        <p:cxnSp>
          <p:nvCxnSpPr>
            <p:cNvPr id="11" name="Straight Connector 10">
              <a:extLst>
                <a:ext uri="{FF2B5EF4-FFF2-40B4-BE49-F238E27FC236}">
                  <a16:creationId xmlns:a16="http://schemas.microsoft.com/office/drawing/2014/main" id="{94F17F2D-6ED8-8D2C-4E3A-DE77B48C94C0}"/>
                </a:ext>
              </a:extLst>
            </p:cNvPr>
            <p:cNvCxnSpPr>
              <a:cxnSpLocks/>
            </p:cNvCxnSpPr>
            <p:nvPr/>
          </p:nvCxnSpPr>
          <p:spPr>
            <a:xfrm flipH="1">
              <a:off x="4028111" y="6639606"/>
              <a:ext cx="5169964" cy="0"/>
            </a:xfrm>
            <a:prstGeom prst="line">
              <a:avLst/>
            </a:prstGeom>
            <a:grpFill/>
            <a:ln w="9525">
              <a:solidFill>
                <a:srgbClr val="13294B"/>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C993AE2F-1BB1-051C-64A1-A8219505DC2C}"/>
                </a:ext>
              </a:extLst>
            </p:cNvPr>
            <p:cNvSpPr/>
            <p:nvPr/>
          </p:nvSpPr>
          <p:spPr>
            <a:xfrm>
              <a:off x="9196390" y="6601537"/>
              <a:ext cx="70446" cy="704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17" descr="A metal structure with a black background&#10;&#10;AI-generated content may be incorrect.">
            <a:extLst>
              <a:ext uri="{FF2B5EF4-FFF2-40B4-BE49-F238E27FC236}">
                <a16:creationId xmlns:a16="http://schemas.microsoft.com/office/drawing/2014/main" id="{0936232F-64D1-A84B-DCF9-3E820ED5460D}"/>
              </a:ext>
            </a:extLst>
          </p:cNvPr>
          <p:cNvPicPr>
            <a:picLocks noChangeAspect="1"/>
          </p:cNvPicPr>
          <p:nvPr/>
        </p:nvPicPr>
        <p:blipFill>
          <a:blip r:embed="rId3"/>
          <a:srcRect l="25882" r="37919"/>
          <a:stretch>
            <a:fillRect/>
          </a:stretch>
        </p:blipFill>
        <p:spPr>
          <a:xfrm>
            <a:off x="-923434" y="623629"/>
            <a:ext cx="7019434" cy="6703596"/>
          </a:xfrm>
          <a:prstGeom prst="rect">
            <a:avLst/>
          </a:prstGeom>
        </p:spPr>
      </p:pic>
    </p:spTree>
    <p:extLst>
      <p:ext uri="{BB962C8B-B14F-4D97-AF65-F5344CB8AC3E}">
        <p14:creationId xmlns:p14="http://schemas.microsoft.com/office/powerpoint/2010/main" val="1957060457"/>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19402</TotalTime>
  <Words>2951</Words>
  <Application>Microsoft Macintosh PowerPoint</Application>
  <PresentationFormat>Widescreen</PresentationFormat>
  <Paragraphs>297</Paragraphs>
  <Slides>30</Slides>
  <Notes>9</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vt:lpstr>
      <vt:lpstr>Calibri</vt:lpstr>
      <vt:lpstr>Helvetica Neue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a template. Please copy this document before making any edits</dc:title>
  <dc:creator>Nielsen, Joshua</dc:creator>
  <cp:lastModifiedBy>Ren, Ivan</cp:lastModifiedBy>
  <cp:revision>137</cp:revision>
  <dcterms:created xsi:type="dcterms:W3CDTF">2019-01-14T22:06:33Z</dcterms:created>
  <dcterms:modified xsi:type="dcterms:W3CDTF">2025-12-08T14:08:24Z</dcterms:modified>
</cp:coreProperties>
</file>