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8" roundtripDataSignature="AMtx7mhDgsDO1i6HWTn1HnqwW1HBdgQW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customschemas.google.com/relationships/presentationmetadata" Target="meta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6fb23abe29_2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Daniel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things to mention here:</a:t>
            </a:r>
            <a:endParaRPr/>
          </a:p>
          <a:p>
            <a:pPr indent="0" lvl="0" marL="0" rtl="0" algn="l">
              <a:spcBef>
                <a:spcPts val="0"/>
              </a:spcBef>
              <a:spcAft>
                <a:spcPts val="0"/>
              </a:spcAft>
              <a:buNone/>
            </a:pPr>
            <a:r>
              <a:rPr lang="en-US"/>
              <a:t>3.3 V of power from linear regulator, 5 V from battery: initially wasnt reading 3.3 or even 5, due to barrel jack pins being swapped which was later solved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buttons worked as intended</a:t>
            </a:r>
            <a:endParaRPr/>
          </a:p>
        </p:txBody>
      </p:sp>
      <p:sp>
        <p:nvSpPr>
          <p:cNvPr id="193" name="Google Shape;193;g26fb23abe29_2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6fb23abe29_2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nan</a:t>
            </a:r>
            <a:endParaRPr/>
          </a:p>
        </p:txBody>
      </p:sp>
      <p:sp>
        <p:nvSpPr>
          <p:cNvPr id="205" name="Google Shape;205;g26fb23abe29_2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6fb23abe29_2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457200" rtl="0" algn="l">
              <a:spcBef>
                <a:spcPts val="0"/>
              </a:spcBef>
              <a:spcAft>
                <a:spcPts val="0"/>
              </a:spcAft>
              <a:buNone/>
            </a:pPr>
            <a:r>
              <a:rPr lang="en-US"/>
              <a:t>nan</a:t>
            </a:r>
            <a:endParaRPr/>
          </a:p>
          <a:p>
            <a:pPr indent="-317500" lvl="0" marL="457200" rtl="0" algn="l">
              <a:spcBef>
                <a:spcPts val="0"/>
              </a:spcBef>
              <a:spcAft>
                <a:spcPts val="0"/>
              </a:spcAft>
              <a:buSzPts val="1400"/>
              <a:buAutoNum type="arabicPeriod"/>
            </a:pPr>
            <a:r>
              <a:rPr lang="en-US"/>
              <a:t>dimension changed due to new screen dim</a:t>
            </a:r>
            <a:endParaRPr/>
          </a:p>
          <a:p>
            <a:pPr indent="-317500" lvl="0" marL="457200" rtl="0" algn="l">
              <a:spcBef>
                <a:spcPts val="0"/>
              </a:spcBef>
              <a:spcAft>
                <a:spcPts val="0"/>
              </a:spcAft>
              <a:buSzPts val="1400"/>
              <a:buAutoNum type="arabicPeriod"/>
            </a:pPr>
            <a:r>
              <a:rPr lang="en-US"/>
              <a:t>smooth shape -&gt; safe for children</a:t>
            </a:r>
            <a:endParaRPr/>
          </a:p>
          <a:p>
            <a:pPr indent="-317500" lvl="0" marL="457200" rtl="0" algn="l">
              <a:spcBef>
                <a:spcPts val="0"/>
              </a:spcBef>
              <a:spcAft>
                <a:spcPts val="0"/>
              </a:spcAft>
              <a:buSzPts val="1400"/>
              <a:buAutoNum type="arabicPeriod"/>
            </a:pPr>
            <a:r>
              <a:rPr lang="en-US"/>
              <a:t>light material -&gt; more portable</a:t>
            </a:r>
            <a:endParaRPr/>
          </a:p>
        </p:txBody>
      </p:sp>
      <p:sp>
        <p:nvSpPr>
          <p:cNvPr id="218" name="Google Shape;218;g26fb23abe29_2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6fb23abe29_1_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Luke</a:t>
            </a:r>
            <a:endParaRPr/>
          </a:p>
        </p:txBody>
      </p:sp>
      <p:sp>
        <p:nvSpPr>
          <p:cNvPr id="234" name="Google Shape;234;g26fb23abe29_1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6fb23abe29_1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26fb23abe29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Daniel</a:t>
            </a:r>
            <a:endParaRPr/>
          </a:p>
        </p:txBody>
      </p:sp>
      <p:sp>
        <p:nvSpPr>
          <p:cNvPr id="257" name="Google Shape;25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Luke</a:t>
            </a:r>
            <a:endParaRPr/>
          </a:p>
        </p:txBody>
      </p:sp>
      <p:sp>
        <p:nvSpPr>
          <p:cNvPr id="270" name="Google Shape;27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Luke</a:t>
            </a:r>
            <a:endParaRPr/>
          </a:p>
        </p:txBody>
      </p:sp>
      <p:sp>
        <p:nvSpPr>
          <p:cNvPr id="286" name="Google Shape;28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6fb23abe29_1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g26fb23abe29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6fb23abe29_1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Daniel</a:t>
            </a:r>
            <a:endParaRPr/>
          </a:p>
        </p:txBody>
      </p:sp>
      <p:sp>
        <p:nvSpPr>
          <p:cNvPr id="308" name="Google Shape;308;g26fb23abe29_1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6fb23abe29_1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Luke</a:t>
            </a:r>
            <a:endParaRPr/>
          </a:p>
          <a:p>
            <a:pPr indent="0" lvl="0" marL="0" rtl="0" algn="l">
              <a:spcBef>
                <a:spcPts val="0"/>
              </a:spcBef>
              <a:spcAft>
                <a:spcPts val="0"/>
              </a:spcAft>
              <a:buClr>
                <a:schemeClr val="dk1"/>
              </a:buClr>
              <a:buSzPts val="1100"/>
              <a:buFont typeface="Arial"/>
              <a:buNone/>
            </a:pPr>
            <a:r>
              <a:rPr lang="en-US"/>
              <a:t>Successfully connected to a hotspot</a:t>
            </a:r>
            <a:endParaRPr/>
          </a:p>
          <a:p>
            <a:pPr indent="0" lvl="0" marL="0" rtl="0" algn="l">
              <a:spcBef>
                <a:spcPts val="0"/>
              </a:spcBef>
              <a:spcAft>
                <a:spcPts val="0"/>
              </a:spcAft>
              <a:buClr>
                <a:schemeClr val="dk1"/>
              </a:buClr>
              <a:buSzPts val="1100"/>
              <a:buFont typeface="Arial"/>
              <a:buNone/>
            </a:pPr>
            <a:r>
              <a:rPr lang="en-US"/>
              <a:t>Did not successfully implement a server for sending flashcards to our sd card remotely</a:t>
            </a:r>
            <a:endParaRPr/>
          </a:p>
          <a:p>
            <a:pPr indent="0" lvl="0" marL="0" rtl="0" algn="l">
              <a:spcBef>
                <a:spcPts val="0"/>
              </a:spcBef>
              <a:spcAft>
                <a:spcPts val="0"/>
              </a:spcAft>
              <a:buClr>
                <a:schemeClr val="dk1"/>
              </a:buClr>
              <a:buSzPts val="1100"/>
              <a:buFont typeface="Arial"/>
              <a:buNone/>
            </a:pPr>
            <a:r>
              <a:rPr lang="en-US"/>
              <a:t>Given more time, this is entirely feasible as we were able to connect to get the time.</a:t>
            </a:r>
            <a:endParaRPr/>
          </a:p>
          <a:p>
            <a:pPr indent="0" lvl="0" marL="0" rtl="0" algn="l">
              <a:spcBef>
                <a:spcPts val="0"/>
              </a:spcBef>
              <a:spcAft>
                <a:spcPts val="0"/>
              </a:spcAft>
              <a:buClr>
                <a:schemeClr val="dk1"/>
              </a:buClr>
              <a:buSzPts val="1100"/>
              <a:buFont typeface="Arial"/>
              <a:buNone/>
            </a:pPr>
            <a:r>
              <a:rPr lang="en-US"/>
              <a:t>File server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23" name="Google Shape;323;g26fb23abe29_1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6fb23abe29_1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Luke</a:t>
            </a:r>
            <a:endParaRPr/>
          </a:p>
          <a:p>
            <a:pPr indent="0" lvl="0" marL="0" rtl="0" algn="l">
              <a:spcBef>
                <a:spcPts val="0"/>
              </a:spcBef>
              <a:spcAft>
                <a:spcPts val="0"/>
              </a:spcAft>
              <a:buNone/>
            </a:pPr>
            <a:r>
              <a:t/>
            </a:r>
            <a:endParaRPr/>
          </a:p>
        </p:txBody>
      </p:sp>
      <p:sp>
        <p:nvSpPr>
          <p:cNvPr id="336" name="Google Shape;336;g26fb23abe29_1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6fb23abe29_1_1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nan</a:t>
            </a:r>
            <a:endParaRPr/>
          </a:p>
          <a:p>
            <a:pPr indent="0" lvl="0" marL="0" rtl="0" algn="l">
              <a:spcBef>
                <a:spcPts val="0"/>
              </a:spcBef>
              <a:spcAft>
                <a:spcPts val="0"/>
              </a:spcAft>
              <a:buNone/>
            </a:pPr>
            <a:r>
              <a:rPr lang="en-US"/>
              <a:t>RECOMMENDATIONS</a:t>
            </a:r>
            <a:endParaRPr/>
          </a:p>
          <a:p>
            <a:pPr indent="0" lvl="0" marL="0" rtl="0" algn="l">
              <a:spcBef>
                <a:spcPts val="0"/>
              </a:spcBef>
              <a:spcAft>
                <a:spcPts val="0"/>
              </a:spcAft>
              <a:buNone/>
            </a:pPr>
            <a:r>
              <a:rPr lang="en-US"/>
              <a:t>Replace the screen with a smaller dimension one</a:t>
            </a:r>
            <a:endParaRPr/>
          </a:p>
          <a:p>
            <a:pPr indent="0" lvl="0" marL="0" rtl="0" algn="l">
              <a:spcBef>
                <a:spcPts val="0"/>
              </a:spcBef>
              <a:spcAft>
                <a:spcPts val="0"/>
              </a:spcAft>
              <a:buNone/>
            </a:pPr>
            <a:r>
              <a:rPr lang="en-US"/>
              <a:t>Adding foreign characters to our font files</a:t>
            </a:r>
            <a:endParaRPr/>
          </a:p>
          <a:p>
            <a:pPr indent="0" lvl="0" marL="0" rtl="0" algn="l">
              <a:spcBef>
                <a:spcPts val="0"/>
              </a:spcBef>
              <a:spcAft>
                <a:spcPts val="0"/>
              </a:spcAft>
              <a:buNone/>
            </a:pPr>
            <a:r>
              <a:rPr lang="en-US"/>
              <a:t>Use injection molding machine to make the enclosure</a:t>
            </a:r>
            <a:endParaRPr/>
          </a:p>
          <a:p>
            <a:pPr indent="0" lvl="0" marL="0" rtl="0" algn="l">
              <a:spcBef>
                <a:spcPts val="0"/>
              </a:spcBef>
              <a:spcAft>
                <a:spcPts val="0"/>
              </a:spcAft>
              <a:buNone/>
            </a:pPr>
            <a:r>
              <a:rPr lang="en-US"/>
              <a:t>Adopt a setting system for user to adjust flashcards / font size without the use of an external computer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ETHICS</a:t>
            </a:r>
            <a:endParaRPr/>
          </a:p>
          <a:p>
            <a:pPr indent="0" lvl="0" marL="0" rtl="0" algn="l">
              <a:spcBef>
                <a:spcPts val="0"/>
              </a:spcBef>
              <a:spcAft>
                <a:spcPts val="0"/>
              </a:spcAft>
              <a:buNone/>
            </a:pPr>
            <a:r>
              <a:rPr lang="en-US"/>
              <a:t>Utilizing memes from WeChat as pet images may pose potential copyright infringement risks.</a:t>
            </a:r>
            <a:endParaRPr/>
          </a:p>
          <a:p>
            <a:pPr indent="0" lvl="0" marL="0" rtl="0" algn="l">
              <a:spcBef>
                <a:spcPts val="0"/>
              </a:spcBef>
              <a:spcAft>
                <a:spcPts val="0"/>
              </a:spcAft>
              <a:buNone/>
            </a:pPr>
            <a:r>
              <a:rPr lang="en-US"/>
              <a:t>Downloading word libraries and audio from the internet may breach copyright laws and violate data privacy norms.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49" name="Google Shape;349;g26fb23abe29_1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fb23abe29_0_1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g26fb23abe29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Daniel</a:t>
            </a:r>
            <a:endParaRPr/>
          </a:p>
          <a:p>
            <a:pPr indent="0" lvl="0" marL="0" rtl="0" algn="l">
              <a:lnSpc>
                <a:spcPct val="100000"/>
              </a:lnSpc>
              <a:spcBef>
                <a:spcPts val="0"/>
              </a:spcBef>
              <a:spcAft>
                <a:spcPts val="0"/>
              </a:spcAft>
              <a:buSzPts val="1400"/>
              <a:buNone/>
            </a:pPr>
            <a:r>
              <a:rPr lang="en-US"/>
              <a:t>Luke</a:t>
            </a:r>
            <a:endParaRPr/>
          </a:p>
          <a:p>
            <a:pPr indent="0" lvl="0" marL="0" rtl="0" algn="l">
              <a:lnSpc>
                <a:spcPct val="100000"/>
              </a:lnSpc>
              <a:spcBef>
                <a:spcPts val="0"/>
              </a:spcBef>
              <a:spcAft>
                <a:spcPts val="0"/>
              </a:spcAft>
              <a:buSzPts val="1400"/>
              <a:buNone/>
            </a:pPr>
            <a:r>
              <a:rPr lang="en-US"/>
              <a:t>Nancy</a:t>
            </a:r>
            <a:endParaRPr/>
          </a:p>
        </p:txBody>
      </p:sp>
      <p:sp>
        <p:nvSpPr>
          <p:cNvPr id="100" name="Google Shape;10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Daniel</a:t>
            </a:r>
            <a:endParaRPr/>
          </a:p>
        </p:txBody>
      </p:sp>
      <p:sp>
        <p:nvSpPr>
          <p:cNvPr id="119" name="Google Shape;11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6fb23abe29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Daniel</a:t>
            </a:r>
            <a:endParaRPr/>
          </a:p>
        </p:txBody>
      </p:sp>
      <p:sp>
        <p:nvSpPr>
          <p:cNvPr id="133" name="Google Shape;133;g26fb23abe29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6fb23abe29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Luke</a:t>
            </a:r>
            <a:endParaRPr/>
          </a:p>
        </p:txBody>
      </p:sp>
      <p:sp>
        <p:nvSpPr>
          <p:cNvPr id="147" name="Google Shape;147;g26fb23abe29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fb23abe29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26fb23abe29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6fb23abe29_2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nan</a:t>
            </a:r>
            <a:endParaRPr/>
          </a:p>
        </p:txBody>
      </p:sp>
      <p:sp>
        <p:nvSpPr>
          <p:cNvPr id="170" name="Google Shape;170;g26fb23abe29_2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nan</a:t>
            </a:r>
            <a:endParaRPr/>
          </a:p>
        </p:txBody>
      </p:sp>
      <p:sp>
        <p:nvSpPr>
          <p:cNvPr id="181" name="Google Shape;18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3"/>
          <p:cNvSpPr/>
          <p:nvPr>
            <p:ph idx="2" type="pic"/>
          </p:nvPr>
        </p:nvSpPr>
        <p:spPr>
          <a:xfrm>
            <a:off x="5183188" y="987425"/>
            <a:ext cx="6172200" cy="4873625"/>
          </a:xfrm>
          <a:prstGeom prst="rect">
            <a:avLst/>
          </a:prstGeom>
          <a:noFill/>
          <a:ln>
            <a:noFill/>
          </a:ln>
        </p:spPr>
      </p:sp>
      <p:sp>
        <p:nvSpPr>
          <p:cNvPr id="62" name="Google Shape;62;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20.jpg"/><Relationship Id="rId5"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1.jpg"/><Relationship Id="rId6" Type="http://schemas.openxmlformats.org/officeDocument/2006/relationships/image" Target="../media/image17.png"/><Relationship Id="rId7"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hyperlink" Target="http://drive.google.com/file/d/14UAQ6gXJFgj3Q4TfkJ6V0I10JKoQUy6x/view" TargetMode="External"/><Relationship Id="rId5"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jp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jp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33.jpg"/><Relationship Id="rId5" Type="http://schemas.openxmlformats.org/officeDocument/2006/relationships/image" Target="../media/image7.png"/><Relationship Id="rId6"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5.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26"/>
          <p:cNvSpPr/>
          <p:nvPr/>
        </p:nvSpPr>
        <p:spPr>
          <a:xfrm flipH="1" rot="10800000">
            <a:off x="-1" y="0"/>
            <a:ext cx="12192000" cy="6866164"/>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83" name="Google Shape;83;p26"/>
          <p:cNvPicPr preferRelativeResize="0"/>
          <p:nvPr/>
        </p:nvPicPr>
        <p:blipFill rotWithShape="1">
          <a:blip r:embed="rId3">
            <a:alphaModFix amt="25000"/>
          </a:blip>
          <a:srcRect b="0" l="0" r="0" t="0"/>
          <a:stretch/>
        </p:blipFill>
        <p:spPr>
          <a:xfrm>
            <a:off x="-25102" y="11165"/>
            <a:ext cx="12192000" cy="6858000"/>
          </a:xfrm>
          <a:prstGeom prst="rect">
            <a:avLst/>
          </a:prstGeom>
          <a:noFill/>
          <a:ln>
            <a:noFill/>
          </a:ln>
        </p:spPr>
      </p:pic>
      <p:pic>
        <p:nvPicPr>
          <p:cNvPr descr="A picture containing drawing&#10;&#10;Description automatically generated" id="84" name="Google Shape;84;p26"/>
          <p:cNvPicPr preferRelativeResize="0"/>
          <p:nvPr/>
        </p:nvPicPr>
        <p:blipFill rotWithShape="1">
          <a:blip r:embed="rId4">
            <a:alphaModFix/>
          </a:blip>
          <a:srcRect b="0" l="0" r="0" t="0"/>
          <a:stretch/>
        </p:blipFill>
        <p:spPr>
          <a:xfrm>
            <a:off x="4641007" y="852965"/>
            <a:ext cx="2909982" cy="754082"/>
          </a:xfrm>
          <a:prstGeom prst="rect">
            <a:avLst/>
          </a:prstGeom>
          <a:noFill/>
          <a:ln>
            <a:noFill/>
          </a:ln>
        </p:spPr>
      </p:pic>
      <p:sp>
        <p:nvSpPr>
          <p:cNvPr id="85" name="Google Shape;85;p26"/>
          <p:cNvSpPr txBox="1"/>
          <p:nvPr/>
        </p:nvSpPr>
        <p:spPr>
          <a:xfrm>
            <a:off x="3922059" y="5413888"/>
            <a:ext cx="4347882"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lt1"/>
                </a:solidFill>
              </a:rPr>
              <a:t>April 29th, 2024</a:t>
            </a:r>
            <a:endParaRPr b="0" i="0" sz="1800" u="none" cap="none" strike="noStrike">
              <a:solidFill>
                <a:schemeClr val="lt1"/>
              </a:solidFill>
              <a:latin typeface="Arial"/>
              <a:ea typeface="Arial"/>
              <a:cs typeface="Arial"/>
              <a:sym typeface="Arial"/>
            </a:endParaRPr>
          </a:p>
        </p:txBody>
      </p:sp>
      <p:sp>
        <p:nvSpPr>
          <p:cNvPr id="86" name="Google Shape;86;p26"/>
          <p:cNvSpPr txBox="1"/>
          <p:nvPr/>
        </p:nvSpPr>
        <p:spPr>
          <a:xfrm>
            <a:off x="1134035" y="2553964"/>
            <a:ext cx="9924000" cy="160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600"/>
              </a:spcBef>
              <a:spcAft>
                <a:spcPts val="0"/>
              </a:spcAft>
              <a:buClr>
                <a:srgbClr val="000000"/>
              </a:buClr>
              <a:buSzPts val="4500"/>
              <a:buFont typeface="Arial"/>
              <a:buNone/>
            </a:pPr>
            <a:r>
              <a:rPr b="1" lang="en-US" sz="4500">
                <a:solidFill>
                  <a:schemeClr val="lt1"/>
                </a:solidFill>
              </a:rPr>
              <a:t>JargonJolt</a:t>
            </a:r>
            <a:endParaRPr b="0" i="0" sz="45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None/>
            </a:pPr>
            <a:r>
              <a:rPr b="0" i="0" lang="en-US" sz="2500" u="none" cap="none" strike="noStrike">
                <a:solidFill>
                  <a:schemeClr val="lt1"/>
                </a:solidFill>
                <a:latin typeface="Arial"/>
                <a:ea typeface="Arial"/>
                <a:cs typeface="Arial"/>
                <a:sym typeface="Arial"/>
              </a:rPr>
              <a:t>Electrical &amp; Computer Engineering</a:t>
            </a:r>
            <a:endParaRPr/>
          </a:p>
          <a:p>
            <a:pPr indent="0" lvl="0" marL="0" marR="0" rtl="0" algn="l">
              <a:lnSpc>
                <a:spcPct val="100000"/>
              </a:lnSpc>
              <a:spcBef>
                <a:spcPts val="600"/>
              </a:spcBef>
              <a:spcAft>
                <a:spcPts val="0"/>
              </a:spcAft>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6fb23abe29_2_6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96" name="Google Shape;196;g26fb23abe29_2_63"/>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97" name="Google Shape;197;g26fb23abe29_2_63"/>
          <p:cNvSpPr txBox="1"/>
          <p:nvPr/>
        </p:nvSpPr>
        <p:spPr>
          <a:xfrm>
            <a:off x="5946800" y="1474650"/>
            <a:ext cx="5762400" cy="44433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00000"/>
              </a:lnSpc>
              <a:spcBef>
                <a:spcPts val="0"/>
              </a:spcBef>
              <a:spcAft>
                <a:spcPts val="0"/>
              </a:spcAft>
              <a:buClr>
                <a:schemeClr val="dk1"/>
              </a:buClr>
              <a:buSzPts val="2200"/>
              <a:buChar char="●"/>
            </a:pPr>
            <a:r>
              <a:rPr lang="en-US" sz="2200">
                <a:solidFill>
                  <a:schemeClr val="dk1"/>
                </a:solidFill>
              </a:rPr>
              <a:t>Communicate with a web server to retrieve flashcard set information.</a:t>
            </a:r>
            <a:endParaRPr sz="2200">
              <a:solidFill>
                <a:schemeClr val="dk1"/>
              </a:solidFill>
            </a:endParaRPr>
          </a:p>
          <a:p>
            <a:pPr indent="0" lvl="0" marL="457200" marR="0" rtl="0" algn="l">
              <a:lnSpc>
                <a:spcPct val="100000"/>
              </a:lnSpc>
              <a:spcBef>
                <a:spcPts val="0"/>
              </a:spcBef>
              <a:spcAft>
                <a:spcPts val="0"/>
              </a:spcAft>
              <a:buNone/>
            </a:pPr>
            <a:r>
              <a:t/>
            </a:r>
            <a:endParaRPr sz="2200">
              <a:solidFill>
                <a:schemeClr val="dk1"/>
              </a:solidFill>
            </a:endParaRPr>
          </a:p>
          <a:p>
            <a:pPr indent="-368300" lvl="0" marL="457200" marR="0" rtl="0" algn="l">
              <a:lnSpc>
                <a:spcPct val="100000"/>
              </a:lnSpc>
              <a:spcBef>
                <a:spcPts val="0"/>
              </a:spcBef>
              <a:spcAft>
                <a:spcPts val="0"/>
              </a:spcAft>
              <a:buClr>
                <a:schemeClr val="dk1"/>
              </a:buClr>
              <a:buSzPts val="2200"/>
              <a:buChar char="●"/>
            </a:pPr>
            <a:r>
              <a:rPr lang="en-US" sz="2200">
                <a:solidFill>
                  <a:schemeClr val="dk1"/>
                </a:solidFill>
              </a:rPr>
              <a:t>Read user button inputs.</a:t>
            </a:r>
            <a:endParaRPr sz="2200">
              <a:solidFill>
                <a:schemeClr val="dk1"/>
              </a:solidFill>
            </a:endParaRPr>
          </a:p>
          <a:p>
            <a:pPr indent="0" lvl="0" marL="457200" marR="0" rtl="0" algn="l">
              <a:lnSpc>
                <a:spcPct val="100000"/>
              </a:lnSpc>
              <a:spcBef>
                <a:spcPts val="0"/>
              </a:spcBef>
              <a:spcAft>
                <a:spcPts val="0"/>
              </a:spcAft>
              <a:buNone/>
            </a:pPr>
            <a:r>
              <a:t/>
            </a:r>
            <a:endParaRPr sz="2200">
              <a:solidFill>
                <a:schemeClr val="dk1"/>
              </a:solidFill>
            </a:endParaRPr>
          </a:p>
          <a:p>
            <a:pPr indent="-368300" lvl="0" marL="457200" marR="0" rtl="0" algn="l">
              <a:lnSpc>
                <a:spcPct val="100000"/>
              </a:lnSpc>
              <a:spcBef>
                <a:spcPts val="0"/>
              </a:spcBef>
              <a:spcAft>
                <a:spcPts val="0"/>
              </a:spcAft>
              <a:buClr>
                <a:schemeClr val="dk1"/>
              </a:buClr>
              <a:buSzPts val="2200"/>
              <a:buChar char="●"/>
            </a:pPr>
            <a:r>
              <a:rPr lang="en-US" sz="2200">
                <a:solidFill>
                  <a:schemeClr val="dk1"/>
                </a:solidFill>
              </a:rPr>
              <a:t>Facilitate communication between the memory and user interface modules including audio, display, and flashcard data.</a:t>
            </a:r>
            <a:endParaRPr sz="2200">
              <a:solidFill>
                <a:schemeClr val="dk1"/>
              </a:solidFill>
            </a:endParaRPr>
          </a:p>
          <a:p>
            <a:pPr indent="-368300" lvl="0" marL="457200" marR="0" rtl="0" algn="l">
              <a:lnSpc>
                <a:spcPct val="100000"/>
              </a:lnSpc>
              <a:spcBef>
                <a:spcPts val="0"/>
              </a:spcBef>
              <a:spcAft>
                <a:spcPts val="0"/>
              </a:spcAft>
              <a:buClr>
                <a:schemeClr val="dk1"/>
              </a:buClr>
              <a:buSzPts val="2200"/>
              <a:buChar char="●"/>
            </a:pPr>
            <a:r>
              <a:rPr lang="en-US" sz="2200">
                <a:solidFill>
                  <a:schemeClr val="dk1"/>
                </a:solidFill>
              </a:rPr>
              <a:t>While the device is in idle mode, ensure that the screen stays on for at least 2 hours.</a:t>
            </a:r>
            <a:endParaRPr sz="2200">
              <a:solidFill>
                <a:schemeClr val="dk1"/>
              </a:solidFill>
            </a:endParaRPr>
          </a:p>
          <a:p>
            <a:pPr indent="0" lvl="0" marL="0" marR="0" rtl="0" algn="l">
              <a:lnSpc>
                <a:spcPct val="100000"/>
              </a:lnSpc>
              <a:spcBef>
                <a:spcPts val="0"/>
              </a:spcBef>
              <a:spcAft>
                <a:spcPts val="0"/>
              </a:spcAft>
              <a:buClr>
                <a:schemeClr val="dk1"/>
              </a:buClr>
              <a:buSzPts val="2000"/>
              <a:buFont typeface="Helvetica Neue Light"/>
              <a:buNone/>
            </a:pPr>
            <a:r>
              <a:t/>
            </a:r>
            <a:endParaRPr sz="2200">
              <a:solidFill>
                <a:schemeClr val="dk1"/>
              </a:solidFill>
            </a:endParaRPr>
          </a:p>
        </p:txBody>
      </p:sp>
      <p:pic>
        <p:nvPicPr>
          <p:cNvPr descr="A close up of a logo&#10;&#10;Description automatically generated" id="198" name="Google Shape;198;g26fb23abe29_2_63"/>
          <p:cNvPicPr preferRelativeResize="0"/>
          <p:nvPr/>
        </p:nvPicPr>
        <p:blipFill rotWithShape="1">
          <a:blip r:embed="rId3">
            <a:alphaModFix/>
          </a:blip>
          <a:srcRect b="0" l="0" r="0" t="0"/>
          <a:stretch/>
        </p:blipFill>
        <p:spPr>
          <a:xfrm>
            <a:off x="11554210" y="235709"/>
            <a:ext cx="277906" cy="401420"/>
          </a:xfrm>
          <a:prstGeom prst="rect">
            <a:avLst/>
          </a:prstGeom>
          <a:noFill/>
          <a:ln>
            <a:noFill/>
          </a:ln>
        </p:spPr>
      </p:pic>
      <p:sp>
        <p:nvSpPr>
          <p:cNvPr id="199" name="Google Shape;199;g26fb23abe29_2_6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00" name="Google Shape;200;g26fb23abe29_2_6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201" name="Google Shape;201;g26fb23abe29_2_63"/>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Design</a:t>
            </a:r>
            <a:r>
              <a:rPr lang="en-US" sz="2400">
                <a:solidFill>
                  <a:schemeClr val="lt1"/>
                </a:solidFill>
              </a:rPr>
              <a:t> - Subsystem Requirements</a:t>
            </a:r>
            <a:endParaRPr b="0" i="0" sz="2400" u="none" cap="none" strike="noStrike">
              <a:solidFill>
                <a:schemeClr val="lt1"/>
              </a:solidFill>
              <a:latin typeface="Arial"/>
              <a:ea typeface="Arial"/>
              <a:cs typeface="Arial"/>
              <a:sym typeface="Arial"/>
            </a:endParaRPr>
          </a:p>
        </p:txBody>
      </p:sp>
      <p:pic>
        <p:nvPicPr>
          <p:cNvPr id="202" name="Google Shape;202;g26fb23abe29_2_63"/>
          <p:cNvPicPr preferRelativeResize="0"/>
          <p:nvPr/>
        </p:nvPicPr>
        <p:blipFill>
          <a:blip r:embed="rId4">
            <a:alphaModFix/>
          </a:blip>
          <a:stretch>
            <a:fillRect/>
          </a:stretch>
        </p:blipFill>
        <p:spPr>
          <a:xfrm>
            <a:off x="304800" y="1314070"/>
            <a:ext cx="5642000" cy="4229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6fb23abe29_2_16"/>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08" name="Google Shape;208;g26fb23abe29_2_16"/>
          <p:cNvSpPr txBox="1"/>
          <p:nvPr/>
        </p:nvSpPr>
        <p:spPr>
          <a:xfrm>
            <a:off x="6425973" y="1384404"/>
            <a:ext cx="6686400" cy="482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600">
                <a:solidFill>
                  <a:srgbClr val="E84B36"/>
                </a:solidFill>
              </a:rPr>
              <a:t>Changes:</a:t>
            </a:r>
            <a:endParaRPr b="1" sz="2600">
              <a:solidFill>
                <a:srgbClr val="E84B36"/>
              </a:solidFill>
            </a:endParaRPr>
          </a:p>
          <a:p>
            <a:pPr indent="0" lvl="0" marL="457200" marR="0" rtl="0" algn="l">
              <a:lnSpc>
                <a:spcPct val="100000"/>
              </a:lnSpc>
              <a:spcBef>
                <a:spcPts val="0"/>
              </a:spcBef>
              <a:spcAft>
                <a:spcPts val="0"/>
              </a:spcAft>
              <a:buNone/>
            </a:pPr>
            <a:r>
              <a:t/>
            </a:r>
            <a:endParaRPr sz="18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US" sz="2000">
                <a:solidFill>
                  <a:schemeClr val="dk1"/>
                </a:solidFill>
              </a:rPr>
              <a:t>Switching SRAM to SD card</a:t>
            </a:r>
            <a:endParaRPr sz="2000">
              <a:solidFill>
                <a:schemeClr val="dk1"/>
              </a:solidFill>
            </a:endParaRPr>
          </a:p>
          <a:p>
            <a:pPr indent="0" lvl="0" marL="0" marR="0" rtl="0" algn="l">
              <a:lnSpc>
                <a:spcPct val="100000"/>
              </a:lnSpc>
              <a:spcBef>
                <a:spcPts val="0"/>
              </a:spcBef>
              <a:spcAft>
                <a:spcPts val="0"/>
              </a:spcAft>
              <a:buNone/>
            </a:pPr>
            <a:r>
              <a:t/>
            </a:r>
            <a:endParaRPr sz="20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US" sz="2000">
                <a:solidFill>
                  <a:schemeClr val="dk1"/>
                </a:solidFill>
              </a:rPr>
              <a:t>Physical Design update</a:t>
            </a:r>
            <a:endParaRPr sz="2000">
              <a:solidFill>
                <a:schemeClr val="dk1"/>
              </a:solidFill>
            </a:endParaRPr>
          </a:p>
          <a:p>
            <a:pPr indent="0" lvl="0" marL="0" marR="0" rtl="0" algn="l">
              <a:lnSpc>
                <a:spcPct val="100000"/>
              </a:lnSpc>
              <a:spcBef>
                <a:spcPts val="0"/>
              </a:spcBef>
              <a:spcAft>
                <a:spcPts val="0"/>
              </a:spcAft>
              <a:buNone/>
            </a:pPr>
            <a:r>
              <a:t/>
            </a:r>
            <a:endParaRPr sz="20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US" sz="2000">
                <a:solidFill>
                  <a:schemeClr val="dk1"/>
                </a:solidFill>
              </a:rPr>
              <a:t>Screen Type Color to Black and White</a:t>
            </a:r>
            <a:endParaRPr b="1" i="0" sz="2000" u="none" cap="none" strike="noStrike">
              <a:solidFill>
                <a:schemeClr val="dk1"/>
              </a:solidFill>
              <a:latin typeface="Arial"/>
              <a:ea typeface="Arial"/>
              <a:cs typeface="Arial"/>
              <a:sym typeface="Arial"/>
            </a:endParaRPr>
          </a:p>
        </p:txBody>
      </p:sp>
      <p:sp>
        <p:nvSpPr>
          <p:cNvPr id="209" name="Google Shape;209;g26fb23abe29_2_1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10" name="Google Shape;210;g26fb23abe29_2_16"/>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11" name="Google Shape;211;g26fb23abe29_2_16"/>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12" name="Google Shape;212;g26fb23abe29_2_16"/>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Design - Original Design Changes</a:t>
            </a:r>
            <a:endParaRPr b="0" i="0" sz="2400" u="none" cap="none" strike="noStrike">
              <a:solidFill>
                <a:schemeClr val="lt1"/>
              </a:solidFill>
              <a:latin typeface="Arial"/>
              <a:ea typeface="Arial"/>
              <a:cs typeface="Arial"/>
              <a:sym typeface="Arial"/>
            </a:endParaRPr>
          </a:p>
        </p:txBody>
      </p:sp>
      <p:sp>
        <p:nvSpPr>
          <p:cNvPr id="213" name="Google Shape;213;g26fb23abe29_2_1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214" name="Google Shape;214;g26fb23abe29_2_16"/>
          <p:cNvPicPr preferRelativeResize="0"/>
          <p:nvPr/>
        </p:nvPicPr>
        <p:blipFill>
          <a:blip r:embed="rId4">
            <a:alphaModFix/>
          </a:blip>
          <a:stretch>
            <a:fillRect/>
          </a:stretch>
        </p:blipFill>
        <p:spPr>
          <a:xfrm>
            <a:off x="204550" y="1638900"/>
            <a:ext cx="5943600" cy="4114800"/>
          </a:xfrm>
          <a:prstGeom prst="rect">
            <a:avLst/>
          </a:prstGeom>
          <a:noFill/>
          <a:ln>
            <a:noFill/>
          </a:ln>
        </p:spPr>
      </p:pic>
      <p:pic>
        <p:nvPicPr>
          <p:cNvPr id="215" name="Google Shape;215;g26fb23abe29_2_16"/>
          <p:cNvPicPr preferRelativeResize="0"/>
          <p:nvPr/>
        </p:nvPicPr>
        <p:blipFill rotWithShape="1">
          <a:blip r:embed="rId5">
            <a:alphaModFix/>
          </a:blip>
          <a:srcRect b="10522" l="0" r="0" t="24520"/>
          <a:stretch/>
        </p:blipFill>
        <p:spPr>
          <a:xfrm>
            <a:off x="6148150" y="3724875"/>
            <a:ext cx="5943600" cy="2028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6fb23abe29_2_30"/>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21" name="Google Shape;221;g26fb23abe29_2_3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22" name="Google Shape;222;g26fb23abe29_2_3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23" name="Google Shape;223;g26fb23abe29_2_3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24" name="Google Shape;224;g26fb23abe29_2_30"/>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Design - Physical Design</a:t>
            </a:r>
            <a:endParaRPr b="0" i="0" sz="2400" u="none" cap="none" strike="noStrike">
              <a:solidFill>
                <a:schemeClr val="lt1"/>
              </a:solidFill>
              <a:latin typeface="Arial"/>
              <a:ea typeface="Arial"/>
              <a:cs typeface="Arial"/>
              <a:sym typeface="Arial"/>
            </a:endParaRPr>
          </a:p>
        </p:txBody>
      </p:sp>
      <p:sp>
        <p:nvSpPr>
          <p:cNvPr id="225" name="Google Shape;225;g26fb23abe29_2_3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226" name="Google Shape;226;g26fb23abe29_2_30"/>
          <p:cNvPicPr preferRelativeResize="0"/>
          <p:nvPr/>
        </p:nvPicPr>
        <p:blipFill rotWithShape="1">
          <a:blip r:embed="rId4">
            <a:alphaModFix/>
          </a:blip>
          <a:srcRect b="0" l="2940" r="0" t="0"/>
          <a:stretch/>
        </p:blipFill>
        <p:spPr>
          <a:xfrm>
            <a:off x="56625" y="1242186"/>
            <a:ext cx="4130400" cy="4119250"/>
          </a:xfrm>
          <a:prstGeom prst="rect">
            <a:avLst/>
          </a:prstGeom>
          <a:noFill/>
          <a:ln>
            <a:noFill/>
          </a:ln>
        </p:spPr>
      </p:pic>
      <p:pic>
        <p:nvPicPr>
          <p:cNvPr id="227" name="Google Shape;227;g26fb23abe29_2_30"/>
          <p:cNvPicPr preferRelativeResize="0"/>
          <p:nvPr/>
        </p:nvPicPr>
        <p:blipFill rotWithShape="1">
          <a:blip r:embed="rId5">
            <a:alphaModFix/>
          </a:blip>
          <a:srcRect b="0" l="5390" r="5799" t="0"/>
          <a:stretch/>
        </p:blipFill>
        <p:spPr>
          <a:xfrm>
            <a:off x="4187025" y="1179725"/>
            <a:ext cx="3817949" cy="4340799"/>
          </a:xfrm>
          <a:prstGeom prst="rect">
            <a:avLst/>
          </a:prstGeom>
          <a:noFill/>
          <a:ln>
            <a:noFill/>
          </a:ln>
        </p:spPr>
      </p:pic>
      <p:pic>
        <p:nvPicPr>
          <p:cNvPr id="228" name="Google Shape;228;g26fb23abe29_2_30"/>
          <p:cNvPicPr preferRelativeResize="0"/>
          <p:nvPr/>
        </p:nvPicPr>
        <p:blipFill rotWithShape="1">
          <a:blip r:embed="rId6">
            <a:alphaModFix/>
          </a:blip>
          <a:srcRect b="0" l="3468" r="5257" t="11174"/>
          <a:stretch/>
        </p:blipFill>
        <p:spPr>
          <a:xfrm rot="10800000">
            <a:off x="8368200" y="1404900"/>
            <a:ext cx="3373575" cy="3890452"/>
          </a:xfrm>
          <a:prstGeom prst="rect">
            <a:avLst/>
          </a:prstGeom>
          <a:noFill/>
          <a:ln>
            <a:noFill/>
          </a:ln>
        </p:spPr>
      </p:pic>
      <p:sp>
        <p:nvSpPr>
          <p:cNvPr id="229" name="Google Shape;229;g26fb23abe29_2_30"/>
          <p:cNvSpPr txBox="1"/>
          <p:nvPr/>
        </p:nvSpPr>
        <p:spPr>
          <a:xfrm>
            <a:off x="1152075" y="5361425"/>
            <a:ext cx="1939500" cy="40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1. </a:t>
            </a:r>
            <a:r>
              <a:rPr lang="en-US" sz="2200">
                <a:solidFill>
                  <a:schemeClr val="dk1"/>
                </a:solidFill>
                <a:latin typeface="Calibri"/>
                <a:ea typeface="Calibri"/>
                <a:cs typeface="Calibri"/>
                <a:sym typeface="Calibri"/>
              </a:rPr>
              <a:t>Blueprint</a:t>
            </a:r>
            <a:endParaRPr sz="2200">
              <a:solidFill>
                <a:schemeClr val="dk1"/>
              </a:solidFill>
              <a:latin typeface="Calibri"/>
              <a:ea typeface="Calibri"/>
              <a:cs typeface="Calibri"/>
              <a:sym typeface="Calibri"/>
            </a:endParaRPr>
          </a:p>
        </p:txBody>
      </p:sp>
      <p:sp>
        <p:nvSpPr>
          <p:cNvPr id="230" name="Google Shape;230;g26fb23abe29_2_30"/>
          <p:cNvSpPr txBox="1"/>
          <p:nvPr/>
        </p:nvSpPr>
        <p:spPr>
          <a:xfrm>
            <a:off x="5126250" y="5361425"/>
            <a:ext cx="1939500" cy="40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2</a:t>
            </a:r>
            <a:r>
              <a:rPr lang="en-US" sz="2200">
                <a:solidFill>
                  <a:schemeClr val="dk1"/>
                </a:solidFill>
                <a:latin typeface="Calibri"/>
                <a:ea typeface="Calibri"/>
                <a:cs typeface="Calibri"/>
                <a:sym typeface="Calibri"/>
              </a:rPr>
              <a:t>. 3D Design</a:t>
            </a:r>
            <a:endParaRPr sz="2200">
              <a:solidFill>
                <a:schemeClr val="dk1"/>
              </a:solidFill>
              <a:latin typeface="Calibri"/>
              <a:ea typeface="Calibri"/>
              <a:cs typeface="Calibri"/>
              <a:sym typeface="Calibri"/>
            </a:endParaRPr>
          </a:p>
        </p:txBody>
      </p:sp>
      <p:sp>
        <p:nvSpPr>
          <p:cNvPr id="231" name="Google Shape;231;g26fb23abe29_2_30"/>
          <p:cNvSpPr txBox="1"/>
          <p:nvPr/>
        </p:nvSpPr>
        <p:spPr>
          <a:xfrm>
            <a:off x="9100425" y="5361425"/>
            <a:ext cx="1939500" cy="40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3</a:t>
            </a:r>
            <a:r>
              <a:rPr lang="en-US" sz="2200">
                <a:solidFill>
                  <a:schemeClr val="dk1"/>
                </a:solidFill>
                <a:latin typeface="Calibri"/>
                <a:ea typeface="Calibri"/>
                <a:cs typeface="Calibri"/>
                <a:sym typeface="Calibri"/>
              </a:rPr>
              <a:t>. 3D Print</a:t>
            </a:r>
            <a:endParaRPr sz="22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6fb23abe29_1_89"/>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37" name="Google Shape;237;g26fb23abe29_1_89"/>
          <p:cNvSpPr txBox="1"/>
          <p:nvPr/>
        </p:nvSpPr>
        <p:spPr>
          <a:xfrm>
            <a:off x="376800" y="999050"/>
            <a:ext cx="11177400" cy="1915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n-US" sz="2600">
                <a:solidFill>
                  <a:srgbClr val="E84B36"/>
                </a:solidFill>
              </a:rPr>
              <a:t>Major Phases</a:t>
            </a:r>
            <a:r>
              <a:rPr b="1" lang="en-US" sz="2600">
                <a:solidFill>
                  <a:srgbClr val="E84B36"/>
                </a:solidFill>
              </a:rPr>
              <a:t>:</a:t>
            </a:r>
            <a:endParaRPr b="1" sz="2600">
              <a:solidFill>
                <a:srgbClr val="E84B36"/>
              </a:solidFill>
            </a:endParaRPr>
          </a:p>
          <a:p>
            <a:pPr indent="-355600" lvl="0" marL="457200" marR="0" rtl="0" algn="l">
              <a:lnSpc>
                <a:spcPct val="115000"/>
              </a:lnSpc>
              <a:spcBef>
                <a:spcPts val="0"/>
              </a:spcBef>
              <a:spcAft>
                <a:spcPts val="0"/>
              </a:spcAft>
              <a:buClr>
                <a:schemeClr val="dk1"/>
              </a:buClr>
              <a:buSzPts val="2000"/>
              <a:buChar char="●"/>
            </a:pPr>
            <a:r>
              <a:rPr lang="en-US" sz="2000">
                <a:solidFill>
                  <a:schemeClr val="dk1"/>
                </a:solidFill>
              </a:rPr>
              <a:t>Initialization of all peripherals and data pre-processing</a:t>
            </a:r>
            <a:endParaRPr sz="2000">
              <a:solidFill>
                <a:schemeClr val="dk1"/>
              </a:solidFill>
            </a:endParaRPr>
          </a:p>
          <a:p>
            <a:pPr indent="-355600" lvl="0" marL="457200" marR="0" rtl="0" algn="l">
              <a:lnSpc>
                <a:spcPct val="115000"/>
              </a:lnSpc>
              <a:spcBef>
                <a:spcPts val="0"/>
              </a:spcBef>
              <a:spcAft>
                <a:spcPts val="0"/>
              </a:spcAft>
              <a:buClr>
                <a:schemeClr val="dk1"/>
              </a:buClr>
              <a:buSzPts val="2000"/>
              <a:buChar char="●"/>
            </a:pPr>
            <a:r>
              <a:rPr lang="en-US" sz="2000">
                <a:solidFill>
                  <a:schemeClr val="dk1"/>
                </a:solidFill>
              </a:rPr>
              <a:t>Show flashcards to the user and respond to inputs </a:t>
            </a:r>
            <a:endParaRPr sz="2000">
              <a:solidFill>
                <a:schemeClr val="dk1"/>
              </a:solidFill>
            </a:endParaRPr>
          </a:p>
          <a:p>
            <a:pPr indent="-355600" lvl="0" marL="457200" marR="0" rtl="0" algn="l">
              <a:lnSpc>
                <a:spcPct val="115000"/>
              </a:lnSpc>
              <a:spcBef>
                <a:spcPts val="0"/>
              </a:spcBef>
              <a:spcAft>
                <a:spcPts val="0"/>
              </a:spcAft>
              <a:buClr>
                <a:schemeClr val="dk1"/>
              </a:buClr>
              <a:buSzPts val="2000"/>
              <a:buChar char="●"/>
            </a:pPr>
            <a:r>
              <a:rPr lang="en-US" sz="2000">
                <a:solidFill>
                  <a:schemeClr val="dk1"/>
                </a:solidFill>
              </a:rPr>
              <a:t>Wrap up by freeing memory and saving user progress</a:t>
            </a:r>
            <a:endParaRPr b="1" i="0" sz="2000" u="none" cap="none" strike="noStrike">
              <a:solidFill>
                <a:schemeClr val="dk1"/>
              </a:solidFill>
              <a:latin typeface="Arial"/>
              <a:ea typeface="Arial"/>
              <a:cs typeface="Arial"/>
              <a:sym typeface="Arial"/>
            </a:endParaRPr>
          </a:p>
        </p:txBody>
      </p:sp>
      <p:sp>
        <p:nvSpPr>
          <p:cNvPr id="238" name="Google Shape;238;g26fb23abe29_1_8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39" name="Google Shape;239;g26fb23abe29_1_89"/>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40" name="Google Shape;240;g26fb23abe29_1_89"/>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41" name="Google Shape;241;g26fb23abe29_1_89"/>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Design - Algorithm</a:t>
            </a:r>
            <a:endParaRPr b="0" i="0" sz="2400" u="none" cap="none" strike="noStrike">
              <a:solidFill>
                <a:schemeClr val="lt1"/>
              </a:solidFill>
              <a:latin typeface="Arial"/>
              <a:ea typeface="Arial"/>
              <a:cs typeface="Arial"/>
              <a:sym typeface="Arial"/>
            </a:endParaRPr>
          </a:p>
        </p:txBody>
      </p:sp>
      <p:sp>
        <p:nvSpPr>
          <p:cNvPr id="242" name="Google Shape;242;g26fb23abe29_1_8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243" name="Google Shape;243;g26fb23abe29_1_89"/>
          <p:cNvPicPr preferRelativeResize="0"/>
          <p:nvPr/>
        </p:nvPicPr>
        <p:blipFill>
          <a:blip r:embed="rId4">
            <a:alphaModFix/>
          </a:blip>
          <a:stretch>
            <a:fillRect/>
          </a:stretch>
        </p:blipFill>
        <p:spPr>
          <a:xfrm>
            <a:off x="1007525" y="2709527"/>
            <a:ext cx="9648650" cy="3495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6fb23abe29_1_16"/>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249" name="Google Shape;249;g26fb23abe29_1_16"/>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sp>
        <p:nvSpPr>
          <p:cNvPr id="250" name="Google Shape;250;g26fb23abe29_1_16"/>
          <p:cNvSpPr txBox="1"/>
          <p:nvPr/>
        </p:nvSpPr>
        <p:spPr>
          <a:xfrm>
            <a:off x="1230525" y="1541200"/>
            <a:ext cx="97308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lang="en-US" sz="6000">
                <a:solidFill>
                  <a:schemeClr val="lt1"/>
                </a:solidFill>
              </a:rPr>
              <a:t>Results</a:t>
            </a:r>
            <a:endParaRPr b="0" i="0" sz="1400" u="none" cap="none" strike="noStrike">
              <a:solidFill>
                <a:srgbClr val="000000"/>
              </a:solidFill>
              <a:latin typeface="Arial"/>
              <a:ea typeface="Arial"/>
              <a:cs typeface="Arial"/>
              <a:sym typeface="Arial"/>
            </a:endParaRPr>
          </a:p>
        </p:txBody>
      </p:sp>
      <p:pic>
        <p:nvPicPr>
          <p:cNvPr descr="A close up of a logo&#10;&#10;Description automatically generated" id="251" name="Google Shape;251;g26fb23abe29_1_16"/>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252" name="Google Shape;252;g26fb23abe29_1_16"/>
          <p:cNvSpPr/>
          <p:nvPr/>
        </p:nvSpPr>
        <p:spPr>
          <a:xfrm>
            <a:off x="5520230" y="2759325"/>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3" name="Google Shape;253;g26fb23abe29_1_1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254" name="Google Shape;254;g26fb23abe29_1_1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3"/>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60" name="Google Shape;260;p33"/>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61" name="Google Shape;261;p33"/>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62" name="Google Shape;262;p33"/>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63" name="Google Shape;263;p33"/>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Results - Build</a:t>
            </a:r>
            <a:endParaRPr b="0" i="0" sz="2400" u="none" cap="none" strike="noStrike">
              <a:solidFill>
                <a:schemeClr val="lt1"/>
              </a:solidFill>
              <a:latin typeface="Arial"/>
              <a:ea typeface="Arial"/>
              <a:cs typeface="Arial"/>
              <a:sym typeface="Arial"/>
            </a:endParaRPr>
          </a:p>
        </p:txBody>
      </p:sp>
      <p:sp>
        <p:nvSpPr>
          <p:cNvPr id="264" name="Google Shape;264;p33"/>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265" name="Google Shape;265;p33"/>
          <p:cNvPicPr preferRelativeResize="0"/>
          <p:nvPr/>
        </p:nvPicPr>
        <p:blipFill>
          <a:blip r:embed="rId4">
            <a:alphaModFix/>
          </a:blip>
          <a:stretch>
            <a:fillRect/>
          </a:stretch>
        </p:blipFill>
        <p:spPr>
          <a:xfrm>
            <a:off x="8180650" y="1231012"/>
            <a:ext cx="3628350" cy="4843226"/>
          </a:xfrm>
          <a:prstGeom prst="rect">
            <a:avLst/>
          </a:prstGeom>
          <a:noFill/>
          <a:ln>
            <a:noFill/>
          </a:ln>
        </p:spPr>
      </p:pic>
      <p:pic>
        <p:nvPicPr>
          <p:cNvPr id="266" name="Google Shape;266;p33"/>
          <p:cNvPicPr preferRelativeResize="0"/>
          <p:nvPr/>
        </p:nvPicPr>
        <p:blipFill rotWithShape="1">
          <a:blip r:embed="rId5">
            <a:alphaModFix/>
          </a:blip>
          <a:srcRect b="19212" l="0" r="2931" t="19032"/>
          <a:stretch/>
        </p:blipFill>
        <p:spPr>
          <a:xfrm>
            <a:off x="4039175" y="2027312"/>
            <a:ext cx="3847074" cy="3250637"/>
          </a:xfrm>
          <a:prstGeom prst="rect">
            <a:avLst/>
          </a:prstGeom>
          <a:noFill/>
          <a:ln>
            <a:noFill/>
          </a:ln>
        </p:spPr>
      </p:pic>
      <p:sp>
        <p:nvSpPr>
          <p:cNvPr id="267" name="Google Shape;267;p33"/>
          <p:cNvSpPr txBox="1"/>
          <p:nvPr/>
        </p:nvSpPr>
        <p:spPr>
          <a:xfrm>
            <a:off x="376800" y="1619650"/>
            <a:ext cx="3561300" cy="3863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2600">
                <a:solidFill>
                  <a:srgbClr val="E84B36"/>
                </a:solidFill>
              </a:rPr>
              <a:t>Major Components: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US" sz="2000">
                <a:solidFill>
                  <a:schemeClr val="dk1"/>
                </a:solidFill>
              </a:rPr>
              <a:t>Custom PCB</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US" sz="2000">
                <a:solidFill>
                  <a:schemeClr val="dk1"/>
                </a:solidFill>
              </a:rPr>
              <a:t>3D printed outer shell</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US" sz="2000">
                <a:solidFill>
                  <a:schemeClr val="dk1"/>
                </a:solidFill>
              </a:rPr>
              <a:t>I2S amplifier and speaker</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US" sz="2000">
                <a:solidFill>
                  <a:schemeClr val="dk1"/>
                </a:solidFill>
              </a:rPr>
              <a:t>SPI SD card reader</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US" sz="2000">
                <a:solidFill>
                  <a:schemeClr val="dk1"/>
                </a:solidFill>
              </a:rPr>
              <a:t>1000 mAh battery</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US" sz="2000">
                <a:solidFill>
                  <a:schemeClr val="dk1"/>
                </a:solidFill>
              </a:rPr>
              <a:t>Low Power digital ink screens </a:t>
            </a: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8"/>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73" name="Google Shape;273;p8"/>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74" name="Google Shape;274;p8"/>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75" name="Google Shape;275;p8"/>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76" name="Google Shape;276;p8"/>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Results - Testing</a:t>
            </a:r>
            <a:endParaRPr b="0" i="0" sz="2400" u="none" cap="none" strike="noStrike">
              <a:solidFill>
                <a:schemeClr val="lt1"/>
              </a:solidFill>
              <a:latin typeface="Arial"/>
              <a:ea typeface="Arial"/>
              <a:cs typeface="Arial"/>
              <a:sym typeface="Arial"/>
            </a:endParaRPr>
          </a:p>
        </p:txBody>
      </p:sp>
      <p:sp>
        <p:nvSpPr>
          <p:cNvPr id="277" name="Google Shape;277;p8"/>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278" name="Google Shape;278;p8"/>
          <p:cNvPicPr preferRelativeResize="0"/>
          <p:nvPr/>
        </p:nvPicPr>
        <p:blipFill rotWithShape="1">
          <a:blip r:embed="rId4">
            <a:alphaModFix/>
          </a:blip>
          <a:srcRect b="0" l="0" r="23065" t="20267"/>
          <a:stretch/>
        </p:blipFill>
        <p:spPr>
          <a:xfrm>
            <a:off x="7638125" y="3347275"/>
            <a:ext cx="3729175" cy="2895925"/>
          </a:xfrm>
          <a:prstGeom prst="rect">
            <a:avLst/>
          </a:prstGeom>
          <a:noFill/>
          <a:ln>
            <a:noFill/>
          </a:ln>
        </p:spPr>
      </p:pic>
      <p:pic>
        <p:nvPicPr>
          <p:cNvPr id="279" name="Google Shape;279;p8"/>
          <p:cNvPicPr preferRelativeResize="0"/>
          <p:nvPr/>
        </p:nvPicPr>
        <p:blipFill>
          <a:blip r:embed="rId5">
            <a:alphaModFix/>
          </a:blip>
          <a:stretch>
            <a:fillRect/>
          </a:stretch>
        </p:blipFill>
        <p:spPr>
          <a:xfrm>
            <a:off x="3526700" y="3347225"/>
            <a:ext cx="3729172" cy="2796876"/>
          </a:xfrm>
          <a:prstGeom prst="rect">
            <a:avLst/>
          </a:prstGeom>
          <a:noFill/>
          <a:ln>
            <a:noFill/>
          </a:ln>
        </p:spPr>
      </p:pic>
      <p:pic>
        <p:nvPicPr>
          <p:cNvPr id="280" name="Google Shape;280;p8"/>
          <p:cNvPicPr preferRelativeResize="0"/>
          <p:nvPr/>
        </p:nvPicPr>
        <p:blipFill>
          <a:blip r:embed="rId6">
            <a:alphaModFix/>
          </a:blip>
          <a:stretch>
            <a:fillRect/>
          </a:stretch>
        </p:blipFill>
        <p:spPr>
          <a:xfrm>
            <a:off x="7926326" y="1012463"/>
            <a:ext cx="3152754" cy="2190550"/>
          </a:xfrm>
          <a:prstGeom prst="rect">
            <a:avLst/>
          </a:prstGeom>
          <a:noFill/>
          <a:ln>
            <a:noFill/>
          </a:ln>
        </p:spPr>
      </p:pic>
      <p:sp>
        <p:nvSpPr>
          <p:cNvPr id="281" name="Google Shape;281;p8"/>
          <p:cNvSpPr txBox="1"/>
          <p:nvPr/>
        </p:nvSpPr>
        <p:spPr>
          <a:xfrm>
            <a:off x="98600" y="1121600"/>
            <a:ext cx="3729300" cy="324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600">
                <a:solidFill>
                  <a:srgbClr val="E84B36"/>
                </a:solidFill>
              </a:rPr>
              <a:t>Testing Strategies</a:t>
            </a:r>
            <a:r>
              <a:rPr b="1" lang="en-US" sz="2600">
                <a:solidFill>
                  <a:srgbClr val="E84B36"/>
                </a:solidFill>
              </a:rPr>
              <a:t>:</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IO Testing</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US" sz="1800">
                <a:solidFill>
                  <a:schemeClr val="dk1"/>
                </a:solidFill>
              </a:rPr>
              <a:t>Multimeter</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US" sz="1800">
                <a:solidFill>
                  <a:schemeClr val="dk1"/>
                </a:solidFill>
              </a:rPr>
              <a:t>Oscilloscope</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Serial Monitor</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External Power</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US" sz="1800">
                <a:solidFill>
                  <a:schemeClr val="dk1"/>
                </a:solidFill>
              </a:rPr>
              <a:t>Table top source</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US" sz="1800">
                <a:solidFill>
                  <a:schemeClr val="dk1"/>
                </a:solidFill>
              </a:rPr>
              <a:t>Barrel jack</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282" name="Google Shape;282;p8"/>
          <p:cNvSpPr txBox="1"/>
          <p:nvPr/>
        </p:nvSpPr>
        <p:spPr>
          <a:xfrm>
            <a:off x="98600" y="4015688"/>
            <a:ext cx="3300000" cy="1559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600">
                <a:solidFill>
                  <a:srgbClr val="E84B36"/>
                </a:solidFill>
              </a:rPr>
              <a:t>Frequently Tested:</a:t>
            </a:r>
            <a:endParaRPr b="1" sz="2600">
              <a:solidFill>
                <a:srgbClr val="E84B36"/>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Screens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Audio</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Program Behavior</a:t>
            </a:r>
            <a:endParaRPr sz="1800">
              <a:solidFill>
                <a:schemeClr val="dk1"/>
              </a:solidFill>
            </a:endParaRPr>
          </a:p>
        </p:txBody>
      </p:sp>
      <p:pic>
        <p:nvPicPr>
          <p:cNvPr id="283" name="Google Shape;283;p8"/>
          <p:cNvPicPr preferRelativeResize="0"/>
          <p:nvPr/>
        </p:nvPicPr>
        <p:blipFill rotWithShape="1">
          <a:blip r:embed="rId7">
            <a:alphaModFix/>
          </a:blip>
          <a:srcRect b="0" l="0" r="0" t="9608"/>
          <a:stretch/>
        </p:blipFill>
        <p:spPr>
          <a:xfrm>
            <a:off x="3734000" y="984600"/>
            <a:ext cx="3314568" cy="22462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4"/>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89" name="Google Shape;289;p34"/>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90" name="Google Shape;290;p34"/>
          <p:cNvPicPr preferRelativeResize="0"/>
          <p:nvPr/>
        </p:nvPicPr>
        <p:blipFill rotWithShape="1">
          <a:blip r:embed="rId3">
            <a:alphaModFix/>
          </a:blip>
          <a:srcRect b="0" l="0" r="0" t="0"/>
          <a:stretch/>
        </p:blipFill>
        <p:spPr>
          <a:xfrm>
            <a:off x="11554210" y="235709"/>
            <a:ext cx="277906" cy="401420"/>
          </a:xfrm>
          <a:prstGeom prst="rect">
            <a:avLst/>
          </a:prstGeom>
          <a:noFill/>
          <a:ln>
            <a:noFill/>
          </a:ln>
        </p:spPr>
      </p:pic>
      <p:sp>
        <p:nvSpPr>
          <p:cNvPr id="291" name="Google Shape;291;p34"/>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92" name="Google Shape;292;p34"/>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293" name="Google Shape;293;p34"/>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Results - Final Product</a:t>
            </a:r>
            <a:endParaRPr b="0" i="0" sz="2400" u="none" cap="none" strike="noStrike">
              <a:solidFill>
                <a:schemeClr val="lt1"/>
              </a:solidFill>
              <a:latin typeface="Arial"/>
              <a:ea typeface="Arial"/>
              <a:cs typeface="Arial"/>
              <a:sym typeface="Arial"/>
            </a:endParaRPr>
          </a:p>
        </p:txBody>
      </p:sp>
      <p:pic>
        <p:nvPicPr>
          <p:cNvPr id="294" name="Google Shape;294;p34" title="PXL_20240423_142700224~3.mp4">
            <a:hlinkClick r:id="rId4"/>
          </p:cNvPr>
          <p:cNvPicPr preferRelativeResize="0"/>
          <p:nvPr/>
        </p:nvPicPr>
        <p:blipFill>
          <a:blip r:embed="rId5">
            <a:alphaModFix/>
          </a:blip>
          <a:stretch>
            <a:fillRect/>
          </a:stretch>
        </p:blipFill>
        <p:spPr>
          <a:xfrm>
            <a:off x="2225430" y="947803"/>
            <a:ext cx="7212844" cy="5409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26fb23abe29_1_28"/>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300" name="Google Shape;300;g26fb23abe29_1_28"/>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sp>
        <p:nvSpPr>
          <p:cNvPr id="301" name="Google Shape;301;g26fb23abe29_1_28"/>
          <p:cNvSpPr txBox="1"/>
          <p:nvPr/>
        </p:nvSpPr>
        <p:spPr>
          <a:xfrm>
            <a:off x="1230525" y="1541200"/>
            <a:ext cx="97308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lang="en-US" sz="6000">
                <a:solidFill>
                  <a:schemeClr val="lt1"/>
                </a:solidFill>
              </a:rPr>
              <a:t>Discussion</a:t>
            </a:r>
            <a:endParaRPr b="0" i="0" sz="1400" u="none" cap="none" strike="noStrike">
              <a:solidFill>
                <a:srgbClr val="000000"/>
              </a:solidFill>
              <a:latin typeface="Arial"/>
              <a:ea typeface="Arial"/>
              <a:cs typeface="Arial"/>
              <a:sym typeface="Arial"/>
            </a:endParaRPr>
          </a:p>
        </p:txBody>
      </p:sp>
      <p:pic>
        <p:nvPicPr>
          <p:cNvPr descr="A close up of a logo&#10;&#10;Description automatically generated" id="302" name="Google Shape;302;g26fb23abe29_1_28"/>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303" name="Google Shape;303;g26fb23abe29_1_28"/>
          <p:cNvSpPr/>
          <p:nvPr/>
        </p:nvSpPr>
        <p:spPr>
          <a:xfrm>
            <a:off x="5520230" y="2759325"/>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4" name="Google Shape;304;g26fb23abe29_1_2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305" name="Google Shape;305;g26fb23abe29_1_2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26fb23abe29_1_38"/>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11" name="Google Shape;311;g26fb23abe29_1_38"/>
          <p:cNvSpPr txBox="1"/>
          <p:nvPr/>
        </p:nvSpPr>
        <p:spPr>
          <a:xfrm>
            <a:off x="376850" y="1049641"/>
            <a:ext cx="6422400" cy="53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600">
                <a:solidFill>
                  <a:srgbClr val="E84B36"/>
                </a:solidFill>
              </a:rPr>
              <a:t>Successes:</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312" name="Google Shape;312;g26fb23abe29_1_3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13" name="Google Shape;313;g26fb23abe29_1_38"/>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14" name="Google Shape;314;g26fb23abe29_1_38"/>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15" name="Google Shape;315;g26fb23abe29_1_38"/>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Discussion - Challenges and Successes</a:t>
            </a:r>
            <a:endParaRPr b="0" i="0" sz="2400" u="none" cap="none" strike="noStrike">
              <a:solidFill>
                <a:schemeClr val="lt1"/>
              </a:solidFill>
              <a:latin typeface="Arial"/>
              <a:ea typeface="Arial"/>
              <a:cs typeface="Arial"/>
              <a:sym typeface="Arial"/>
            </a:endParaRPr>
          </a:p>
        </p:txBody>
      </p:sp>
      <p:sp>
        <p:nvSpPr>
          <p:cNvPr id="316" name="Google Shape;316;g26fb23abe29_1_3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317" name="Google Shape;317;g26fb23abe29_1_38"/>
          <p:cNvSpPr txBox="1"/>
          <p:nvPr/>
        </p:nvSpPr>
        <p:spPr>
          <a:xfrm>
            <a:off x="376850" y="3220054"/>
            <a:ext cx="6422400" cy="53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600">
                <a:solidFill>
                  <a:srgbClr val="E84B36"/>
                </a:solidFill>
              </a:rPr>
              <a:t>Challenges</a:t>
            </a:r>
            <a:r>
              <a:rPr b="1" lang="en-US" sz="2600">
                <a:solidFill>
                  <a:srgbClr val="E84B36"/>
                </a:solidFill>
              </a:rPr>
              <a:t>:</a:t>
            </a:r>
            <a:endParaRPr b="1" sz="2600">
              <a:solidFill>
                <a:srgbClr val="E84B36"/>
              </a:solidFil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318" name="Google Shape;318;g26fb23abe29_1_38"/>
          <p:cNvSpPr txBox="1"/>
          <p:nvPr/>
        </p:nvSpPr>
        <p:spPr>
          <a:xfrm>
            <a:off x="469750" y="1592763"/>
            <a:ext cx="10817100" cy="2008200"/>
          </a:xfrm>
          <a:prstGeom prst="rect">
            <a:avLst/>
          </a:prstGeom>
          <a:noFill/>
          <a:ln>
            <a:noFill/>
          </a:ln>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Clr>
                <a:schemeClr val="dk1"/>
              </a:buClr>
              <a:buSzPts val="2400"/>
              <a:buChar char="●"/>
            </a:pPr>
            <a:r>
              <a:rPr lang="en-US" sz="2400">
                <a:solidFill>
                  <a:schemeClr val="dk1"/>
                </a:solidFill>
              </a:rPr>
              <a:t>All parts assembled into the small, portable enclosure</a:t>
            </a:r>
            <a:endParaRPr sz="2400">
              <a:solidFill>
                <a:schemeClr val="dk1"/>
              </a:solidFill>
            </a:endParaRPr>
          </a:p>
          <a:p>
            <a:pPr indent="-381000" lvl="0" marL="457200" rtl="0" algn="l">
              <a:lnSpc>
                <a:spcPct val="150000"/>
              </a:lnSpc>
              <a:spcBef>
                <a:spcPts val="0"/>
              </a:spcBef>
              <a:spcAft>
                <a:spcPts val="0"/>
              </a:spcAft>
              <a:buClr>
                <a:schemeClr val="dk1"/>
              </a:buClr>
              <a:buSzPts val="2400"/>
              <a:buChar char="●"/>
            </a:pPr>
            <a:r>
              <a:rPr lang="en-US" sz="2400">
                <a:solidFill>
                  <a:schemeClr val="dk1"/>
                </a:solidFill>
              </a:rPr>
              <a:t>High-level and subsystem </a:t>
            </a:r>
            <a:r>
              <a:rPr lang="en-US" sz="2400">
                <a:solidFill>
                  <a:schemeClr val="dk1"/>
                </a:solidFill>
              </a:rPr>
              <a:t>requirements met</a:t>
            </a:r>
            <a:endParaRPr sz="2400">
              <a:solidFill>
                <a:schemeClr val="dk1"/>
              </a:solidFill>
            </a:endParaRPr>
          </a:p>
          <a:p>
            <a:pPr indent="-381000" lvl="0" marL="457200" rtl="0" algn="l">
              <a:lnSpc>
                <a:spcPct val="150000"/>
              </a:lnSpc>
              <a:spcBef>
                <a:spcPts val="0"/>
              </a:spcBef>
              <a:spcAft>
                <a:spcPts val="0"/>
              </a:spcAft>
              <a:buClr>
                <a:schemeClr val="dk1"/>
              </a:buClr>
              <a:buSzPts val="2400"/>
              <a:buChar char="●"/>
            </a:pPr>
            <a:r>
              <a:rPr lang="en-US" sz="2400">
                <a:solidFill>
                  <a:schemeClr val="dk1"/>
                </a:solidFill>
              </a:rPr>
              <a:t>Long battery life and reliability</a:t>
            </a:r>
            <a:endParaRPr sz="2400">
              <a:solidFill>
                <a:schemeClr val="dk1"/>
              </a:solidFill>
            </a:endParaRPr>
          </a:p>
          <a:p>
            <a:pPr indent="0" lvl="0" marL="0" rtl="0" algn="l">
              <a:spcBef>
                <a:spcPts val="0"/>
              </a:spcBef>
              <a:spcAft>
                <a:spcPts val="0"/>
              </a:spcAft>
              <a:buNone/>
            </a:pPr>
            <a:r>
              <a:t/>
            </a:r>
            <a:endParaRPr sz="2400">
              <a:solidFill>
                <a:schemeClr val="dk1"/>
              </a:solidFill>
            </a:endParaRPr>
          </a:p>
        </p:txBody>
      </p:sp>
      <p:sp>
        <p:nvSpPr>
          <p:cNvPr id="319" name="Google Shape;319;g26fb23abe29_1_38"/>
          <p:cNvSpPr txBox="1"/>
          <p:nvPr/>
        </p:nvSpPr>
        <p:spPr>
          <a:xfrm>
            <a:off x="469750" y="3663988"/>
            <a:ext cx="10817100" cy="2008200"/>
          </a:xfrm>
          <a:prstGeom prst="rect">
            <a:avLst/>
          </a:prstGeom>
          <a:noFill/>
          <a:ln>
            <a:noFill/>
          </a:ln>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Clr>
                <a:schemeClr val="dk1"/>
              </a:buClr>
              <a:buSzPts val="2400"/>
              <a:buChar char="●"/>
            </a:pPr>
            <a:r>
              <a:rPr lang="en-US" sz="2400">
                <a:solidFill>
                  <a:schemeClr val="dk1"/>
                </a:solidFill>
              </a:rPr>
              <a:t>Difficulties with configuring libraries</a:t>
            </a:r>
            <a:endParaRPr sz="2400">
              <a:solidFill>
                <a:schemeClr val="dk1"/>
              </a:solidFill>
            </a:endParaRPr>
          </a:p>
          <a:p>
            <a:pPr indent="-381000" lvl="1" marL="914400" rtl="0" algn="l">
              <a:lnSpc>
                <a:spcPct val="150000"/>
              </a:lnSpc>
              <a:spcBef>
                <a:spcPts val="0"/>
              </a:spcBef>
              <a:spcAft>
                <a:spcPts val="0"/>
              </a:spcAft>
              <a:buClr>
                <a:schemeClr val="dk1"/>
              </a:buClr>
              <a:buSzPts val="2400"/>
              <a:buChar char="○"/>
            </a:pPr>
            <a:r>
              <a:rPr lang="en-US" sz="2400">
                <a:solidFill>
                  <a:schemeClr val="dk1"/>
                </a:solidFill>
              </a:rPr>
              <a:t>Audio </a:t>
            </a:r>
            <a:endParaRPr sz="2400">
              <a:solidFill>
                <a:schemeClr val="dk1"/>
              </a:solidFill>
            </a:endParaRPr>
          </a:p>
          <a:p>
            <a:pPr indent="-381000" lvl="1" marL="914400" rtl="0" algn="l">
              <a:lnSpc>
                <a:spcPct val="150000"/>
              </a:lnSpc>
              <a:spcBef>
                <a:spcPts val="0"/>
              </a:spcBef>
              <a:spcAft>
                <a:spcPts val="0"/>
              </a:spcAft>
              <a:buClr>
                <a:schemeClr val="dk1"/>
              </a:buClr>
              <a:buSzPts val="2400"/>
              <a:buChar char="○"/>
            </a:pPr>
            <a:r>
              <a:rPr lang="en-US" sz="2400">
                <a:solidFill>
                  <a:schemeClr val="dk1"/>
                </a:solidFill>
              </a:rPr>
              <a:t>SD Card </a:t>
            </a:r>
            <a:endParaRPr sz="2400">
              <a:solidFill>
                <a:schemeClr val="dk1"/>
              </a:solidFill>
            </a:endParaRPr>
          </a:p>
          <a:p>
            <a:pPr indent="-381000" lvl="0" marL="457200" rtl="0" algn="l">
              <a:lnSpc>
                <a:spcPct val="150000"/>
              </a:lnSpc>
              <a:spcBef>
                <a:spcPts val="0"/>
              </a:spcBef>
              <a:spcAft>
                <a:spcPts val="0"/>
              </a:spcAft>
              <a:buClr>
                <a:schemeClr val="dk1"/>
              </a:buClr>
              <a:buSzPts val="2400"/>
              <a:buChar char="●"/>
            </a:pPr>
            <a:r>
              <a:rPr lang="en-US" sz="2400">
                <a:solidFill>
                  <a:schemeClr val="dk1"/>
                </a:solidFill>
              </a:rPr>
              <a:t>Digital Ink refresh time</a:t>
            </a:r>
            <a:endParaRPr sz="2400">
              <a:solidFill>
                <a:schemeClr val="dk1"/>
              </a:solidFill>
            </a:endParaRPr>
          </a:p>
          <a:p>
            <a:pPr indent="-381000" lvl="0" marL="457200" rtl="0" algn="l">
              <a:lnSpc>
                <a:spcPct val="150000"/>
              </a:lnSpc>
              <a:spcBef>
                <a:spcPts val="0"/>
              </a:spcBef>
              <a:spcAft>
                <a:spcPts val="0"/>
              </a:spcAft>
              <a:buClr>
                <a:schemeClr val="dk1"/>
              </a:buClr>
              <a:buSzPts val="2400"/>
              <a:buChar char="●"/>
            </a:pPr>
            <a:r>
              <a:rPr lang="en-US" sz="2400">
                <a:solidFill>
                  <a:schemeClr val="dk1"/>
                </a:solidFill>
              </a:rPr>
              <a:t>Pin mapping on PCB</a:t>
            </a:r>
            <a:endParaRPr sz="2400">
              <a:solidFill>
                <a:schemeClr val="dk1"/>
              </a:solidFill>
            </a:endParaRPr>
          </a:p>
        </p:txBody>
      </p:sp>
      <p:pic>
        <p:nvPicPr>
          <p:cNvPr id="320" name="Google Shape;320;g26fb23abe29_1_38"/>
          <p:cNvPicPr preferRelativeResize="0"/>
          <p:nvPr/>
        </p:nvPicPr>
        <p:blipFill>
          <a:blip r:embed="rId4">
            <a:alphaModFix/>
          </a:blip>
          <a:stretch>
            <a:fillRect/>
          </a:stretch>
        </p:blipFill>
        <p:spPr>
          <a:xfrm>
            <a:off x="7920300" y="2161303"/>
            <a:ext cx="3069099" cy="4096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7"/>
          <p:cNvSpPr/>
          <p:nvPr/>
        </p:nvSpPr>
        <p:spPr>
          <a:xfrm flipH="1" rot="10800000">
            <a:off x="-1" y="0"/>
            <a:ext cx="12192000" cy="6866164"/>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92" name="Google Shape;92;p27"/>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sp>
        <p:nvSpPr>
          <p:cNvPr id="93" name="Google Shape;93;p27"/>
          <p:cNvSpPr txBox="1"/>
          <p:nvPr/>
        </p:nvSpPr>
        <p:spPr>
          <a:xfrm>
            <a:off x="2206906" y="1491040"/>
            <a:ext cx="7778187"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lang="en-US" sz="6000">
                <a:solidFill>
                  <a:schemeClr val="lt1"/>
                </a:solidFill>
              </a:rPr>
              <a:t>Introduction</a:t>
            </a:r>
            <a:endParaRPr b="0" i="0" sz="1400" u="none" cap="none" strike="noStrike">
              <a:solidFill>
                <a:srgbClr val="000000"/>
              </a:solidFill>
              <a:latin typeface="Arial"/>
              <a:ea typeface="Arial"/>
              <a:cs typeface="Arial"/>
              <a:sym typeface="Arial"/>
            </a:endParaRPr>
          </a:p>
        </p:txBody>
      </p:sp>
      <p:pic>
        <p:nvPicPr>
          <p:cNvPr descr="A close up of a logo&#10;&#10;Description automatically generated" id="94" name="Google Shape;94;p27"/>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95" name="Google Shape;95;p27"/>
          <p:cNvSpPr/>
          <p:nvPr/>
        </p:nvSpPr>
        <p:spPr>
          <a:xfrm>
            <a:off x="5520230" y="2759325"/>
            <a:ext cx="1151540" cy="111983"/>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p27"/>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97" name="Google Shape;97;p27"/>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6fb23abe29_1_50"/>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26" name="Google Shape;326;g26fb23abe29_1_50"/>
          <p:cNvSpPr txBox="1"/>
          <p:nvPr/>
        </p:nvSpPr>
        <p:spPr>
          <a:xfrm>
            <a:off x="376800" y="1334277"/>
            <a:ext cx="6422400" cy="198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600">
                <a:solidFill>
                  <a:srgbClr val="E84B36"/>
                </a:solidFill>
              </a:rPr>
              <a:t>Internet Connectivity</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lang="en-US" sz="2000">
                <a:solidFill>
                  <a:schemeClr val="dk1"/>
                </a:solidFill>
              </a:rPr>
              <a:t>Date and Time</a:t>
            </a:r>
            <a:endParaRPr sz="20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US" sz="2000">
                <a:solidFill>
                  <a:schemeClr val="dk1"/>
                </a:solidFill>
              </a:rPr>
              <a:t>Web Server for flashcard download</a:t>
            </a:r>
            <a:endParaRPr sz="2000">
              <a:solidFill>
                <a:schemeClr val="dk1"/>
              </a:solidFill>
            </a:endParaRPr>
          </a:p>
          <a:p>
            <a:pPr indent="-355600" lvl="1" marL="914400" marR="0" rtl="0" algn="l">
              <a:lnSpc>
                <a:spcPct val="100000"/>
              </a:lnSpc>
              <a:spcBef>
                <a:spcPts val="0"/>
              </a:spcBef>
              <a:spcAft>
                <a:spcPts val="0"/>
              </a:spcAft>
              <a:buClr>
                <a:schemeClr val="dk1"/>
              </a:buClr>
              <a:buSzPts val="2000"/>
              <a:buChar char="○"/>
            </a:pPr>
            <a:r>
              <a:rPr lang="en-US" sz="2000">
                <a:solidFill>
                  <a:schemeClr val="dk1"/>
                </a:solidFill>
              </a:rPr>
              <a:t>Time constraints</a:t>
            </a:r>
            <a:endParaRPr sz="2000">
              <a:solidFill>
                <a:schemeClr val="dk1"/>
              </a:solidFill>
            </a:endParaRPr>
          </a:p>
          <a:p>
            <a:pPr indent="-355600" lvl="1" marL="914400" marR="0" rtl="0" algn="l">
              <a:lnSpc>
                <a:spcPct val="100000"/>
              </a:lnSpc>
              <a:spcBef>
                <a:spcPts val="0"/>
              </a:spcBef>
              <a:spcAft>
                <a:spcPts val="0"/>
              </a:spcAft>
              <a:buClr>
                <a:schemeClr val="dk1"/>
              </a:buClr>
              <a:buSzPts val="2000"/>
              <a:buChar char="○"/>
            </a:pPr>
            <a:r>
              <a:rPr lang="en-US" sz="2000">
                <a:solidFill>
                  <a:schemeClr val="dk1"/>
                </a:solidFill>
              </a:rPr>
              <a:t>Formatting</a:t>
            </a:r>
            <a:endParaRPr sz="2000">
              <a:solidFill>
                <a:schemeClr val="dk1"/>
              </a:solidFill>
            </a:endParaRPr>
          </a:p>
        </p:txBody>
      </p:sp>
      <p:sp>
        <p:nvSpPr>
          <p:cNvPr id="327" name="Google Shape;327;g26fb23abe29_1_5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28" name="Google Shape;328;g26fb23abe29_1_5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29" name="Google Shape;329;g26fb23abe29_1_5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30" name="Google Shape;330;g26fb23abe29_1_50"/>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Discussion - Failures</a:t>
            </a:r>
            <a:endParaRPr b="0" i="0" sz="2400" u="none" cap="none" strike="noStrike">
              <a:solidFill>
                <a:schemeClr val="lt1"/>
              </a:solidFill>
              <a:latin typeface="Arial"/>
              <a:ea typeface="Arial"/>
              <a:cs typeface="Arial"/>
              <a:sym typeface="Arial"/>
            </a:endParaRPr>
          </a:p>
        </p:txBody>
      </p:sp>
      <p:sp>
        <p:nvSpPr>
          <p:cNvPr id="331" name="Google Shape;331;g26fb23abe29_1_5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332" name="Google Shape;332;g26fb23abe29_1_50"/>
          <p:cNvSpPr txBox="1"/>
          <p:nvPr/>
        </p:nvSpPr>
        <p:spPr>
          <a:xfrm>
            <a:off x="490325" y="3702700"/>
            <a:ext cx="6422400" cy="163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600">
                <a:solidFill>
                  <a:srgbClr val="E84B36"/>
                </a:solidFill>
              </a:rPr>
              <a:t>User Interface</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lang="en-US" sz="2000">
                <a:solidFill>
                  <a:schemeClr val="dk1"/>
                </a:solidFill>
              </a:rPr>
              <a:t>Change hotspot</a:t>
            </a:r>
            <a:endParaRPr sz="20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US" sz="2000">
                <a:solidFill>
                  <a:schemeClr val="dk1"/>
                </a:solidFill>
              </a:rPr>
              <a:t>Select flashcard set</a:t>
            </a:r>
            <a:endParaRPr sz="20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US" sz="2000">
                <a:solidFill>
                  <a:schemeClr val="dk1"/>
                </a:solidFill>
              </a:rPr>
              <a:t>More buttons</a:t>
            </a:r>
            <a:endParaRPr sz="2000">
              <a:solidFill>
                <a:schemeClr val="dk1"/>
              </a:solidFill>
            </a:endParaRPr>
          </a:p>
        </p:txBody>
      </p:sp>
      <p:pic>
        <p:nvPicPr>
          <p:cNvPr id="333" name="Google Shape;333;g26fb23abe29_1_50"/>
          <p:cNvPicPr preferRelativeResize="0"/>
          <p:nvPr/>
        </p:nvPicPr>
        <p:blipFill rotWithShape="1">
          <a:blip r:embed="rId4">
            <a:alphaModFix/>
          </a:blip>
          <a:srcRect b="0" l="7986" r="0" t="0"/>
          <a:stretch/>
        </p:blipFill>
        <p:spPr>
          <a:xfrm>
            <a:off x="5569075" y="1940475"/>
            <a:ext cx="6344576" cy="3447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6fb23abe29_1_62"/>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39" name="Google Shape;339;g26fb23abe29_1_6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40" name="Google Shape;340;g26fb23abe29_1_62"/>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41" name="Google Shape;341;g26fb23abe29_1_62"/>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42" name="Google Shape;342;g26fb23abe29_1_62"/>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Discussion - Conclusions</a:t>
            </a:r>
            <a:endParaRPr b="0" i="0" sz="2400" u="none" cap="none" strike="noStrike">
              <a:solidFill>
                <a:schemeClr val="lt1"/>
              </a:solidFill>
              <a:latin typeface="Arial"/>
              <a:ea typeface="Arial"/>
              <a:cs typeface="Arial"/>
              <a:sym typeface="Arial"/>
            </a:endParaRPr>
          </a:p>
        </p:txBody>
      </p:sp>
      <p:sp>
        <p:nvSpPr>
          <p:cNvPr id="343" name="Google Shape;343;g26fb23abe29_1_6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344" name="Google Shape;344;g26fb23abe29_1_62"/>
          <p:cNvSpPr txBox="1"/>
          <p:nvPr/>
        </p:nvSpPr>
        <p:spPr>
          <a:xfrm>
            <a:off x="540550" y="1505800"/>
            <a:ext cx="4679400" cy="2379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n-US" sz="2600">
                <a:solidFill>
                  <a:srgbClr val="E84B36"/>
                </a:solidFill>
              </a:rPr>
              <a:t>Things we Learned</a:t>
            </a:r>
            <a:endParaRPr b="1" sz="2600">
              <a:solidFill>
                <a:srgbClr val="E84B36"/>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PCB design and fabrication</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Familiarity with using an MCU</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MCU peripherals</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Planning a project</a:t>
            </a:r>
            <a:endParaRPr sz="2400">
              <a:solidFill>
                <a:schemeClr val="dk1"/>
              </a:solidFill>
            </a:endParaRPr>
          </a:p>
          <a:p>
            <a:pPr indent="0" lvl="0" marL="0" marR="0" rtl="0" algn="l">
              <a:lnSpc>
                <a:spcPct val="100000"/>
              </a:lnSpc>
              <a:spcBef>
                <a:spcPts val="0"/>
              </a:spcBef>
              <a:spcAft>
                <a:spcPts val="0"/>
              </a:spcAft>
              <a:buNone/>
            </a:pPr>
            <a:r>
              <a:t/>
            </a:r>
            <a:endParaRPr sz="1800">
              <a:solidFill>
                <a:schemeClr val="dk1"/>
              </a:solidFill>
            </a:endParaRPr>
          </a:p>
        </p:txBody>
      </p:sp>
      <p:sp>
        <p:nvSpPr>
          <p:cNvPr id="345" name="Google Shape;345;g26fb23abe29_1_62"/>
          <p:cNvSpPr txBox="1"/>
          <p:nvPr/>
        </p:nvSpPr>
        <p:spPr>
          <a:xfrm>
            <a:off x="540550" y="3885700"/>
            <a:ext cx="5023800" cy="2379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n-US" sz="2600">
                <a:solidFill>
                  <a:srgbClr val="E84B36"/>
                </a:solidFill>
              </a:rPr>
              <a:t>Improvements for next time</a:t>
            </a:r>
            <a:endParaRPr b="1" sz="2600">
              <a:solidFill>
                <a:srgbClr val="E84B36"/>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More care into prior research</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Manage time better</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Regular progress review</a:t>
            </a:r>
            <a:endParaRPr sz="2400">
              <a:solidFill>
                <a:schemeClr val="dk1"/>
              </a:solidFill>
            </a:endParaRPr>
          </a:p>
          <a:p>
            <a:pPr indent="0" lvl="0" marL="0" marR="0" rtl="0" algn="l">
              <a:lnSpc>
                <a:spcPct val="100000"/>
              </a:lnSpc>
              <a:spcBef>
                <a:spcPts val="0"/>
              </a:spcBef>
              <a:spcAft>
                <a:spcPts val="0"/>
              </a:spcAft>
              <a:buNone/>
            </a:pPr>
            <a:r>
              <a:t/>
            </a:r>
            <a:endParaRPr sz="1800">
              <a:solidFill>
                <a:schemeClr val="dk1"/>
              </a:solidFill>
            </a:endParaRPr>
          </a:p>
        </p:txBody>
      </p:sp>
      <p:pic>
        <p:nvPicPr>
          <p:cNvPr id="346" name="Google Shape;346;g26fb23abe29_1_62"/>
          <p:cNvPicPr preferRelativeResize="0"/>
          <p:nvPr/>
        </p:nvPicPr>
        <p:blipFill>
          <a:blip r:embed="rId4">
            <a:alphaModFix/>
          </a:blip>
          <a:stretch>
            <a:fillRect/>
          </a:stretch>
        </p:blipFill>
        <p:spPr>
          <a:xfrm>
            <a:off x="5716750" y="1020620"/>
            <a:ext cx="5360108" cy="52640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6fb23abe29_1_128"/>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52" name="Google Shape;352;g26fb23abe29_1_128"/>
          <p:cNvSpPr txBox="1"/>
          <p:nvPr/>
        </p:nvSpPr>
        <p:spPr>
          <a:xfrm>
            <a:off x="520275" y="3885700"/>
            <a:ext cx="6206400" cy="2379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n-US" sz="2600">
                <a:solidFill>
                  <a:srgbClr val="E84B36"/>
                </a:solidFill>
              </a:rPr>
              <a:t>Recommendations For Further Work</a:t>
            </a:r>
            <a:endParaRPr b="1" i="0" sz="2600" u="none" cap="none" strike="noStrike">
              <a:solidFill>
                <a:srgbClr val="E84B36"/>
              </a:solidFill>
              <a:latin typeface="Arial"/>
              <a:ea typeface="Arial"/>
              <a:cs typeface="Arial"/>
              <a:sym typeface="Aria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Smaller Screen</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Foreign Characters</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Injection Molding for enclosure</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More comprehensive UI</a:t>
            </a:r>
            <a:endParaRPr sz="2400">
              <a:solidFill>
                <a:schemeClr val="dk1"/>
              </a:solidFill>
            </a:endParaRPr>
          </a:p>
          <a:p>
            <a:pPr indent="0" lvl="0" marL="0" marR="0" rtl="0" algn="l">
              <a:lnSpc>
                <a:spcPct val="100000"/>
              </a:lnSpc>
              <a:spcBef>
                <a:spcPts val="0"/>
              </a:spcBef>
              <a:spcAft>
                <a:spcPts val="0"/>
              </a:spcAft>
              <a:buNone/>
            </a:pPr>
            <a:r>
              <a:t/>
            </a:r>
            <a:endParaRPr sz="1800">
              <a:solidFill>
                <a:schemeClr val="dk1"/>
              </a:solidFill>
            </a:endParaRPr>
          </a:p>
        </p:txBody>
      </p:sp>
      <p:sp>
        <p:nvSpPr>
          <p:cNvPr id="353" name="Google Shape;353;g26fb23abe29_1_12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54" name="Google Shape;354;g26fb23abe29_1_128"/>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55" name="Google Shape;355;g26fb23abe29_1_128"/>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56" name="Google Shape;356;g26fb23abe29_1_128"/>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Discussion - Conclusions (cont.)</a:t>
            </a:r>
            <a:endParaRPr b="0" i="0" sz="2400" u="none" cap="none" strike="noStrike">
              <a:solidFill>
                <a:schemeClr val="lt1"/>
              </a:solidFill>
              <a:latin typeface="Arial"/>
              <a:ea typeface="Arial"/>
              <a:cs typeface="Arial"/>
              <a:sym typeface="Arial"/>
            </a:endParaRPr>
          </a:p>
        </p:txBody>
      </p:sp>
      <p:sp>
        <p:nvSpPr>
          <p:cNvPr id="357" name="Google Shape;357;g26fb23abe29_1_12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358" name="Google Shape;358;g26fb23abe29_1_128"/>
          <p:cNvSpPr txBox="1"/>
          <p:nvPr/>
        </p:nvSpPr>
        <p:spPr>
          <a:xfrm>
            <a:off x="520275" y="1334300"/>
            <a:ext cx="4262700" cy="2379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lang="en-US" sz="2600">
                <a:solidFill>
                  <a:srgbClr val="E84B36"/>
                </a:solidFill>
              </a:rPr>
              <a:t>Ethical Concerns</a:t>
            </a:r>
            <a:endParaRPr b="1" sz="2600">
              <a:solidFill>
                <a:srgbClr val="E84B36"/>
              </a:solidFill>
            </a:endParaRPr>
          </a:p>
          <a:p>
            <a:pPr indent="-381000" lvl="0" marL="457200" rtl="0" algn="l">
              <a:lnSpc>
                <a:spcPct val="115000"/>
              </a:lnSpc>
              <a:spcBef>
                <a:spcPts val="0"/>
              </a:spcBef>
              <a:spcAft>
                <a:spcPts val="0"/>
              </a:spcAft>
              <a:buClr>
                <a:schemeClr val="dk1"/>
              </a:buClr>
              <a:buSzPts val="2400"/>
              <a:buChar char="●"/>
            </a:pPr>
            <a:r>
              <a:rPr lang="en-US" sz="2400">
                <a:solidFill>
                  <a:schemeClr val="dk1"/>
                </a:solidFill>
              </a:rPr>
              <a:t>Copyright infringement</a:t>
            </a:r>
            <a:endParaRPr sz="2400">
              <a:solidFill>
                <a:schemeClr val="dk1"/>
              </a:solidFill>
            </a:endParaRPr>
          </a:p>
          <a:p>
            <a:pPr indent="-381000" lvl="1" marL="914400" rtl="0" algn="l">
              <a:lnSpc>
                <a:spcPct val="115000"/>
              </a:lnSpc>
              <a:spcBef>
                <a:spcPts val="0"/>
              </a:spcBef>
              <a:spcAft>
                <a:spcPts val="0"/>
              </a:spcAft>
              <a:buClr>
                <a:schemeClr val="dk1"/>
              </a:buClr>
              <a:buSzPts val="2400"/>
              <a:buChar char="○"/>
            </a:pPr>
            <a:r>
              <a:rPr lang="en-US" sz="2400">
                <a:solidFill>
                  <a:schemeClr val="dk1"/>
                </a:solidFill>
              </a:rPr>
              <a:t>Digital pet</a:t>
            </a:r>
            <a:endParaRPr sz="2400">
              <a:solidFill>
                <a:schemeClr val="dk1"/>
              </a:solidFill>
            </a:endParaRPr>
          </a:p>
          <a:p>
            <a:pPr indent="-381000" lvl="1" marL="914400" rtl="0" algn="l">
              <a:lnSpc>
                <a:spcPct val="115000"/>
              </a:lnSpc>
              <a:spcBef>
                <a:spcPts val="0"/>
              </a:spcBef>
              <a:spcAft>
                <a:spcPts val="0"/>
              </a:spcAft>
              <a:buClr>
                <a:schemeClr val="dk1"/>
              </a:buClr>
              <a:buSzPts val="2400"/>
              <a:buChar char="○"/>
            </a:pPr>
            <a:r>
              <a:rPr lang="en-US" sz="2400">
                <a:solidFill>
                  <a:schemeClr val="dk1"/>
                </a:solidFill>
              </a:rPr>
              <a:t>Word libraries</a:t>
            </a:r>
            <a:endParaRPr sz="2400">
              <a:solidFill>
                <a:schemeClr val="dk1"/>
              </a:solidFill>
            </a:endParaRPr>
          </a:p>
          <a:p>
            <a:pPr indent="-381000" lvl="1" marL="914400" rtl="0" algn="l">
              <a:lnSpc>
                <a:spcPct val="115000"/>
              </a:lnSpc>
              <a:spcBef>
                <a:spcPts val="0"/>
              </a:spcBef>
              <a:spcAft>
                <a:spcPts val="0"/>
              </a:spcAft>
              <a:buClr>
                <a:schemeClr val="dk1"/>
              </a:buClr>
              <a:buSzPts val="2400"/>
              <a:buChar char="○"/>
            </a:pPr>
            <a:r>
              <a:rPr lang="en-US" sz="2400">
                <a:solidFill>
                  <a:schemeClr val="dk1"/>
                </a:solidFill>
              </a:rPr>
              <a:t>Audio clips</a:t>
            </a:r>
            <a:endParaRPr b="1" sz="2600">
              <a:solidFill>
                <a:srgbClr val="E84B36"/>
              </a:solidFill>
            </a:endParaRPr>
          </a:p>
          <a:p>
            <a:pPr indent="0" lvl="0" marL="0" marR="0" rtl="0" algn="l">
              <a:lnSpc>
                <a:spcPct val="100000"/>
              </a:lnSpc>
              <a:spcBef>
                <a:spcPts val="0"/>
              </a:spcBef>
              <a:spcAft>
                <a:spcPts val="0"/>
              </a:spcAft>
              <a:buNone/>
            </a:pPr>
            <a:r>
              <a:t/>
            </a:r>
            <a:endParaRPr sz="1800">
              <a:solidFill>
                <a:schemeClr val="dk1"/>
              </a:solidFill>
            </a:endParaRPr>
          </a:p>
        </p:txBody>
      </p:sp>
      <p:pic>
        <p:nvPicPr>
          <p:cNvPr id="359" name="Google Shape;359;g26fb23abe29_1_128"/>
          <p:cNvPicPr preferRelativeResize="0"/>
          <p:nvPr/>
        </p:nvPicPr>
        <p:blipFill>
          <a:blip r:embed="rId4">
            <a:alphaModFix/>
          </a:blip>
          <a:stretch>
            <a:fillRect/>
          </a:stretch>
        </p:blipFill>
        <p:spPr>
          <a:xfrm>
            <a:off x="6659300" y="1020620"/>
            <a:ext cx="5019028" cy="526408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26fb23abe29_0_111"/>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365" name="Google Shape;365;g26fb23abe29_0_111"/>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pic>
        <p:nvPicPr>
          <p:cNvPr descr="Graphical user interface, text&#10;&#10;Description automatically generated" id="366" name="Google Shape;366;g26fb23abe29_0_111"/>
          <p:cNvPicPr preferRelativeResize="0"/>
          <p:nvPr/>
        </p:nvPicPr>
        <p:blipFill rotWithShape="1">
          <a:blip r:embed="rId4">
            <a:alphaModFix/>
          </a:blip>
          <a:srcRect b="0" l="0" r="0" t="0"/>
          <a:stretch/>
        </p:blipFill>
        <p:spPr>
          <a:xfrm>
            <a:off x="2530021" y="2252985"/>
            <a:ext cx="7131956" cy="23520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9"/>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03" name="Google Shape;103;p29"/>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04" name="Google Shape;104;p29"/>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05" name="Google Shape;105;p29"/>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06" name="Google Shape;106;p29"/>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Introduction - About Us</a:t>
            </a:r>
            <a:endParaRPr b="0" i="0" sz="2400" u="none" cap="none" strike="noStrike">
              <a:solidFill>
                <a:schemeClr val="lt1"/>
              </a:solidFill>
              <a:latin typeface="Arial"/>
              <a:ea typeface="Arial"/>
              <a:cs typeface="Arial"/>
              <a:sym typeface="Arial"/>
            </a:endParaRPr>
          </a:p>
        </p:txBody>
      </p:sp>
      <p:sp>
        <p:nvSpPr>
          <p:cNvPr id="107" name="Google Shape;107;p29"/>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108" name="Google Shape;108;p29"/>
          <p:cNvSpPr txBox="1"/>
          <p:nvPr/>
        </p:nvSpPr>
        <p:spPr>
          <a:xfrm>
            <a:off x="4391375" y="5291700"/>
            <a:ext cx="2617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rPr>
              <a:t>Luke Hartmann</a:t>
            </a:r>
            <a:endParaRPr sz="2800">
              <a:solidFill>
                <a:schemeClr val="dk1"/>
              </a:solidFill>
            </a:endParaRPr>
          </a:p>
        </p:txBody>
      </p:sp>
      <p:sp>
        <p:nvSpPr>
          <p:cNvPr id="109" name="Google Shape;109;p29"/>
          <p:cNvSpPr txBox="1"/>
          <p:nvPr/>
        </p:nvSpPr>
        <p:spPr>
          <a:xfrm>
            <a:off x="633675" y="5291700"/>
            <a:ext cx="2860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800">
                <a:solidFill>
                  <a:schemeClr val="dk1"/>
                </a:solidFill>
              </a:rPr>
              <a:t>Daniel Chamoun</a:t>
            </a:r>
            <a:endParaRPr sz="2800">
              <a:solidFill>
                <a:schemeClr val="dk1"/>
              </a:solidFill>
            </a:endParaRPr>
          </a:p>
        </p:txBody>
      </p:sp>
      <p:sp>
        <p:nvSpPr>
          <p:cNvPr id="110" name="Google Shape;110;p29"/>
          <p:cNvSpPr txBox="1"/>
          <p:nvPr/>
        </p:nvSpPr>
        <p:spPr>
          <a:xfrm>
            <a:off x="7534975" y="5291700"/>
            <a:ext cx="3821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800">
                <a:solidFill>
                  <a:schemeClr val="dk1"/>
                </a:solidFill>
              </a:rPr>
              <a:t>Nan Kang</a:t>
            </a:r>
            <a:endParaRPr sz="2800">
              <a:solidFill>
                <a:schemeClr val="dk1"/>
              </a:solidFill>
            </a:endParaRPr>
          </a:p>
        </p:txBody>
      </p:sp>
      <p:pic>
        <p:nvPicPr>
          <p:cNvPr id="111" name="Google Shape;111;p29"/>
          <p:cNvPicPr preferRelativeResize="0"/>
          <p:nvPr/>
        </p:nvPicPr>
        <p:blipFill rotWithShape="1">
          <a:blip r:embed="rId4">
            <a:alphaModFix/>
          </a:blip>
          <a:srcRect b="0" l="9824" r="11261" t="0"/>
          <a:stretch/>
        </p:blipFill>
        <p:spPr>
          <a:xfrm>
            <a:off x="7989600" y="1611700"/>
            <a:ext cx="2860201" cy="3634575"/>
          </a:xfrm>
          <a:prstGeom prst="rect">
            <a:avLst/>
          </a:prstGeom>
          <a:noFill/>
          <a:ln>
            <a:noFill/>
          </a:ln>
        </p:spPr>
      </p:pic>
      <p:sp>
        <p:nvSpPr>
          <p:cNvPr id="112" name="Google Shape;112;p29"/>
          <p:cNvSpPr txBox="1"/>
          <p:nvPr/>
        </p:nvSpPr>
        <p:spPr>
          <a:xfrm>
            <a:off x="3898775" y="5821425"/>
            <a:ext cx="3602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rPr>
              <a:t>Senior, Electrical Engineering</a:t>
            </a:r>
            <a:endParaRPr sz="2000">
              <a:solidFill>
                <a:schemeClr val="dk1"/>
              </a:solidFill>
            </a:endParaRPr>
          </a:p>
        </p:txBody>
      </p:sp>
      <p:sp>
        <p:nvSpPr>
          <p:cNvPr id="113" name="Google Shape;113;p29"/>
          <p:cNvSpPr txBox="1"/>
          <p:nvPr/>
        </p:nvSpPr>
        <p:spPr>
          <a:xfrm>
            <a:off x="7840975" y="5821413"/>
            <a:ext cx="3602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rPr>
              <a:t>Senior, Computer Engineering</a:t>
            </a:r>
            <a:endParaRPr sz="2000">
              <a:solidFill>
                <a:schemeClr val="dk1"/>
              </a:solidFill>
            </a:endParaRPr>
          </a:p>
        </p:txBody>
      </p:sp>
      <p:sp>
        <p:nvSpPr>
          <p:cNvPr id="114" name="Google Shape;114;p29"/>
          <p:cNvSpPr txBox="1"/>
          <p:nvPr/>
        </p:nvSpPr>
        <p:spPr>
          <a:xfrm>
            <a:off x="262575" y="5821425"/>
            <a:ext cx="3602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rPr>
              <a:t>Senior, Computer Engineering</a:t>
            </a:r>
            <a:endParaRPr sz="2000">
              <a:solidFill>
                <a:schemeClr val="dk1"/>
              </a:solidFill>
            </a:endParaRPr>
          </a:p>
        </p:txBody>
      </p:sp>
      <p:pic>
        <p:nvPicPr>
          <p:cNvPr id="115" name="Google Shape;115;p29"/>
          <p:cNvPicPr preferRelativeResize="0"/>
          <p:nvPr/>
        </p:nvPicPr>
        <p:blipFill>
          <a:blip r:embed="rId5">
            <a:alphaModFix/>
          </a:blip>
          <a:stretch>
            <a:fillRect/>
          </a:stretch>
        </p:blipFill>
        <p:spPr>
          <a:xfrm>
            <a:off x="709875" y="1448359"/>
            <a:ext cx="2860200" cy="3808890"/>
          </a:xfrm>
          <a:prstGeom prst="rect">
            <a:avLst/>
          </a:prstGeom>
          <a:noFill/>
          <a:ln>
            <a:noFill/>
          </a:ln>
        </p:spPr>
      </p:pic>
      <p:pic>
        <p:nvPicPr>
          <p:cNvPr id="116" name="Google Shape;116;p29"/>
          <p:cNvPicPr preferRelativeResize="0"/>
          <p:nvPr/>
        </p:nvPicPr>
        <p:blipFill>
          <a:blip r:embed="rId6">
            <a:alphaModFix/>
          </a:blip>
          <a:stretch>
            <a:fillRect/>
          </a:stretch>
        </p:blipFill>
        <p:spPr>
          <a:xfrm>
            <a:off x="4245275" y="1363575"/>
            <a:ext cx="2860200" cy="39123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30"/>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22" name="Google Shape;122;p30"/>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23" name="Google Shape;123;p30"/>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124" name="Google Shape;124;p3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25" name="Google Shape;125;p30"/>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Introduction - Inspirations</a:t>
            </a:r>
            <a:endParaRPr b="0" i="0" sz="2400" u="none" cap="none" strike="noStrike">
              <a:solidFill>
                <a:schemeClr val="lt1"/>
              </a:solidFill>
              <a:latin typeface="Arial"/>
              <a:ea typeface="Arial"/>
              <a:cs typeface="Arial"/>
              <a:sym typeface="Arial"/>
            </a:endParaRPr>
          </a:p>
        </p:txBody>
      </p:sp>
      <p:sp>
        <p:nvSpPr>
          <p:cNvPr id="126" name="Google Shape;126;p30"/>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127" name="Google Shape;127;p30"/>
          <p:cNvPicPr preferRelativeResize="0"/>
          <p:nvPr/>
        </p:nvPicPr>
        <p:blipFill>
          <a:blip r:embed="rId4">
            <a:alphaModFix/>
          </a:blip>
          <a:stretch>
            <a:fillRect/>
          </a:stretch>
        </p:blipFill>
        <p:spPr>
          <a:xfrm>
            <a:off x="7628417" y="2518650"/>
            <a:ext cx="2311858" cy="3103163"/>
          </a:xfrm>
          <a:prstGeom prst="rect">
            <a:avLst/>
          </a:prstGeom>
          <a:noFill/>
          <a:ln>
            <a:noFill/>
          </a:ln>
        </p:spPr>
      </p:pic>
      <p:sp>
        <p:nvSpPr>
          <p:cNvPr id="128" name="Google Shape;128;p30"/>
          <p:cNvSpPr txBox="1"/>
          <p:nvPr/>
        </p:nvSpPr>
        <p:spPr>
          <a:xfrm>
            <a:off x="376810" y="1334279"/>
            <a:ext cx="5442100"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1" i="0" sz="28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SzPts val="2000"/>
              <a:buChar char="●"/>
            </a:pPr>
            <a:r>
              <a:rPr lang="en-US" sz="2000"/>
              <a:t>Tamagotchi</a:t>
            </a:r>
            <a:endParaRPr sz="2000"/>
          </a:p>
          <a:p>
            <a:pPr indent="0" lvl="0" marL="0" marR="0" rtl="0" algn="l">
              <a:lnSpc>
                <a:spcPct val="100000"/>
              </a:lnSpc>
              <a:spcBef>
                <a:spcPts val="0"/>
              </a:spcBef>
              <a:spcAft>
                <a:spcPts val="0"/>
              </a:spcAft>
              <a:buNone/>
            </a:pPr>
            <a:r>
              <a:t/>
            </a:r>
            <a:endParaRPr sz="2000"/>
          </a:p>
          <a:p>
            <a:pPr indent="-355600" lvl="0" marL="457200" marR="0" rtl="0" algn="l">
              <a:lnSpc>
                <a:spcPct val="100000"/>
              </a:lnSpc>
              <a:spcBef>
                <a:spcPts val="0"/>
              </a:spcBef>
              <a:spcAft>
                <a:spcPts val="0"/>
              </a:spcAft>
              <a:buSzPts val="2000"/>
              <a:buChar char="●"/>
            </a:pPr>
            <a:r>
              <a:rPr lang="en-US" sz="2000"/>
              <a:t>Anki</a:t>
            </a:r>
            <a:endParaRPr sz="2000"/>
          </a:p>
          <a:p>
            <a:pPr indent="0" lvl="0" marL="0" marR="0" rtl="0" algn="l">
              <a:lnSpc>
                <a:spcPct val="100000"/>
              </a:lnSpc>
              <a:spcBef>
                <a:spcPts val="0"/>
              </a:spcBef>
              <a:spcAft>
                <a:spcPts val="0"/>
              </a:spcAft>
              <a:buNone/>
            </a:pPr>
            <a:r>
              <a:t/>
            </a:r>
            <a:endParaRPr sz="2000"/>
          </a:p>
          <a:p>
            <a:pPr indent="-355600" lvl="0" marL="457200" marR="0" rtl="0" algn="l">
              <a:lnSpc>
                <a:spcPct val="100000"/>
              </a:lnSpc>
              <a:spcBef>
                <a:spcPts val="0"/>
              </a:spcBef>
              <a:spcAft>
                <a:spcPts val="0"/>
              </a:spcAft>
              <a:buSzPts val="2000"/>
              <a:buChar char="●"/>
            </a:pPr>
            <a:r>
              <a:rPr lang="en-US" sz="2000"/>
              <a:t>Good Studying Habits</a:t>
            </a:r>
            <a:endParaRPr sz="2000"/>
          </a:p>
          <a:p>
            <a:pPr indent="0" lvl="0" marL="0" marR="0" rtl="0" algn="l">
              <a:lnSpc>
                <a:spcPct val="100000"/>
              </a:lnSpc>
              <a:spcBef>
                <a:spcPts val="0"/>
              </a:spcBef>
              <a:spcAft>
                <a:spcPts val="0"/>
              </a:spcAft>
              <a:buNone/>
            </a:pPr>
            <a:r>
              <a:t/>
            </a:r>
            <a:endParaRPr sz="2000"/>
          </a:p>
          <a:p>
            <a:pPr indent="-355600" lvl="0" marL="457200" marR="0" rtl="0" algn="l">
              <a:lnSpc>
                <a:spcPct val="100000"/>
              </a:lnSpc>
              <a:spcBef>
                <a:spcPts val="0"/>
              </a:spcBef>
              <a:spcAft>
                <a:spcPts val="0"/>
              </a:spcAft>
              <a:buSzPts val="2000"/>
              <a:buChar char="●"/>
            </a:pPr>
            <a:r>
              <a:rPr lang="en-US" sz="2000"/>
              <a:t>Encouraging Learning</a:t>
            </a:r>
            <a:endParaRPr sz="2000"/>
          </a:p>
          <a:p>
            <a:pPr indent="0" lvl="0" marL="0" marR="0" rtl="0" algn="l">
              <a:lnSpc>
                <a:spcPct val="100000"/>
              </a:lnSpc>
              <a:spcBef>
                <a:spcPts val="0"/>
              </a:spcBef>
              <a:spcAft>
                <a:spcPts val="0"/>
              </a:spcAft>
              <a:buNone/>
            </a:pPr>
            <a:r>
              <a:t/>
            </a:r>
            <a:endParaRPr sz="2000"/>
          </a:p>
          <a:p>
            <a:pPr indent="-355600" lvl="0" marL="457200" marR="0" rtl="0" algn="l">
              <a:lnSpc>
                <a:spcPct val="100000"/>
              </a:lnSpc>
              <a:spcBef>
                <a:spcPts val="0"/>
              </a:spcBef>
              <a:spcAft>
                <a:spcPts val="0"/>
              </a:spcAft>
              <a:buSzPts val="2000"/>
              <a:buChar char="●"/>
            </a:pPr>
            <a:r>
              <a:rPr lang="en-US" sz="2000"/>
              <a:t>Portability</a:t>
            </a:r>
            <a:endParaRPr sz="2000"/>
          </a:p>
        </p:txBody>
      </p:sp>
      <p:pic>
        <p:nvPicPr>
          <p:cNvPr id="129" name="Google Shape;129;p30"/>
          <p:cNvPicPr preferRelativeResize="0"/>
          <p:nvPr/>
        </p:nvPicPr>
        <p:blipFill>
          <a:blip r:embed="rId5">
            <a:alphaModFix/>
          </a:blip>
          <a:stretch>
            <a:fillRect/>
          </a:stretch>
        </p:blipFill>
        <p:spPr>
          <a:xfrm>
            <a:off x="7246335" y="1449820"/>
            <a:ext cx="2265416" cy="1703743"/>
          </a:xfrm>
          <a:prstGeom prst="rect">
            <a:avLst/>
          </a:prstGeom>
          <a:noFill/>
          <a:ln>
            <a:noFill/>
          </a:ln>
        </p:spPr>
      </p:pic>
      <p:pic>
        <p:nvPicPr>
          <p:cNvPr id="130" name="Google Shape;130;p30"/>
          <p:cNvPicPr preferRelativeResize="0"/>
          <p:nvPr/>
        </p:nvPicPr>
        <p:blipFill>
          <a:blip r:embed="rId6">
            <a:alphaModFix/>
          </a:blip>
          <a:stretch>
            <a:fillRect/>
          </a:stretch>
        </p:blipFill>
        <p:spPr>
          <a:xfrm>
            <a:off x="5919535" y="2860500"/>
            <a:ext cx="2164725" cy="2164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6fb23abe29_0_21"/>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36" name="Google Shape;136;g26fb23abe29_0_21"/>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37" name="Google Shape;137;g26fb23abe29_0_2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138" name="Google Shape;138;g26fb23abe29_0_21"/>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39" name="Google Shape;139;g26fb23abe29_0_21"/>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Introductions - Problem</a:t>
            </a:r>
            <a:endParaRPr b="0" i="0" sz="2400" u="none" cap="none" strike="noStrike">
              <a:solidFill>
                <a:schemeClr val="lt1"/>
              </a:solidFill>
              <a:latin typeface="Arial"/>
              <a:ea typeface="Arial"/>
              <a:cs typeface="Arial"/>
              <a:sym typeface="Arial"/>
            </a:endParaRPr>
          </a:p>
        </p:txBody>
      </p:sp>
      <p:sp>
        <p:nvSpPr>
          <p:cNvPr id="140" name="Google Shape;140;g26fb23abe29_0_2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141" name="Google Shape;141;g26fb23abe29_0_21"/>
          <p:cNvSpPr txBox="1"/>
          <p:nvPr/>
        </p:nvSpPr>
        <p:spPr>
          <a:xfrm>
            <a:off x="4997125" y="1438200"/>
            <a:ext cx="6698700" cy="4821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Distractions arise when using a mobile phone</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Lack of portable flashcard devices in the market</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Language learners often give up due to difficulty</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Difficult to practice pronunciations when using textbooks</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Language programs are expensive</a:t>
            </a:r>
            <a:endParaRPr sz="2000">
              <a:solidFill>
                <a:schemeClr val="dk1"/>
              </a:solidFill>
            </a:endParaRPr>
          </a:p>
          <a:p>
            <a:pPr indent="0" lvl="0" marL="0" marR="0" rtl="0" algn="l">
              <a:lnSpc>
                <a:spcPct val="100000"/>
              </a:lnSpc>
              <a:spcBef>
                <a:spcPts val="0"/>
              </a:spcBef>
              <a:spcAft>
                <a:spcPts val="0"/>
              </a:spcAft>
              <a:buNone/>
            </a:pPr>
            <a:r>
              <a:t/>
            </a:r>
            <a:endParaRPr sz="2800">
              <a:solidFill>
                <a:srgbClr val="E84B36"/>
              </a:solidFill>
            </a:endParaRPr>
          </a:p>
        </p:txBody>
      </p:sp>
      <p:pic>
        <p:nvPicPr>
          <p:cNvPr id="142" name="Google Shape;142;g26fb23abe29_0_21"/>
          <p:cNvPicPr preferRelativeResize="0"/>
          <p:nvPr/>
        </p:nvPicPr>
        <p:blipFill>
          <a:blip r:embed="rId4">
            <a:alphaModFix/>
          </a:blip>
          <a:stretch>
            <a:fillRect/>
          </a:stretch>
        </p:blipFill>
        <p:spPr>
          <a:xfrm>
            <a:off x="376800" y="1948485"/>
            <a:ext cx="2671600" cy="1779975"/>
          </a:xfrm>
          <a:prstGeom prst="rect">
            <a:avLst/>
          </a:prstGeom>
          <a:noFill/>
          <a:ln>
            <a:noFill/>
          </a:ln>
        </p:spPr>
      </p:pic>
      <p:pic>
        <p:nvPicPr>
          <p:cNvPr id="143" name="Google Shape;143;g26fb23abe29_0_21"/>
          <p:cNvPicPr preferRelativeResize="0"/>
          <p:nvPr/>
        </p:nvPicPr>
        <p:blipFill>
          <a:blip r:embed="rId5">
            <a:alphaModFix/>
          </a:blip>
          <a:stretch>
            <a:fillRect/>
          </a:stretch>
        </p:blipFill>
        <p:spPr>
          <a:xfrm>
            <a:off x="3048400" y="1478589"/>
            <a:ext cx="1752550" cy="2296862"/>
          </a:xfrm>
          <a:prstGeom prst="rect">
            <a:avLst/>
          </a:prstGeom>
          <a:noFill/>
          <a:ln>
            <a:noFill/>
          </a:ln>
        </p:spPr>
      </p:pic>
      <p:pic>
        <p:nvPicPr>
          <p:cNvPr id="144" name="Google Shape;144;g26fb23abe29_0_21"/>
          <p:cNvPicPr preferRelativeResize="0"/>
          <p:nvPr/>
        </p:nvPicPr>
        <p:blipFill rotWithShape="1">
          <a:blip r:embed="rId6">
            <a:alphaModFix/>
          </a:blip>
          <a:srcRect b="9376" l="0" r="0" t="8663"/>
          <a:stretch/>
        </p:blipFill>
        <p:spPr>
          <a:xfrm>
            <a:off x="1008525" y="3438375"/>
            <a:ext cx="3810000" cy="2185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26fb23abe29_0_5"/>
          <p:cNvSpPr txBox="1"/>
          <p:nvPr/>
        </p:nvSpPr>
        <p:spPr>
          <a:xfrm>
            <a:off x="376800" y="1334275"/>
            <a:ext cx="5442000" cy="4471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600">
                <a:solidFill>
                  <a:srgbClr val="E84B36"/>
                </a:solidFill>
              </a:rPr>
              <a:t>JargonJolt</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SzPts val="2000"/>
              <a:buChar char="●"/>
            </a:pPr>
            <a:r>
              <a:rPr lang="en-US" sz="2000"/>
              <a:t>Daily practice rewards</a:t>
            </a:r>
            <a:endParaRPr sz="2000"/>
          </a:p>
          <a:p>
            <a:pPr indent="0" lvl="0" marL="0" marR="0" rtl="0" algn="l">
              <a:lnSpc>
                <a:spcPct val="100000"/>
              </a:lnSpc>
              <a:spcBef>
                <a:spcPts val="0"/>
              </a:spcBef>
              <a:spcAft>
                <a:spcPts val="0"/>
              </a:spcAft>
              <a:buNone/>
            </a:pPr>
            <a:r>
              <a:t/>
            </a:r>
            <a:endParaRPr sz="2000"/>
          </a:p>
          <a:p>
            <a:pPr indent="-355600" lvl="0" marL="457200" marR="0" rtl="0" algn="l">
              <a:lnSpc>
                <a:spcPct val="100000"/>
              </a:lnSpc>
              <a:spcBef>
                <a:spcPts val="0"/>
              </a:spcBef>
              <a:spcAft>
                <a:spcPts val="0"/>
              </a:spcAft>
              <a:buSzPts val="2000"/>
              <a:buChar char="●"/>
            </a:pPr>
            <a:r>
              <a:rPr lang="en-US" sz="2000"/>
              <a:t>Responsive digital pet</a:t>
            </a:r>
            <a:endParaRPr sz="2000"/>
          </a:p>
          <a:p>
            <a:pPr indent="0" lvl="0" marL="0" marR="0" rtl="0" algn="l">
              <a:lnSpc>
                <a:spcPct val="100000"/>
              </a:lnSpc>
              <a:spcBef>
                <a:spcPts val="0"/>
              </a:spcBef>
              <a:spcAft>
                <a:spcPts val="0"/>
              </a:spcAft>
              <a:buNone/>
            </a:pPr>
            <a:r>
              <a:t/>
            </a:r>
            <a:endParaRPr sz="2000"/>
          </a:p>
          <a:p>
            <a:pPr indent="-355600" lvl="0" marL="457200" marR="0" rtl="0" algn="l">
              <a:lnSpc>
                <a:spcPct val="100000"/>
              </a:lnSpc>
              <a:spcBef>
                <a:spcPts val="0"/>
              </a:spcBef>
              <a:spcAft>
                <a:spcPts val="0"/>
              </a:spcAft>
              <a:buSzPts val="2000"/>
              <a:buChar char="●"/>
            </a:pPr>
            <a:r>
              <a:rPr lang="en-US" sz="2000"/>
              <a:t>Fully portable with rechargeable battery </a:t>
            </a:r>
            <a:endParaRPr sz="2000"/>
          </a:p>
          <a:p>
            <a:pPr indent="0" lvl="0" marL="0" marR="0" rtl="0" algn="l">
              <a:lnSpc>
                <a:spcPct val="100000"/>
              </a:lnSpc>
              <a:spcBef>
                <a:spcPts val="0"/>
              </a:spcBef>
              <a:spcAft>
                <a:spcPts val="0"/>
              </a:spcAft>
              <a:buNone/>
            </a:pPr>
            <a:r>
              <a:rPr lang="en-US" sz="2000"/>
              <a:t> </a:t>
            </a:r>
            <a:endParaRPr sz="2000"/>
          </a:p>
          <a:p>
            <a:pPr indent="-355600" lvl="0" marL="457200" marR="0" rtl="0" algn="l">
              <a:lnSpc>
                <a:spcPct val="100000"/>
              </a:lnSpc>
              <a:spcBef>
                <a:spcPts val="0"/>
              </a:spcBef>
              <a:spcAft>
                <a:spcPts val="0"/>
              </a:spcAft>
              <a:buSzPts val="2000"/>
              <a:buChar char="●"/>
            </a:pPr>
            <a:r>
              <a:rPr lang="en-US" sz="2000"/>
              <a:t>Audio support for pronunciations</a:t>
            </a:r>
            <a:endParaRPr sz="2000"/>
          </a:p>
          <a:p>
            <a:pPr indent="0" lvl="0" marL="0" marR="0" rtl="0" algn="l">
              <a:lnSpc>
                <a:spcPct val="100000"/>
              </a:lnSpc>
              <a:spcBef>
                <a:spcPts val="0"/>
              </a:spcBef>
              <a:spcAft>
                <a:spcPts val="0"/>
              </a:spcAft>
              <a:buNone/>
            </a:pPr>
            <a:r>
              <a:t/>
            </a:r>
            <a:endParaRPr sz="2000"/>
          </a:p>
          <a:p>
            <a:pPr indent="-355600" lvl="0" marL="457200" marR="0" rtl="0" algn="l">
              <a:lnSpc>
                <a:spcPct val="100000"/>
              </a:lnSpc>
              <a:spcBef>
                <a:spcPts val="0"/>
              </a:spcBef>
              <a:spcAft>
                <a:spcPts val="0"/>
              </a:spcAft>
              <a:buSzPts val="2000"/>
              <a:buChar char="●"/>
            </a:pPr>
            <a:r>
              <a:rPr lang="en-US" sz="2000"/>
              <a:t>Internet support</a:t>
            </a:r>
            <a:endParaRPr sz="2000"/>
          </a:p>
          <a:p>
            <a:pPr indent="0" lvl="0" marL="457200" marR="0" rtl="0" algn="l">
              <a:lnSpc>
                <a:spcPct val="100000"/>
              </a:lnSpc>
              <a:spcBef>
                <a:spcPts val="0"/>
              </a:spcBef>
              <a:spcAft>
                <a:spcPts val="0"/>
              </a:spcAft>
              <a:buNone/>
            </a:pPr>
            <a:r>
              <a:t/>
            </a:r>
            <a:endParaRPr sz="2000"/>
          </a:p>
          <a:p>
            <a:pPr indent="-355600" lvl="0" marL="457200" marR="0" rtl="0" algn="l">
              <a:lnSpc>
                <a:spcPct val="100000"/>
              </a:lnSpc>
              <a:spcBef>
                <a:spcPts val="0"/>
              </a:spcBef>
              <a:spcAft>
                <a:spcPts val="0"/>
              </a:spcAft>
              <a:buSzPts val="2000"/>
              <a:buChar char="●"/>
            </a:pPr>
            <a:r>
              <a:rPr lang="en-US" sz="2000"/>
              <a:t>Cheap manufacturing cost</a:t>
            </a:r>
            <a:endParaRPr sz="2000"/>
          </a:p>
          <a:p>
            <a:pPr indent="0" lvl="0" marL="457200" marR="0" rtl="0" algn="l">
              <a:lnSpc>
                <a:spcPct val="100000"/>
              </a:lnSpc>
              <a:spcBef>
                <a:spcPts val="0"/>
              </a:spcBef>
              <a:spcAft>
                <a:spcPts val="0"/>
              </a:spcAft>
              <a:buNone/>
            </a:pPr>
            <a:r>
              <a:t/>
            </a:r>
            <a:endParaRPr sz="2000"/>
          </a:p>
          <a:p>
            <a:pPr indent="-355600" lvl="0" marL="457200" marR="0" rtl="0" algn="l">
              <a:lnSpc>
                <a:spcPct val="100000"/>
              </a:lnSpc>
              <a:spcBef>
                <a:spcPts val="0"/>
              </a:spcBef>
              <a:spcAft>
                <a:spcPts val="0"/>
              </a:spcAft>
              <a:buSzPts val="2000"/>
              <a:buChar char="●"/>
            </a:pPr>
            <a:r>
              <a:rPr lang="en-US" sz="2000"/>
              <a:t>Fun!</a:t>
            </a:r>
            <a:endParaRPr sz="2000"/>
          </a:p>
          <a:p>
            <a:pPr indent="0" lvl="0" marL="457200" marR="0" rtl="0" algn="l">
              <a:lnSpc>
                <a:spcPct val="100000"/>
              </a:lnSpc>
              <a:spcBef>
                <a:spcPts val="0"/>
              </a:spcBef>
              <a:spcAft>
                <a:spcPts val="0"/>
              </a:spcAft>
              <a:buNone/>
            </a:pPr>
            <a:r>
              <a:rPr lang="en-US" sz="1800"/>
              <a:t> </a:t>
            </a:r>
            <a:endParaRPr sz="1800"/>
          </a:p>
          <a:p>
            <a:pPr indent="0" lvl="0" marL="0" marR="0" rtl="0" algn="l">
              <a:lnSpc>
                <a:spcPct val="100000"/>
              </a:lnSpc>
              <a:spcBef>
                <a:spcPts val="0"/>
              </a:spcBef>
              <a:spcAft>
                <a:spcPts val="0"/>
              </a:spcAft>
              <a:buNone/>
            </a:pPr>
            <a:r>
              <a:t/>
            </a:r>
            <a:endParaRPr sz="1800"/>
          </a:p>
          <a:p>
            <a:pPr indent="0" lvl="0" marL="0" marR="0" rtl="0" algn="l">
              <a:lnSpc>
                <a:spcPct val="100000"/>
              </a:lnSpc>
              <a:spcBef>
                <a:spcPts val="0"/>
              </a:spcBef>
              <a:spcAft>
                <a:spcPts val="0"/>
              </a:spcAft>
              <a:buNone/>
            </a:pPr>
            <a:r>
              <a:t/>
            </a:r>
            <a:endParaRPr sz="1800"/>
          </a:p>
        </p:txBody>
      </p:sp>
      <p:sp>
        <p:nvSpPr>
          <p:cNvPr id="150" name="Google Shape;150;g26fb23abe29_0_5"/>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51" name="Google Shape;151;g26fb23abe29_0_5"/>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52" name="Google Shape;152;g26fb23abe29_0_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pic>
        <p:nvPicPr>
          <p:cNvPr descr="A close up of a logo&#10;&#10;Description automatically generated" id="153" name="Google Shape;153;g26fb23abe29_0_5"/>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54" name="Google Shape;154;g26fb23abe29_0_5"/>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Introductions - </a:t>
            </a:r>
            <a:r>
              <a:rPr lang="en-US" sz="2400">
                <a:solidFill>
                  <a:schemeClr val="lt1"/>
                </a:solidFill>
              </a:rPr>
              <a:t>Solution</a:t>
            </a:r>
            <a:endParaRPr b="0" i="0" sz="2400" u="none" cap="none" strike="noStrike">
              <a:solidFill>
                <a:schemeClr val="lt1"/>
              </a:solidFill>
              <a:latin typeface="Arial"/>
              <a:ea typeface="Arial"/>
              <a:cs typeface="Arial"/>
              <a:sym typeface="Arial"/>
            </a:endParaRPr>
          </a:p>
        </p:txBody>
      </p:sp>
      <p:sp>
        <p:nvSpPr>
          <p:cNvPr id="155" name="Google Shape;155;g26fb23abe29_0_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156" name="Google Shape;156;g26fb23abe29_0_5"/>
          <p:cNvPicPr preferRelativeResize="0"/>
          <p:nvPr/>
        </p:nvPicPr>
        <p:blipFill rotWithShape="1">
          <a:blip r:embed="rId4">
            <a:alphaModFix/>
          </a:blip>
          <a:srcRect b="0" l="14135" r="12738" t="15254"/>
          <a:stretch/>
        </p:blipFill>
        <p:spPr>
          <a:xfrm rot="5400000">
            <a:off x="6437876" y="1763302"/>
            <a:ext cx="3831050" cy="33429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26fb23abe29_1_6"/>
          <p:cNvSpPr/>
          <p:nvPr/>
        </p:nvSpPr>
        <p:spPr>
          <a:xfrm flipH="1" rot="10800000">
            <a:off x="-1" y="64"/>
            <a:ext cx="12192000" cy="68661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162" name="Google Shape;162;g26fb23abe29_1_6"/>
          <p:cNvPicPr preferRelativeResize="0"/>
          <p:nvPr/>
        </p:nvPicPr>
        <p:blipFill rotWithShape="1">
          <a:blip r:embed="rId3">
            <a:alphaModFix amt="25000"/>
          </a:blip>
          <a:srcRect b="0" l="0" r="0" t="0"/>
          <a:stretch/>
        </p:blipFill>
        <p:spPr>
          <a:xfrm>
            <a:off x="-1" y="8165"/>
            <a:ext cx="12192000" cy="6858000"/>
          </a:xfrm>
          <a:prstGeom prst="rect">
            <a:avLst/>
          </a:prstGeom>
          <a:noFill/>
          <a:ln>
            <a:noFill/>
          </a:ln>
        </p:spPr>
      </p:pic>
      <p:sp>
        <p:nvSpPr>
          <p:cNvPr id="163" name="Google Shape;163;g26fb23abe29_1_6"/>
          <p:cNvSpPr txBox="1"/>
          <p:nvPr/>
        </p:nvSpPr>
        <p:spPr>
          <a:xfrm>
            <a:off x="2206906" y="1491040"/>
            <a:ext cx="7778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lang="en-US" sz="6000">
                <a:solidFill>
                  <a:schemeClr val="lt1"/>
                </a:solidFill>
              </a:rPr>
              <a:t>Design</a:t>
            </a:r>
            <a:endParaRPr b="0" i="0" sz="1400" u="none" cap="none" strike="noStrike">
              <a:solidFill>
                <a:srgbClr val="000000"/>
              </a:solidFill>
              <a:latin typeface="Arial"/>
              <a:ea typeface="Arial"/>
              <a:cs typeface="Arial"/>
              <a:sym typeface="Arial"/>
            </a:endParaRPr>
          </a:p>
        </p:txBody>
      </p:sp>
      <p:pic>
        <p:nvPicPr>
          <p:cNvPr descr="A close up of a logo&#10;&#10;Description automatically generated" id="164" name="Google Shape;164;g26fb23abe29_1_6"/>
          <p:cNvPicPr preferRelativeResize="0"/>
          <p:nvPr/>
        </p:nvPicPr>
        <p:blipFill rotWithShape="1">
          <a:blip r:embed="rId4">
            <a:alphaModFix/>
          </a:blip>
          <a:srcRect b="0" l="0" r="0" t="0"/>
          <a:stretch/>
        </p:blipFill>
        <p:spPr>
          <a:xfrm>
            <a:off x="11554210" y="235709"/>
            <a:ext cx="277906" cy="401420"/>
          </a:xfrm>
          <a:prstGeom prst="rect">
            <a:avLst/>
          </a:prstGeom>
          <a:noFill/>
          <a:ln>
            <a:noFill/>
          </a:ln>
        </p:spPr>
      </p:pic>
      <p:sp>
        <p:nvSpPr>
          <p:cNvPr id="165" name="Google Shape;165;g26fb23abe29_1_6"/>
          <p:cNvSpPr/>
          <p:nvPr/>
        </p:nvSpPr>
        <p:spPr>
          <a:xfrm>
            <a:off x="5520230" y="2759325"/>
            <a:ext cx="1151400" cy="111900"/>
          </a:xfrm>
          <a:prstGeom prst="rect">
            <a:avLst/>
          </a:prstGeom>
          <a:solidFill>
            <a:srgbClr val="FF55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g26fb23abe29_1_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167" name="Google Shape;167;g26fb23abe29_1_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6fb23abe29_2_2"/>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73" name="Google Shape;173;g26fb23abe29_2_2"/>
          <p:cNvSpPr txBox="1"/>
          <p:nvPr/>
        </p:nvSpPr>
        <p:spPr>
          <a:xfrm>
            <a:off x="376801" y="1140925"/>
            <a:ext cx="10910100" cy="482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355600" lvl="0" marL="457200" rtl="0" algn="l">
              <a:lnSpc>
                <a:spcPct val="115000"/>
              </a:lnSpc>
              <a:spcBef>
                <a:spcPts val="0"/>
              </a:spcBef>
              <a:spcAft>
                <a:spcPts val="0"/>
              </a:spcAft>
              <a:buSzPts val="2000"/>
              <a:buChar char="●"/>
            </a:pPr>
            <a:r>
              <a:rPr lang="en-US" sz="2000"/>
              <a:t>The device enables users to view flashcards, see answers, select their results, and monitor the status of a digital pet. Flipping and switching between flashcards must be completed within 1 second, and the digital pet should respond to any state changes within 1 second.</a:t>
            </a:r>
            <a:endParaRPr sz="2000"/>
          </a:p>
          <a:p>
            <a:pPr indent="0" lvl="0" marL="457200" rtl="0" algn="l">
              <a:lnSpc>
                <a:spcPct val="115000"/>
              </a:lnSpc>
              <a:spcBef>
                <a:spcPts val="0"/>
              </a:spcBef>
              <a:spcAft>
                <a:spcPts val="0"/>
              </a:spcAft>
              <a:buNone/>
            </a:pPr>
            <a:r>
              <a:t/>
            </a:r>
            <a:endParaRPr sz="2000"/>
          </a:p>
          <a:p>
            <a:pPr indent="-355600" lvl="0" marL="457200" rtl="0" algn="l">
              <a:lnSpc>
                <a:spcPct val="115000"/>
              </a:lnSpc>
              <a:spcBef>
                <a:spcPts val="0"/>
              </a:spcBef>
              <a:spcAft>
                <a:spcPts val="0"/>
              </a:spcAft>
              <a:buSzPts val="2000"/>
              <a:buChar char="●"/>
            </a:pPr>
            <a:r>
              <a:rPr lang="en-US" sz="2000"/>
              <a:t>The device must have the capacity to store and recall ‘question and answer’ data for up to 500 flashcards, in addition to retaining user interaction history with the flashcard set. Furthermore, it should be capable of downloading flashcard sets from the internet in under 5 minutes.</a:t>
            </a:r>
            <a:endParaRPr sz="2000"/>
          </a:p>
          <a:p>
            <a:pPr indent="0" lvl="0" marL="914400" rtl="0" algn="l">
              <a:lnSpc>
                <a:spcPct val="115000"/>
              </a:lnSpc>
              <a:spcBef>
                <a:spcPts val="0"/>
              </a:spcBef>
              <a:spcAft>
                <a:spcPts val="0"/>
              </a:spcAft>
              <a:buNone/>
            </a:pPr>
            <a:r>
              <a:t/>
            </a:r>
            <a:endParaRPr sz="2000"/>
          </a:p>
          <a:p>
            <a:pPr indent="-355600" lvl="0" marL="457200" rtl="0" algn="l">
              <a:lnSpc>
                <a:spcPct val="115000"/>
              </a:lnSpc>
              <a:spcBef>
                <a:spcPts val="0"/>
              </a:spcBef>
              <a:spcAft>
                <a:spcPts val="0"/>
              </a:spcAft>
              <a:buSzPts val="2000"/>
              <a:buChar char="●"/>
            </a:pPr>
            <a:r>
              <a:rPr lang="en-US" sz="2000"/>
              <a:t>The device should be portable, with dimensions not exceeding 160mm x 120mm, and designed for long-term use. It must feature a rechargeable battery with a lifespan of at least 2 hours on a single charge.</a:t>
            </a:r>
            <a:endParaRPr sz="2000"/>
          </a:p>
        </p:txBody>
      </p:sp>
      <p:sp>
        <p:nvSpPr>
          <p:cNvPr id="174" name="Google Shape;174;g26fb23abe29_2_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75" name="Google Shape;175;g26fb23abe29_2_2"/>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76" name="Google Shape;176;g26fb23abe29_2_2"/>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77" name="Google Shape;177;g26fb23abe29_2_2"/>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Design - High Level Requirements</a:t>
            </a:r>
            <a:endParaRPr b="0" i="0" sz="2400" u="none" cap="none" strike="noStrike">
              <a:solidFill>
                <a:schemeClr val="lt1"/>
              </a:solidFill>
              <a:latin typeface="Arial"/>
              <a:ea typeface="Arial"/>
              <a:cs typeface="Arial"/>
              <a:sym typeface="Arial"/>
            </a:endParaRPr>
          </a:p>
        </p:txBody>
      </p:sp>
      <p:sp>
        <p:nvSpPr>
          <p:cNvPr id="178" name="Google Shape;178;g26fb23abe29_2_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7"/>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84" name="Google Shape;184;p7"/>
          <p:cNvSpPr txBox="1"/>
          <p:nvPr>
            <p:ph idx="1" type="body"/>
          </p:nvPr>
        </p:nvSpPr>
        <p:spPr>
          <a:xfrm>
            <a:off x="0" y="949925"/>
            <a:ext cx="3342000" cy="5908200"/>
          </a:xfrm>
          <a:prstGeom prst="rect">
            <a:avLst/>
          </a:prstGeom>
          <a:noFill/>
          <a:ln>
            <a:noFill/>
          </a:ln>
        </p:spPr>
        <p:txBody>
          <a:bodyPr anchorCtr="0" anchor="t" bIns="45700" lIns="91425" spcFirstLastPara="1" rIns="91425" wrap="square" tIns="45700">
            <a:noAutofit/>
          </a:bodyPr>
          <a:lstStyle/>
          <a:p>
            <a:pPr indent="-393700" lvl="0" marL="457200" rtl="0" algn="l">
              <a:lnSpc>
                <a:spcPct val="100000"/>
              </a:lnSpc>
              <a:spcBef>
                <a:spcPts val="0"/>
              </a:spcBef>
              <a:spcAft>
                <a:spcPts val="0"/>
              </a:spcAft>
              <a:buClr>
                <a:srgbClr val="E84B36"/>
              </a:buClr>
              <a:buSzPts val="2600"/>
              <a:buFont typeface="Arial"/>
              <a:buChar char="●"/>
            </a:pPr>
            <a:r>
              <a:rPr b="1" lang="en-US" sz="2600">
                <a:solidFill>
                  <a:srgbClr val="E84B36"/>
                </a:solidFill>
                <a:latin typeface="Arial"/>
                <a:ea typeface="Arial"/>
                <a:cs typeface="Arial"/>
                <a:sym typeface="Arial"/>
              </a:rPr>
              <a:t>Control/Internet</a:t>
            </a:r>
            <a:endParaRPr b="1" sz="2600">
              <a:solidFill>
                <a:srgbClr val="E84B36"/>
              </a:solidFill>
              <a:latin typeface="Arial"/>
              <a:ea typeface="Arial"/>
              <a:cs typeface="Arial"/>
              <a:sym typeface="Arial"/>
            </a:endParaRPr>
          </a:p>
          <a:p>
            <a:pPr indent="-342900" lvl="1" marL="914400" rtl="0" algn="l">
              <a:lnSpc>
                <a:spcPct val="100000"/>
              </a:lnSpc>
              <a:spcBef>
                <a:spcPts val="0"/>
              </a:spcBef>
              <a:spcAft>
                <a:spcPts val="0"/>
              </a:spcAft>
              <a:buSzPts val="1800"/>
              <a:buChar char="○"/>
            </a:pPr>
            <a:r>
              <a:rPr lang="en-US" sz="1800">
                <a:latin typeface="Arial"/>
                <a:ea typeface="Arial"/>
                <a:cs typeface="Arial"/>
                <a:sym typeface="Arial"/>
              </a:rPr>
              <a:t>Link with all other subsystems</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Flashcard control process</a:t>
            </a:r>
            <a:endParaRPr sz="1800">
              <a:latin typeface="Arial"/>
              <a:ea typeface="Arial"/>
              <a:cs typeface="Arial"/>
              <a:sym typeface="Arial"/>
            </a:endParaRPr>
          </a:p>
          <a:p>
            <a:pPr indent="-393700" lvl="0" marL="457200" rtl="0" algn="l">
              <a:lnSpc>
                <a:spcPct val="100000"/>
              </a:lnSpc>
              <a:spcBef>
                <a:spcPts val="0"/>
              </a:spcBef>
              <a:spcAft>
                <a:spcPts val="0"/>
              </a:spcAft>
              <a:buClr>
                <a:srgbClr val="E84B36"/>
              </a:buClr>
              <a:buSzPts val="2600"/>
              <a:buFont typeface="Arial"/>
              <a:buChar char="●"/>
            </a:pPr>
            <a:r>
              <a:rPr b="1" lang="en-US" sz="2600">
                <a:solidFill>
                  <a:srgbClr val="E84B36"/>
                </a:solidFill>
                <a:latin typeface="Arial"/>
                <a:ea typeface="Arial"/>
                <a:cs typeface="Arial"/>
                <a:sym typeface="Arial"/>
              </a:rPr>
              <a:t>Power</a:t>
            </a:r>
            <a:endParaRPr b="1" sz="2600">
              <a:solidFill>
                <a:srgbClr val="E84B36"/>
              </a:solidFill>
              <a:latin typeface="Arial"/>
              <a:ea typeface="Arial"/>
              <a:cs typeface="Arial"/>
              <a:sym typeface="Arial"/>
            </a:endParaRPr>
          </a:p>
          <a:p>
            <a:pPr indent="-342900" lvl="1" marL="914400" rtl="0" algn="l">
              <a:lnSpc>
                <a:spcPct val="100000"/>
              </a:lnSpc>
              <a:spcBef>
                <a:spcPts val="0"/>
              </a:spcBef>
              <a:spcAft>
                <a:spcPts val="0"/>
              </a:spcAft>
              <a:buSzPts val="1800"/>
              <a:buChar char="○"/>
            </a:pPr>
            <a:r>
              <a:rPr lang="en-US" sz="1800">
                <a:latin typeface="Arial"/>
                <a:ea typeface="Arial"/>
                <a:cs typeface="Arial"/>
                <a:sym typeface="Arial"/>
              </a:rPr>
              <a:t>Supply power to circuit</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Offer long life rechargeable battery</a:t>
            </a:r>
            <a:endParaRPr sz="1800">
              <a:latin typeface="Arial"/>
              <a:ea typeface="Arial"/>
              <a:cs typeface="Arial"/>
              <a:sym typeface="Arial"/>
            </a:endParaRPr>
          </a:p>
          <a:p>
            <a:pPr indent="-393700" lvl="0" marL="457200" rtl="0" algn="l">
              <a:lnSpc>
                <a:spcPct val="100000"/>
              </a:lnSpc>
              <a:spcBef>
                <a:spcPts val="0"/>
              </a:spcBef>
              <a:spcAft>
                <a:spcPts val="0"/>
              </a:spcAft>
              <a:buClr>
                <a:srgbClr val="E84B36"/>
              </a:buClr>
              <a:buSzPts val="2600"/>
              <a:buFont typeface="Arial"/>
              <a:buChar char="●"/>
            </a:pPr>
            <a:r>
              <a:rPr b="1" lang="en-US" sz="2600">
                <a:solidFill>
                  <a:srgbClr val="E84B36"/>
                </a:solidFill>
                <a:latin typeface="Arial"/>
                <a:ea typeface="Arial"/>
                <a:cs typeface="Arial"/>
                <a:sym typeface="Arial"/>
              </a:rPr>
              <a:t>Memory</a:t>
            </a:r>
            <a:endParaRPr b="1" sz="2600">
              <a:solidFill>
                <a:srgbClr val="E84B36"/>
              </a:solidFill>
              <a:latin typeface="Arial"/>
              <a:ea typeface="Arial"/>
              <a:cs typeface="Arial"/>
              <a:sym typeface="Arial"/>
            </a:endParaRPr>
          </a:p>
          <a:p>
            <a:pPr indent="-342900" lvl="1" marL="914400" rtl="0" algn="l">
              <a:lnSpc>
                <a:spcPct val="100000"/>
              </a:lnSpc>
              <a:spcBef>
                <a:spcPts val="0"/>
              </a:spcBef>
              <a:spcAft>
                <a:spcPts val="0"/>
              </a:spcAft>
              <a:buSzPts val="1800"/>
              <a:buChar char="○"/>
            </a:pPr>
            <a:r>
              <a:rPr lang="en-US" sz="1800">
                <a:latin typeface="Arial"/>
                <a:ea typeface="Arial"/>
                <a:cs typeface="Arial"/>
                <a:sym typeface="Arial"/>
              </a:rPr>
              <a:t>Store and recall flashcard data</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Store data regarding user progress</a:t>
            </a:r>
            <a:endParaRPr sz="1800">
              <a:latin typeface="Arial"/>
              <a:ea typeface="Arial"/>
              <a:cs typeface="Arial"/>
              <a:sym typeface="Arial"/>
            </a:endParaRPr>
          </a:p>
          <a:p>
            <a:pPr indent="-393700" lvl="0" marL="457200" rtl="0" algn="l">
              <a:lnSpc>
                <a:spcPct val="100000"/>
              </a:lnSpc>
              <a:spcBef>
                <a:spcPts val="0"/>
              </a:spcBef>
              <a:spcAft>
                <a:spcPts val="0"/>
              </a:spcAft>
              <a:buClr>
                <a:srgbClr val="E84B36"/>
              </a:buClr>
              <a:buSzPts val="2600"/>
              <a:buFont typeface="Arial"/>
              <a:buChar char="●"/>
            </a:pPr>
            <a:r>
              <a:rPr b="1" lang="en-US" sz="2600">
                <a:solidFill>
                  <a:srgbClr val="E84B36"/>
                </a:solidFill>
                <a:latin typeface="Arial"/>
                <a:ea typeface="Arial"/>
                <a:cs typeface="Arial"/>
                <a:sym typeface="Arial"/>
              </a:rPr>
              <a:t>User Interface</a:t>
            </a:r>
            <a:endParaRPr b="1" sz="2600">
              <a:solidFill>
                <a:srgbClr val="E84B36"/>
              </a:solidFill>
              <a:latin typeface="Arial"/>
              <a:ea typeface="Arial"/>
              <a:cs typeface="Arial"/>
              <a:sym typeface="Arial"/>
            </a:endParaRPr>
          </a:p>
          <a:p>
            <a:pPr indent="-342900" lvl="1" marL="914400" rtl="0" algn="l">
              <a:lnSpc>
                <a:spcPct val="100000"/>
              </a:lnSpc>
              <a:spcBef>
                <a:spcPts val="0"/>
              </a:spcBef>
              <a:spcAft>
                <a:spcPts val="0"/>
              </a:spcAft>
              <a:buSzPts val="1800"/>
              <a:buChar char="○"/>
            </a:pPr>
            <a:r>
              <a:rPr lang="en-US" sz="1800">
                <a:latin typeface="Arial"/>
                <a:ea typeface="Arial"/>
                <a:cs typeface="Arial"/>
                <a:sym typeface="Arial"/>
              </a:rPr>
              <a:t>Face buttons, screens, and speaker</a:t>
            </a:r>
            <a:endParaRPr sz="1800">
              <a:latin typeface="Arial"/>
              <a:ea typeface="Arial"/>
              <a:cs typeface="Arial"/>
              <a:sym typeface="Arial"/>
            </a:endParaRPr>
          </a:p>
        </p:txBody>
      </p:sp>
      <p:sp>
        <p:nvSpPr>
          <p:cNvPr id="185" name="Google Shape;185;p7"/>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86" name="Google Shape;186;p7"/>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87" name="Google Shape;187;p7"/>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88" name="Google Shape;188;p7"/>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Design - Subsystems</a:t>
            </a:r>
            <a:endParaRPr b="0" i="0" sz="2400" u="none" cap="none" strike="noStrike">
              <a:solidFill>
                <a:schemeClr val="lt1"/>
              </a:solidFill>
              <a:latin typeface="Arial"/>
              <a:ea typeface="Arial"/>
              <a:cs typeface="Arial"/>
              <a:sym typeface="Arial"/>
            </a:endParaRPr>
          </a:p>
        </p:txBody>
      </p:sp>
      <p:sp>
        <p:nvSpPr>
          <p:cNvPr id="189" name="Google Shape;189;p7"/>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190" name="Google Shape;190;p7"/>
          <p:cNvPicPr preferRelativeResize="0"/>
          <p:nvPr/>
        </p:nvPicPr>
        <p:blipFill>
          <a:blip r:embed="rId4">
            <a:alphaModFix/>
          </a:blip>
          <a:stretch>
            <a:fillRect/>
          </a:stretch>
        </p:blipFill>
        <p:spPr>
          <a:xfrm>
            <a:off x="3121426" y="2244027"/>
            <a:ext cx="9204252" cy="37662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2019-01-14T22:06:33Z</dcterms:created>
  <dc:creator>Nielsen, Joshua</dc:creator>
</cp:coreProperties>
</file>